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2" r:id="rId2"/>
    <p:sldId id="256" r:id="rId3"/>
    <p:sldId id="293" r:id="rId4"/>
    <p:sldId id="257" r:id="rId5"/>
    <p:sldId id="259" r:id="rId6"/>
    <p:sldId id="263" r:id="rId7"/>
    <p:sldId id="264" r:id="rId8"/>
    <p:sldId id="271" r:id="rId9"/>
    <p:sldId id="268" r:id="rId10"/>
    <p:sldId id="270" r:id="rId11"/>
    <p:sldId id="272" r:id="rId12"/>
    <p:sldId id="273" r:id="rId13"/>
    <p:sldId id="275" r:id="rId14"/>
    <p:sldId id="274" r:id="rId15"/>
    <p:sldId id="291" r:id="rId16"/>
    <p:sldId id="276" r:id="rId17"/>
    <p:sldId id="277" r:id="rId18"/>
    <p:sldId id="278" r:id="rId19"/>
    <p:sldId id="279" r:id="rId20"/>
    <p:sldId id="280" r:id="rId21"/>
    <p:sldId id="292" r:id="rId22"/>
    <p:sldId id="284"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284" autoAdjust="0"/>
  </p:normalViewPr>
  <p:slideViewPr>
    <p:cSldViewPr>
      <p:cViewPr>
        <p:scale>
          <a:sx n="76" d="100"/>
          <a:sy n="76" d="100"/>
        </p:scale>
        <p:origin x="-1230" y="-270"/>
      </p:cViewPr>
      <p:guideLst>
        <p:guide orient="horz" pos="2160"/>
        <p:guide pos="2880"/>
      </p:guideLst>
    </p:cSldViewPr>
  </p:slideViewPr>
  <p:notesTextViewPr>
    <p:cViewPr>
      <p:scale>
        <a:sx n="1" d="1"/>
        <a:sy n="1" d="1"/>
      </p:scale>
      <p:origin x="0" y="0"/>
    </p:cViewPr>
  </p:notesTextViewPr>
  <p:sorterViewPr>
    <p:cViewPr>
      <p:scale>
        <a:sx n="100" d="100"/>
        <a:sy n="100" d="100"/>
      </p:scale>
      <p:origin x="0" y="10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19094-1943-4AD9-A05E-7A47454D566E}" type="datetimeFigureOut">
              <a:rPr lang="en-US" smtClean="0"/>
              <a:t>9/1/2019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E2C30-412D-4EE3-9C37-EF28972450DA}" type="slidenum">
              <a:rPr lang="en-US" smtClean="0"/>
              <a:t>‹#›</a:t>
            </a:fld>
            <a:endParaRPr lang="en-US"/>
          </a:p>
        </p:txBody>
      </p:sp>
    </p:spTree>
    <p:extLst>
      <p:ext uri="{BB962C8B-B14F-4D97-AF65-F5344CB8AC3E}">
        <p14:creationId xmlns:p14="http://schemas.microsoft.com/office/powerpoint/2010/main" val="267207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E2C30-412D-4EE3-9C37-EF28972450DA}" type="slidenum">
              <a:rPr lang="en-US" smtClean="0"/>
              <a:t>2</a:t>
            </a:fld>
            <a:endParaRPr lang="en-US" dirty="0"/>
          </a:p>
        </p:txBody>
      </p:sp>
    </p:spTree>
    <p:extLst>
      <p:ext uri="{BB962C8B-B14F-4D97-AF65-F5344CB8AC3E}">
        <p14:creationId xmlns:p14="http://schemas.microsoft.com/office/powerpoint/2010/main" val="162196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E2C30-412D-4EE3-9C37-EF28972450DA}" type="slidenum">
              <a:rPr lang="en-US" smtClean="0"/>
              <a:t>3</a:t>
            </a:fld>
            <a:endParaRPr lang="en-US" dirty="0"/>
          </a:p>
        </p:txBody>
      </p:sp>
    </p:spTree>
    <p:extLst>
      <p:ext uri="{BB962C8B-B14F-4D97-AF65-F5344CB8AC3E}">
        <p14:creationId xmlns:p14="http://schemas.microsoft.com/office/powerpoint/2010/main" val="3409396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BC89E6-25FE-4668-BA91-8D7144C5F0F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320296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BC89E6-25FE-4668-BA91-8D7144C5F0F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215718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BC89E6-25FE-4668-BA91-8D7144C5F0F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387898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BC89E6-25FE-4668-BA91-8D7144C5F0F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104320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C89E6-25FE-4668-BA91-8D7144C5F0F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403992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BC89E6-25FE-4668-BA91-8D7144C5F0F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395439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BC89E6-25FE-4668-BA91-8D7144C5F0F8}"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233312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BC89E6-25FE-4668-BA91-8D7144C5F0F8}"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337582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C89E6-25FE-4668-BA91-8D7144C5F0F8}"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211638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C89E6-25FE-4668-BA91-8D7144C5F0F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267278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C89E6-25FE-4668-BA91-8D7144C5F0F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4431A-1D35-4D91-9F2C-4D7E6D075AFF}" type="slidenum">
              <a:rPr lang="en-US" smtClean="0"/>
              <a:t>‹#›</a:t>
            </a:fld>
            <a:endParaRPr lang="en-US"/>
          </a:p>
        </p:txBody>
      </p:sp>
    </p:spTree>
    <p:extLst>
      <p:ext uri="{BB962C8B-B14F-4D97-AF65-F5344CB8AC3E}">
        <p14:creationId xmlns:p14="http://schemas.microsoft.com/office/powerpoint/2010/main" val="25937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C89E6-25FE-4668-BA91-8D7144C5F0F8}" type="datetimeFigureOut">
              <a:rPr lang="en-US" smtClean="0"/>
              <a:t>9/1/2019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4431A-1D35-4D91-9F2C-4D7E6D075AFF}" type="slidenum">
              <a:rPr lang="en-US" smtClean="0"/>
              <a:t>‹#›</a:t>
            </a:fld>
            <a:endParaRPr lang="en-US"/>
          </a:p>
        </p:txBody>
      </p:sp>
    </p:spTree>
    <p:extLst>
      <p:ext uri="{BB962C8B-B14F-4D97-AF65-F5344CB8AC3E}">
        <p14:creationId xmlns:p14="http://schemas.microsoft.com/office/powerpoint/2010/main" val="594203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0E732-7DD8-F34A-B152-1A0C56F370F5}"/>
              </a:ext>
            </a:extLst>
          </p:cNvPr>
          <p:cNvSpPr>
            <a:spLocks noGrp="1"/>
          </p:cNvSpPr>
          <p:nvPr>
            <p:ph type="title"/>
          </p:nvPr>
        </p:nvSpPr>
        <p:spPr>
          <a:xfrm>
            <a:off x="457200" y="304800"/>
            <a:ext cx="8229600" cy="1143000"/>
          </a:xfrm>
        </p:spPr>
        <p:txBody>
          <a:bodyPr>
            <a:normAutofit/>
          </a:bodyPr>
          <a:lstStyle/>
          <a:p>
            <a:r>
              <a:rPr lang="vi-VN" sz="4800" b="1" dirty="0">
                <a:latin typeface="+mn-lt"/>
              </a:rPr>
              <a:t>BỆNH LÝ HỌC</a:t>
            </a:r>
          </a:p>
        </p:txBody>
      </p:sp>
      <p:sp>
        <p:nvSpPr>
          <p:cNvPr id="3" name="Content Placeholder 2">
            <a:extLst>
              <a:ext uri="{FF2B5EF4-FFF2-40B4-BE49-F238E27FC236}">
                <a16:creationId xmlns:a16="http://schemas.microsoft.com/office/drawing/2014/main" xmlns="" id="{2589DD5E-2FFB-8C4A-81BB-E5269C5642BE}"/>
              </a:ext>
            </a:extLst>
          </p:cNvPr>
          <p:cNvSpPr>
            <a:spLocks noGrp="1"/>
          </p:cNvSpPr>
          <p:nvPr>
            <p:ph idx="1"/>
          </p:nvPr>
        </p:nvSpPr>
        <p:spPr>
          <a:xfrm>
            <a:off x="457200" y="1447800"/>
            <a:ext cx="8229600" cy="4144963"/>
          </a:xfrm>
        </p:spPr>
        <p:txBody>
          <a:bodyPr>
            <a:normAutofit fontScale="92500" lnSpcReduction="10000"/>
          </a:bodyPr>
          <a:lstStyle/>
          <a:p>
            <a:r>
              <a:rPr lang="vi-VN" b="1" dirty="0"/>
              <a:t>GVHD:</a:t>
            </a:r>
            <a:r>
              <a:rPr lang="vi-VN" dirty="0"/>
              <a:t> Nguyễn Phúc Học</a:t>
            </a:r>
          </a:p>
          <a:p>
            <a:r>
              <a:rPr lang="vi-VN" b="1" dirty="0" smtClean="0"/>
              <a:t>Lớp:</a:t>
            </a:r>
            <a:r>
              <a:rPr lang="en-US" b="1" dirty="0" smtClean="0"/>
              <a:t> </a:t>
            </a:r>
            <a:r>
              <a:rPr lang="vi-VN" dirty="0" smtClean="0"/>
              <a:t>PTH350 </a:t>
            </a:r>
            <a:r>
              <a:rPr lang="vi-VN" dirty="0"/>
              <a:t>A</a:t>
            </a:r>
          </a:p>
          <a:p>
            <a:r>
              <a:rPr lang="vi-VN" b="1" dirty="0" smtClean="0"/>
              <a:t>Họ </a:t>
            </a:r>
            <a:r>
              <a:rPr lang="vi-VN" b="1" dirty="0"/>
              <a:t>&amp; </a:t>
            </a:r>
            <a:r>
              <a:rPr lang="vi-VN" b="1" dirty="0" smtClean="0"/>
              <a:t>tên:</a:t>
            </a:r>
            <a:r>
              <a:rPr lang="vi-VN" dirty="0" smtClean="0"/>
              <a:t>Nguyễn </a:t>
            </a:r>
            <a:r>
              <a:rPr lang="vi-VN" dirty="0"/>
              <a:t>Thị Phương Thảo</a:t>
            </a:r>
          </a:p>
          <a:p>
            <a:pPr marL="0" indent="0">
              <a:buNone/>
            </a:pPr>
            <a:r>
              <a:rPr lang="vi-VN" dirty="0"/>
              <a:t>		 </a:t>
            </a:r>
            <a:r>
              <a:rPr lang="en-US" dirty="0" smtClean="0"/>
              <a:t> </a:t>
            </a:r>
            <a:r>
              <a:rPr lang="vi-VN" dirty="0" smtClean="0"/>
              <a:t>Nguyễn </a:t>
            </a:r>
            <a:r>
              <a:rPr lang="vi-VN" dirty="0"/>
              <a:t>Thị Thuỳ Linh</a:t>
            </a:r>
          </a:p>
          <a:p>
            <a:pPr marL="0" indent="0">
              <a:buNone/>
            </a:pPr>
            <a:r>
              <a:rPr lang="vi-VN" dirty="0"/>
              <a:t>		 </a:t>
            </a:r>
            <a:r>
              <a:rPr lang="en-US" dirty="0" smtClean="0"/>
              <a:t> </a:t>
            </a:r>
            <a:r>
              <a:rPr lang="vi-VN" dirty="0" smtClean="0"/>
              <a:t>Nguyễn </a:t>
            </a:r>
            <a:r>
              <a:rPr lang="vi-VN" dirty="0"/>
              <a:t>Thị Kim </a:t>
            </a:r>
            <a:r>
              <a:rPr lang="vi-VN" dirty="0" smtClean="0"/>
              <a:t>Dung</a:t>
            </a:r>
            <a:endParaRPr lang="en-US" dirty="0" smtClean="0"/>
          </a:p>
          <a:p>
            <a:pPr marL="0" indent="0">
              <a:buNone/>
            </a:pPr>
            <a:r>
              <a:rPr lang="en-US" dirty="0" smtClean="0"/>
              <a:t>                       </a:t>
            </a:r>
            <a:r>
              <a:rPr lang="vi-VN" dirty="0" smtClean="0"/>
              <a:t>Trần </a:t>
            </a:r>
            <a:r>
              <a:rPr lang="vi-VN" dirty="0"/>
              <a:t>Thị Thanh </a:t>
            </a:r>
            <a:r>
              <a:rPr lang="vi-VN" dirty="0" smtClean="0"/>
              <a:t>Giang</a:t>
            </a:r>
            <a:endParaRPr lang="en-US" dirty="0" smtClean="0"/>
          </a:p>
          <a:p>
            <a:pPr marL="0" indent="0">
              <a:buNone/>
            </a:pPr>
            <a:r>
              <a:rPr lang="en-US" dirty="0" smtClean="0"/>
              <a:t>                       </a:t>
            </a:r>
            <a:r>
              <a:rPr lang="vi-VN" dirty="0" smtClean="0"/>
              <a:t>Đinh Thị Hằng Vi</a:t>
            </a:r>
          </a:p>
          <a:p>
            <a:pPr marL="0" indent="0">
              <a:buNone/>
            </a:pPr>
            <a:r>
              <a:rPr lang="vi-VN" dirty="0" smtClean="0"/>
              <a:t>		 </a:t>
            </a:r>
            <a:r>
              <a:rPr lang="en-US" dirty="0" smtClean="0"/>
              <a:t> </a:t>
            </a:r>
            <a:r>
              <a:rPr lang="vi-VN" dirty="0" smtClean="0"/>
              <a:t> </a:t>
            </a:r>
            <a:r>
              <a:rPr lang="vi-VN" dirty="0"/>
              <a:t>		</a:t>
            </a:r>
          </a:p>
        </p:txBody>
      </p:sp>
    </p:spTree>
    <p:extLst>
      <p:ext uri="{BB962C8B-B14F-4D97-AF65-F5344CB8AC3E}">
        <p14:creationId xmlns:p14="http://schemas.microsoft.com/office/powerpoint/2010/main" val="208452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469" y="381000"/>
            <a:ext cx="8424531" cy="1148639"/>
          </a:xfrm>
        </p:spPr>
        <p:txBody>
          <a:bodyPr>
            <a:normAutofit fontScale="90000"/>
          </a:bodyPr>
          <a:lstStyle/>
          <a:p>
            <a:r>
              <a:rPr lang="en-US" b="1" dirty="0"/>
              <a:t/>
            </a:r>
            <a:br>
              <a:rPr lang="en-US" b="1" dirty="0"/>
            </a:br>
            <a:r>
              <a:rPr lang="en-US" b="1" dirty="0"/>
              <a:t/>
            </a:r>
            <a:br>
              <a:rPr lang="en-US" b="1" dirty="0"/>
            </a:br>
            <a:r>
              <a:rPr lang="en-US" sz="5300" b="1" dirty="0" smtClean="0">
                <a:latin typeface="Arial" pitchFamily="34" charset="0"/>
                <a:cs typeface="Arial" pitchFamily="34" charset="0"/>
              </a:rPr>
              <a:t>3.NGUYÊN NHÂN</a:t>
            </a:r>
            <a:r>
              <a:rPr lang="vi-VN" b="1" dirty="0"/>
              <a:t/>
            </a:r>
            <a:br>
              <a:rPr lang="vi-VN" b="1" dirty="0"/>
            </a:br>
            <a:r>
              <a:rPr lang="vi-VN" dirty="0"/>
              <a:t/>
            </a:r>
            <a:br>
              <a:rPr lang="vi-VN"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 y="1295400"/>
            <a:ext cx="9144000" cy="5562600"/>
          </a:xfrm>
          <a:prstGeom prst="rect">
            <a:avLst/>
          </a:prstGeom>
        </p:spPr>
      </p:pic>
    </p:spTree>
    <p:extLst>
      <p:ext uri="{BB962C8B-B14F-4D97-AF65-F5344CB8AC3E}">
        <p14:creationId xmlns:p14="http://schemas.microsoft.com/office/powerpoint/2010/main" val="15235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382000" cy="5638800"/>
          </a:xfrm>
        </p:spPr>
        <p:txBody>
          <a:bodyPr/>
          <a:lstStyle/>
          <a:p>
            <a:r>
              <a:rPr lang="en-US" dirty="0" smtClean="0">
                <a:latin typeface="Arial" pitchFamily="34" charset="0"/>
                <a:cs typeface="Arial" pitchFamily="34" charset="0"/>
              </a:rPr>
              <a:t> Di </a:t>
            </a:r>
            <a:r>
              <a:rPr lang="en-US" dirty="0" err="1" smtClean="0">
                <a:latin typeface="Arial" pitchFamily="34" charset="0"/>
                <a:cs typeface="Arial" pitchFamily="34" charset="0"/>
              </a:rPr>
              <a:t>chứng</a:t>
            </a:r>
            <a:r>
              <a:rPr lang="en-US" dirty="0" smtClean="0">
                <a:latin typeface="Arial" pitchFamily="34" charset="0"/>
                <a:cs typeface="Arial" pitchFamily="34" charset="0"/>
              </a:rPr>
              <a:t> </a:t>
            </a:r>
            <a:r>
              <a:rPr lang="en-US" dirty="0" err="1" smtClean="0">
                <a:latin typeface="Arial" pitchFamily="34" charset="0"/>
                <a:cs typeface="Arial" pitchFamily="34" charset="0"/>
              </a:rPr>
              <a:t>xơ</a:t>
            </a:r>
            <a:r>
              <a:rPr lang="en-US" dirty="0" smtClean="0">
                <a:latin typeface="Arial" pitchFamily="34" charset="0"/>
                <a:cs typeface="Arial" pitchFamily="34" charset="0"/>
              </a:rPr>
              <a:t> </a:t>
            </a:r>
            <a:r>
              <a:rPr lang="en-US" dirty="0" err="1" smtClean="0">
                <a:latin typeface="Arial" pitchFamily="34" charset="0"/>
                <a:cs typeface="Arial" pitchFamily="34" charset="0"/>
              </a:rPr>
              <a:t>vữa</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p>
          <a:p>
            <a:pPr lvl="1"/>
            <a:r>
              <a:rPr lang="en-US" dirty="0" err="1" smtClean="0">
                <a:latin typeface="Arial" pitchFamily="34" charset="0"/>
                <a:cs typeface="Arial" pitchFamily="34" charset="0"/>
              </a:rPr>
              <a:t>Mảng</a:t>
            </a:r>
            <a:r>
              <a:rPr lang="en-US" dirty="0" smtClean="0">
                <a:latin typeface="Arial" pitchFamily="34" charset="0"/>
                <a:cs typeface="Arial" pitchFamily="34" charset="0"/>
              </a:rPr>
              <a:t> </a:t>
            </a:r>
            <a:r>
              <a:rPr lang="en-US" dirty="0" err="1">
                <a:latin typeface="Arial" pitchFamily="34" charset="0"/>
                <a:cs typeface="Arial" pitchFamily="34" charset="0"/>
              </a:rPr>
              <a:t>mỡ</a:t>
            </a:r>
            <a:r>
              <a:rPr lang="en-US" dirty="0">
                <a:latin typeface="Arial" pitchFamily="34" charset="0"/>
                <a:cs typeface="Arial" pitchFamily="34" charset="0"/>
              </a:rPr>
              <a:t> </a:t>
            </a:r>
            <a:r>
              <a:rPr lang="en-US" dirty="0" err="1">
                <a:latin typeface="Arial" pitchFamily="34" charset="0"/>
                <a:cs typeface="Arial" pitchFamily="34" charset="0"/>
              </a:rPr>
              <a:t>bám</a:t>
            </a:r>
            <a:r>
              <a:rPr lang="en-US" dirty="0">
                <a:latin typeface="Arial" pitchFamily="34" charset="0"/>
                <a:cs typeface="Arial" pitchFamily="34" charset="0"/>
              </a:rPr>
              <a:t> </a:t>
            </a:r>
            <a:r>
              <a:rPr lang="en-US" dirty="0" err="1">
                <a:latin typeface="Arial" pitchFamily="34" charset="0"/>
                <a:cs typeface="Arial" pitchFamily="34" charset="0"/>
              </a:rPr>
              <a:t>tích</a:t>
            </a:r>
            <a:r>
              <a:rPr lang="en-US" dirty="0">
                <a:latin typeface="Arial" pitchFamily="34" charset="0"/>
                <a:cs typeface="Arial" pitchFamily="34" charset="0"/>
              </a:rPr>
              <a:t> </a:t>
            </a:r>
            <a:r>
              <a:rPr lang="en-US" dirty="0" err="1">
                <a:latin typeface="Arial" pitchFamily="34" charset="0"/>
                <a:cs typeface="Arial" pitchFamily="34" charset="0"/>
              </a:rPr>
              <a:t>tụ</a:t>
            </a:r>
            <a:r>
              <a:rPr lang="en-US" dirty="0">
                <a:latin typeface="Arial" pitchFamily="34" charset="0"/>
                <a:cs typeface="Arial" pitchFamily="34" charset="0"/>
              </a:rPr>
              <a:t> </a:t>
            </a:r>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thành</a:t>
            </a:r>
            <a:r>
              <a:rPr lang="en-US" dirty="0">
                <a:latin typeface="Arial" pitchFamily="34" charset="0"/>
                <a:cs typeface="Arial" pitchFamily="34" charset="0"/>
              </a:rPr>
              <a:t>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p>
          <a:p>
            <a:pPr lvl="1"/>
            <a:r>
              <a:rPr lang="en-US" dirty="0" err="1" smtClean="0">
                <a:latin typeface="Arial" pitchFamily="34" charset="0"/>
                <a:cs typeface="Arial" pitchFamily="34" charset="0"/>
              </a:rPr>
              <a:t>Giảm</a:t>
            </a:r>
            <a:r>
              <a:rPr lang="en-US" dirty="0" smtClean="0">
                <a:latin typeface="Arial" pitchFamily="34" charset="0"/>
                <a:cs typeface="Arial" pitchFamily="34" charset="0"/>
              </a:rPr>
              <a:t> </a:t>
            </a:r>
            <a:r>
              <a:rPr lang="en-US" dirty="0" err="1">
                <a:latin typeface="Arial" pitchFamily="34" charset="0"/>
                <a:cs typeface="Arial" pitchFamily="34" charset="0"/>
              </a:rPr>
              <a:t>lưu</a:t>
            </a:r>
            <a:r>
              <a:rPr lang="en-US" dirty="0">
                <a:latin typeface="Arial" pitchFamily="34" charset="0"/>
                <a:cs typeface="Arial" pitchFamily="34" charset="0"/>
              </a:rPr>
              <a:t> </a:t>
            </a:r>
            <a:r>
              <a:rPr lang="en-US" dirty="0" err="1">
                <a:latin typeface="Arial" pitchFamily="34" charset="0"/>
                <a:cs typeface="Arial" pitchFamily="34" charset="0"/>
              </a:rPr>
              <a:t>lượng</a:t>
            </a:r>
            <a:r>
              <a:rPr lang="en-US" dirty="0">
                <a:latin typeface="Arial" pitchFamily="34" charset="0"/>
                <a:cs typeface="Arial" pitchFamily="34" charset="0"/>
              </a:rPr>
              <a:t> </a:t>
            </a:r>
            <a:r>
              <a:rPr lang="en-US" dirty="0" err="1">
                <a:latin typeface="Arial" pitchFamily="34" charset="0"/>
                <a:cs typeface="Arial" pitchFamily="34" charset="0"/>
              </a:rPr>
              <a:t>máu</a:t>
            </a:r>
            <a:r>
              <a:rPr lang="en-US" dirty="0">
                <a:latin typeface="Arial" pitchFamily="34" charset="0"/>
                <a:cs typeface="Arial" pitchFamily="34" charset="0"/>
              </a:rPr>
              <a:t>.</a:t>
            </a:r>
          </a:p>
          <a:p>
            <a:r>
              <a:rPr lang="en-US" dirty="0" err="1" smtClean="0">
                <a:latin typeface="Arial" pitchFamily="34" charset="0"/>
                <a:cs typeface="Arial" pitchFamily="34" charset="0"/>
              </a:rPr>
              <a:t>Viêm</a:t>
            </a:r>
            <a:r>
              <a:rPr lang="en-US" dirty="0" smtClean="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a:t>
            </a:r>
          </a:p>
          <a:p>
            <a:r>
              <a:rPr lang="en-US" dirty="0" err="1" smtClean="0">
                <a:latin typeface="Arial" pitchFamily="34" charset="0"/>
                <a:cs typeface="Arial" pitchFamily="34" charset="0"/>
              </a:rPr>
              <a:t>Tổn</a:t>
            </a:r>
            <a:r>
              <a:rPr lang="en-US" dirty="0" smtClean="0">
                <a:latin typeface="Arial" pitchFamily="34" charset="0"/>
                <a:cs typeface="Arial" pitchFamily="34" charset="0"/>
              </a:rPr>
              <a:t> </a:t>
            </a:r>
            <a:r>
              <a:rPr lang="en-US" dirty="0" err="1">
                <a:latin typeface="Arial" pitchFamily="34" charset="0"/>
                <a:cs typeface="Arial" pitchFamily="34" charset="0"/>
              </a:rPr>
              <a:t>thương</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a:t>
            </a:r>
            <a:r>
              <a:rPr lang="en-US" dirty="0" err="1">
                <a:latin typeface="Arial" pitchFamily="34" charset="0"/>
                <a:cs typeface="Arial" pitchFamily="34" charset="0"/>
              </a:rPr>
              <a:t>tay</a:t>
            </a:r>
            <a:r>
              <a:rPr lang="en-US" dirty="0">
                <a:latin typeface="Arial" pitchFamily="34" charset="0"/>
                <a:cs typeface="Arial" pitchFamily="34" charset="0"/>
              </a:rPr>
              <a:t> </a:t>
            </a:r>
            <a:r>
              <a:rPr lang="en-US" dirty="0" err="1">
                <a:latin typeface="Arial" pitchFamily="34" charset="0"/>
                <a:cs typeface="Arial" pitchFamily="34" charset="0"/>
              </a:rPr>
              <a:t>chân</a:t>
            </a:r>
            <a:r>
              <a:rPr lang="en-US" dirty="0" smtClean="0">
                <a:latin typeface="Arial" pitchFamily="34" charset="0"/>
                <a:cs typeface="Arial" pitchFamily="34" charset="0"/>
              </a:rPr>
              <a:t>,</a:t>
            </a:r>
          </a:p>
          <a:p>
            <a:r>
              <a:rPr lang="en-US" dirty="0" err="1" smtClean="0">
                <a:latin typeface="Arial" pitchFamily="34" charset="0"/>
                <a:cs typeface="Arial" pitchFamily="34" charset="0"/>
              </a:rPr>
              <a:t>Giải</a:t>
            </a:r>
            <a:r>
              <a:rPr lang="en-US" dirty="0" smtClean="0">
                <a:latin typeface="Arial" pitchFamily="34" charset="0"/>
                <a:cs typeface="Arial" pitchFamily="34" charset="0"/>
              </a:rPr>
              <a:t> </a:t>
            </a:r>
            <a:r>
              <a:rPr lang="en-US" dirty="0" err="1">
                <a:latin typeface="Arial" pitchFamily="34" charset="0"/>
                <a:cs typeface="Arial" pitchFamily="34" charset="0"/>
              </a:rPr>
              <a:t>phẩu</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bất</a:t>
            </a:r>
            <a:r>
              <a:rPr lang="en-US" dirty="0">
                <a:latin typeface="Arial" pitchFamily="34" charset="0"/>
                <a:cs typeface="Arial" pitchFamily="34" charset="0"/>
              </a:rPr>
              <a:t> </a:t>
            </a:r>
            <a:r>
              <a:rPr lang="en-US" dirty="0" err="1">
                <a:latin typeface="Arial" pitchFamily="34" charset="0"/>
                <a:cs typeface="Arial" pitchFamily="34" charset="0"/>
              </a:rPr>
              <a:t>thường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dây</a:t>
            </a:r>
            <a:r>
              <a:rPr lang="en-US" dirty="0">
                <a:latin typeface="Arial" pitchFamily="34" charset="0"/>
                <a:cs typeface="Arial" pitchFamily="34" charset="0"/>
              </a:rPr>
              <a:t> </a:t>
            </a:r>
            <a:r>
              <a:rPr lang="en-US" dirty="0" err="1">
                <a:latin typeface="Arial" pitchFamily="34" charset="0"/>
                <a:cs typeface="Arial" pitchFamily="34" charset="0"/>
              </a:rPr>
              <a:t>chằng</a:t>
            </a:r>
            <a:r>
              <a:rPr lang="en-US" dirty="0">
                <a:latin typeface="Arial" pitchFamily="34" charset="0"/>
                <a:cs typeface="Arial" pitchFamily="34" charset="0"/>
              </a:rPr>
              <a:t> </a:t>
            </a:r>
            <a:r>
              <a:rPr lang="en-US" dirty="0" err="1">
                <a:latin typeface="Arial" pitchFamily="34" charset="0"/>
                <a:cs typeface="Arial" pitchFamily="34" charset="0"/>
              </a:rPr>
              <a:t>hoặc</a:t>
            </a:r>
            <a:r>
              <a:rPr lang="en-US" dirty="0">
                <a:latin typeface="Arial" pitchFamily="34" charset="0"/>
                <a:cs typeface="Arial" pitchFamily="34" charset="0"/>
              </a:rPr>
              <a:t> </a:t>
            </a:r>
            <a:r>
              <a:rPr lang="en-US" dirty="0" err="1">
                <a:latin typeface="Arial" pitchFamily="34" charset="0"/>
                <a:cs typeface="Arial" pitchFamily="34" charset="0"/>
              </a:rPr>
              <a:t>cơ</a:t>
            </a:r>
            <a:r>
              <a:rPr lang="en-US" dirty="0">
                <a:latin typeface="Arial" pitchFamily="34" charset="0"/>
                <a:cs typeface="Arial" pitchFamily="34" charset="0"/>
              </a:rPr>
              <a:t>, </a:t>
            </a:r>
            <a:r>
              <a:rPr lang="en-US" dirty="0" err="1">
                <a:latin typeface="Arial" pitchFamily="34" charset="0"/>
                <a:cs typeface="Arial" pitchFamily="34" charset="0"/>
              </a:rPr>
              <a:t>hoặc</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xúc</a:t>
            </a:r>
            <a:r>
              <a:rPr lang="en-US" dirty="0">
                <a:latin typeface="Arial" pitchFamily="34" charset="0"/>
                <a:cs typeface="Arial" pitchFamily="34" charset="0"/>
              </a:rPr>
              <a:t> </a:t>
            </a:r>
            <a:r>
              <a:rPr lang="en-US" dirty="0" err="1">
                <a:latin typeface="Arial" pitchFamily="34" charset="0"/>
                <a:cs typeface="Arial" pitchFamily="34" charset="0"/>
              </a:rPr>
              <a:t>với</a:t>
            </a:r>
            <a:r>
              <a:rPr lang="en-US" dirty="0">
                <a:latin typeface="Arial" pitchFamily="34" charset="0"/>
                <a:cs typeface="Arial" pitchFamily="34" charset="0"/>
              </a:rPr>
              <a:t> </a:t>
            </a:r>
            <a:r>
              <a:rPr lang="en-US" dirty="0" err="1">
                <a:latin typeface="Arial" pitchFamily="34" charset="0"/>
                <a:cs typeface="Arial" pitchFamily="34" charset="0"/>
              </a:rPr>
              <a:t>bức</a:t>
            </a:r>
            <a:r>
              <a:rPr lang="en-US" dirty="0">
                <a:latin typeface="Arial" pitchFamily="34" charset="0"/>
                <a:cs typeface="Arial" pitchFamily="34" charset="0"/>
              </a:rPr>
              <a:t> </a:t>
            </a:r>
            <a:r>
              <a:rPr lang="en-US" dirty="0" err="1">
                <a:latin typeface="Arial" pitchFamily="34" charset="0"/>
                <a:cs typeface="Arial" pitchFamily="34" charset="0"/>
              </a:rPr>
              <a:t>xạ</a:t>
            </a:r>
            <a:r>
              <a:rPr lang="en-US" dirty="0">
                <a:latin typeface="Arial" pitchFamily="34" charset="0"/>
                <a:cs typeface="Arial" pitchFamily="34" charset="0"/>
              </a:rPr>
              <a:t>.</a:t>
            </a:r>
          </a:p>
        </p:txBody>
      </p:sp>
    </p:spTree>
    <p:extLst>
      <p:ext uri="{BB962C8B-B14F-4D97-AF65-F5344CB8AC3E}">
        <p14:creationId xmlns:p14="http://schemas.microsoft.com/office/powerpoint/2010/main" val="1552958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
            </a:r>
            <a:br>
              <a:rPr lang="en-US" b="1" dirty="0"/>
            </a:br>
            <a:r>
              <a:rPr lang="en-US" sz="5300" b="1" dirty="0" smtClean="0">
                <a:latin typeface="Arial" pitchFamily="34" charset="0"/>
                <a:cs typeface="Arial" pitchFamily="34" charset="0"/>
              </a:rPr>
              <a:t>4.CÁCH ĐIỀU TRỊ</a:t>
            </a:r>
            <a:endParaRPr lang="en-US"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47800"/>
            <a:ext cx="9144000" cy="5410200"/>
          </a:xfrm>
        </p:spPr>
      </p:pic>
    </p:spTree>
    <p:extLst>
      <p:ext uri="{BB962C8B-B14F-4D97-AF65-F5344CB8AC3E}">
        <p14:creationId xmlns:p14="http://schemas.microsoft.com/office/powerpoint/2010/main" val="184552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err="1">
                <a:latin typeface="Arial" pitchFamily="34" charset="0"/>
                <a:cs typeface="Arial" pitchFamily="34" charset="0"/>
              </a:rPr>
              <a:t>Có</a:t>
            </a:r>
            <a:r>
              <a:rPr lang="en-US" b="1" dirty="0">
                <a:latin typeface="Arial" pitchFamily="34" charset="0"/>
                <a:cs typeface="Arial" pitchFamily="34" charset="0"/>
              </a:rPr>
              <a:t> 2 </a:t>
            </a:r>
            <a:r>
              <a:rPr lang="en-US" b="1" dirty="0" err="1">
                <a:latin typeface="Arial" pitchFamily="34" charset="0"/>
                <a:cs typeface="Arial" pitchFamily="34" charset="0"/>
              </a:rPr>
              <a:t>mục</a:t>
            </a:r>
            <a:r>
              <a:rPr lang="en-US" b="1" dirty="0">
                <a:latin typeface="Arial" pitchFamily="34" charset="0"/>
                <a:cs typeface="Arial" pitchFamily="34" charset="0"/>
              </a:rPr>
              <a:t> </a:t>
            </a:r>
            <a:r>
              <a:rPr lang="en-US" b="1" dirty="0" err="1">
                <a:latin typeface="Arial" pitchFamily="34" charset="0"/>
                <a:cs typeface="Arial" pitchFamily="34" charset="0"/>
              </a:rPr>
              <a:t>tiêu</a:t>
            </a:r>
            <a:r>
              <a:rPr lang="en-US" b="1" dirty="0">
                <a:latin typeface="Arial" pitchFamily="34" charset="0"/>
                <a:cs typeface="Arial" pitchFamily="34" charset="0"/>
              </a:rPr>
              <a:t> </a:t>
            </a:r>
            <a:r>
              <a:rPr lang="en-US" b="1" dirty="0" err="1">
                <a:latin typeface="Arial" pitchFamily="34" charset="0"/>
                <a:cs typeface="Arial" pitchFamily="34" charset="0"/>
              </a:rPr>
              <a:t>chính</a:t>
            </a:r>
            <a:r>
              <a:rPr lang="en-US" b="1" dirty="0">
                <a:latin typeface="Arial" pitchFamily="34" charset="0"/>
                <a:cs typeface="Arial" pitchFamily="34" charset="0"/>
              </a:rPr>
              <a:t>:</a:t>
            </a:r>
          </a:p>
        </p:txBody>
      </p:sp>
      <p:sp>
        <p:nvSpPr>
          <p:cNvPr id="3" name="Content Placeholder 2"/>
          <p:cNvSpPr>
            <a:spLocks noGrp="1"/>
          </p:cNvSpPr>
          <p:nvPr>
            <p:ph idx="1"/>
          </p:nvPr>
        </p:nvSpPr>
        <p:spPr>
          <a:xfrm>
            <a:off x="533400" y="1752600"/>
            <a:ext cx="7924800" cy="4525963"/>
          </a:xfrm>
        </p:spPr>
        <p:txBody>
          <a:bodyPr>
            <a:normAutofit/>
          </a:bodyPr>
          <a:lstStyle/>
          <a:p>
            <a:pPr>
              <a:buFont typeface="Wingdings" pitchFamily="2" charset="2"/>
              <a:buChar char="Ø"/>
            </a:pP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Để</a:t>
            </a:r>
            <a:r>
              <a:rPr lang="en-US" sz="3600" dirty="0" smtClean="0">
                <a:latin typeface="Arial" pitchFamily="34" charset="0"/>
                <a:cs typeface="Arial" pitchFamily="34" charset="0"/>
              </a:rPr>
              <a:t> </a:t>
            </a:r>
            <a:r>
              <a:rPr lang="en-US" sz="3600" dirty="0" err="1">
                <a:latin typeface="Arial" pitchFamily="34" charset="0"/>
                <a:cs typeface="Arial" pitchFamily="34" charset="0"/>
              </a:rPr>
              <a:t>quản</a:t>
            </a:r>
            <a:r>
              <a:rPr lang="en-US" sz="3600" dirty="0">
                <a:latin typeface="Arial" pitchFamily="34" charset="0"/>
                <a:cs typeface="Arial" pitchFamily="34" charset="0"/>
              </a:rPr>
              <a:t> </a:t>
            </a:r>
            <a:r>
              <a:rPr lang="en-US" sz="3600" dirty="0" err="1">
                <a:latin typeface="Arial" pitchFamily="34" charset="0"/>
                <a:cs typeface="Arial" pitchFamily="34" charset="0"/>
              </a:rPr>
              <a:t>lý</a:t>
            </a:r>
            <a:r>
              <a:rPr lang="en-US" sz="3600" dirty="0">
                <a:latin typeface="Arial" pitchFamily="34" charset="0"/>
                <a:cs typeface="Arial" pitchFamily="34" charset="0"/>
              </a:rPr>
              <a:t> </a:t>
            </a: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triệu</a:t>
            </a:r>
            <a:r>
              <a:rPr lang="en-US" sz="3600" dirty="0">
                <a:latin typeface="Arial" pitchFamily="34" charset="0"/>
                <a:cs typeface="Arial" pitchFamily="34" charset="0"/>
              </a:rPr>
              <a:t> </a:t>
            </a:r>
            <a:r>
              <a:rPr lang="en-US" sz="3600" dirty="0" err="1">
                <a:latin typeface="Arial" pitchFamily="34" charset="0"/>
                <a:cs typeface="Arial" pitchFamily="34" charset="0"/>
              </a:rPr>
              <a:t>chứng</a:t>
            </a:r>
            <a:r>
              <a:rPr lang="en-US" sz="3600" dirty="0">
                <a:latin typeface="Arial" pitchFamily="34" charset="0"/>
                <a:cs typeface="Arial" pitchFamily="34" charset="0"/>
              </a:rPr>
              <a:t>, </a:t>
            </a:r>
            <a:r>
              <a:rPr lang="en-US" sz="3600" dirty="0" err="1">
                <a:latin typeface="Arial" pitchFamily="34" charset="0"/>
                <a:cs typeface="Arial" pitchFamily="34" charset="0"/>
              </a:rPr>
              <a:t>như</a:t>
            </a:r>
            <a:r>
              <a:rPr lang="en-US" sz="3600" dirty="0">
                <a:latin typeface="Arial" pitchFamily="34" charset="0"/>
                <a:cs typeface="Arial" pitchFamily="34" charset="0"/>
              </a:rPr>
              <a:t> </a:t>
            </a:r>
            <a:r>
              <a:rPr lang="en-US" sz="3600" dirty="0" err="1">
                <a:latin typeface="Arial" pitchFamily="34" charset="0"/>
                <a:cs typeface="Arial" pitchFamily="34" charset="0"/>
              </a:rPr>
              <a:t>đau</a:t>
            </a:r>
            <a:r>
              <a:rPr lang="en-US" sz="3600" dirty="0">
                <a:latin typeface="Arial" pitchFamily="34" charset="0"/>
                <a:cs typeface="Arial" pitchFamily="34" charset="0"/>
              </a:rPr>
              <a:t> </a:t>
            </a:r>
            <a:r>
              <a:rPr lang="en-US" sz="3600" dirty="0" err="1">
                <a:latin typeface="Arial" pitchFamily="34" charset="0"/>
                <a:cs typeface="Arial" pitchFamily="34" charset="0"/>
              </a:rPr>
              <a:t>chân</a:t>
            </a:r>
            <a:r>
              <a:rPr lang="en-US" sz="3600" dirty="0">
                <a:latin typeface="Arial" pitchFamily="34" charset="0"/>
                <a:cs typeface="Arial" pitchFamily="34" charset="0"/>
              </a:rPr>
              <a:t>, </a:t>
            </a:r>
            <a:r>
              <a:rPr lang="en-US" sz="3600" dirty="0" err="1">
                <a:latin typeface="Arial" pitchFamily="34" charset="0"/>
                <a:cs typeface="Arial" pitchFamily="34" charset="0"/>
              </a:rPr>
              <a:t>để</a:t>
            </a:r>
            <a:r>
              <a:rPr lang="en-US" sz="3600" dirty="0">
                <a:latin typeface="Arial" pitchFamily="34" charset="0"/>
                <a:cs typeface="Arial" pitchFamily="34" charset="0"/>
              </a:rPr>
              <a:t> </a:t>
            </a:r>
            <a:r>
              <a:rPr lang="en-US" sz="3600" dirty="0" err="1">
                <a:latin typeface="Arial" pitchFamily="34" charset="0"/>
                <a:cs typeface="Arial" pitchFamily="34" charset="0"/>
              </a:rPr>
              <a:t>có</a:t>
            </a:r>
            <a:r>
              <a:rPr lang="en-US" sz="3600" dirty="0">
                <a:latin typeface="Arial" pitchFamily="34" charset="0"/>
                <a:cs typeface="Arial" pitchFamily="34" charset="0"/>
              </a:rPr>
              <a:t> </a:t>
            </a:r>
            <a:r>
              <a:rPr lang="en-US" sz="3600" dirty="0" err="1">
                <a:latin typeface="Arial" pitchFamily="34" charset="0"/>
                <a:cs typeface="Arial" pitchFamily="34" charset="0"/>
              </a:rPr>
              <a:t>thể</a:t>
            </a:r>
            <a:r>
              <a:rPr lang="en-US" sz="3600" dirty="0">
                <a:latin typeface="Arial" pitchFamily="34" charset="0"/>
                <a:cs typeface="Arial" pitchFamily="34" charset="0"/>
              </a:rPr>
              <a:t> </a:t>
            </a:r>
            <a:r>
              <a:rPr lang="en-US" sz="3600" dirty="0" err="1">
                <a:latin typeface="Arial" pitchFamily="34" charset="0"/>
                <a:cs typeface="Arial" pitchFamily="34" charset="0"/>
              </a:rPr>
              <a:t>tiếp</a:t>
            </a:r>
            <a:r>
              <a:rPr lang="en-US" sz="3600" dirty="0">
                <a:latin typeface="Arial" pitchFamily="34" charset="0"/>
                <a:cs typeface="Arial" pitchFamily="34" charset="0"/>
              </a:rPr>
              <a:t> </a:t>
            </a:r>
            <a:r>
              <a:rPr lang="en-US" sz="3600" dirty="0" err="1">
                <a:latin typeface="Arial" pitchFamily="34" charset="0"/>
                <a:cs typeface="Arial" pitchFamily="34" charset="0"/>
              </a:rPr>
              <a:t>tục</a:t>
            </a:r>
            <a:r>
              <a:rPr lang="en-US" sz="3600" dirty="0">
                <a:latin typeface="Arial" pitchFamily="34" charset="0"/>
                <a:cs typeface="Arial" pitchFamily="34" charset="0"/>
              </a:rPr>
              <a:t> </a:t>
            </a:r>
            <a:r>
              <a:rPr lang="en-US" sz="3600" dirty="0" err="1">
                <a:latin typeface="Arial" pitchFamily="34" charset="0"/>
                <a:cs typeface="Arial" pitchFamily="34" charset="0"/>
              </a:rPr>
              <a:t>các</a:t>
            </a:r>
            <a:r>
              <a:rPr lang="en-US" sz="3600" dirty="0">
                <a:latin typeface="Arial" pitchFamily="34" charset="0"/>
                <a:cs typeface="Arial" pitchFamily="34" charset="0"/>
              </a:rPr>
              <a:t> </a:t>
            </a:r>
            <a:r>
              <a:rPr lang="en-US" sz="3600" dirty="0" err="1">
                <a:latin typeface="Arial" pitchFamily="34" charset="0"/>
                <a:cs typeface="Arial" pitchFamily="34" charset="0"/>
              </a:rPr>
              <a:t>hoạt</a:t>
            </a:r>
            <a:r>
              <a:rPr lang="en-US" sz="3600" dirty="0">
                <a:latin typeface="Arial" pitchFamily="34" charset="0"/>
                <a:cs typeface="Arial" pitchFamily="34" charset="0"/>
              </a:rPr>
              <a:t> </a:t>
            </a:r>
            <a:r>
              <a:rPr lang="en-US" sz="3600" dirty="0" err="1">
                <a:latin typeface="Arial" pitchFamily="34" charset="0"/>
                <a:cs typeface="Arial" pitchFamily="34" charset="0"/>
              </a:rPr>
              <a:t>động</a:t>
            </a:r>
            <a:r>
              <a:rPr lang="en-US" sz="3600" dirty="0">
                <a:latin typeface="Arial" pitchFamily="34" charset="0"/>
                <a:cs typeface="Arial" pitchFamily="34" charset="0"/>
              </a:rPr>
              <a:t> </a:t>
            </a:r>
            <a:r>
              <a:rPr lang="en-US" sz="3600" dirty="0" err="1">
                <a:latin typeface="Arial" pitchFamily="34" charset="0"/>
                <a:cs typeface="Arial" pitchFamily="34" charset="0"/>
              </a:rPr>
              <a:t>thể</a:t>
            </a:r>
            <a:r>
              <a:rPr lang="en-US" sz="3600" dirty="0">
                <a:latin typeface="Arial" pitchFamily="34" charset="0"/>
                <a:cs typeface="Arial" pitchFamily="34" charset="0"/>
              </a:rPr>
              <a:t> </a:t>
            </a:r>
            <a:r>
              <a:rPr lang="en-US" sz="3600" dirty="0" err="1">
                <a:latin typeface="Arial" pitchFamily="34" charset="0"/>
                <a:cs typeface="Arial" pitchFamily="34" charset="0"/>
              </a:rPr>
              <a:t>chất</a:t>
            </a:r>
            <a:r>
              <a:rPr lang="en-US" sz="3600" dirty="0">
                <a:latin typeface="Arial" pitchFamily="34" charset="0"/>
                <a:cs typeface="Arial" pitchFamily="34" charset="0"/>
              </a:rPr>
              <a:t>.</a:t>
            </a:r>
          </a:p>
          <a:p>
            <a:pPr>
              <a:buFont typeface="Wingdings" pitchFamily="2" charset="2"/>
              <a:buChar char="Ø"/>
            </a:pP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Để</a:t>
            </a:r>
            <a:r>
              <a:rPr lang="en-US" sz="3600" dirty="0" smtClean="0">
                <a:latin typeface="Arial" pitchFamily="34" charset="0"/>
                <a:cs typeface="Arial" pitchFamily="34" charset="0"/>
              </a:rPr>
              <a:t> </a:t>
            </a:r>
            <a:r>
              <a:rPr lang="en-US" sz="3600" dirty="0" err="1">
                <a:latin typeface="Arial" pitchFamily="34" charset="0"/>
                <a:cs typeface="Arial" pitchFamily="34" charset="0"/>
              </a:rPr>
              <a:t>ngăn</a:t>
            </a:r>
            <a:r>
              <a:rPr lang="en-US" sz="3600" dirty="0">
                <a:latin typeface="Arial" pitchFamily="34" charset="0"/>
                <a:cs typeface="Arial" pitchFamily="34" charset="0"/>
              </a:rPr>
              <a:t> </a:t>
            </a:r>
            <a:r>
              <a:rPr lang="en-US" sz="3600" dirty="0" err="1">
                <a:latin typeface="Arial" pitchFamily="34" charset="0"/>
                <a:cs typeface="Arial" pitchFamily="34" charset="0"/>
              </a:rPr>
              <a:t>chặn</a:t>
            </a:r>
            <a:r>
              <a:rPr lang="en-US" sz="3600" dirty="0">
                <a:latin typeface="Arial" pitchFamily="34" charset="0"/>
                <a:cs typeface="Arial" pitchFamily="34" charset="0"/>
              </a:rPr>
              <a:t> </a:t>
            </a:r>
            <a:r>
              <a:rPr lang="en-US" sz="3600" dirty="0" err="1">
                <a:latin typeface="Arial" pitchFamily="34" charset="0"/>
                <a:cs typeface="Arial" pitchFamily="34" charset="0"/>
              </a:rPr>
              <a:t>sự</a:t>
            </a:r>
            <a:r>
              <a:rPr lang="en-US" sz="3600" dirty="0">
                <a:latin typeface="Arial" pitchFamily="34" charset="0"/>
                <a:cs typeface="Arial" pitchFamily="34" charset="0"/>
              </a:rPr>
              <a:t> </a:t>
            </a:r>
            <a:r>
              <a:rPr lang="en-US" sz="3600" dirty="0" err="1">
                <a:latin typeface="Arial" pitchFamily="34" charset="0"/>
                <a:cs typeface="Arial" pitchFamily="34" charset="0"/>
              </a:rPr>
              <a:t>tiến</a:t>
            </a:r>
            <a:r>
              <a:rPr lang="en-US" sz="3600" dirty="0">
                <a:latin typeface="Arial" pitchFamily="34" charset="0"/>
                <a:cs typeface="Arial" pitchFamily="34" charset="0"/>
              </a:rPr>
              <a:t> </a:t>
            </a:r>
            <a:r>
              <a:rPr lang="en-US" sz="3600" dirty="0" err="1">
                <a:latin typeface="Arial" pitchFamily="34" charset="0"/>
                <a:cs typeface="Arial" pitchFamily="34" charset="0"/>
              </a:rPr>
              <a:t>triển</a:t>
            </a:r>
            <a:r>
              <a:rPr lang="en-US" sz="3600" dirty="0">
                <a:latin typeface="Arial" pitchFamily="34" charset="0"/>
                <a:cs typeface="Arial" pitchFamily="34" charset="0"/>
              </a:rPr>
              <a:t> </a:t>
            </a:r>
            <a:r>
              <a:rPr lang="en-US" sz="3600" dirty="0" err="1">
                <a:latin typeface="Arial" pitchFamily="34" charset="0"/>
                <a:cs typeface="Arial" pitchFamily="34" charset="0"/>
              </a:rPr>
              <a:t>của</a:t>
            </a:r>
            <a:r>
              <a:rPr lang="en-US" sz="3600" dirty="0">
                <a:latin typeface="Arial" pitchFamily="34" charset="0"/>
                <a:cs typeface="Arial" pitchFamily="34" charset="0"/>
              </a:rPr>
              <a:t> </a:t>
            </a:r>
            <a:r>
              <a:rPr lang="en-US" sz="3600" dirty="0" err="1">
                <a:latin typeface="Arial" pitchFamily="34" charset="0"/>
                <a:cs typeface="Arial" pitchFamily="34" charset="0"/>
              </a:rPr>
              <a:t>x</a:t>
            </a:r>
            <a:r>
              <a:rPr lang="en-US" sz="3600" dirty="0" err="1" smtClean="0">
                <a:latin typeface="Arial" pitchFamily="34" charset="0"/>
                <a:cs typeface="Arial" pitchFamily="34" charset="0"/>
              </a:rPr>
              <a:t>ơ</a:t>
            </a:r>
            <a:r>
              <a:rPr lang="en-US" sz="3600" dirty="0" smtClean="0">
                <a:latin typeface="Arial" pitchFamily="34" charset="0"/>
                <a:cs typeface="Arial" pitchFamily="34" charset="0"/>
              </a:rPr>
              <a:t> </a:t>
            </a:r>
            <a:r>
              <a:rPr lang="en-US" sz="3600" dirty="0" err="1">
                <a:latin typeface="Arial" pitchFamily="34" charset="0"/>
                <a:cs typeface="Arial" pitchFamily="34" charset="0"/>
              </a:rPr>
              <a:t>vữa</a:t>
            </a:r>
            <a:r>
              <a:rPr lang="en-US" sz="3600" dirty="0">
                <a:latin typeface="Arial" pitchFamily="34" charset="0"/>
                <a:cs typeface="Arial" pitchFamily="34" charset="0"/>
              </a:rPr>
              <a:t> </a:t>
            </a:r>
            <a:r>
              <a:rPr lang="en-US" sz="3600" dirty="0" err="1">
                <a:latin typeface="Arial" pitchFamily="34" charset="0"/>
                <a:cs typeface="Arial" pitchFamily="34" charset="0"/>
              </a:rPr>
              <a:t>động</a:t>
            </a:r>
            <a:r>
              <a:rPr lang="en-US" sz="3600" dirty="0">
                <a:latin typeface="Arial" pitchFamily="34" charset="0"/>
                <a:cs typeface="Arial" pitchFamily="34" charset="0"/>
              </a:rPr>
              <a:t> </a:t>
            </a:r>
            <a:r>
              <a:rPr lang="en-US" sz="3600" dirty="0" err="1">
                <a:latin typeface="Arial" pitchFamily="34" charset="0"/>
                <a:cs typeface="Arial" pitchFamily="34" charset="0"/>
              </a:rPr>
              <a:t>mạch</a:t>
            </a:r>
            <a:r>
              <a:rPr lang="en-US" sz="3600" dirty="0">
                <a:latin typeface="Arial" pitchFamily="34" charset="0"/>
                <a:cs typeface="Arial" pitchFamily="34" charset="0"/>
              </a:rPr>
              <a:t> </a:t>
            </a:r>
            <a:r>
              <a:rPr lang="en-US" sz="3600" dirty="0" err="1">
                <a:latin typeface="Arial" pitchFamily="34" charset="0"/>
                <a:cs typeface="Arial" pitchFamily="34" charset="0"/>
              </a:rPr>
              <a:t>khắp</a:t>
            </a:r>
            <a:r>
              <a:rPr lang="en-US" sz="3600" dirty="0">
                <a:latin typeface="Arial" pitchFamily="34" charset="0"/>
                <a:cs typeface="Arial" pitchFamily="34" charset="0"/>
              </a:rPr>
              <a:t> </a:t>
            </a:r>
            <a:r>
              <a:rPr lang="en-US" sz="3600" dirty="0" err="1">
                <a:latin typeface="Arial" pitchFamily="34" charset="0"/>
                <a:cs typeface="Arial" pitchFamily="34" charset="0"/>
              </a:rPr>
              <a:t>cơ</a:t>
            </a:r>
            <a:r>
              <a:rPr lang="en-US" sz="3600" dirty="0">
                <a:latin typeface="Arial" pitchFamily="34" charset="0"/>
                <a:cs typeface="Arial" pitchFamily="34" charset="0"/>
              </a:rPr>
              <a:t> </a:t>
            </a:r>
            <a:r>
              <a:rPr lang="en-US" sz="3600" dirty="0" err="1">
                <a:latin typeface="Arial" pitchFamily="34" charset="0"/>
                <a:cs typeface="Arial" pitchFamily="34" charset="0"/>
              </a:rPr>
              <a:t>thể</a:t>
            </a:r>
            <a:r>
              <a:rPr lang="en-US" sz="3600" dirty="0">
                <a:latin typeface="Arial" pitchFamily="34" charset="0"/>
                <a:cs typeface="Arial" pitchFamily="34" charset="0"/>
              </a:rPr>
              <a:t>, </a:t>
            </a:r>
            <a:r>
              <a:rPr lang="en-US" sz="3600" dirty="0" err="1">
                <a:latin typeface="Arial" pitchFamily="34" charset="0"/>
                <a:cs typeface="Arial" pitchFamily="34" charset="0"/>
              </a:rPr>
              <a:t>giảm</a:t>
            </a:r>
            <a:r>
              <a:rPr lang="en-US" sz="3600" dirty="0">
                <a:latin typeface="Arial" pitchFamily="34" charset="0"/>
                <a:cs typeface="Arial" pitchFamily="34" charset="0"/>
              </a:rPr>
              <a:t> </a:t>
            </a:r>
            <a:r>
              <a:rPr lang="en-US" sz="3600" dirty="0" err="1">
                <a:latin typeface="Arial" pitchFamily="34" charset="0"/>
                <a:cs typeface="Arial" pitchFamily="34" charset="0"/>
              </a:rPr>
              <a:t>nguy</a:t>
            </a:r>
            <a:r>
              <a:rPr lang="en-US" sz="3600" dirty="0">
                <a:latin typeface="Arial" pitchFamily="34" charset="0"/>
                <a:cs typeface="Arial" pitchFamily="34" charset="0"/>
              </a:rPr>
              <a:t> </a:t>
            </a:r>
            <a:r>
              <a:rPr lang="en-US" sz="3600" dirty="0" err="1">
                <a:latin typeface="Arial" pitchFamily="34" charset="0"/>
                <a:cs typeface="Arial" pitchFamily="34" charset="0"/>
              </a:rPr>
              <a:t>cơ</a:t>
            </a:r>
            <a:r>
              <a:rPr lang="en-US" sz="3600" dirty="0">
                <a:latin typeface="Arial" pitchFamily="34" charset="0"/>
                <a:cs typeface="Arial" pitchFamily="34" charset="0"/>
              </a:rPr>
              <a:t> </a:t>
            </a:r>
            <a:r>
              <a:rPr lang="en-US" sz="3600" dirty="0" err="1">
                <a:latin typeface="Arial" pitchFamily="34" charset="0"/>
                <a:cs typeface="Arial" pitchFamily="34" charset="0"/>
              </a:rPr>
              <a:t>đau</a:t>
            </a:r>
            <a:r>
              <a:rPr lang="en-US" sz="3600" dirty="0">
                <a:latin typeface="Arial" pitchFamily="34" charset="0"/>
                <a:cs typeface="Arial" pitchFamily="34" charset="0"/>
              </a:rPr>
              <a:t> </a:t>
            </a:r>
            <a:r>
              <a:rPr lang="en-US" sz="3600" dirty="0" err="1">
                <a:latin typeface="Arial" pitchFamily="34" charset="0"/>
                <a:cs typeface="Arial" pitchFamily="34" charset="0"/>
              </a:rPr>
              <a:t>tim</a:t>
            </a:r>
            <a:r>
              <a:rPr lang="en-US" sz="3600" dirty="0">
                <a:latin typeface="Arial" pitchFamily="34" charset="0"/>
                <a:cs typeface="Arial" pitchFamily="34" charset="0"/>
              </a:rPr>
              <a:t> </a:t>
            </a:r>
            <a:r>
              <a:rPr lang="en-US" sz="3600" dirty="0" err="1">
                <a:latin typeface="Arial" pitchFamily="34" charset="0"/>
                <a:cs typeface="Arial" pitchFamily="34" charset="0"/>
              </a:rPr>
              <a:t>và</a:t>
            </a:r>
            <a:r>
              <a:rPr lang="en-US" sz="3600" dirty="0">
                <a:latin typeface="Arial" pitchFamily="34" charset="0"/>
                <a:cs typeface="Arial" pitchFamily="34" charset="0"/>
              </a:rPr>
              <a:t> </a:t>
            </a:r>
            <a:r>
              <a:rPr lang="en-US" sz="3600" dirty="0" err="1">
                <a:latin typeface="Arial" pitchFamily="34" charset="0"/>
                <a:cs typeface="Arial" pitchFamily="34" charset="0"/>
              </a:rPr>
              <a:t>đột</a:t>
            </a:r>
            <a:r>
              <a:rPr lang="en-US" sz="3600" dirty="0">
                <a:latin typeface="Arial" pitchFamily="34" charset="0"/>
                <a:cs typeface="Arial" pitchFamily="34" charset="0"/>
              </a:rPr>
              <a:t> </a:t>
            </a:r>
            <a:r>
              <a:rPr lang="en-US" sz="3600" dirty="0" err="1">
                <a:latin typeface="Arial" pitchFamily="34" charset="0"/>
                <a:cs typeface="Arial" pitchFamily="34" charset="0"/>
              </a:rPr>
              <a:t>quỵ</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168743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
            <a:ext cx="8229600" cy="5668963"/>
          </a:xfrm>
        </p:spPr>
        <p:txBody>
          <a:bodyPr>
            <a:normAutofit/>
          </a:bodyPr>
          <a:lstStyle/>
          <a:p>
            <a:r>
              <a:rPr lang="vi-VN" dirty="0">
                <a:latin typeface="Arial" pitchFamily="34" charset="0"/>
                <a:cs typeface="Arial" pitchFamily="34" charset="0"/>
              </a:rPr>
              <a:t>Bệnh lý này chỉ điều trị đạt hiệu quả cao khi được phát hiện </a:t>
            </a:r>
            <a:r>
              <a:rPr lang="vi-VN" dirty="0" smtClean="0">
                <a:latin typeface="Arial" pitchFamily="34" charset="0"/>
                <a:cs typeface="Arial" pitchFamily="34" charset="0"/>
              </a:rPr>
              <a:t>sớm</a:t>
            </a:r>
            <a:r>
              <a:rPr lang="en-US" dirty="0" smtClean="0">
                <a:latin typeface="Arial" pitchFamily="34" charset="0"/>
                <a:cs typeface="Arial" pitchFamily="34" charset="0"/>
              </a:rPr>
              <a:t>, </a:t>
            </a:r>
            <a:r>
              <a:rPr lang="vi-VN" dirty="0" smtClean="0">
                <a:latin typeface="Arial" pitchFamily="34" charset="0"/>
                <a:cs typeface="Arial" pitchFamily="34" charset="0"/>
              </a:rPr>
              <a:t>nếu </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 T</a:t>
            </a:r>
            <a:r>
              <a:rPr lang="vi-VN" dirty="0" smtClean="0">
                <a:latin typeface="Arial" pitchFamily="34" charset="0"/>
                <a:cs typeface="Arial" pitchFamily="34" charset="0"/>
              </a:rPr>
              <a:t>hay </a:t>
            </a:r>
            <a:r>
              <a:rPr lang="vi-VN" dirty="0">
                <a:latin typeface="Arial" pitchFamily="34" charset="0"/>
                <a:cs typeface="Arial" pitchFamily="34" charset="0"/>
              </a:rPr>
              <a:t>đổi lối </a:t>
            </a:r>
            <a:r>
              <a:rPr lang="vi-VN" dirty="0" smtClean="0">
                <a:latin typeface="Arial" pitchFamily="34" charset="0"/>
                <a:cs typeface="Arial" pitchFamily="34" charset="0"/>
              </a:rPr>
              <a:t>sống</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 	-</a:t>
            </a:r>
            <a:r>
              <a:rPr lang="vi-VN" dirty="0" smtClean="0">
                <a:latin typeface="Arial" pitchFamily="34" charset="0"/>
                <a:cs typeface="Arial" pitchFamily="34" charset="0"/>
              </a:rPr>
              <a:t> </a:t>
            </a:r>
            <a:r>
              <a:rPr lang="en-US" dirty="0" smtClean="0">
                <a:latin typeface="Arial" pitchFamily="34" charset="0"/>
                <a:cs typeface="Arial" pitchFamily="34" charset="0"/>
              </a:rPr>
              <a:t>B</a:t>
            </a:r>
            <a:r>
              <a:rPr lang="vi-VN" dirty="0" smtClean="0">
                <a:latin typeface="Arial" pitchFamily="34" charset="0"/>
                <a:cs typeface="Arial" pitchFamily="34" charset="0"/>
              </a:rPr>
              <a:t>ỏ </a:t>
            </a:r>
            <a:r>
              <a:rPr lang="vi-VN" dirty="0">
                <a:latin typeface="Arial" pitchFamily="34" charset="0"/>
                <a:cs typeface="Arial" pitchFamily="34" charset="0"/>
              </a:rPr>
              <a:t>thuốc </a:t>
            </a:r>
            <a:r>
              <a:rPr lang="vi-VN" dirty="0" smtClean="0">
                <a:latin typeface="Arial" pitchFamily="34" charset="0"/>
                <a:cs typeface="Arial" pitchFamily="34" charset="0"/>
              </a:rPr>
              <a:t>lá</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 T</a:t>
            </a:r>
            <a:r>
              <a:rPr lang="vi-VN" dirty="0" smtClean="0">
                <a:latin typeface="Arial" pitchFamily="34" charset="0"/>
                <a:cs typeface="Arial" pitchFamily="34" charset="0"/>
              </a:rPr>
              <a:t>ập </a:t>
            </a:r>
            <a:r>
              <a:rPr lang="vi-VN" dirty="0">
                <a:latin typeface="Arial" pitchFamily="34" charset="0"/>
                <a:cs typeface="Arial" pitchFamily="34" charset="0"/>
              </a:rPr>
              <a:t>thể </a:t>
            </a:r>
            <a:r>
              <a:rPr lang="vi-VN" dirty="0" smtClean="0">
                <a:latin typeface="Arial" pitchFamily="34" charset="0"/>
                <a:cs typeface="Arial" pitchFamily="34" charset="0"/>
              </a:rPr>
              <a:t>dục</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 H</a:t>
            </a:r>
            <a:r>
              <a:rPr lang="vi-VN" dirty="0" smtClean="0">
                <a:latin typeface="Arial" pitchFamily="34" charset="0"/>
                <a:cs typeface="Arial" pitchFamily="34" charset="0"/>
              </a:rPr>
              <a:t>ạn </a:t>
            </a:r>
            <a:r>
              <a:rPr lang="vi-VN" dirty="0">
                <a:latin typeface="Arial" pitchFamily="34" charset="0"/>
                <a:cs typeface="Arial" pitchFamily="34" charset="0"/>
              </a:rPr>
              <a:t>chế rượu </a:t>
            </a:r>
            <a:r>
              <a:rPr lang="vi-VN" dirty="0" smtClean="0">
                <a:latin typeface="Arial" pitchFamily="34" charset="0"/>
                <a:cs typeface="Arial" pitchFamily="34" charset="0"/>
              </a:rPr>
              <a:t>bia</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	- T</a:t>
            </a:r>
            <a:r>
              <a:rPr lang="vi-VN" dirty="0" smtClean="0">
                <a:latin typeface="Arial" pitchFamily="34" charset="0"/>
                <a:cs typeface="Arial" pitchFamily="34" charset="0"/>
              </a:rPr>
              <a:t>ránh </a:t>
            </a:r>
            <a:r>
              <a:rPr lang="vi-VN" dirty="0">
                <a:latin typeface="Arial" pitchFamily="34" charset="0"/>
                <a:cs typeface="Arial" pitchFamily="34" charset="0"/>
              </a:rPr>
              <a:t>ăn dầu mỡ, chất béo, thức ăn chiên xào... </a:t>
            </a: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sym typeface="Wingdings" pitchFamily="2" charset="2"/>
              </a:rPr>
              <a:t> </a:t>
            </a:r>
            <a:r>
              <a:rPr lang="vi-VN" dirty="0" smtClean="0">
                <a:latin typeface="Arial" pitchFamily="34" charset="0"/>
                <a:cs typeface="Arial" pitchFamily="34" charset="0"/>
              </a:rPr>
              <a:t>có </a:t>
            </a:r>
            <a:r>
              <a:rPr lang="vi-VN" dirty="0">
                <a:latin typeface="Arial" pitchFamily="34" charset="0"/>
                <a:cs typeface="Arial" pitchFamily="34" charset="0"/>
              </a:rPr>
              <a:t>thể giúp làm chậm tốc độ của bệnh và thuyên giảm triệu chứng.</a:t>
            </a:r>
          </a:p>
          <a:p>
            <a:endParaRPr lang="en-US" dirty="0"/>
          </a:p>
        </p:txBody>
      </p:sp>
    </p:spTree>
    <p:extLst>
      <p:ext uri="{BB962C8B-B14F-4D97-AF65-F5344CB8AC3E}">
        <p14:creationId xmlns:p14="http://schemas.microsoft.com/office/powerpoint/2010/main" val="417489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81000"/>
            <a:ext cx="7315200" cy="6248400"/>
          </a:xfrm>
        </p:spPr>
        <p:txBody>
          <a:bodyPr>
            <a:noAutofit/>
          </a:bodyPr>
          <a:lstStyle/>
          <a:p>
            <a:pPr marL="457200" indent="-457200" algn="l">
              <a:buFont typeface="Arial" pitchFamily="34" charset="0"/>
              <a:buChar char="•"/>
            </a:pPr>
            <a:r>
              <a:rPr lang="vi-VN" sz="3600" dirty="0">
                <a:latin typeface="+mn-lt"/>
              </a:rPr>
              <a:t>Nếu triệu chứng mới khởi phát và ở mức độ </a:t>
            </a:r>
            <a:r>
              <a:rPr lang="vi-VN" sz="3600" dirty="0" smtClean="0">
                <a:latin typeface="+mn-lt"/>
              </a:rPr>
              <a:t>nhẹ</a:t>
            </a:r>
            <a:r>
              <a:rPr lang="en-US" sz="3600" dirty="0" smtClean="0">
                <a:latin typeface="+mn-lt"/>
              </a:rPr>
              <a:t/>
            </a:r>
            <a:br>
              <a:rPr lang="en-US" sz="3600" dirty="0" smtClean="0">
                <a:latin typeface="+mn-lt"/>
              </a:rPr>
            </a:br>
            <a:r>
              <a:rPr lang="en-US" sz="3600" dirty="0" smtClean="0">
                <a:latin typeface="+mn-lt"/>
              </a:rPr>
              <a:t>- Đ</a:t>
            </a:r>
            <a:r>
              <a:rPr lang="vi-VN" sz="3600" dirty="0" smtClean="0">
                <a:latin typeface="+mn-lt"/>
              </a:rPr>
              <a:t>iều </a:t>
            </a:r>
            <a:r>
              <a:rPr lang="vi-VN" sz="3600" dirty="0">
                <a:latin typeface="+mn-lt"/>
              </a:rPr>
              <a:t>trị chủ yếu bằng nội khoa. </a:t>
            </a:r>
            <a:r>
              <a:rPr lang="en-US" sz="3600" dirty="0" smtClean="0">
                <a:latin typeface="+mn-lt"/>
              </a:rPr>
              <a:t/>
            </a:r>
            <a:br>
              <a:rPr lang="en-US" sz="3600" dirty="0" smtClean="0">
                <a:latin typeface="+mn-lt"/>
              </a:rPr>
            </a:br>
            <a:r>
              <a:rPr lang="en-US" sz="3600" dirty="0" smtClean="0">
                <a:latin typeface="+mn-lt"/>
              </a:rPr>
              <a:t>- </a:t>
            </a:r>
            <a:r>
              <a:rPr lang="vi-VN" sz="3600" dirty="0" smtClean="0">
                <a:latin typeface="+mn-lt"/>
              </a:rPr>
              <a:t>Mục </a:t>
            </a:r>
            <a:r>
              <a:rPr lang="vi-VN" sz="3600" dirty="0">
                <a:latin typeface="+mn-lt"/>
              </a:rPr>
              <a:t>tiêu là hạ huyết áp, giữ ổn đường huyết và giảm mỡ trong máu. </a:t>
            </a:r>
            <a:r>
              <a:rPr lang="en-US" sz="3600" dirty="0" smtClean="0">
                <a:latin typeface="+mn-lt"/>
              </a:rPr>
              <a:t/>
            </a:r>
            <a:br>
              <a:rPr lang="en-US" sz="3600" dirty="0" smtClean="0">
                <a:latin typeface="+mn-lt"/>
              </a:rPr>
            </a:br>
            <a:r>
              <a:rPr lang="en-US" sz="3600" dirty="0" smtClean="0">
                <a:latin typeface="+mn-lt"/>
              </a:rPr>
              <a:t>-</a:t>
            </a:r>
            <a:r>
              <a:rPr lang="vi-VN" sz="3600" dirty="0" smtClean="0">
                <a:latin typeface="+mn-lt"/>
              </a:rPr>
              <a:t>Đồng </a:t>
            </a:r>
            <a:r>
              <a:rPr lang="vi-VN" sz="3600" dirty="0">
                <a:latin typeface="+mn-lt"/>
              </a:rPr>
              <a:t>thời, các nhóm thuốc kháng kết tập tiểu cầu, chống huyết khối còn giúp ổn định mảng xơ vữa, tránh gây tắc nghẽn.</a:t>
            </a:r>
            <a:r>
              <a:rPr lang="vi-VN" sz="3200" dirty="0">
                <a:latin typeface="+mn-lt"/>
              </a:rPr>
              <a:t/>
            </a:r>
            <a:br>
              <a:rPr lang="vi-VN" sz="3200" dirty="0">
                <a:latin typeface="+mn-lt"/>
              </a:rPr>
            </a:br>
            <a:endParaRPr lang="en-US" sz="3200" dirty="0">
              <a:latin typeface="+mn-lt"/>
            </a:endParaRPr>
          </a:p>
        </p:txBody>
      </p:sp>
    </p:spTree>
    <p:extLst>
      <p:ext uri="{BB962C8B-B14F-4D97-AF65-F5344CB8AC3E}">
        <p14:creationId xmlns:p14="http://schemas.microsoft.com/office/powerpoint/2010/main" val="1246764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2925762"/>
          </a:xfrm>
        </p:spPr>
        <p:txBody>
          <a:bodyPr>
            <a:noAutofit/>
          </a:bodyPr>
          <a:lstStyle/>
          <a:p>
            <a:pPr marL="457200" indent="-457200" algn="l">
              <a:buFont typeface="Arial" pitchFamily="34" charset="0"/>
              <a:buChar char="•"/>
            </a:pPr>
            <a:r>
              <a:rPr lang="en-US" sz="3200" dirty="0">
                <a:latin typeface="Arial" pitchFamily="34" charset="0"/>
                <a:cs typeface="Arial" pitchFamily="34" charset="0"/>
              </a:rPr>
              <a:t>K</a:t>
            </a:r>
            <a:r>
              <a:rPr lang="vi-VN" sz="3200" dirty="0">
                <a:latin typeface="Arial" pitchFamily="34" charset="0"/>
                <a:cs typeface="Arial" pitchFamily="34" charset="0"/>
              </a:rPr>
              <a:t>hi phần chi bị thiếu máu nặng, người bệnh hạn chế đi lại, có nguy cơ hoại tử, đoạn chi thì nên được xem xét can thiệp đặt stent giúp nong rộng lòng mạch hoặc phẫu thuật bắc cầu nối qua đoạn bị tổn thương.</a:t>
            </a:r>
            <a:endParaRPr lang="en-US" sz="32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48000"/>
            <a:ext cx="7621064" cy="3433158"/>
          </a:xfrm>
        </p:spPr>
      </p:pic>
    </p:spTree>
    <p:extLst>
      <p:ext uri="{BB962C8B-B14F-4D97-AF65-F5344CB8AC3E}">
        <p14:creationId xmlns:p14="http://schemas.microsoft.com/office/powerpoint/2010/main" val="1248768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latin typeface="Arial" pitchFamily="34" charset="0"/>
                <a:cs typeface="Arial" pitchFamily="34" charset="0"/>
              </a:rPr>
              <a:t>5. PHÒNG NGỪA</a:t>
            </a:r>
            <a:endParaRPr lang="en-US" dirty="0">
              <a:latin typeface="Arial" pitchFamily="34" charset="0"/>
              <a:cs typeface="Arial" pitchFamily="34" charset="0"/>
            </a:endParaRPr>
          </a:p>
        </p:txBody>
      </p:sp>
      <p:sp>
        <p:nvSpPr>
          <p:cNvPr id="3" name="Content Placeholder 2"/>
          <p:cNvSpPr>
            <a:spLocks noGrp="1"/>
          </p:cNvSpPr>
          <p:nvPr>
            <p:ph idx="1"/>
          </p:nvPr>
        </p:nvSpPr>
        <p:spPr>
          <a:xfrm>
            <a:off x="491836" y="1143000"/>
            <a:ext cx="8229600" cy="4754563"/>
          </a:xfrm>
        </p:spPr>
        <p:txBody>
          <a:bodyPr>
            <a:normAutofit/>
          </a:bodyPr>
          <a:lstStyle/>
          <a:p>
            <a:r>
              <a:rPr lang="vi-VN" sz="3600" dirty="0"/>
              <a:t>Ở những bệnh nhân có các bệnh lý nguy cơ đã nêu trên, cần được tầm soát tình trạng động mạch ngoại biên mỗi lần đi khám bệnh.</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81" y="3574774"/>
            <a:ext cx="7621064" cy="2749826"/>
          </a:xfrm>
          <a:prstGeom prst="rect">
            <a:avLst/>
          </a:prstGeom>
        </p:spPr>
      </p:pic>
    </p:spTree>
    <p:extLst>
      <p:ext uri="{BB962C8B-B14F-4D97-AF65-F5344CB8AC3E}">
        <p14:creationId xmlns:p14="http://schemas.microsoft.com/office/powerpoint/2010/main" val="119863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019800"/>
          </a:xfrm>
        </p:spPr>
        <p:txBody>
          <a:bodyPr>
            <a:normAutofit/>
          </a:bodyPr>
          <a:lstStyle/>
          <a:p>
            <a:r>
              <a:rPr lang="vi-VN" sz="2800" dirty="0"/>
              <a:t>Bác sĩ thăm khám tình trạng tưới máu chi bằng cách quan sát bề mặt da, so sánh nhiệt độ, bắt mạch, đo huyết áp hai bên, khám cảm giác, sức cơ và tìm kiếm tổn thương loét, hoại tử. </a:t>
            </a:r>
            <a:endParaRPr lang="en-US" sz="2800" dirty="0" smtClean="0"/>
          </a:p>
          <a:p>
            <a:r>
              <a:rPr lang="vi-VN" sz="2800" dirty="0" smtClean="0"/>
              <a:t>Nếu </a:t>
            </a:r>
            <a:r>
              <a:rPr lang="vi-VN" sz="2800" dirty="0"/>
              <a:t>triệu chứng chưa rõ ràng hay cần phân biệt với các nguyên nhân khác, bệnh nhân cần được trắc nghiệm bằng chạy bộ, siêu âm, chụp hình mạch máu</a:t>
            </a:r>
            <a:r>
              <a:rPr lang="vi-VN" sz="2400" dirty="0"/>
              <a:t>.</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86200"/>
            <a:ext cx="7621064" cy="2362200"/>
          </a:xfrm>
          <a:prstGeom prst="rect">
            <a:avLst/>
          </a:prstGeom>
        </p:spPr>
      </p:pic>
    </p:spTree>
    <p:extLst>
      <p:ext uri="{BB962C8B-B14F-4D97-AF65-F5344CB8AC3E}">
        <p14:creationId xmlns:p14="http://schemas.microsoft.com/office/powerpoint/2010/main" val="3442389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848600" cy="5257800"/>
          </a:xfrm>
        </p:spPr>
        <p:txBody>
          <a:bodyPr>
            <a:normAutofit lnSpcReduction="10000"/>
          </a:bodyPr>
          <a:lstStyle/>
          <a:p>
            <a:r>
              <a:rPr lang="vi-VN" dirty="0">
                <a:latin typeface="Arial" pitchFamily="34" charset="0"/>
                <a:cs typeface="Arial" pitchFamily="34" charset="0"/>
              </a:rPr>
              <a:t>Nếu có hút thuốc, hãy ngưng hút thuốc từ ngày hôm nay. Thường xuyên vận động thể lực, như tập dưỡng sinh, đi bộ mỗi ngày. </a:t>
            </a:r>
            <a:endParaRPr lang="en-US" dirty="0">
              <a:latin typeface="Arial" pitchFamily="34" charset="0"/>
              <a:cs typeface="Arial" pitchFamily="34" charset="0"/>
            </a:endParaRPr>
          </a:p>
          <a:p>
            <a:r>
              <a:rPr lang="vi-VN" dirty="0">
                <a:latin typeface="Arial" pitchFamily="34" charset="0"/>
                <a:cs typeface="Arial" pitchFamily="34" charset="0"/>
              </a:rPr>
              <a:t>Hạn chế bia rượu, các thực phẩm dầu mỡ, chất béo, tăng cường rau xanh và hoa quả. </a:t>
            </a:r>
            <a:endParaRPr lang="en-US" dirty="0">
              <a:latin typeface="Arial" pitchFamily="34" charset="0"/>
              <a:cs typeface="Arial" pitchFamily="34" charset="0"/>
            </a:endParaRPr>
          </a:p>
          <a:p>
            <a:r>
              <a:rPr lang="vi-VN" dirty="0">
                <a:latin typeface="Arial" pitchFamily="34" charset="0"/>
                <a:cs typeface="Arial" pitchFamily="34" charset="0"/>
              </a:rPr>
              <a:t>Kiểm soát cân nặng, huyết áp, đường huyết ngay cả khi không mắc bệnh và xét nghiệm sức khỏe tổng quát định kỳ mỗi 6 tháng - 1 năm.</a:t>
            </a:r>
          </a:p>
          <a:p>
            <a:endParaRPr lang="en-US" dirty="0"/>
          </a:p>
        </p:txBody>
      </p:sp>
    </p:spTree>
    <p:extLst>
      <p:ext uri="{BB962C8B-B14F-4D97-AF65-F5344CB8AC3E}">
        <p14:creationId xmlns:p14="http://schemas.microsoft.com/office/powerpoint/2010/main" val="34320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772400" cy="990599"/>
          </a:xfrm>
        </p:spPr>
        <p:txBody>
          <a:bodyPr/>
          <a:lstStyle/>
          <a:p>
            <a:r>
              <a:rPr lang="en-US" b="1" dirty="0">
                <a:latin typeface="Arial" pitchFamily="34" charset="0"/>
                <a:cs typeface="Arial" pitchFamily="34" charset="0"/>
              </a:rPr>
              <a:t>CHƯƠNG 4: TIM MẠCH </a:t>
            </a:r>
          </a:p>
        </p:txBody>
      </p:sp>
      <p:sp>
        <p:nvSpPr>
          <p:cNvPr id="3" name="Subtitle 2"/>
          <p:cNvSpPr>
            <a:spLocks noGrp="1"/>
          </p:cNvSpPr>
          <p:nvPr>
            <p:ph type="subTitle" idx="1"/>
          </p:nvPr>
        </p:nvSpPr>
        <p:spPr>
          <a:xfrm>
            <a:off x="1143000" y="1524000"/>
            <a:ext cx="7162800" cy="1143000"/>
          </a:xfrm>
        </p:spPr>
        <p:txBody>
          <a:bodyPr/>
          <a:lstStyle/>
          <a:p>
            <a:r>
              <a:rPr lang="en-US" b="1" dirty="0">
                <a:solidFill>
                  <a:schemeClr val="tx1"/>
                </a:solidFill>
                <a:latin typeface="Arial" pitchFamily="34" charset="0"/>
                <a:cs typeface="Arial" pitchFamily="34" charset="0"/>
              </a:rPr>
              <a:t>BỆNH ĐỘNG MẠCH NGOẠI BIÊN </a:t>
            </a:r>
            <a:endParaRPr lang="en-US" b="1"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133600"/>
            <a:ext cx="7315200" cy="4191000"/>
          </a:xfrm>
          <a:prstGeom prst="rect">
            <a:avLst/>
          </a:prstGeom>
        </p:spPr>
      </p:pic>
    </p:spTree>
    <p:extLst>
      <p:ext uri="{BB962C8B-B14F-4D97-AF65-F5344CB8AC3E}">
        <p14:creationId xmlns:p14="http://schemas.microsoft.com/office/powerpoint/2010/main" val="346693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685800"/>
            <a:ext cx="4038600" cy="34290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0600" y="2819400"/>
            <a:ext cx="4038600" cy="3515717"/>
          </a:xfrm>
        </p:spPr>
      </p:pic>
    </p:spTree>
    <p:extLst>
      <p:ext uri="{BB962C8B-B14F-4D97-AF65-F5344CB8AC3E}">
        <p14:creationId xmlns:p14="http://schemas.microsoft.com/office/powerpoint/2010/main" val="949550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532"/>
            <a:ext cx="7772400" cy="1470025"/>
          </a:xfrm>
        </p:spPr>
        <p:txBody>
          <a:bodyPr>
            <a:normAutofit/>
          </a:bodyPr>
          <a:lstStyle/>
          <a:p>
            <a:r>
              <a:rPr lang="en-US" sz="3200" b="1" dirty="0">
                <a:latin typeface="Arial" pitchFamily="34" charset="0"/>
                <a:cs typeface="Arial" pitchFamily="34" charset="0"/>
              </a:rPr>
              <a:t>6</a:t>
            </a:r>
            <a:r>
              <a:rPr lang="en-US" sz="3200" b="1" smtClean="0">
                <a:latin typeface="Arial" pitchFamily="34" charset="0"/>
                <a:cs typeface="Arial" pitchFamily="34" charset="0"/>
              </a:rPr>
              <a:t>. </a:t>
            </a:r>
            <a:r>
              <a:rPr lang="en-US" sz="3200" b="1" dirty="0" smtClean="0">
                <a:latin typeface="Arial" pitchFamily="34" charset="0"/>
                <a:cs typeface="Arial" pitchFamily="34" charset="0"/>
              </a:rPr>
              <a:t>CÁC NHÓM THUỐC </a:t>
            </a:r>
            <a:r>
              <a:rPr lang="en-US" sz="3200" b="1" dirty="0">
                <a:latin typeface="Arial" pitchFamily="34" charset="0"/>
                <a:cs typeface="Arial" pitchFamily="34" charset="0"/>
              </a:rPr>
              <a:t>TRONG ĐIỀU TRỊ </a:t>
            </a:r>
            <a:r>
              <a:rPr lang="en-US" sz="3200" b="1" dirty="0" smtClean="0">
                <a:latin typeface="Arial" pitchFamily="34" charset="0"/>
                <a:cs typeface="Arial" pitchFamily="34" charset="0"/>
              </a:rPr>
              <a:t>BỆNH </a:t>
            </a:r>
            <a:r>
              <a:rPr lang="en-US" sz="3200" b="1" dirty="0">
                <a:latin typeface="Arial" pitchFamily="34" charset="0"/>
                <a:cs typeface="Arial" pitchFamily="34" charset="0"/>
              </a:rPr>
              <a:t>HIỆN NAY:</a:t>
            </a:r>
          </a:p>
        </p:txBody>
      </p:sp>
      <p:pic>
        <p:nvPicPr>
          <p:cNvPr id="1026" name="Picture 2" descr="https://scontent.fsgn2-3.fna.fbcdn.net/v/t1.15752-9/69641408_848585682203371_4638926715358281728_n.jpg?_nc_cat=106&amp;_nc_eui2=AeH0y1qq2s4NSbg15prRgxH2-SlHJtUqJ6CDmZXAc81GQXElvILX4XWTc2hzgpC4VevpgX4H2G4CchWXmMl7LZD2-CvN0KgO2MS35CvPahH7cw&amp;_nc_oc=AQmXNLeCEW80DTj--yWx5uh7qNLA3Hqi6ixLT7qA-etWM5Gkdt6_jQvWD0lMZK516Qo&amp;_nc_ht=scontent.fsgn2-3.fna&amp;oh=f0b95c2388c81dab177a474a865f2ea1&amp;oe=5DD3D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191000" cy="2509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sgn2-4.fna.fbcdn.net/v/t1.15752-9/68919301_2663751433692342_4750448362992435200_n.jpg?_nc_cat=109&amp;_nc_eui2=AeE_0lVfY3yQOwnxv4PeopnSaEL6DsVc1WhGiOTg3E5Gjx0UyRiLhU9BTUQd4r1yxpTTRjawFfAxbqftnnEz-vvo8Z8UsmANzsnVgNajVB2mMg&amp;_nc_oc=AQmht4IJjEszX9QB5T7UIxg7oYx6v3EGVhLdcb83pUXr8iYPmXiIQNFBLM7iDyeavm0&amp;_nc_ht=scontent.fsgn2-4.fna&amp;oh=3fec054c73cc808cabda9f52d8d68c62&amp;oe=5DC8E1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1148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fsgn2-2.fna.fbcdn.net/v/t1.15752-9/69646522_2266730570092825_3878421310136647680_n.jpg?_nc_cat=105&amp;_nc_eui2=AeFPKDudgk1r1hnjBKNf9gvI3vgWpkw3D1C1AeU-8jr0z3FIIp1czdwFDnMaoa0bP9RBWpdo4GywnkJMIPoi5QVDo6HFTeSQzb2yRpG8eT3D5w&amp;_nc_oc=AQnW5fUO6JTcSu7FxX1bEfBysLDeAvO5NHfNN9eGk4oIq1ikmMFPfd1NFsTUBaeaUjM&amp;_nc_ht=scontent.fsgn2-2.fna&amp;oh=f75a39d388cc8c447bcee78a4e4184ba&amp;oe=5E14CC5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57702"/>
            <a:ext cx="4343400" cy="282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9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rial" pitchFamily="34" charset="0"/>
                <a:cs typeface="Arial" pitchFamily="34" charset="0"/>
              </a:rPr>
              <a:t>MỘT SỐ THUỐC LIÊN QUAN:</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295400"/>
            <a:ext cx="7315200" cy="609600"/>
          </a:xfrm>
        </p:spPr>
        <p:txBody>
          <a:bodyPr/>
          <a:lstStyle/>
          <a:p>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smtClean="0">
                <a:latin typeface="Arial" pitchFamily="34" charset="0"/>
                <a:cs typeface="Arial" pitchFamily="34" charset="0"/>
              </a:rPr>
              <a:t>hạ</a:t>
            </a:r>
            <a:r>
              <a:rPr lang="en-US" dirty="0" smtClean="0">
                <a:latin typeface="Arial" pitchFamily="34" charset="0"/>
                <a:cs typeface="Arial" pitchFamily="34" charset="0"/>
              </a:rPr>
              <a:t> </a:t>
            </a:r>
            <a:r>
              <a:rPr lang="en-US" dirty="0" err="1" smtClean="0">
                <a:latin typeface="Arial" pitchFamily="34" charset="0"/>
                <a:cs typeface="Arial" pitchFamily="34" charset="0"/>
              </a:rPr>
              <a:t>huyết</a:t>
            </a:r>
            <a:r>
              <a:rPr lang="en-US" dirty="0" smtClean="0">
                <a:latin typeface="Arial" pitchFamily="34" charset="0"/>
                <a:cs typeface="Arial" pitchFamily="34" charset="0"/>
              </a:rPr>
              <a:t> </a:t>
            </a:r>
            <a:r>
              <a:rPr lang="en-US" dirty="0" err="1" smtClean="0">
                <a:latin typeface="Arial" pitchFamily="34" charset="0"/>
                <a:cs typeface="Arial" pitchFamily="34" charset="0"/>
              </a:rPr>
              <a:t>áp</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4191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scontent.fsgn2-1.fna.fbcdn.net/v/t1.15752-9/68560040_716371555490614_4757077876942045184_n.jpg?_nc_cat=104&amp;_nc_oc=AQlVjBoYFQ7p76_yXDBfIJes2_1C25v2NxJ7ujBUPL31_9GQqd-5ww6aeCIuvxVCnynF5hCHlbnvBPTjZI505QFW&amp;_nc_ht=scontent.fsgn2-1.fna&amp;oh=0e35180cfa1077eb4a67501bb6ca1c96&amp;oe=5DD009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618" y="1981200"/>
            <a:ext cx="479538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1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a:latin typeface="Arial" pitchFamily="34" charset="0"/>
                <a:cs typeface="Arial" pitchFamily="34" charset="0"/>
              </a:rPr>
              <a:t>hạ</a:t>
            </a:r>
            <a:r>
              <a:rPr lang="en-US" dirty="0">
                <a:latin typeface="Arial" pitchFamily="34" charset="0"/>
                <a:cs typeface="Arial" pitchFamily="34" charset="0"/>
              </a:rPr>
              <a:t> </a:t>
            </a:r>
            <a:r>
              <a:rPr lang="en-US" dirty="0" err="1">
                <a:latin typeface="Arial" pitchFamily="34" charset="0"/>
                <a:cs typeface="Arial" pitchFamily="34" charset="0"/>
              </a:rPr>
              <a:t>huyết</a:t>
            </a:r>
            <a:r>
              <a:rPr lang="en-US" dirty="0">
                <a:latin typeface="Arial" pitchFamily="34" charset="0"/>
                <a:cs typeface="Arial" pitchFamily="34" charset="0"/>
              </a:rPr>
              <a:t> </a:t>
            </a:r>
            <a:r>
              <a:rPr lang="en-US" dirty="0" err="1" smtClean="0">
                <a:latin typeface="Arial" pitchFamily="34" charset="0"/>
                <a:cs typeface="Arial" pitchFamily="34" charset="0"/>
              </a:rPr>
              <a:t>áp</a:t>
            </a:r>
            <a:r>
              <a:rPr lang="en-US" dirty="0" smtClean="0">
                <a:latin typeface="Arial" pitchFamily="34" charset="0"/>
                <a:cs typeface="Arial" pitchFamily="34" charset="0"/>
              </a:rPr>
              <a:t>:</a:t>
            </a:r>
            <a:r>
              <a:rPr lang="en-US" dirty="0"/>
              <a:t/>
            </a:r>
            <a:br>
              <a:rPr lang="en-US" dirty="0"/>
            </a:br>
            <a:endParaRPr lang="en-US" dirty="0"/>
          </a:p>
        </p:txBody>
      </p:sp>
      <p:pic>
        <p:nvPicPr>
          <p:cNvPr id="2050" name="Picture 2" descr="https://scontent.fsgn2-2.fna.fbcdn.net/v/t1.15752-9/68833033_2215878838534381_7796127204366090240_n.jpg?_nc_cat=100&amp;_nc_oc=AQlaecv1cl-YD2eBSgOSg1OM3vrU2bAx1DZnlcZPjZk4Tgg0OoeBIQ0srdlvy9mkvR8KnpGJqy5rtaq-rZ7OFLGA&amp;_nc_ht=scontent.fsgn2-2.fna&amp;oh=32e227e1e3cbb97e6fb0dfa3e382524c&amp;oe=5E0CD6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17531"/>
            <a:ext cx="4038600" cy="32734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sgn2-4.fna.fbcdn.net/v/t1.15752-9/69172182_2439969176059772_5932086164969226240_n.jpg?_nc_cat=109&amp;_nc_oc=AQm055enf4A3iPzhCbI5Pv0WNBbz1oKu4sJ_Fuzm6IlgvU1XpVFnSH8d5GbwsiRnvp-H7FgFI4AZqcp1mprAqHCM&amp;_nc_ht=scontent.fsgn2-4.fna&amp;oh=3f2b4e0324b15f662ad025ba45648737&amp;oe=5DDA16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91001"/>
            <a:ext cx="4648200" cy="25866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 y="1038353"/>
            <a:ext cx="4079081" cy="315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524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smtClean="0">
                <a:latin typeface="Arial" pitchFamily="34" charset="0"/>
                <a:cs typeface="Arial" pitchFamily="34" charset="0"/>
              </a:rPr>
              <a:t>lợi</a:t>
            </a:r>
            <a:r>
              <a:rPr lang="en-US" dirty="0" smtClean="0">
                <a:latin typeface="Arial" pitchFamily="34" charset="0"/>
                <a:cs typeface="Arial" pitchFamily="34" charset="0"/>
              </a:rPr>
              <a:t> </a:t>
            </a:r>
            <a:r>
              <a:rPr lang="en-US" dirty="0" err="1" smtClean="0">
                <a:latin typeface="Arial" pitchFamily="34" charset="0"/>
                <a:cs typeface="Arial" pitchFamily="34" charset="0"/>
              </a:rPr>
              <a:t>tiểu</a:t>
            </a:r>
            <a:endParaRPr lang="en-US" dirty="0">
              <a:latin typeface="Arial" pitchFamily="34" charset="0"/>
              <a:cs typeface="Arial" pitchFamily="34" charset="0"/>
            </a:endParaRPr>
          </a:p>
        </p:txBody>
      </p:sp>
      <p:pic>
        <p:nvPicPr>
          <p:cNvPr id="4098" name="Picture 2" descr="https://scontent.fsgn2-4.fna.fbcdn.net/v/t1.15752-9/69399626_882149238827338_3331273619434110976_n.jpg?_nc_cat=109&amp;_nc_oc=AQlawvG18x5_rJyN_m1ZNI0jWQj4U2Ff23UzX8ftJ8McAt_dyt1K6nBF-gsTCAUzq4YfeThvFnwaBdE5sloXEmdB&amp;_nc_ht=scontent.fsgn2-4.fna&amp;oh=b118208e4c3aa5994b859606fc0ef3d9&amp;oe=5DC9B2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657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sgn2-1.fna.fbcdn.net/v/t1.15752-9/68750997_2325134687701330_8507255689867952128_n.jpg?_nc_cat=104&amp;_nc_oc=AQlr5d9_NmkDrFxSDfCY0L4HMhEUAzWVytWdsmAKfVQcCQCaCyFNkCJffgmxCa-lcQa4R-Ll1rL1GQd1m-S-pwhx&amp;_nc_ht=scontent.fsgn2-1.fna&amp;oh=8f92254eb71c9b9b0e1fe598056a87c0&amp;oe=5E0F7A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4956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fsgn2-1.fna.fbcdn.net/v/t1.15752-9/68750771_2484778428425002_2962067987172950016_n.jpg?_nc_cat=107&amp;_nc_oc=AQkxIQzNWMMgEiZXoc7trf_apCZyDd4e2uKyngid9IhfdDO0LD41Ca09EgrHVI0uX6aopKUNBIkoXCRMZjEmjPKj&amp;_nc_ht=scontent.fsgn2-1.fna&amp;oh=176c1fc808edc0c25bcd2d3b8b846556&amp;oe=5DDE2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138" y="658659"/>
            <a:ext cx="4321479" cy="22541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fsgn2-2.fna.fbcdn.net/v/t1.15752-9/69331525_414466859182894_5547321747390332928_n.jpg?_nc_cat=102&amp;_nc_eui2=AeHCT3EWUcwahLlnis2Cy9o5wseIj6diMe2or5zt_z55BvXWwkZPOY5qLJlELOGkRsrP1Kb9VZsqmUmv_HJt9STqNBA61KZ718zzu_rGHMXL5Q&amp;_nc_oc=AQmbF-QfN9I6vuwBme6JSCTpXXEN2sDh1P84hifJbP3618jalC5KzrXSwwWM5PwbiDM&amp;_nc_ht=scontent.fsgn2-2.fna&amp;oh=f108becc617385c804e527784319d129&amp;oe=5DCB9B2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3667" y="2891944"/>
            <a:ext cx="4272420"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53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96200" cy="966483"/>
          </a:xfrm>
        </p:spPr>
        <p:txBody>
          <a:bodyPr>
            <a:normAutofit/>
          </a:bodyPr>
          <a:lstStyle/>
          <a:p>
            <a:r>
              <a:rPr lang="en-US" sz="4000" dirty="0" err="1" smtClean="0">
                <a:latin typeface="Arial" pitchFamily="34" charset="0"/>
                <a:cs typeface="Arial" pitchFamily="34" charset="0"/>
              </a:rPr>
              <a:t>Thuốc</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kháng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kết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tập</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tiểu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cầu</a:t>
            </a:r>
            <a:r>
              <a:rPr lang="en-US" sz="4000" dirty="0" smtClean="0">
                <a:latin typeface="Arial" pitchFamily="34" charset="0"/>
                <a:cs typeface="Arial" pitchFamily="34" charset="0"/>
              </a:rPr>
              <a:t>:</a:t>
            </a:r>
            <a:endParaRPr lang="en-US" sz="4000" dirty="0">
              <a:latin typeface="Arial" pitchFamily="34" charset="0"/>
              <a:cs typeface="Arial" pitchFamily="34" charset="0"/>
            </a:endParaRPr>
          </a:p>
        </p:txBody>
      </p:sp>
      <p:pic>
        <p:nvPicPr>
          <p:cNvPr id="3074" name="Picture 2" descr="https://scontent.fsgn2-3.fna.fbcdn.net/v/t1.15752-9/69739889_572469423286918_7060715824176168960_n.jpg?_nc_cat=107&amp;_nc_oc=AQlk5APzexb84JhxIvIf7t0pRzvQsQl_c2BNKB_Qoo4lgTJHcZDi_q3NeDeQDO9vi4BXws1cQsZbExr-4VXdH3H3&amp;_nc_ht=scontent.fsgn2-3.fna&amp;oh=176309cd3a22759c6d7d422a6c84faf5&amp;oe=5E1570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12" y="1140912"/>
            <a:ext cx="4090271" cy="2537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sgn2-2.fna.fbcdn.net/v/t1.15752-9/69262515_503065477194685_8873723078614450176_n.jpg?_nc_cat=100&amp;_nc_oc=AQkdy4mIrWZySwmWhlgbMreIOXjjhPauErk82U9bp_CWrMHpPz18wbmXiM-CrsckVC5v4SbTgKtBAUD0ZfluBZfy&amp;_nc_ht=scontent.fsgn2-2.fna&amp;oh=93f0e6452cabb361cb7c44be7307bbbc&amp;oe=5DD7D6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29" y="3909881"/>
            <a:ext cx="4270854" cy="25671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scontent.fsgn2-4.fna.fbcdn.net/v/t1.15752-9/69036461_890784864654012_1018177578688577536_n.jpg?_nc_cat=111&amp;_nc_oc=AQnjH8ph5H8QNW8-JjIcV_W55WOhVlE9uyNlGtb_05CxqFkkG5ke7qjgkcXkhgfzN22WQ9wr665rpp6d31OvO567&amp;_nc_ht=scontent.fsgn2-4.fna&amp;oh=8e59f685c7a04d03c404e909f122c242&amp;oe=5DD6DD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871" y="3909881"/>
            <a:ext cx="4040688" cy="23148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scontent.fsgn2-2.fna.fbcdn.net/v/t1.15752-9/69444680_392122508114806_5748833272092164096_n.jpg?_nc_cat=105&amp;_nc_eui2=AeFx53aiS-Zn2XRrzaBC4DzMYu2kIFuAEiwF8ybZVKGKZK_Tab1F4Ta4QKrInzmoCV7XWIEQeCr1KJ9UhLmSiD8bLaCNmPUFY0cmAfdYqJxcYA&amp;_nc_oc=AQleZjZ_kRT1_ZpzKu878AYfs_wHTFpMUzg3sQpw-x8BX9qBETxbMSS6ONwxOW4Xkyo&amp;_nc_ht=scontent.fsgn2-2.fna&amp;oh=f227893255d3f1c9aaa16a4ddc721959&amp;oe=5DD1066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871" y="1143000"/>
            <a:ext cx="404068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83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10" y="-152400"/>
            <a:ext cx="8229600" cy="1143000"/>
          </a:xfrm>
        </p:spPr>
        <p:txBody>
          <a:bodyPr>
            <a:normAutofit/>
          </a:bodyPr>
          <a:lstStyle/>
          <a:p>
            <a:r>
              <a:rPr lang="en-US" sz="4000" dirty="0" err="1" smtClean="0">
                <a:latin typeface="Arial" pitchFamily="34" charset="0"/>
                <a:cs typeface="Arial" pitchFamily="34" charset="0"/>
              </a:rPr>
              <a:t>Thuốc</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rối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loạn</a:t>
            </a:r>
            <a:r>
              <a:rPr lang="en-US" sz="4000" dirty="0" smtClean="0">
                <a:latin typeface="Arial" pitchFamily="34" charset="0"/>
                <a:cs typeface="Arial" pitchFamily="34" charset="0"/>
              </a:rPr>
              <a:t> lipid </a:t>
            </a:r>
            <a:r>
              <a:rPr lang="en-US" sz="4000" dirty="0" err="1" smtClean="0">
                <a:latin typeface="Arial" pitchFamily="34" charset="0"/>
                <a:cs typeface="Arial" pitchFamily="34" charset="0"/>
              </a:rPr>
              <a:t>máu</a:t>
            </a:r>
            <a:endParaRPr lang="en-US" sz="4000" dirty="0">
              <a:latin typeface="Arial" pitchFamily="34" charset="0"/>
              <a:cs typeface="Arial" pitchFamily="34" charset="0"/>
            </a:endParaRPr>
          </a:p>
        </p:txBody>
      </p:sp>
      <p:pic>
        <p:nvPicPr>
          <p:cNvPr id="5122" name="Picture 2" descr="https://scontent.fsgn2-2.fna.fbcdn.net/v/t1.15752-9/68896363_475769396592007_7307079091054706688_n.jpg?_nc_cat=102&amp;_nc_oc=AQl6ZjieGnEkAh2MKs8kkiByyTAuOOrDq27zLdnZs4Hx5OT5zkbFNTqvr6jlOadKV5rMmbrU1q6rL4-S-ElCP8l3&amp;_nc_ht=scontent.fsgn2-2.fna&amp;oh=30084180dfbdf1e3f6dcb9701e3c4dbe&amp;oe=5DCA66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0" y="914400"/>
            <a:ext cx="4343400" cy="27411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ontent.fsgn2-1.fna.fbcdn.net/v/t1.15752-9/68959176_2330981620318046_3192135585489747968_n.jpg?_nc_cat=104&amp;_nc_oc=AQk56N7mV5HuXrZSi9Y0bC7Ec4URVCEpW440wxtsdyUEmmUMSs8e6Xyw0OtuuoLM_Do9VKYUK-50-23c7ZUfND9l&amp;_nc_ht=scontent.fsgn2-1.fna&amp;oh=36f1530a786cab9057f35df0df76961d&amp;oe=5E11EE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709" y="914400"/>
            <a:ext cx="4378891" cy="32382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content.fsgn2-1.fna.fbcdn.net/v/t1.15752-9/68904228_1110979949092461_8650996219356643328_n.jpg?_nc_cat=105&amp;_nc_oc=AQm4AqDlqQxjUsTHKqrMFov8NgHFGgMhDDkIfhPMLzjaDo1B8O0_FQoS955SQHttqHEU17I6QJrVuRtlptNPoZpV&amp;_nc_ht=scontent.fsgn2-1.fna&amp;oh=c94a0780a4be5c0a8e60ba78502b9e65&amp;oe=5E143B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0" y="3810000"/>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content.fsgn2-3.fna.fbcdn.net/v/t1.15752-9/68908122_451053882112799_4643595379168772096_n.jpg?_nc_cat=110&amp;_nc_oc=AQk7aZPiyGl8_QV9aBYMxhsVaI8S-uu1IJzmCin2citBXs6eOnfqHodK8vdzZZFdG-GLWAPaz8X2twoFoaZylg8B&amp;_nc_ht=scontent.fsgn2-3.fna&amp;oh=d1d64e80e8f5376361954be8cd28150c&amp;oe=5DD176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292643"/>
            <a:ext cx="3768747" cy="245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6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369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latin typeface="Arial" pitchFamily="34" charset="0"/>
                <a:cs typeface="Arial" pitchFamily="34" charset="0"/>
              </a:rPr>
              <a:t>NỘI DUNG: </a:t>
            </a:r>
            <a:endParaRPr lang="en-US" b="1" dirty="0">
              <a:latin typeface="Arial" pitchFamily="34" charset="0"/>
              <a:cs typeface="Arial" pitchFamily="34" charset="0"/>
            </a:endParaRPr>
          </a:p>
        </p:txBody>
      </p:sp>
      <p:sp>
        <p:nvSpPr>
          <p:cNvPr id="3" name="Content Placeholder 2"/>
          <p:cNvSpPr>
            <a:spLocks noGrp="1"/>
          </p:cNvSpPr>
          <p:nvPr>
            <p:ph idx="1"/>
          </p:nvPr>
        </p:nvSpPr>
        <p:spPr>
          <a:xfrm>
            <a:off x="685800" y="1524000"/>
            <a:ext cx="8077200" cy="4525963"/>
          </a:xfrm>
        </p:spPr>
        <p:txBody>
          <a:bodyPr/>
          <a:lstStyle/>
          <a:p>
            <a:pPr marL="0" indent="0">
              <a:buNone/>
            </a:pPr>
            <a:r>
              <a:rPr lang="en-US" dirty="0" smtClean="0">
                <a:latin typeface="Arial" pitchFamily="34" charset="0"/>
                <a:cs typeface="Arial" pitchFamily="34" charset="0"/>
              </a:rPr>
              <a:t>1. ĐỊNH NGHĨA.</a:t>
            </a:r>
          </a:p>
          <a:p>
            <a:pPr marL="0" indent="0">
              <a:buNone/>
            </a:pPr>
            <a:r>
              <a:rPr lang="en-US" dirty="0" smtClean="0">
                <a:latin typeface="Arial" pitchFamily="34" charset="0"/>
                <a:cs typeface="Arial" pitchFamily="34" charset="0"/>
              </a:rPr>
              <a:t>2. TRIỆU CHỨNG.</a:t>
            </a:r>
          </a:p>
          <a:p>
            <a:pPr marL="0" indent="0">
              <a:buNone/>
            </a:pPr>
            <a:r>
              <a:rPr lang="en-US" dirty="0" smtClean="0">
                <a:latin typeface="Arial" pitchFamily="34" charset="0"/>
                <a:cs typeface="Arial" pitchFamily="34" charset="0"/>
              </a:rPr>
              <a:t>3. NGUYÊN NHÂN.</a:t>
            </a:r>
          </a:p>
          <a:p>
            <a:pPr marL="0" indent="0">
              <a:buNone/>
            </a:pPr>
            <a:r>
              <a:rPr lang="en-US" dirty="0" smtClean="0">
                <a:latin typeface="Arial" pitchFamily="34" charset="0"/>
                <a:cs typeface="Arial" pitchFamily="34" charset="0"/>
              </a:rPr>
              <a:t>4. CÁCH ĐIỀU TRỊ.</a:t>
            </a:r>
          </a:p>
          <a:p>
            <a:pPr marL="0" indent="0">
              <a:buNone/>
            </a:pPr>
            <a:r>
              <a:rPr lang="en-US" dirty="0" smtClean="0">
                <a:latin typeface="Arial" pitchFamily="34" charset="0"/>
                <a:cs typeface="Arial" pitchFamily="34" charset="0"/>
              </a:rPr>
              <a:t>5. PHÒNG NGỪA.</a:t>
            </a:r>
          </a:p>
          <a:p>
            <a:pPr marL="0" indent="0">
              <a:buNone/>
            </a:pPr>
            <a:r>
              <a:rPr lang="en-US" dirty="0" smtClean="0">
                <a:latin typeface="Arial" pitchFamily="34" charset="0"/>
                <a:cs typeface="Arial" pitchFamily="34" charset="0"/>
              </a:rPr>
              <a:t>6.</a:t>
            </a:r>
            <a:r>
              <a:rPr lang="en-US" dirty="0">
                <a:latin typeface="Arial" pitchFamily="34" charset="0"/>
                <a:cs typeface="Arial" pitchFamily="34" charset="0"/>
              </a:rPr>
              <a:t> CÁC NHÓM THUỐC SỬ DỤNG </a:t>
            </a:r>
            <a:r>
              <a:rPr lang="en-US" dirty="0" smtClean="0">
                <a:latin typeface="Arial" pitchFamily="34" charset="0"/>
                <a:cs typeface="Arial" pitchFamily="34" charset="0"/>
              </a:rPr>
              <a:t>ĐIỀU TRỊ HIỆN NAY.</a:t>
            </a: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32738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
            </a:r>
            <a:br>
              <a:rPr lang="en-US" dirty="0" smtClean="0"/>
            </a:br>
            <a:r>
              <a:rPr lang="en-US" b="1" dirty="0" smtClean="0">
                <a:latin typeface="Arial" pitchFamily="34" charset="0"/>
                <a:cs typeface="Arial" pitchFamily="34" charset="0"/>
              </a:rPr>
              <a:t>1. ĐỊNH NGHĨA:</a:t>
            </a:r>
            <a:r>
              <a:rPr lang="en-US" dirty="0"/>
              <a:t/>
            </a:r>
            <a:br>
              <a:rPr lang="en-US" dirty="0"/>
            </a:br>
            <a:endParaRPr lang="en-US" dirty="0"/>
          </a:p>
        </p:txBody>
      </p:sp>
      <p:sp>
        <p:nvSpPr>
          <p:cNvPr id="3" name="Content Placeholder 2"/>
          <p:cNvSpPr>
            <a:spLocks noGrp="1"/>
          </p:cNvSpPr>
          <p:nvPr>
            <p:ph idx="1"/>
          </p:nvPr>
        </p:nvSpPr>
        <p:spPr>
          <a:xfrm>
            <a:off x="609600" y="1600200"/>
            <a:ext cx="4724400" cy="4953000"/>
          </a:xfrm>
        </p:spPr>
        <p:txBody>
          <a:bodyPr>
            <a:normAutofit lnSpcReduction="10000"/>
          </a:bodyPr>
          <a:lstStyle/>
          <a:p>
            <a:r>
              <a:rPr lang="en-US" dirty="0"/>
              <a:t>B</a:t>
            </a:r>
            <a:r>
              <a:rPr lang="vi-VN" dirty="0" smtClean="0"/>
              <a:t>ệnh </a:t>
            </a:r>
            <a:r>
              <a:rPr lang="vi-VN" dirty="0"/>
              <a:t>lý trong đó mảng bám tích tụ trong các động mạch mang máu đến não, các cơ </a:t>
            </a:r>
            <a:r>
              <a:rPr lang="vi-VN" dirty="0" smtClean="0"/>
              <a:t>quan </a:t>
            </a:r>
            <a:r>
              <a:rPr lang="vi-VN" dirty="0"/>
              <a:t>và các chi</a:t>
            </a:r>
            <a:r>
              <a:rPr lang="vi-VN" dirty="0" smtClean="0"/>
              <a:t>.</a:t>
            </a:r>
            <a:endParaRPr lang="en-US" dirty="0" smtClean="0"/>
          </a:p>
          <a:p>
            <a:r>
              <a:rPr lang="vi-VN" dirty="0" smtClean="0"/>
              <a:t>Mảng </a:t>
            </a:r>
            <a:r>
              <a:rPr lang="vi-VN" dirty="0"/>
              <a:t>bám được tạo thành từ chất béo, cholesterol, canxi, mô sợi, và các chất khác trong máu.</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88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22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524000"/>
          </a:xfrm>
        </p:spPr>
        <p:txBody>
          <a:bodyPr>
            <a:normAutofit fontScale="90000"/>
          </a:bodyPr>
          <a:lstStyle/>
          <a:p>
            <a:r>
              <a:rPr lang="en-US" sz="4000" b="1" dirty="0" smtClean="0">
                <a:latin typeface="Arial" pitchFamily="34" charset="0"/>
                <a:cs typeface="Arial" pitchFamily="34" charset="0"/>
              </a:rPr>
              <a:t>Theo </a:t>
            </a:r>
            <a:r>
              <a:rPr lang="en-US" sz="4000" b="1" dirty="0" err="1" smtClean="0">
                <a:latin typeface="Arial" pitchFamily="34" charset="0"/>
                <a:cs typeface="Arial" pitchFamily="34" charset="0"/>
              </a:rPr>
              <a:t>anh</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chị</a:t>
            </a:r>
            <a:r>
              <a:rPr lang="en-US" sz="4000" b="1" dirty="0" smtClean="0">
                <a:latin typeface="Arial" pitchFamily="34" charset="0"/>
                <a:cs typeface="Arial" pitchFamily="34" charset="0"/>
              </a:rPr>
              <a:t> ) </a:t>
            </a:r>
            <a:r>
              <a:rPr lang="en-US" sz="4000" b="1" dirty="0" err="1" smtClean="0">
                <a:latin typeface="Arial" pitchFamily="34" charset="0"/>
                <a:cs typeface="Arial" pitchFamily="34" charset="0"/>
              </a:rPr>
              <a:t>đối</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tượng</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nào</a:t>
            </a:r>
            <a:r>
              <a:rPr lang="en-US" sz="4000" b="1" dirty="0" smtClean="0">
                <a:latin typeface="Arial" pitchFamily="34" charset="0"/>
                <a:cs typeface="Arial" pitchFamily="34" charset="0"/>
              </a:rPr>
              <a:t> </a:t>
            </a:r>
            <a:br>
              <a:rPr lang="en-US" sz="4000" b="1" dirty="0" smtClean="0">
                <a:latin typeface="Arial" pitchFamily="34" charset="0"/>
                <a:cs typeface="Arial" pitchFamily="34" charset="0"/>
              </a:rPr>
            </a:br>
            <a:r>
              <a:rPr lang="en-US" sz="4000" b="1" dirty="0" err="1" smtClean="0">
                <a:latin typeface="Arial" pitchFamily="34" charset="0"/>
                <a:cs typeface="Arial" pitchFamily="34" charset="0"/>
              </a:rPr>
              <a:t>sẽ</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có</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nguy</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cơ</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dễ</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mắc</a:t>
            </a: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bệnh</a:t>
            </a:r>
            <a:r>
              <a:rPr lang="en-US" sz="4000" b="1" dirty="0" smtClean="0">
                <a:latin typeface="Arial" pitchFamily="34" charset="0"/>
                <a:cs typeface="Arial" pitchFamily="34" charset="0"/>
              </a:rPr>
              <a:t> ĐMNB?</a:t>
            </a:r>
            <a:r>
              <a:rPr lang="vi-VN" b="1" dirty="0"/>
              <a:t/>
            </a:r>
            <a:br>
              <a:rPr lang="vi-VN" b="1" dirty="0"/>
            </a:br>
            <a:endParaRPr lang="en-US" dirty="0"/>
          </a:p>
        </p:txBody>
      </p:sp>
      <p:sp>
        <p:nvSpPr>
          <p:cNvPr id="3" name="Content Placeholder 2"/>
          <p:cNvSpPr>
            <a:spLocks noGrp="1"/>
          </p:cNvSpPr>
          <p:nvPr>
            <p:ph idx="1"/>
          </p:nvPr>
        </p:nvSpPr>
        <p:spPr>
          <a:xfrm>
            <a:off x="304800" y="3657600"/>
            <a:ext cx="8229600" cy="3611563"/>
          </a:xfrm>
        </p:spPr>
        <p:txBody>
          <a:bodyPr/>
          <a:lstStyle/>
          <a:p>
            <a:pPr lvl="1">
              <a:buFont typeface="Wingdings" pitchFamily="2" charset="2"/>
              <a:buChar char="Ø"/>
            </a:pP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hút</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thuốc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lá</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rượi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bia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nhiều</a:t>
            </a:r>
            <a:r>
              <a:rPr lang="en-US" sz="3200" dirty="0" smtClean="0">
                <a:latin typeface="Arial" pitchFamily="34" charset="0"/>
                <a:cs typeface="Arial" pitchFamily="34" charset="0"/>
              </a:rPr>
              <a:t>.</a:t>
            </a:r>
          </a:p>
          <a:p>
            <a:pPr lvl="1">
              <a:buFont typeface="Wingdings" pitchFamily="2" charset="2"/>
              <a:buChar char="Ø"/>
            </a:pP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mắc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bệnh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tiểu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đường</a:t>
            </a:r>
            <a:r>
              <a:rPr lang="en-US" sz="3200" dirty="0" smtClean="0">
                <a:latin typeface="Arial" pitchFamily="34" charset="0"/>
                <a:cs typeface="Arial" pitchFamily="34" charset="0"/>
              </a:rPr>
              <a:t>.</a:t>
            </a:r>
          </a:p>
          <a:p>
            <a:pPr lvl="1">
              <a:buFont typeface="Wingdings" pitchFamily="2" charset="2"/>
              <a:buChar char="Ø"/>
            </a:pP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Người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suy</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tuần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hoàn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tĩnh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mạch</a:t>
            </a:r>
            <a:r>
              <a:rPr lang="en-US" sz="3200" dirty="0" smtClean="0">
                <a:latin typeface="Arial" pitchFamily="34" charset="0"/>
                <a:cs typeface="Arial" pitchFamily="34" charset="0"/>
              </a:rPr>
              <a:t>.</a:t>
            </a:r>
          </a:p>
          <a:p>
            <a:pPr lvl="1">
              <a:buFont typeface="Wingdings" pitchFamily="2" charset="2"/>
              <a:buChar char="Ø"/>
            </a:pP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Mỡ</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máu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cao</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xơ</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vữa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động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mạch</a:t>
            </a:r>
            <a:r>
              <a:rPr lang="en-US" sz="3200" dirty="0" smtClean="0">
                <a:latin typeface="Arial" pitchFamily="34" charset="0"/>
                <a:cs typeface="Arial" pitchFamily="34" charset="0"/>
              </a:rPr>
              <a:t>.</a:t>
            </a:r>
          </a:p>
          <a:p>
            <a:pPr marL="457200" lvl="1" indent="0">
              <a:buNone/>
            </a:pPr>
            <a:r>
              <a:rPr lang="vi-VN" sz="3600" dirty="0"/>
              <a:t> </a:t>
            </a:r>
            <a:endParaRPr lang="en-US" sz="3600" dirty="0"/>
          </a:p>
        </p:txBody>
      </p:sp>
    </p:spTree>
    <p:extLst>
      <p:ext uri="{BB962C8B-B14F-4D97-AF65-F5344CB8AC3E}">
        <p14:creationId xmlns:p14="http://schemas.microsoft.com/office/powerpoint/2010/main" val="343679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Arial" pitchFamily="34" charset="0"/>
                <a:cs typeface="Arial" pitchFamily="34" charset="0"/>
              </a:rPr>
              <a:t>Vậy</a:t>
            </a:r>
            <a:r>
              <a:rPr lang="en-US" b="1" dirty="0">
                <a:latin typeface="Arial" pitchFamily="34" charset="0"/>
                <a:cs typeface="Arial" pitchFamily="34" charset="0"/>
              </a:rPr>
              <a:t> </a:t>
            </a:r>
            <a:r>
              <a:rPr lang="en-US" b="1" dirty="0" err="1">
                <a:latin typeface="Arial" pitchFamily="34" charset="0"/>
                <a:cs typeface="Arial" pitchFamily="34" charset="0"/>
              </a:rPr>
              <a:t>các</a:t>
            </a:r>
            <a:r>
              <a:rPr lang="en-US" b="1" dirty="0">
                <a:latin typeface="Arial" pitchFamily="34" charset="0"/>
                <a:cs typeface="Arial" pitchFamily="34" charset="0"/>
              </a:rPr>
              <a:t> </a:t>
            </a:r>
            <a:r>
              <a:rPr lang="en-US" b="1" dirty="0" err="1">
                <a:latin typeface="Arial" pitchFamily="34" charset="0"/>
                <a:cs typeface="Arial" pitchFamily="34" charset="0"/>
              </a:rPr>
              <a:t>triệu</a:t>
            </a:r>
            <a:r>
              <a:rPr lang="en-US" b="1" dirty="0">
                <a:latin typeface="Arial" pitchFamily="34" charset="0"/>
                <a:cs typeface="Arial" pitchFamily="34" charset="0"/>
              </a:rPr>
              <a:t> </a:t>
            </a:r>
            <a:r>
              <a:rPr lang="en-US" b="1" dirty="0" err="1">
                <a:latin typeface="Arial" pitchFamily="34" charset="0"/>
                <a:cs typeface="Arial" pitchFamily="34" charset="0"/>
              </a:rPr>
              <a:t>chứng</a:t>
            </a:r>
            <a:r>
              <a:rPr lang="en-US" b="1" dirty="0">
                <a:latin typeface="Arial" pitchFamily="34" charset="0"/>
                <a:cs typeface="Arial" pitchFamily="34" charset="0"/>
              </a:rPr>
              <a:t> </a:t>
            </a:r>
            <a:r>
              <a:rPr lang="en-US" b="1" dirty="0" err="1">
                <a:latin typeface="Arial" pitchFamily="34" charset="0"/>
                <a:cs typeface="Arial" pitchFamily="34" charset="0"/>
              </a:rPr>
              <a:t>thể</a:t>
            </a:r>
            <a:r>
              <a:rPr lang="en-US" b="1" dirty="0">
                <a:latin typeface="Arial" pitchFamily="34" charset="0"/>
                <a:cs typeface="Arial" pitchFamily="34" charset="0"/>
              </a:rPr>
              <a:t> </a:t>
            </a:r>
            <a:r>
              <a:rPr lang="en-US" b="1" dirty="0" err="1">
                <a:latin typeface="Arial" pitchFamily="34" charset="0"/>
                <a:cs typeface="Arial" pitchFamily="34" charset="0"/>
              </a:rPr>
              <a:t>hiện</a:t>
            </a:r>
            <a:r>
              <a:rPr lang="en-US" b="1" dirty="0">
                <a:latin typeface="Arial" pitchFamily="34" charset="0"/>
                <a:cs typeface="Arial" pitchFamily="34" charset="0"/>
              </a:rPr>
              <a:t> </a:t>
            </a:r>
            <a:r>
              <a:rPr lang="en-US" b="1" dirty="0" err="1">
                <a:latin typeface="Arial" pitchFamily="34" charset="0"/>
                <a:cs typeface="Arial" pitchFamily="34" charset="0"/>
              </a:rPr>
              <a:t>như</a:t>
            </a:r>
            <a:r>
              <a:rPr lang="en-US" b="1" dirty="0">
                <a:latin typeface="Arial" pitchFamily="34" charset="0"/>
                <a:cs typeface="Arial" pitchFamily="34" charset="0"/>
              </a:rPr>
              <a:t> </a:t>
            </a:r>
            <a:r>
              <a:rPr lang="en-US" b="1" dirty="0" err="1">
                <a:latin typeface="Arial" pitchFamily="34" charset="0"/>
                <a:cs typeface="Arial" pitchFamily="34" charset="0"/>
              </a:rPr>
              <a:t>thế</a:t>
            </a:r>
            <a:r>
              <a:rPr lang="en-US" b="1" dirty="0">
                <a:latin typeface="Arial" pitchFamily="34" charset="0"/>
                <a:cs typeface="Arial" pitchFamily="34" charset="0"/>
              </a:rPr>
              <a:t> </a:t>
            </a:r>
            <a:r>
              <a:rPr lang="en-US" b="1" dirty="0" err="1">
                <a:latin typeface="Arial" pitchFamily="34" charset="0"/>
                <a:cs typeface="Arial" pitchFamily="34" charset="0"/>
              </a:rPr>
              <a:t>nào</a:t>
            </a:r>
            <a:r>
              <a:rPr lang="en-US" b="1" dirty="0">
                <a:latin typeface="Arial" pitchFamily="34" charset="0"/>
                <a:cs typeface="Arial" pitchFamily="34" charset="0"/>
              </a:rPr>
              <a:t>???</a:t>
            </a:r>
          </a:p>
        </p:txBody>
      </p:sp>
      <p:sp>
        <p:nvSpPr>
          <p:cNvPr id="3" name="Content Placeholder 2"/>
          <p:cNvSpPr>
            <a:spLocks noGrp="1"/>
          </p:cNvSpPr>
          <p:nvPr>
            <p:ph idx="1"/>
          </p:nvPr>
        </p:nvSpPr>
        <p:spPr/>
        <p:txBody>
          <a:bodyPr/>
          <a:lstStyle/>
          <a:p>
            <a:pPr>
              <a:buFont typeface="Wingdings" pitchFamily="2" charset="2"/>
              <a:buChar char="q"/>
            </a:pPr>
            <a:r>
              <a:rPr lang="vi-VN" dirty="0"/>
              <a:t>Bệnh động mạch ngoại biên thường gây ảnh hưởng rõ rệt trên hai </a:t>
            </a:r>
            <a:r>
              <a:rPr lang="vi-VN" dirty="0" smtClean="0"/>
              <a:t>chân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88726"/>
            <a:ext cx="7162800" cy="3912679"/>
          </a:xfrm>
          <a:prstGeom prst="rect">
            <a:avLst/>
          </a:prstGeom>
        </p:spPr>
      </p:pic>
    </p:spTree>
    <p:extLst>
      <p:ext uri="{BB962C8B-B14F-4D97-AF65-F5344CB8AC3E}">
        <p14:creationId xmlns:p14="http://schemas.microsoft.com/office/powerpoint/2010/main" val="156899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458200" cy="4297363"/>
          </a:xfrm>
        </p:spPr>
        <p:txBody>
          <a:bodyPr>
            <a:normAutofit/>
          </a:bodyPr>
          <a:lstStyle/>
          <a:p>
            <a:pPr>
              <a:buFont typeface="Wingdings" pitchFamily="2" charset="2"/>
              <a:buChar char="q"/>
            </a:pPr>
            <a:r>
              <a:rPr lang="en-US" dirty="0" smtClean="0">
                <a:latin typeface="Arial" pitchFamily="34" charset="0"/>
                <a:cs typeface="Arial" pitchFamily="34" charset="0"/>
              </a:rPr>
              <a:t>C</a:t>
            </a:r>
            <a:r>
              <a:rPr lang="vi-VN" dirty="0" smtClean="0">
                <a:latin typeface="Arial" pitchFamily="34" charset="0"/>
                <a:cs typeface="Arial" pitchFamily="34" charset="0"/>
              </a:rPr>
              <a:t>ảm </a:t>
            </a:r>
            <a:r>
              <a:rPr lang="vi-VN" dirty="0">
                <a:latin typeface="Arial" pitchFamily="34" charset="0"/>
                <a:cs typeface="Arial" pitchFamily="34" charset="0"/>
              </a:rPr>
              <a:t>giác cơ bắp đau nhói, giống như chuột rút (vọp bẻ), xảy ra ở đùi, bắp chân khi chạy, đi bộ nhanh hay bước lên cầu thang</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a:buFont typeface="Wingdings" pitchFamily="2" charset="2"/>
              <a:buChar char="q"/>
            </a:pPr>
            <a:r>
              <a:rPr lang="vi-VN" dirty="0" smtClean="0">
                <a:latin typeface="Arial" pitchFamily="34" charset="0"/>
                <a:cs typeface="Arial" pitchFamily="34" charset="0"/>
              </a:rPr>
              <a:t> </a:t>
            </a:r>
            <a:r>
              <a:rPr lang="vi-VN" dirty="0">
                <a:latin typeface="Arial" pitchFamily="34" charset="0"/>
                <a:cs typeface="Arial" pitchFamily="34" charset="0"/>
              </a:rPr>
              <a:t>Đau nhức khiến người bệnh phải ngồi nghỉ vài phút để giảm đau rồi mới đi tiếp được. Dần dần, bệnh nhân sẽ đau nhiều hơn dù chỉ bước đi nhẹ nhàng và quãng đường đi lại ngắn dần.</a:t>
            </a:r>
          </a:p>
        </p:txBody>
      </p:sp>
      <p:sp>
        <p:nvSpPr>
          <p:cNvPr id="5" name="TextBox 4"/>
          <p:cNvSpPr txBox="1"/>
          <p:nvPr/>
        </p:nvSpPr>
        <p:spPr>
          <a:xfrm>
            <a:off x="4343400" y="734942"/>
            <a:ext cx="5410200" cy="707886"/>
          </a:xfrm>
          <a:prstGeom prst="rect">
            <a:avLst/>
          </a:prstGeom>
          <a:noFill/>
        </p:spPr>
        <p:txBody>
          <a:bodyPr wrap="square" rtlCol="0">
            <a:spAutoFit/>
          </a:bodyPr>
          <a:lstStyle/>
          <a:p>
            <a:pPr algn="ctr"/>
            <a:r>
              <a:rPr lang="en-US" sz="4000" b="1" dirty="0" smtClean="0">
                <a:solidFill>
                  <a:schemeClr val="bg1"/>
                </a:solidFill>
                <a:latin typeface="Arial" pitchFamily="34" charset="0"/>
                <a:cs typeface="Arial" pitchFamily="34" charset="0"/>
              </a:rPr>
              <a:t>2.TRIỆU CHỨNG</a:t>
            </a:r>
            <a:endParaRPr lang="en-US"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0381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6690" y="838200"/>
            <a:ext cx="4038600" cy="269240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886200"/>
            <a:ext cx="4007787" cy="2667000"/>
          </a:xfrm>
          <a:prstGeom prst="rect">
            <a:avLst/>
          </a:prstGeom>
        </p:spPr>
      </p:pic>
    </p:spTree>
    <p:extLst>
      <p:ext uri="{BB962C8B-B14F-4D97-AF65-F5344CB8AC3E}">
        <p14:creationId xmlns:p14="http://schemas.microsoft.com/office/powerpoint/2010/main" val="273439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0"/>
            <a:ext cx="8839200" cy="4578262"/>
          </a:xfrm>
        </p:spPr>
        <p:txBody>
          <a:bodyPr>
            <a:normAutofit fontScale="62500" lnSpcReduction="20000"/>
          </a:bodyPr>
          <a:lstStyle/>
          <a:p>
            <a:pPr>
              <a:buFont typeface="Wingdings" pitchFamily="2" charset="2"/>
              <a:buChar char="q"/>
            </a:pPr>
            <a:r>
              <a:rPr lang="vi-VN" sz="4500" dirty="0" smtClean="0"/>
              <a:t>Ngoài ra, các </a:t>
            </a:r>
            <a:r>
              <a:rPr lang="vi-VN" sz="4500" dirty="0"/>
              <a:t>triệu chứng khác sẽ xuất hiện khi bệnh đã đến giai đoạn nặng:</a:t>
            </a:r>
          </a:p>
          <a:p>
            <a:pPr>
              <a:buFont typeface="Wingdings" pitchFamily="2" charset="2"/>
              <a:buChar char="Ø"/>
            </a:pPr>
            <a:r>
              <a:rPr lang="vi-VN" sz="4500" dirty="0" smtClean="0"/>
              <a:t>Mạch </a:t>
            </a:r>
            <a:r>
              <a:rPr lang="vi-VN" sz="4500" dirty="0"/>
              <a:t>ở mu chân khó bắt hay không bắt được</a:t>
            </a:r>
            <a:r>
              <a:rPr lang="vi-VN" sz="4500" dirty="0" smtClean="0"/>
              <a:t>.</a:t>
            </a:r>
            <a:endParaRPr lang="vi-VN" sz="4500" dirty="0"/>
          </a:p>
          <a:p>
            <a:pPr>
              <a:buFont typeface="Wingdings" pitchFamily="2" charset="2"/>
              <a:buChar char="Ø"/>
            </a:pPr>
            <a:r>
              <a:rPr lang="vi-VN" sz="4500" dirty="0" smtClean="0"/>
              <a:t>Chân </a:t>
            </a:r>
            <a:r>
              <a:rPr lang="vi-VN" sz="4500" dirty="0"/>
              <a:t>bên bị bệnh lạnh hơn, màu sắc nhợt nhạt hơn.</a:t>
            </a:r>
          </a:p>
          <a:p>
            <a:pPr>
              <a:buFont typeface="Wingdings" pitchFamily="2" charset="2"/>
              <a:buChar char="Ø"/>
            </a:pPr>
            <a:r>
              <a:rPr lang="vi-VN" sz="4500" dirty="0" smtClean="0"/>
              <a:t>Đôi </a:t>
            </a:r>
            <a:r>
              <a:rPr lang="vi-VN" sz="4500" dirty="0"/>
              <a:t>khi người bệnh có cảm giác dị </a:t>
            </a:r>
            <a:r>
              <a:rPr lang="vi-VN" sz="4500" dirty="0" smtClean="0"/>
              <a:t>cảm,</a:t>
            </a:r>
            <a:r>
              <a:rPr lang="en-US" sz="4500" dirty="0" smtClean="0"/>
              <a:t> </a:t>
            </a:r>
            <a:r>
              <a:rPr lang="vi-VN" sz="4500" dirty="0" smtClean="0"/>
              <a:t>tê </a:t>
            </a:r>
            <a:r>
              <a:rPr lang="vi-VN" sz="4500" dirty="0"/>
              <a:t>rần ở đầu ngón lan dần lên bắp chân, đùi và cảm giác mất sức, yếu/liệt, đi lại khó khăn.</a:t>
            </a:r>
          </a:p>
          <a:p>
            <a:pPr>
              <a:buFont typeface="Wingdings" pitchFamily="2" charset="2"/>
              <a:buChar char="Ø"/>
            </a:pPr>
            <a:r>
              <a:rPr lang="vi-VN" sz="4500" dirty="0" smtClean="0"/>
              <a:t>Nếu </a:t>
            </a:r>
            <a:r>
              <a:rPr lang="vi-VN" sz="4500" dirty="0"/>
              <a:t>có vết thương ở ngón chân hay bàn chân thì sẽ rất khó lành.</a:t>
            </a:r>
          </a:p>
          <a:p>
            <a:pPr>
              <a:buFont typeface="Wingdings" pitchFamily="2" charset="2"/>
              <a:buChar char="Ø"/>
            </a:pPr>
            <a:r>
              <a:rPr lang="vi-VN" sz="4500" dirty="0" smtClean="0"/>
              <a:t>Teo </a:t>
            </a:r>
            <a:r>
              <a:rPr lang="vi-VN" sz="4500" dirty="0"/>
              <a:t>đét, hoại tử khô bàn chân, ngón chân cũng thường thấy.</a:t>
            </a:r>
          </a:p>
          <a:p>
            <a:endParaRPr lang="en-US" dirty="0"/>
          </a:p>
        </p:txBody>
      </p:sp>
    </p:spTree>
    <p:extLst>
      <p:ext uri="{BB962C8B-B14F-4D97-AF65-F5344CB8AC3E}">
        <p14:creationId xmlns:p14="http://schemas.microsoft.com/office/powerpoint/2010/main" val="121751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802</Words>
  <Application>Microsoft Office PowerPoint</Application>
  <PresentationFormat>On-screen Show (4:3)</PresentationFormat>
  <Paragraphs>74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BỆNH LÝ HỌC</vt:lpstr>
      <vt:lpstr>CHƯƠNG 4: TIM MẠCH </vt:lpstr>
      <vt:lpstr>NỘI DUNG: </vt:lpstr>
      <vt:lpstr> 1. ĐỊNH NGHĨA: </vt:lpstr>
      <vt:lpstr>Theo anh (chị ) đối tượng nào  sẽ có nguy cơ dễ mắc bệnh ĐMNB? </vt:lpstr>
      <vt:lpstr>Vậy các triệu chứng thể hiện như thế nào???</vt:lpstr>
      <vt:lpstr>PowerPoint Presentation</vt:lpstr>
      <vt:lpstr>PowerPoint Presentation</vt:lpstr>
      <vt:lpstr>PowerPoint Presentation</vt:lpstr>
      <vt:lpstr>  3.NGUYÊN NHÂN  </vt:lpstr>
      <vt:lpstr>PowerPoint Presentation</vt:lpstr>
      <vt:lpstr> 4.CÁCH ĐIỀU TRỊ</vt:lpstr>
      <vt:lpstr>Có 2 mục tiêu chính:</vt:lpstr>
      <vt:lpstr>PowerPoint Presentation</vt:lpstr>
      <vt:lpstr>Nếu triệu chứng mới khởi phát và ở mức độ nhẹ - Điều trị chủ yếu bằng nội khoa.  - Mục tiêu là hạ huyết áp, giữ ổn đường huyết và giảm mỡ trong máu.  -Đồng thời, các nhóm thuốc kháng kết tập tiểu cầu, chống huyết khối còn giúp ổn định mảng xơ vữa, tránh gây tắc nghẽn. </vt:lpstr>
      <vt:lpstr>Khi phần chi bị thiếu máu nặng, người bệnh hạn chế đi lại, có nguy cơ hoại tử, đoạn chi thì nên được xem xét can thiệp đặt stent giúp nong rộng lòng mạch hoặc phẫu thuật bắc cầu nối qua đoạn bị tổn thương.</vt:lpstr>
      <vt:lpstr>5. PHÒNG NGỪA</vt:lpstr>
      <vt:lpstr>PowerPoint Presentation</vt:lpstr>
      <vt:lpstr>PowerPoint Presentation</vt:lpstr>
      <vt:lpstr>PowerPoint Presentation</vt:lpstr>
      <vt:lpstr>6. CÁC NHÓM THUỐC TRONG ĐIỀU TRỊ BỆNH HIỆN NAY:</vt:lpstr>
      <vt:lpstr>MỘT SỐ THUỐC LIÊN QUAN:</vt:lpstr>
      <vt:lpstr>Thuốc hạ huyết áp: </vt:lpstr>
      <vt:lpstr>Thuốc lợi tiểu</vt:lpstr>
      <vt:lpstr>Thuốc kháng kết tập tiểu cầu:</vt:lpstr>
      <vt:lpstr>Thuốc rối loạn lipid máu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 MẠCH </dc:title>
  <dc:creator>Windows User</dc:creator>
  <cp:lastModifiedBy>Windows User</cp:lastModifiedBy>
  <cp:revision>151</cp:revision>
  <dcterms:created xsi:type="dcterms:W3CDTF">2019-08-16T15:21:05Z</dcterms:created>
  <dcterms:modified xsi:type="dcterms:W3CDTF">2019-09-01T05:30:19Z</dcterms:modified>
</cp:coreProperties>
</file>