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 id="270" r:id="rId12"/>
    <p:sldId id="269" r:id="rId13"/>
    <p:sldId id="272" r:id="rId14"/>
    <p:sldId id="273" r:id="rId15"/>
    <p:sldId id="274" r:id="rId16"/>
    <p:sldId id="275" r:id="rId17"/>
    <p:sldId id="277" r:id="rId18"/>
    <p:sldId id="278" r:id="rId19"/>
    <p:sldId id="27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orient="horz" pos="23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p:scale>
          <a:sx n="66" d="100"/>
          <a:sy n="66" d="100"/>
        </p:scale>
        <p:origin x="-750" y="-306"/>
      </p:cViewPr>
      <p:guideLst>
        <p:guide orient="horz" pos="2160"/>
        <p:guide orient="horz" pos="2260"/>
        <p:guide orient="horz" pos="23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4E2F9-DBAD-461C-AF56-F4F413D0AEC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7142E86E-CF24-4070-9BE4-C385D4E2C1C6}">
      <dgm:prSet phldrT="[Text]" custT="1"/>
      <dgm:spPr/>
      <dgm:t>
        <a:bodyPr/>
        <a:lstStyle/>
        <a:p>
          <a:pPr algn="l"/>
          <a:r>
            <a:rPr lang="en-US" sz="2400" dirty="0" smtClean="0"/>
            <a:t>ĐTĐ </a:t>
          </a:r>
          <a:r>
            <a:rPr lang="en-US" sz="2400" dirty="0" err="1" smtClean="0"/>
            <a:t>typ</a:t>
          </a:r>
          <a:r>
            <a:rPr lang="en-US" sz="2400" dirty="0" smtClean="0"/>
            <a:t> 1:</a:t>
          </a:r>
        </a:p>
        <a:p>
          <a:pPr algn="l"/>
          <a:r>
            <a:rPr lang="en-US" sz="2400" dirty="0" smtClean="0"/>
            <a:t>- Do </a:t>
          </a:r>
          <a:r>
            <a:rPr lang="en-US" sz="2400" dirty="0" err="1" smtClean="0"/>
            <a:t>miễn</a:t>
          </a:r>
          <a:r>
            <a:rPr lang="en-US" sz="2400" dirty="0" smtClean="0"/>
            <a:t> </a:t>
          </a:r>
          <a:r>
            <a:rPr lang="en-US" sz="2400" dirty="0" err="1" smtClean="0"/>
            <a:t>dịch</a:t>
          </a:r>
          <a:endParaRPr lang="en-US" sz="2400" dirty="0" smtClean="0"/>
        </a:p>
        <a:p>
          <a:pPr algn="l"/>
          <a:r>
            <a:rPr lang="en-US" sz="2400" dirty="0" smtClean="0"/>
            <a:t>- </a:t>
          </a:r>
          <a:r>
            <a:rPr lang="en-US" sz="2400" dirty="0" err="1" smtClean="0"/>
            <a:t>Vô</a:t>
          </a:r>
          <a:r>
            <a:rPr lang="en-US" sz="2400" dirty="0" smtClean="0"/>
            <a:t> </a:t>
          </a:r>
          <a:r>
            <a:rPr lang="en-US" sz="2400" dirty="0" err="1" smtClean="0"/>
            <a:t>căn</a:t>
          </a:r>
          <a:endParaRPr lang="en-US" sz="2400" dirty="0"/>
        </a:p>
      </dgm:t>
    </dgm:pt>
    <dgm:pt modelId="{3E219F9A-A859-4138-BACE-DB66B997B8CD}" type="parTrans" cxnId="{F913482C-E299-4822-A811-57FDB581CB6B}">
      <dgm:prSet/>
      <dgm:spPr/>
      <dgm:t>
        <a:bodyPr/>
        <a:lstStyle/>
        <a:p>
          <a:endParaRPr lang="en-US"/>
        </a:p>
      </dgm:t>
    </dgm:pt>
    <dgm:pt modelId="{69952D75-AE89-4B5A-B2C0-6B54CF198632}" type="sibTrans" cxnId="{F913482C-E299-4822-A811-57FDB581CB6B}">
      <dgm:prSet/>
      <dgm:spPr/>
      <dgm:t>
        <a:bodyPr/>
        <a:lstStyle/>
        <a:p>
          <a:endParaRPr lang="en-US"/>
        </a:p>
      </dgm:t>
    </dgm:pt>
    <dgm:pt modelId="{7018F2EE-3ED8-4939-98EB-DBCCE867DE60}">
      <dgm:prSet phldrT="[Text]" custT="1"/>
      <dgm:spPr/>
      <dgm:t>
        <a:bodyPr/>
        <a:lstStyle/>
        <a:p>
          <a:pPr algn="l"/>
          <a:r>
            <a:rPr lang="en-US" sz="2400" dirty="0" smtClean="0"/>
            <a:t>ĐTĐ </a:t>
          </a:r>
          <a:r>
            <a:rPr lang="en-US" sz="2400" dirty="0" err="1" smtClean="0"/>
            <a:t>typ</a:t>
          </a:r>
          <a:r>
            <a:rPr lang="en-US" sz="2400" dirty="0" smtClean="0"/>
            <a:t> 2:</a:t>
          </a:r>
        </a:p>
        <a:p>
          <a:pPr algn="l"/>
          <a:r>
            <a:rPr lang="en-US" sz="2400" dirty="0" smtClean="0"/>
            <a:t>- </a:t>
          </a:r>
          <a:r>
            <a:rPr lang="en-US" sz="2400" dirty="0" err="1" smtClean="0"/>
            <a:t>Kháng</a:t>
          </a:r>
          <a:r>
            <a:rPr lang="en-US" sz="2400" dirty="0" smtClean="0"/>
            <a:t> insulin (</a:t>
          </a:r>
          <a:r>
            <a:rPr lang="en-US" sz="2400" dirty="0" err="1" smtClean="0"/>
            <a:t>chủ</a:t>
          </a:r>
          <a:r>
            <a:rPr lang="en-US" sz="2400" dirty="0" smtClean="0"/>
            <a:t> </a:t>
          </a:r>
          <a:r>
            <a:rPr lang="en-US" sz="2400" dirty="0" err="1" smtClean="0"/>
            <a:t>yếu</a:t>
          </a:r>
          <a:r>
            <a:rPr lang="en-US" sz="2400" dirty="0" smtClean="0"/>
            <a:t>) + </a:t>
          </a:r>
          <a:r>
            <a:rPr lang="en-US" sz="2400" dirty="0" err="1" smtClean="0"/>
            <a:t>giảm</a:t>
          </a:r>
          <a:r>
            <a:rPr lang="en-US" sz="2400" dirty="0" smtClean="0"/>
            <a:t> insulin</a:t>
          </a:r>
        </a:p>
        <a:p>
          <a:pPr algn="l"/>
          <a:r>
            <a:rPr lang="en-US" sz="2400" dirty="0" smtClean="0"/>
            <a:t>- </a:t>
          </a:r>
          <a:r>
            <a:rPr lang="en-US" sz="2400" dirty="0" err="1" smtClean="0"/>
            <a:t>Giảm</a:t>
          </a:r>
          <a:r>
            <a:rPr lang="en-US" sz="2400" dirty="0" smtClean="0"/>
            <a:t> insulin (</a:t>
          </a:r>
          <a:r>
            <a:rPr lang="en-US" sz="2400" dirty="0" err="1" smtClean="0"/>
            <a:t>chủ</a:t>
          </a:r>
          <a:r>
            <a:rPr lang="en-US" sz="2400" dirty="0" smtClean="0"/>
            <a:t> </a:t>
          </a:r>
          <a:r>
            <a:rPr lang="en-US" sz="2400" dirty="0" err="1" smtClean="0"/>
            <a:t>yếu</a:t>
          </a:r>
          <a:r>
            <a:rPr lang="en-US" sz="2400" dirty="0" smtClean="0"/>
            <a:t>) + </a:t>
          </a:r>
          <a:r>
            <a:rPr lang="en-US" sz="2400" dirty="0" err="1" smtClean="0"/>
            <a:t>kháng</a:t>
          </a:r>
          <a:r>
            <a:rPr lang="en-US" sz="2400" dirty="0" smtClean="0"/>
            <a:t> insulin</a:t>
          </a:r>
          <a:endParaRPr lang="en-US" sz="2400" dirty="0"/>
        </a:p>
      </dgm:t>
    </dgm:pt>
    <dgm:pt modelId="{935922C6-F828-4617-86A4-13AEA5FD8221}" type="parTrans" cxnId="{CEC6DAAA-54BD-4F39-9984-F276CD3D3766}">
      <dgm:prSet/>
      <dgm:spPr/>
      <dgm:t>
        <a:bodyPr/>
        <a:lstStyle/>
        <a:p>
          <a:endParaRPr lang="en-US"/>
        </a:p>
      </dgm:t>
    </dgm:pt>
    <dgm:pt modelId="{182B2E7F-DB69-415E-A75C-7259AFF2ED84}" type="sibTrans" cxnId="{CEC6DAAA-54BD-4F39-9984-F276CD3D3766}">
      <dgm:prSet/>
      <dgm:spPr/>
      <dgm:t>
        <a:bodyPr/>
        <a:lstStyle/>
        <a:p>
          <a:endParaRPr lang="en-US"/>
        </a:p>
      </dgm:t>
    </dgm:pt>
    <dgm:pt modelId="{09532113-B5F8-45D0-980B-C2AB34DA9A66}">
      <dgm:prSet phldrT="[Text]" custT="1"/>
      <dgm:spPr/>
      <dgm:t>
        <a:bodyPr/>
        <a:lstStyle/>
        <a:p>
          <a:pPr algn="l"/>
          <a:r>
            <a:rPr lang="en-US" sz="2000" dirty="0" err="1" smtClean="0"/>
            <a:t>Các</a:t>
          </a:r>
          <a:r>
            <a:rPr lang="en-US" sz="2000" dirty="0" smtClean="0"/>
            <a:t> </a:t>
          </a:r>
          <a:r>
            <a:rPr lang="en-US" sz="2000" dirty="0" err="1" smtClean="0"/>
            <a:t>dạng</a:t>
          </a:r>
          <a:r>
            <a:rPr lang="en-US" sz="2000" dirty="0" smtClean="0"/>
            <a:t> </a:t>
          </a:r>
          <a:r>
            <a:rPr lang="en-US" sz="2000" dirty="0" err="1" smtClean="0"/>
            <a:t>đặc</a:t>
          </a:r>
          <a:r>
            <a:rPr lang="en-US" sz="2000" dirty="0" smtClean="0"/>
            <a:t> </a:t>
          </a:r>
          <a:r>
            <a:rPr lang="en-US" sz="2000" dirty="0" err="1" smtClean="0"/>
            <a:t>biệt</a:t>
          </a:r>
          <a:r>
            <a:rPr lang="en-US" sz="2000" dirty="0" smtClean="0"/>
            <a:t>:</a:t>
          </a:r>
        </a:p>
        <a:p>
          <a:pPr algn="l"/>
          <a:r>
            <a:rPr lang="en-US" sz="2000" dirty="0" smtClean="0"/>
            <a:t>- </a:t>
          </a:r>
          <a:r>
            <a:rPr lang="en-US" sz="2000" dirty="0" err="1" smtClean="0"/>
            <a:t>Bệnh</a:t>
          </a:r>
          <a:r>
            <a:rPr lang="en-US" sz="2000" dirty="0" smtClean="0"/>
            <a:t> </a:t>
          </a:r>
          <a:r>
            <a:rPr lang="en-US" sz="2000" dirty="0" err="1" smtClean="0"/>
            <a:t>lý</a:t>
          </a:r>
          <a:r>
            <a:rPr lang="en-US" sz="2000" dirty="0" smtClean="0"/>
            <a:t> gen</a:t>
          </a:r>
        </a:p>
        <a:p>
          <a:pPr algn="l"/>
          <a:r>
            <a:rPr lang="en-US" sz="2000" dirty="0" smtClean="0"/>
            <a:t>- </a:t>
          </a:r>
          <a:r>
            <a:rPr lang="en-US" sz="2000" dirty="0" err="1" smtClean="0"/>
            <a:t>Bệnh</a:t>
          </a:r>
          <a:r>
            <a:rPr lang="en-US" sz="2000" dirty="0" smtClean="0"/>
            <a:t> </a:t>
          </a:r>
          <a:r>
            <a:rPr lang="en-US" sz="2000" dirty="0" err="1" smtClean="0"/>
            <a:t>lý</a:t>
          </a:r>
          <a:r>
            <a:rPr lang="en-US" sz="2000" dirty="0" smtClean="0"/>
            <a:t> </a:t>
          </a:r>
          <a:r>
            <a:rPr lang="en-US" sz="2000" dirty="0" err="1" smtClean="0"/>
            <a:t>tụy</a:t>
          </a:r>
          <a:r>
            <a:rPr lang="en-US" sz="2000" dirty="0" smtClean="0"/>
            <a:t> : </a:t>
          </a:r>
          <a:r>
            <a:rPr lang="en-US" sz="2000" dirty="0" err="1" smtClean="0"/>
            <a:t>viêm</a:t>
          </a:r>
          <a:r>
            <a:rPr lang="en-US" sz="2000" dirty="0" smtClean="0"/>
            <a:t> </a:t>
          </a:r>
          <a:r>
            <a:rPr lang="en-US" sz="2000" dirty="0" err="1" smtClean="0"/>
            <a:t>tụy</a:t>
          </a:r>
          <a:r>
            <a:rPr lang="en-US" sz="2000" dirty="0" smtClean="0"/>
            <a:t> </a:t>
          </a:r>
          <a:r>
            <a:rPr lang="en-US" sz="2000" dirty="0" err="1" smtClean="0"/>
            <a:t>mãn</a:t>
          </a:r>
          <a:r>
            <a:rPr lang="en-US" sz="2000" dirty="0" smtClean="0"/>
            <a:t> , </a:t>
          </a:r>
          <a:r>
            <a:rPr lang="en-US" sz="2000" dirty="0" err="1" smtClean="0"/>
            <a:t>xơ</a:t>
          </a:r>
          <a:r>
            <a:rPr lang="en-US" sz="2000" dirty="0" smtClean="0"/>
            <a:t> </a:t>
          </a:r>
          <a:r>
            <a:rPr lang="en-US" sz="2000" dirty="0" err="1" smtClean="0"/>
            <a:t>hóa</a:t>
          </a:r>
          <a:r>
            <a:rPr lang="en-US" sz="2000" dirty="0" smtClean="0"/>
            <a:t> </a:t>
          </a:r>
          <a:r>
            <a:rPr lang="en-US" sz="2000" dirty="0" err="1" smtClean="0"/>
            <a:t>tụy</a:t>
          </a:r>
          <a:r>
            <a:rPr lang="en-US" sz="2000" dirty="0" smtClean="0"/>
            <a:t>…</a:t>
          </a:r>
        </a:p>
        <a:p>
          <a:pPr algn="l"/>
          <a:r>
            <a:rPr lang="en-US" sz="2000" dirty="0" smtClean="0"/>
            <a:t>- </a:t>
          </a:r>
          <a:r>
            <a:rPr lang="en-US" sz="2000" dirty="0" err="1" smtClean="0"/>
            <a:t>Bệnh</a:t>
          </a:r>
          <a:r>
            <a:rPr lang="en-US" sz="2000" dirty="0" smtClean="0"/>
            <a:t> </a:t>
          </a:r>
          <a:r>
            <a:rPr lang="en-US" sz="2000" dirty="0" err="1" smtClean="0"/>
            <a:t>nội</a:t>
          </a:r>
          <a:r>
            <a:rPr lang="en-US" sz="2000" dirty="0" smtClean="0"/>
            <a:t> </a:t>
          </a:r>
          <a:r>
            <a:rPr lang="en-US" sz="2000" dirty="0" err="1" smtClean="0"/>
            <a:t>tiết</a:t>
          </a:r>
          <a:r>
            <a:rPr lang="en-US" sz="2000" dirty="0" smtClean="0"/>
            <a:t> :to </a:t>
          </a:r>
          <a:r>
            <a:rPr lang="en-US" sz="2000" dirty="0" err="1" smtClean="0"/>
            <a:t>đầu</a:t>
          </a:r>
          <a:r>
            <a:rPr lang="en-US" sz="2000" dirty="0" smtClean="0"/>
            <a:t> chi, </a:t>
          </a:r>
          <a:r>
            <a:rPr lang="en-US" sz="2000" dirty="0" err="1" smtClean="0"/>
            <a:t>Cushing,Conn</a:t>
          </a:r>
          <a:r>
            <a:rPr lang="en-US" sz="2000" dirty="0" smtClean="0"/>
            <a:t>, </a:t>
          </a:r>
          <a:r>
            <a:rPr lang="en-US" sz="2000" dirty="0" err="1" smtClean="0"/>
            <a:t>Basedow</a:t>
          </a:r>
          <a:r>
            <a:rPr lang="en-US" sz="2000" dirty="0" smtClean="0"/>
            <a:t>…</a:t>
          </a:r>
        </a:p>
        <a:p>
          <a:pPr algn="l"/>
          <a:r>
            <a:rPr lang="en-US" sz="2000" dirty="0" smtClean="0"/>
            <a:t>-Do </a:t>
          </a:r>
          <a:r>
            <a:rPr lang="en-US" sz="2000" dirty="0" err="1" smtClean="0"/>
            <a:t>thuốc</a:t>
          </a:r>
          <a:r>
            <a:rPr lang="en-US" sz="2000" dirty="0" smtClean="0"/>
            <a:t> :corticoid, thiazide…</a:t>
          </a:r>
        </a:p>
        <a:p>
          <a:pPr algn="l"/>
          <a:r>
            <a:rPr lang="en-US" sz="2000" dirty="0" smtClean="0"/>
            <a:t>- </a:t>
          </a:r>
          <a:r>
            <a:rPr lang="en-US" sz="2000" dirty="0" err="1" smtClean="0"/>
            <a:t>Bệnh</a:t>
          </a:r>
          <a:r>
            <a:rPr lang="en-US" sz="2000" dirty="0" smtClean="0"/>
            <a:t> </a:t>
          </a:r>
          <a:r>
            <a:rPr lang="en-US" sz="2000" dirty="0" err="1" smtClean="0"/>
            <a:t>lý</a:t>
          </a:r>
          <a:r>
            <a:rPr lang="en-US" sz="2000" dirty="0" smtClean="0"/>
            <a:t> </a:t>
          </a:r>
          <a:r>
            <a:rPr lang="en-US" sz="2000" dirty="0" err="1" smtClean="0"/>
            <a:t>miễn</a:t>
          </a:r>
          <a:r>
            <a:rPr lang="en-US" sz="2000" dirty="0" smtClean="0"/>
            <a:t> </a:t>
          </a:r>
          <a:r>
            <a:rPr lang="en-US" sz="2000" dirty="0" err="1" smtClean="0"/>
            <a:t>dịch</a:t>
          </a:r>
          <a:r>
            <a:rPr lang="en-US" sz="2000" dirty="0" smtClean="0"/>
            <a:t> </a:t>
          </a:r>
        </a:p>
        <a:p>
          <a:pPr algn="l"/>
          <a:r>
            <a:rPr lang="en-US" sz="2000" dirty="0" smtClean="0"/>
            <a:t>- </a:t>
          </a:r>
          <a:r>
            <a:rPr lang="en-US" sz="2000" dirty="0" err="1" smtClean="0"/>
            <a:t>Các</a:t>
          </a:r>
          <a:r>
            <a:rPr lang="en-US" sz="2000" dirty="0" smtClean="0"/>
            <a:t> </a:t>
          </a:r>
          <a:r>
            <a:rPr lang="en-US" sz="2000" dirty="0" err="1" smtClean="0"/>
            <a:t>hội</a:t>
          </a:r>
          <a:r>
            <a:rPr lang="en-US" sz="2000" dirty="0" smtClean="0"/>
            <a:t> </a:t>
          </a:r>
          <a:r>
            <a:rPr lang="en-US" sz="2000" dirty="0" err="1" smtClean="0"/>
            <a:t>chứng</a:t>
          </a:r>
          <a:r>
            <a:rPr lang="en-US" sz="2000" dirty="0" smtClean="0"/>
            <a:t> di </a:t>
          </a:r>
          <a:r>
            <a:rPr lang="en-US" sz="2000" dirty="0" err="1" smtClean="0"/>
            <a:t>truyền</a:t>
          </a:r>
          <a:r>
            <a:rPr lang="en-US" sz="2000" dirty="0" smtClean="0"/>
            <a:t> </a:t>
          </a:r>
          <a:r>
            <a:rPr lang="en-US" sz="2000" dirty="0" err="1" smtClean="0"/>
            <a:t>khác</a:t>
          </a:r>
          <a:r>
            <a:rPr lang="en-US" sz="2000" dirty="0" smtClean="0"/>
            <a:t>: </a:t>
          </a:r>
          <a:r>
            <a:rPr lang="en-US" sz="2000" dirty="0" err="1" smtClean="0"/>
            <a:t>hội</a:t>
          </a:r>
          <a:r>
            <a:rPr lang="en-US" sz="2000" dirty="0" smtClean="0"/>
            <a:t> </a:t>
          </a:r>
          <a:r>
            <a:rPr lang="en-US" sz="2000" dirty="0" err="1" smtClean="0"/>
            <a:t>chứng</a:t>
          </a:r>
          <a:r>
            <a:rPr lang="en-US" sz="2000" dirty="0" smtClean="0"/>
            <a:t> </a:t>
          </a:r>
          <a:r>
            <a:rPr lang="en-US" sz="2000" dirty="0" err="1" smtClean="0"/>
            <a:t>kháng</a:t>
          </a:r>
          <a:r>
            <a:rPr lang="en-US" sz="2000" dirty="0" smtClean="0"/>
            <a:t> insulin…</a:t>
          </a:r>
          <a:endParaRPr lang="en-US" sz="2000" dirty="0"/>
        </a:p>
      </dgm:t>
    </dgm:pt>
    <dgm:pt modelId="{0ED02A89-400B-4D03-AFA4-25014829D676}" type="parTrans" cxnId="{960E36A1-C8EE-4816-AF98-CAB4099E1219}">
      <dgm:prSet/>
      <dgm:spPr/>
      <dgm:t>
        <a:bodyPr/>
        <a:lstStyle/>
        <a:p>
          <a:endParaRPr lang="en-US"/>
        </a:p>
      </dgm:t>
    </dgm:pt>
    <dgm:pt modelId="{7D1BBB8C-210B-4217-9B24-E70AF2854906}" type="sibTrans" cxnId="{960E36A1-C8EE-4816-AF98-CAB4099E1219}">
      <dgm:prSet/>
      <dgm:spPr/>
      <dgm:t>
        <a:bodyPr/>
        <a:lstStyle/>
        <a:p>
          <a:endParaRPr lang="en-US"/>
        </a:p>
      </dgm:t>
    </dgm:pt>
    <dgm:pt modelId="{63A0F38F-9BF2-44CA-A947-F118CE7F094E}">
      <dgm:prSet phldrT="[Text]"/>
      <dgm:spPr/>
      <dgm:t>
        <a:bodyPr/>
        <a:lstStyle/>
        <a:p>
          <a:r>
            <a:rPr lang="en-US" dirty="0" err="1" smtClean="0"/>
            <a:t>Rối</a:t>
          </a:r>
          <a:r>
            <a:rPr lang="en-US" dirty="0" smtClean="0"/>
            <a:t> </a:t>
          </a:r>
          <a:r>
            <a:rPr lang="en-US" dirty="0" err="1" smtClean="0"/>
            <a:t>loạn</a:t>
          </a:r>
          <a:r>
            <a:rPr lang="en-US" dirty="0" smtClean="0"/>
            <a:t> dung </a:t>
          </a:r>
          <a:r>
            <a:rPr lang="en-US" dirty="0" err="1" smtClean="0"/>
            <a:t>nạp</a:t>
          </a:r>
          <a:r>
            <a:rPr lang="en-US" dirty="0" smtClean="0"/>
            <a:t> glucose</a:t>
          </a:r>
          <a:endParaRPr lang="en-US" dirty="0"/>
        </a:p>
      </dgm:t>
    </dgm:pt>
    <dgm:pt modelId="{23EBFD82-CF9A-470E-ABE0-6BAE08DD3F13}" type="parTrans" cxnId="{0CE816C4-0498-41ED-BFBB-886CABD8E8B5}">
      <dgm:prSet/>
      <dgm:spPr/>
      <dgm:t>
        <a:bodyPr/>
        <a:lstStyle/>
        <a:p>
          <a:endParaRPr lang="en-US"/>
        </a:p>
      </dgm:t>
    </dgm:pt>
    <dgm:pt modelId="{DD56413B-71FB-4D8A-9E27-E9F2568EA94F}" type="sibTrans" cxnId="{0CE816C4-0498-41ED-BFBB-886CABD8E8B5}">
      <dgm:prSet/>
      <dgm:spPr/>
      <dgm:t>
        <a:bodyPr/>
        <a:lstStyle/>
        <a:p>
          <a:endParaRPr lang="en-US"/>
        </a:p>
      </dgm:t>
    </dgm:pt>
    <dgm:pt modelId="{8DC573F2-B5BC-48CE-9BA9-83CB323B1AEA}">
      <dgm:prSet phldrT="[Text]"/>
      <dgm:spPr/>
      <dgm:t>
        <a:bodyPr/>
        <a:lstStyle/>
        <a:p>
          <a:r>
            <a:rPr lang="en-US" dirty="0" smtClean="0"/>
            <a:t>ĐTĐ </a:t>
          </a:r>
          <a:r>
            <a:rPr lang="en-US" dirty="0" err="1" smtClean="0"/>
            <a:t>thai</a:t>
          </a:r>
          <a:r>
            <a:rPr lang="en-US" dirty="0" smtClean="0"/>
            <a:t> </a:t>
          </a:r>
          <a:r>
            <a:rPr lang="en-US" dirty="0" err="1" smtClean="0"/>
            <a:t>kỳ</a:t>
          </a:r>
          <a:endParaRPr lang="en-US" dirty="0"/>
        </a:p>
      </dgm:t>
    </dgm:pt>
    <dgm:pt modelId="{80AA59E2-77A4-4E3B-877C-203AE6FFAC92}" type="parTrans" cxnId="{06A76B71-5AC7-4008-9DF5-157DE90D282A}">
      <dgm:prSet/>
      <dgm:spPr/>
      <dgm:t>
        <a:bodyPr/>
        <a:lstStyle/>
        <a:p>
          <a:endParaRPr lang="en-US"/>
        </a:p>
      </dgm:t>
    </dgm:pt>
    <dgm:pt modelId="{18C25B90-6E6B-4810-A59A-F39661D29FD5}" type="sibTrans" cxnId="{06A76B71-5AC7-4008-9DF5-157DE90D282A}">
      <dgm:prSet/>
      <dgm:spPr/>
      <dgm:t>
        <a:bodyPr/>
        <a:lstStyle/>
        <a:p>
          <a:endParaRPr lang="en-US"/>
        </a:p>
      </dgm:t>
    </dgm:pt>
    <dgm:pt modelId="{77863F18-BF9D-4ADB-89D5-A239215BF08E}" type="pres">
      <dgm:prSet presAssocID="{39B4E2F9-DBAD-461C-AF56-F4F413D0AEC2}" presName="diagram" presStyleCnt="0">
        <dgm:presLayoutVars>
          <dgm:dir/>
          <dgm:resizeHandles val="exact"/>
        </dgm:presLayoutVars>
      </dgm:prSet>
      <dgm:spPr/>
      <dgm:t>
        <a:bodyPr/>
        <a:lstStyle/>
        <a:p>
          <a:endParaRPr lang="en-US"/>
        </a:p>
      </dgm:t>
    </dgm:pt>
    <dgm:pt modelId="{BB786318-D75B-4E6C-BC96-165A943CF8A5}" type="pres">
      <dgm:prSet presAssocID="{7142E86E-CF24-4070-9BE4-C385D4E2C1C6}" presName="node" presStyleLbl="node1" presStyleIdx="0" presStyleCnt="5" custScaleY="177387" custLinFactY="-88057" custLinFactNeighborX="28864" custLinFactNeighborY="-100000">
        <dgm:presLayoutVars>
          <dgm:bulletEnabled val="1"/>
        </dgm:presLayoutVars>
      </dgm:prSet>
      <dgm:spPr/>
      <dgm:t>
        <a:bodyPr/>
        <a:lstStyle/>
        <a:p>
          <a:endParaRPr lang="en-US"/>
        </a:p>
      </dgm:t>
    </dgm:pt>
    <dgm:pt modelId="{677F4BDB-E89F-4E36-9B3D-D44CA72AEA02}" type="pres">
      <dgm:prSet presAssocID="{69952D75-AE89-4B5A-B2C0-6B54CF198632}" presName="sibTrans" presStyleCnt="0"/>
      <dgm:spPr/>
    </dgm:pt>
    <dgm:pt modelId="{FE3C8270-1074-4AD5-B842-346793F5C8E2}" type="pres">
      <dgm:prSet presAssocID="{7018F2EE-3ED8-4939-98EB-DBCCE867DE60}" presName="node" presStyleLbl="node1" presStyleIdx="1" presStyleCnt="5" custScaleY="357783" custLinFactNeighborX="-80882" custLinFactNeighborY="98048">
        <dgm:presLayoutVars>
          <dgm:bulletEnabled val="1"/>
        </dgm:presLayoutVars>
      </dgm:prSet>
      <dgm:spPr/>
      <dgm:t>
        <a:bodyPr/>
        <a:lstStyle/>
        <a:p>
          <a:endParaRPr lang="en-US"/>
        </a:p>
      </dgm:t>
    </dgm:pt>
    <dgm:pt modelId="{9CE02E35-0674-4AF2-87D9-807B6F5CC5AA}" type="pres">
      <dgm:prSet presAssocID="{182B2E7F-DB69-415E-A75C-7259AFF2ED84}" presName="sibTrans" presStyleCnt="0"/>
      <dgm:spPr/>
    </dgm:pt>
    <dgm:pt modelId="{244E4F2D-97C1-4E18-A8BC-14AA61EA519C}" type="pres">
      <dgm:prSet presAssocID="{09532113-B5F8-45D0-980B-C2AB34DA9A66}" presName="node" presStyleLbl="node1" presStyleIdx="2" presStyleCnt="5" custScaleX="139288" custScaleY="505714" custLinFactNeighborX="-11613" custLinFactNeighborY="-24801">
        <dgm:presLayoutVars>
          <dgm:bulletEnabled val="1"/>
        </dgm:presLayoutVars>
      </dgm:prSet>
      <dgm:spPr/>
      <dgm:t>
        <a:bodyPr/>
        <a:lstStyle/>
        <a:p>
          <a:endParaRPr lang="en-US"/>
        </a:p>
      </dgm:t>
    </dgm:pt>
    <dgm:pt modelId="{F7FEDA91-F5C6-4ECF-BF54-8415B70CE790}" type="pres">
      <dgm:prSet presAssocID="{7D1BBB8C-210B-4217-9B24-E70AF2854906}" presName="sibTrans" presStyleCnt="0"/>
      <dgm:spPr/>
    </dgm:pt>
    <dgm:pt modelId="{3C2B04D0-E637-4067-AC2F-51E37022A93A}" type="pres">
      <dgm:prSet presAssocID="{63A0F38F-9BF2-44CA-A947-F118CE7F094E}" presName="node" presStyleLbl="node1" presStyleIdx="3" presStyleCnt="5" custScaleY="159033" custLinFactY="-95694" custLinFactNeighborX="38947" custLinFactNeighborY="-100000">
        <dgm:presLayoutVars>
          <dgm:bulletEnabled val="1"/>
        </dgm:presLayoutVars>
      </dgm:prSet>
      <dgm:spPr/>
      <dgm:t>
        <a:bodyPr/>
        <a:lstStyle/>
        <a:p>
          <a:endParaRPr lang="en-US"/>
        </a:p>
      </dgm:t>
    </dgm:pt>
    <dgm:pt modelId="{32B36404-3464-405B-8F01-61635BC708EC}" type="pres">
      <dgm:prSet presAssocID="{DD56413B-71FB-4D8A-9E27-E9F2568EA94F}" presName="sibTrans" presStyleCnt="0"/>
      <dgm:spPr/>
    </dgm:pt>
    <dgm:pt modelId="{906B783D-E288-46A2-BB53-6EDFB00245B7}" type="pres">
      <dgm:prSet presAssocID="{8DC573F2-B5BC-48CE-9BA9-83CB323B1AEA}" presName="node" presStyleLbl="node1" presStyleIdx="4" presStyleCnt="5" custScaleY="203900" custLinFactNeighborX="-66965" custLinFactNeighborY="45437">
        <dgm:presLayoutVars>
          <dgm:bulletEnabled val="1"/>
        </dgm:presLayoutVars>
      </dgm:prSet>
      <dgm:spPr/>
      <dgm:t>
        <a:bodyPr/>
        <a:lstStyle/>
        <a:p>
          <a:endParaRPr lang="en-US"/>
        </a:p>
      </dgm:t>
    </dgm:pt>
  </dgm:ptLst>
  <dgm:cxnLst>
    <dgm:cxn modelId="{06A76B71-5AC7-4008-9DF5-157DE90D282A}" srcId="{39B4E2F9-DBAD-461C-AF56-F4F413D0AEC2}" destId="{8DC573F2-B5BC-48CE-9BA9-83CB323B1AEA}" srcOrd="4" destOrd="0" parTransId="{80AA59E2-77A4-4E3B-877C-203AE6FFAC92}" sibTransId="{18C25B90-6E6B-4810-A59A-F39661D29FD5}"/>
    <dgm:cxn modelId="{B29346FA-D8CA-4E2E-9E72-DFE4F6DCA5DD}" type="presOf" srcId="{63A0F38F-9BF2-44CA-A947-F118CE7F094E}" destId="{3C2B04D0-E637-4067-AC2F-51E37022A93A}" srcOrd="0" destOrd="0" presId="urn:microsoft.com/office/officeart/2005/8/layout/default"/>
    <dgm:cxn modelId="{F913482C-E299-4822-A811-57FDB581CB6B}" srcId="{39B4E2F9-DBAD-461C-AF56-F4F413D0AEC2}" destId="{7142E86E-CF24-4070-9BE4-C385D4E2C1C6}" srcOrd="0" destOrd="0" parTransId="{3E219F9A-A859-4138-BACE-DB66B997B8CD}" sibTransId="{69952D75-AE89-4B5A-B2C0-6B54CF198632}"/>
    <dgm:cxn modelId="{B52E37B5-4DCB-4B43-8B81-E74FBB4B7D2F}" type="presOf" srcId="{09532113-B5F8-45D0-980B-C2AB34DA9A66}" destId="{244E4F2D-97C1-4E18-A8BC-14AA61EA519C}" srcOrd="0" destOrd="0" presId="urn:microsoft.com/office/officeart/2005/8/layout/default"/>
    <dgm:cxn modelId="{960E36A1-C8EE-4816-AF98-CAB4099E1219}" srcId="{39B4E2F9-DBAD-461C-AF56-F4F413D0AEC2}" destId="{09532113-B5F8-45D0-980B-C2AB34DA9A66}" srcOrd="2" destOrd="0" parTransId="{0ED02A89-400B-4D03-AFA4-25014829D676}" sibTransId="{7D1BBB8C-210B-4217-9B24-E70AF2854906}"/>
    <dgm:cxn modelId="{FB357FB9-A1AB-427D-A5C0-8AA0E262B724}" type="presOf" srcId="{7142E86E-CF24-4070-9BE4-C385D4E2C1C6}" destId="{BB786318-D75B-4E6C-BC96-165A943CF8A5}" srcOrd="0" destOrd="0" presId="urn:microsoft.com/office/officeart/2005/8/layout/default"/>
    <dgm:cxn modelId="{D0E4A901-8E1D-4579-9745-5ECAF042BF1E}" type="presOf" srcId="{39B4E2F9-DBAD-461C-AF56-F4F413D0AEC2}" destId="{77863F18-BF9D-4ADB-89D5-A239215BF08E}" srcOrd="0" destOrd="0" presId="urn:microsoft.com/office/officeart/2005/8/layout/default"/>
    <dgm:cxn modelId="{0CE816C4-0498-41ED-BFBB-886CABD8E8B5}" srcId="{39B4E2F9-DBAD-461C-AF56-F4F413D0AEC2}" destId="{63A0F38F-9BF2-44CA-A947-F118CE7F094E}" srcOrd="3" destOrd="0" parTransId="{23EBFD82-CF9A-470E-ABE0-6BAE08DD3F13}" sibTransId="{DD56413B-71FB-4D8A-9E27-E9F2568EA94F}"/>
    <dgm:cxn modelId="{CEC6DAAA-54BD-4F39-9984-F276CD3D3766}" srcId="{39B4E2F9-DBAD-461C-AF56-F4F413D0AEC2}" destId="{7018F2EE-3ED8-4939-98EB-DBCCE867DE60}" srcOrd="1" destOrd="0" parTransId="{935922C6-F828-4617-86A4-13AEA5FD8221}" sibTransId="{182B2E7F-DB69-415E-A75C-7259AFF2ED84}"/>
    <dgm:cxn modelId="{D91CFAE6-87A7-4B87-AC0E-2E3E0B4B09CB}" type="presOf" srcId="{7018F2EE-3ED8-4939-98EB-DBCCE867DE60}" destId="{FE3C8270-1074-4AD5-B842-346793F5C8E2}" srcOrd="0" destOrd="0" presId="urn:microsoft.com/office/officeart/2005/8/layout/default"/>
    <dgm:cxn modelId="{7A975645-F6A5-4323-80A6-DA8BF618967E}" type="presOf" srcId="{8DC573F2-B5BC-48CE-9BA9-83CB323B1AEA}" destId="{906B783D-E288-46A2-BB53-6EDFB00245B7}" srcOrd="0" destOrd="0" presId="urn:microsoft.com/office/officeart/2005/8/layout/default"/>
    <dgm:cxn modelId="{ACD8AC80-F3C0-483C-853C-DE9892AB0843}" type="presParOf" srcId="{77863F18-BF9D-4ADB-89D5-A239215BF08E}" destId="{BB786318-D75B-4E6C-BC96-165A943CF8A5}" srcOrd="0" destOrd="0" presId="urn:microsoft.com/office/officeart/2005/8/layout/default"/>
    <dgm:cxn modelId="{4DDCDDF8-E12A-42EF-AC1A-D60C363784FF}" type="presParOf" srcId="{77863F18-BF9D-4ADB-89D5-A239215BF08E}" destId="{677F4BDB-E89F-4E36-9B3D-D44CA72AEA02}" srcOrd="1" destOrd="0" presId="urn:microsoft.com/office/officeart/2005/8/layout/default"/>
    <dgm:cxn modelId="{E2B2C806-B766-48AC-A2F9-B5984577768B}" type="presParOf" srcId="{77863F18-BF9D-4ADB-89D5-A239215BF08E}" destId="{FE3C8270-1074-4AD5-B842-346793F5C8E2}" srcOrd="2" destOrd="0" presId="urn:microsoft.com/office/officeart/2005/8/layout/default"/>
    <dgm:cxn modelId="{AE6566B4-1AA9-427E-BE1A-698CDFA395B9}" type="presParOf" srcId="{77863F18-BF9D-4ADB-89D5-A239215BF08E}" destId="{9CE02E35-0674-4AF2-87D9-807B6F5CC5AA}" srcOrd="3" destOrd="0" presId="urn:microsoft.com/office/officeart/2005/8/layout/default"/>
    <dgm:cxn modelId="{62E274E1-9BFC-44FC-B87A-4C74EB63C8F5}" type="presParOf" srcId="{77863F18-BF9D-4ADB-89D5-A239215BF08E}" destId="{244E4F2D-97C1-4E18-A8BC-14AA61EA519C}" srcOrd="4" destOrd="0" presId="urn:microsoft.com/office/officeart/2005/8/layout/default"/>
    <dgm:cxn modelId="{C2E9528F-F981-4192-8BA0-F02936500522}" type="presParOf" srcId="{77863F18-BF9D-4ADB-89D5-A239215BF08E}" destId="{F7FEDA91-F5C6-4ECF-BF54-8415B70CE790}" srcOrd="5" destOrd="0" presId="urn:microsoft.com/office/officeart/2005/8/layout/default"/>
    <dgm:cxn modelId="{2AF0D5DF-DE74-4F54-A620-128CD62B3E49}" type="presParOf" srcId="{77863F18-BF9D-4ADB-89D5-A239215BF08E}" destId="{3C2B04D0-E637-4067-AC2F-51E37022A93A}" srcOrd="6" destOrd="0" presId="urn:microsoft.com/office/officeart/2005/8/layout/default"/>
    <dgm:cxn modelId="{264B17C4-5A0B-43A7-B9B5-4E25BC496976}" type="presParOf" srcId="{77863F18-BF9D-4ADB-89D5-A239215BF08E}" destId="{32B36404-3464-405B-8F01-61635BC708EC}" srcOrd="7" destOrd="0" presId="urn:microsoft.com/office/officeart/2005/8/layout/default"/>
    <dgm:cxn modelId="{B8F0C230-21E9-4D49-A5E1-F1F03F26F651}" type="presParOf" srcId="{77863F18-BF9D-4ADB-89D5-A239215BF08E}" destId="{906B783D-E288-46A2-BB53-6EDFB00245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86318-D75B-4E6C-BC96-165A943CF8A5}">
      <dsp:nvSpPr>
        <dsp:cNvPr id="0" name=""/>
        <dsp:cNvSpPr/>
      </dsp:nvSpPr>
      <dsp:spPr>
        <a:xfrm>
          <a:off x="489433" y="290957"/>
          <a:ext cx="1693852" cy="180280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ĐTĐ </a:t>
          </a:r>
          <a:r>
            <a:rPr lang="en-US" sz="2400" kern="1200" dirty="0" err="1" smtClean="0"/>
            <a:t>typ</a:t>
          </a:r>
          <a:r>
            <a:rPr lang="en-US" sz="2400" kern="1200" dirty="0" smtClean="0"/>
            <a:t> 1:</a:t>
          </a:r>
        </a:p>
        <a:p>
          <a:pPr lvl="0" algn="l" defTabSz="1066800">
            <a:lnSpc>
              <a:spcPct val="90000"/>
            </a:lnSpc>
            <a:spcBef>
              <a:spcPct val="0"/>
            </a:spcBef>
            <a:spcAft>
              <a:spcPct val="35000"/>
            </a:spcAft>
          </a:pPr>
          <a:r>
            <a:rPr lang="en-US" sz="2400" kern="1200" dirty="0" smtClean="0"/>
            <a:t>- Do </a:t>
          </a:r>
          <a:r>
            <a:rPr lang="en-US" sz="2400" kern="1200" dirty="0" err="1" smtClean="0"/>
            <a:t>miễn</a:t>
          </a:r>
          <a:r>
            <a:rPr lang="en-US" sz="2400" kern="1200" dirty="0" smtClean="0"/>
            <a:t> </a:t>
          </a:r>
          <a:r>
            <a:rPr lang="en-US" sz="2400" kern="1200" dirty="0" err="1" smtClean="0"/>
            <a:t>dịch</a:t>
          </a:r>
          <a:endParaRPr lang="en-US" sz="2400" kern="1200" dirty="0" smtClean="0"/>
        </a:p>
        <a:p>
          <a:pPr lvl="0" algn="l" defTabSz="1066800">
            <a:lnSpc>
              <a:spcPct val="90000"/>
            </a:lnSpc>
            <a:spcBef>
              <a:spcPct val="0"/>
            </a:spcBef>
            <a:spcAft>
              <a:spcPct val="35000"/>
            </a:spcAft>
          </a:pPr>
          <a:r>
            <a:rPr lang="en-US" sz="2400" kern="1200" dirty="0" smtClean="0"/>
            <a:t>- </a:t>
          </a:r>
          <a:r>
            <a:rPr lang="en-US" sz="2400" kern="1200" dirty="0" err="1" smtClean="0"/>
            <a:t>Vô</a:t>
          </a:r>
          <a:r>
            <a:rPr lang="en-US" sz="2400" kern="1200" dirty="0" smtClean="0"/>
            <a:t> </a:t>
          </a:r>
          <a:r>
            <a:rPr lang="en-US" sz="2400" kern="1200" dirty="0" err="1" smtClean="0"/>
            <a:t>căn</a:t>
          </a:r>
          <a:endParaRPr lang="en-US" sz="2400" kern="1200" dirty="0"/>
        </a:p>
      </dsp:txBody>
      <dsp:txXfrm>
        <a:off x="489433" y="290957"/>
        <a:ext cx="1693852" cy="1802804"/>
      </dsp:txXfrm>
    </dsp:sp>
    <dsp:sp modelId="{FE3C8270-1074-4AD5-B842-346793F5C8E2}">
      <dsp:nvSpPr>
        <dsp:cNvPr id="0" name=""/>
        <dsp:cNvSpPr/>
      </dsp:nvSpPr>
      <dsp:spPr>
        <a:xfrm>
          <a:off x="493735" y="2281983"/>
          <a:ext cx="1693852" cy="363619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ĐTĐ </a:t>
          </a:r>
          <a:r>
            <a:rPr lang="en-US" sz="2400" kern="1200" dirty="0" err="1" smtClean="0"/>
            <a:t>typ</a:t>
          </a:r>
          <a:r>
            <a:rPr lang="en-US" sz="2400" kern="1200" dirty="0" smtClean="0"/>
            <a:t> 2:</a:t>
          </a:r>
        </a:p>
        <a:p>
          <a:pPr lvl="0" algn="l" defTabSz="1066800">
            <a:lnSpc>
              <a:spcPct val="90000"/>
            </a:lnSpc>
            <a:spcBef>
              <a:spcPct val="0"/>
            </a:spcBef>
            <a:spcAft>
              <a:spcPct val="35000"/>
            </a:spcAft>
          </a:pPr>
          <a:r>
            <a:rPr lang="en-US" sz="2400" kern="1200" dirty="0" smtClean="0"/>
            <a:t>- </a:t>
          </a:r>
          <a:r>
            <a:rPr lang="en-US" sz="2400" kern="1200" dirty="0" err="1" smtClean="0"/>
            <a:t>Kháng</a:t>
          </a:r>
          <a:r>
            <a:rPr lang="en-US" sz="2400" kern="1200" dirty="0" smtClean="0"/>
            <a:t> insulin (</a:t>
          </a:r>
          <a:r>
            <a:rPr lang="en-US" sz="2400" kern="1200" dirty="0" err="1" smtClean="0"/>
            <a:t>chủ</a:t>
          </a:r>
          <a:r>
            <a:rPr lang="en-US" sz="2400" kern="1200" dirty="0" smtClean="0"/>
            <a:t> </a:t>
          </a:r>
          <a:r>
            <a:rPr lang="en-US" sz="2400" kern="1200" dirty="0" err="1" smtClean="0"/>
            <a:t>yếu</a:t>
          </a:r>
          <a:r>
            <a:rPr lang="en-US" sz="2400" kern="1200" dirty="0" smtClean="0"/>
            <a:t>) + </a:t>
          </a:r>
          <a:r>
            <a:rPr lang="en-US" sz="2400" kern="1200" dirty="0" err="1" smtClean="0"/>
            <a:t>giảm</a:t>
          </a:r>
          <a:r>
            <a:rPr lang="en-US" sz="2400" kern="1200" dirty="0" smtClean="0"/>
            <a:t> insulin</a:t>
          </a:r>
        </a:p>
        <a:p>
          <a:pPr lvl="0" algn="l" defTabSz="1066800">
            <a:lnSpc>
              <a:spcPct val="90000"/>
            </a:lnSpc>
            <a:spcBef>
              <a:spcPct val="0"/>
            </a:spcBef>
            <a:spcAft>
              <a:spcPct val="35000"/>
            </a:spcAft>
          </a:pPr>
          <a:r>
            <a:rPr lang="en-US" sz="2400" kern="1200" dirty="0" smtClean="0"/>
            <a:t>- </a:t>
          </a:r>
          <a:r>
            <a:rPr lang="en-US" sz="2400" kern="1200" dirty="0" err="1" smtClean="0"/>
            <a:t>Giảm</a:t>
          </a:r>
          <a:r>
            <a:rPr lang="en-US" sz="2400" kern="1200" dirty="0" smtClean="0"/>
            <a:t> insulin (</a:t>
          </a:r>
          <a:r>
            <a:rPr lang="en-US" sz="2400" kern="1200" dirty="0" err="1" smtClean="0"/>
            <a:t>chủ</a:t>
          </a:r>
          <a:r>
            <a:rPr lang="en-US" sz="2400" kern="1200" dirty="0" smtClean="0"/>
            <a:t> </a:t>
          </a:r>
          <a:r>
            <a:rPr lang="en-US" sz="2400" kern="1200" dirty="0" err="1" smtClean="0"/>
            <a:t>yếu</a:t>
          </a:r>
          <a:r>
            <a:rPr lang="en-US" sz="2400" kern="1200" dirty="0" smtClean="0"/>
            <a:t>) + </a:t>
          </a:r>
          <a:r>
            <a:rPr lang="en-US" sz="2400" kern="1200" dirty="0" err="1" smtClean="0"/>
            <a:t>kháng</a:t>
          </a:r>
          <a:r>
            <a:rPr lang="en-US" sz="2400" kern="1200" dirty="0" smtClean="0"/>
            <a:t> insulin</a:t>
          </a:r>
          <a:endParaRPr lang="en-US" sz="2400" kern="1200" dirty="0"/>
        </a:p>
      </dsp:txBody>
      <dsp:txXfrm>
        <a:off x="493735" y="2281983"/>
        <a:ext cx="1693852" cy="3636190"/>
      </dsp:txXfrm>
    </dsp:sp>
    <dsp:sp modelId="{244E4F2D-97C1-4E18-A8BC-14AA61EA519C}">
      <dsp:nvSpPr>
        <dsp:cNvPr id="0" name=""/>
        <dsp:cNvSpPr/>
      </dsp:nvSpPr>
      <dsp:spPr>
        <a:xfrm>
          <a:off x="3530288" y="281734"/>
          <a:ext cx="2359333" cy="513963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Các</a:t>
          </a:r>
          <a:r>
            <a:rPr lang="en-US" sz="2000" kern="1200" dirty="0" smtClean="0"/>
            <a:t> </a:t>
          </a:r>
          <a:r>
            <a:rPr lang="en-US" sz="2000" kern="1200" dirty="0" err="1" smtClean="0"/>
            <a:t>dạng</a:t>
          </a:r>
          <a:r>
            <a:rPr lang="en-US" sz="2000" kern="1200" dirty="0" smtClean="0"/>
            <a:t> </a:t>
          </a:r>
          <a:r>
            <a:rPr lang="en-US" sz="2000" kern="1200" dirty="0" err="1" smtClean="0"/>
            <a:t>đặc</a:t>
          </a:r>
          <a:r>
            <a:rPr lang="en-US" sz="2000" kern="1200" dirty="0" smtClean="0"/>
            <a:t> </a:t>
          </a:r>
          <a:r>
            <a:rPr lang="en-US" sz="2000" kern="1200" dirty="0" err="1" smtClean="0"/>
            <a:t>biệt</a:t>
          </a:r>
          <a:r>
            <a:rPr lang="en-US" sz="2000" kern="1200" dirty="0" smtClean="0"/>
            <a:t>:</a:t>
          </a:r>
        </a:p>
        <a:p>
          <a:pPr lvl="0" algn="l" defTabSz="889000">
            <a:lnSpc>
              <a:spcPct val="90000"/>
            </a:lnSpc>
            <a:spcBef>
              <a:spcPct val="0"/>
            </a:spcBef>
            <a:spcAft>
              <a:spcPct val="35000"/>
            </a:spcAft>
          </a:pPr>
          <a:r>
            <a:rPr lang="en-US" sz="2000" kern="1200" dirty="0" smtClean="0"/>
            <a:t>- </a:t>
          </a:r>
          <a:r>
            <a:rPr lang="en-US" sz="2000" kern="1200" dirty="0" err="1" smtClean="0"/>
            <a:t>Bệnh</a:t>
          </a:r>
          <a:r>
            <a:rPr lang="en-US" sz="2000" kern="1200" dirty="0" smtClean="0"/>
            <a:t> </a:t>
          </a:r>
          <a:r>
            <a:rPr lang="en-US" sz="2000" kern="1200" dirty="0" err="1" smtClean="0"/>
            <a:t>lý</a:t>
          </a:r>
          <a:r>
            <a:rPr lang="en-US" sz="2000" kern="1200" dirty="0" smtClean="0"/>
            <a:t> gen</a:t>
          </a:r>
        </a:p>
        <a:p>
          <a:pPr lvl="0" algn="l" defTabSz="889000">
            <a:lnSpc>
              <a:spcPct val="90000"/>
            </a:lnSpc>
            <a:spcBef>
              <a:spcPct val="0"/>
            </a:spcBef>
            <a:spcAft>
              <a:spcPct val="35000"/>
            </a:spcAft>
          </a:pPr>
          <a:r>
            <a:rPr lang="en-US" sz="2000" kern="1200" dirty="0" smtClean="0"/>
            <a:t>- </a:t>
          </a:r>
          <a:r>
            <a:rPr lang="en-US" sz="2000" kern="1200" dirty="0" err="1" smtClean="0"/>
            <a:t>Bệnh</a:t>
          </a:r>
          <a:r>
            <a:rPr lang="en-US" sz="2000" kern="1200" dirty="0" smtClean="0"/>
            <a:t> </a:t>
          </a:r>
          <a:r>
            <a:rPr lang="en-US" sz="2000" kern="1200" dirty="0" err="1" smtClean="0"/>
            <a:t>lý</a:t>
          </a:r>
          <a:r>
            <a:rPr lang="en-US" sz="2000" kern="1200" dirty="0" smtClean="0"/>
            <a:t> </a:t>
          </a:r>
          <a:r>
            <a:rPr lang="en-US" sz="2000" kern="1200" dirty="0" err="1" smtClean="0"/>
            <a:t>tụy</a:t>
          </a:r>
          <a:r>
            <a:rPr lang="en-US" sz="2000" kern="1200" dirty="0" smtClean="0"/>
            <a:t> : </a:t>
          </a:r>
          <a:r>
            <a:rPr lang="en-US" sz="2000" kern="1200" dirty="0" err="1" smtClean="0"/>
            <a:t>viêm</a:t>
          </a:r>
          <a:r>
            <a:rPr lang="en-US" sz="2000" kern="1200" dirty="0" smtClean="0"/>
            <a:t> </a:t>
          </a:r>
          <a:r>
            <a:rPr lang="en-US" sz="2000" kern="1200" dirty="0" err="1" smtClean="0"/>
            <a:t>tụy</a:t>
          </a:r>
          <a:r>
            <a:rPr lang="en-US" sz="2000" kern="1200" dirty="0" smtClean="0"/>
            <a:t> </a:t>
          </a:r>
          <a:r>
            <a:rPr lang="en-US" sz="2000" kern="1200" dirty="0" err="1" smtClean="0"/>
            <a:t>mãn</a:t>
          </a:r>
          <a:r>
            <a:rPr lang="en-US" sz="2000" kern="1200" dirty="0" smtClean="0"/>
            <a:t> , </a:t>
          </a:r>
          <a:r>
            <a:rPr lang="en-US" sz="2000" kern="1200" dirty="0" err="1" smtClean="0"/>
            <a:t>xơ</a:t>
          </a:r>
          <a:r>
            <a:rPr lang="en-US" sz="2000" kern="1200" dirty="0" smtClean="0"/>
            <a:t> </a:t>
          </a:r>
          <a:r>
            <a:rPr lang="en-US" sz="2000" kern="1200" dirty="0" err="1" smtClean="0"/>
            <a:t>hóa</a:t>
          </a:r>
          <a:r>
            <a:rPr lang="en-US" sz="2000" kern="1200" dirty="0" smtClean="0"/>
            <a:t> </a:t>
          </a:r>
          <a:r>
            <a:rPr lang="en-US" sz="2000" kern="1200" dirty="0" err="1" smtClean="0"/>
            <a:t>tụy</a:t>
          </a:r>
          <a:r>
            <a:rPr lang="en-US" sz="2000" kern="1200" dirty="0" smtClean="0"/>
            <a:t>…</a:t>
          </a:r>
        </a:p>
        <a:p>
          <a:pPr lvl="0" algn="l" defTabSz="889000">
            <a:lnSpc>
              <a:spcPct val="90000"/>
            </a:lnSpc>
            <a:spcBef>
              <a:spcPct val="0"/>
            </a:spcBef>
            <a:spcAft>
              <a:spcPct val="35000"/>
            </a:spcAft>
          </a:pPr>
          <a:r>
            <a:rPr lang="en-US" sz="2000" kern="1200" dirty="0" smtClean="0"/>
            <a:t>- </a:t>
          </a:r>
          <a:r>
            <a:rPr lang="en-US" sz="2000" kern="1200" dirty="0" err="1" smtClean="0"/>
            <a:t>Bệnh</a:t>
          </a:r>
          <a:r>
            <a:rPr lang="en-US" sz="2000" kern="1200" dirty="0" smtClean="0"/>
            <a:t> </a:t>
          </a:r>
          <a:r>
            <a:rPr lang="en-US" sz="2000" kern="1200" dirty="0" err="1" smtClean="0"/>
            <a:t>nội</a:t>
          </a:r>
          <a:r>
            <a:rPr lang="en-US" sz="2000" kern="1200" dirty="0" smtClean="0"/>
            <a:t> </a:t>
          </a:r>
          <a:r>
            <a:rPr lang="en-US" sz="2000" kern="1200" dirty="0" err="1" smtClean="0"/>
            <a:t>tiết</a:t>
          </a:r>
          <a:r>
            <a:rPr lang="en-US" sz="2000" kern="1200" dirty="0" smtClean="0"/>
            <a:t> :to </a:t>
          </a:r>
          <a:r>
            <a:rPr lang="en-US" sz="2000" kern="1200" dirty="0" err="1" smtClean="0"/>
            <a:t>đầu</a:t>
          </a:r>
          <a:r>
            <a:rPr lang="en-US" sz="2000" kern="1200" dirty="0" smtClean="0"/>
            <a:t> chi, </a:t>
          </a:r>
          <a:r>
            <a:rPr lang="en-US" sz="2000" kern="1200" dirty="0" err="1" smtClean="0"/>
            <a:t>Cushing,Conn</a:t>
          </a:r>
          <a:r>
            <a:rPr lang="en-US" sz="2000" kern="1200" dirty="0" smtClean="0"/>
            <a:t>, </a:t>
          </a:r>
          <a:r>
            <a:rPr lang="en-US" sz="2000" kern="1200" dirty="0" err="1" smtClean="0"/>
            <a:t>Basedow</a:t>
          </a:r>
          <a:r>
            <a:rPr lang="en-US" sz="2000" kern="1200" dirty="0" smtClean="0"/>
            <a:t>…</a:t>
          </a:r>
        </a:p>
        <a:p>
          <a:pPr lvl="0" algn="l" defTabSz="889000">
            <a:lnSpc>
              <a:spcPct val="90000"/>
            </a:lnSpc>
            <a:spcBef>
              <a:spcPct val="0"/>
            </a:spcBef>
            <a:spcAft>
              <a:spcPct val="35000"/>
            </a:spcAft>
          </a:pPr>
          <a:r>
            <a:rPr lang="en-US" sz="2000" kern="1200" dirty="0" smtClean="0"/>
            <a:t>-Do </a:t>
          </a:r>
          <a:r>
            <a:rPr lang="en-US" sz="2000" kern="1200" dirty="0" err="1" smtClean="0"/>
            <a:t>thuốc</a:t>
          </a:r>
          <a:r>
            <a:rPr lang="en-US" sz="2000" kern="1200" dirty="0" smtClean="0"/>
            <a:t> :corticoid, thiazide…</a:t>
          </a:r>
        </a:p>
        <a:p>
          <a:pPr lvl="0" algn="l" defTabSz="889000">
            <a:lnSpc>
              <a:spcPct val="90000"/>
            </a:lnSpc>
            <a:spcBef>
              <a:spcPct val="0"/>
            </a:spcBef>
            <a:spcAft>
              <a:spcPct val="35000"/>
            </a:spcAft>
          </a:pPr>
          <a:r>
            <a:rPr lang="en-US" sz="2000" kern="1200" dirty="0" smtClean="0"/>
            <a:t>- </a:t>
          </a:r>
          <a:r>
            <a:rPr lang="en-US" sz="2000" kern="1200" dirty="0" err="1" smtClean="0"/>
            <a:t>Bệnh</a:t>
          </a:r>
          <a:r>
            <a:rPr lang="en-US" sz="2000" kern="1200" dirty="0" smtClean="0"/>
            <a:t> </a:t>
          </a:r>
          <a:r>
            <a:rPr lang="en-US" sz="2000" kern="1200" dirty="0" err="1" smtClean="0"/>
            <a:t>lý</a:t>
          </a:r>
          <a:r>
            <a:rPr lang="en-US" sz="2000" kern="1200" dirty="0" smtClean="0"/>
            <a:t> </a:t>
          </a:r>
          <a:r>
            <a:rPr lang="en-US" sz="2000" kern="1200" dirty="0" err="1" smtClean="0"/>
            <a:t>miễn</a:t>
          </a:r>
          <a:r>
            <a:rPr lang="en-US" sz="2000" kern="1200" dirty="0" smtClean="0"/>
            <a:t> </a:t>
          </a:r>
          <a:r>
            <a:rPr lang="en-US" sz="2000" kern="1200" dirty="0" err="1" smtClean="0"/>
            <a:t>dịch</a:t>
          </a:r>
          <a:r>
            <a:rPr lang="en-US" sz="2000" kern="1200" dirty="0" smtClean="0"/>
            <a:t> </a:t>
          </a:r>
        </a:p>
        <a:p>
          <a:pPr lvl="0" algn="l" defTabSz="889000">
            <a:lnSpc>
              <a:spcPct val="90000"/>
            </a:lnSpc>
            <a:spcBef>
              <a:spcPct val="0"/>
            </a:spcBef>
            <a:spcAft>
              <a:spcPct val="35000"/>
            </a:spcAft>
          </a:pPr>
          <a:r>
            <a:rPr lang="en-US" sz="2000" kern="1200" dirty="0" smtClean="0"/>
            <a:t>- </a:t>
          </a:r>
          <a:r>
            <a:rPr lang="en-US" sz="2000" kern="1200" dirty="0" err="1" smtClean="0"/>
            <a:t>Các</a:t>
          </a:r>
          <a:r>
            <a:rPr lang="en-US" sz="2000" kern="1200" dirty="0" smtClean="0"/>
            <a:t> </a:t>
          </a:r>
          <a:r>
            <a:rPr lang="en-US" sz="2000" kern="1200" dirty="0" err="1" smtClean="0"/>
            <a:t>hội</a:t>
          </a:r>
          <a:r>
            <a:rPr lang="en-US" sz="2000" kern="1200" dirty="0" smtClean="0"/>
            <a:t> </a:t>
          </a:r>
          <a:r>
            <a:rPr lang="en-US" sz="2000" kern="1200" dirty="0" err="1" smtClean="0"/>
            <a:t>chứng</a:t>
          </a:r>
          <a:r>
            <a:rPr lang="en-US" sz="2000" kern="1200" dirty="0" smtClean="0"/>
            <a:t> di </a:t>
          </a:r>
          <a:r>
            <a:rPr lang="en-US" sz="2000" kern="1200" dirty="0" err="1" smtClean="0"/>
            <a:t>truyền</a:t>
          </a:r>
          <a:r>
            <a:rPr lang="en-US" sz="2000" kern="1200" dirty="0" smtClean="0"/>
            <a:t> </a:t>
          </a:r>
          <a:r>
            <a:rPr lang="en-US" sz="2000" kern="1200" dirty="0" err="1" smtClean="0"/>
            <a:t>khác</a:t>
          </a:r>
          <a:r>
            <a:rPr lang="en-US" sz="2000" kern="1200" dirty="0" smtClean="0"/>
            <a:t>: </a:t>
          </a:r>
          <a:r>
            <a:rPr lang="en-US" sz="2000" kern="1200" dirty="0" err="1" smtClean="0"/>
            <a:t>hội</a:t>
          </a:r>
          <a:r>
            <a:rPr lang="en-US" sz="2000" kern="1200" dirty="0" smtClean="0"/>
            <a:t> </a:t>
          </a:r>
          <a:r>
            <a:rPr lang="en-US" sz="2000" kern="1200" dirty="0" err="1" smtClean="0"/>
            <a:t>chứng</a:t>
          </a:r>
          <a:r>
            <a:rPr lang="en-US" sz="2000" kern="1200" dirty="0" smtClean="0"/>
            <a:t> </a:t>
          </a:r>
          <a:r>
            <a:rPr lang="en-US" sz="2000" kern="1200" dirty="0" err="1" smtClean="0"/>
            <a:t>kháng</a:t>
          </a:r>
          <a:r>
            <a:rPr lang="en-US" sz="2000" kern="1200" dirty="0" smtClean="0"/>
            <a:t> insulin…</a:t>
          </a:r>
          <a:endParaRPr lang="en-US" sz="2000" kern="1200" dirty="0"/>
        </a:p>
      </dsp:txBody>
      <dsp:txXfrm>
        <a:off x="3530288" y="281734"/>
        <a:ext cx="2359333" cy="5139630"/>
      </dsp:txXfrm>
    </dsp:sp>
    <dsp:sp modelId="{3C2B04D0-E637-4067-AC2F-51E37022A93A}">
      <dsp:nvSpPr>
        <dsp:cNvPr id="0" name=""/>
        <dsp:cNvSpPr/>
      </dsp:nvSpPr>
      <dsp:spPr>
        <a:xfrm>
          <a:off x="6915419" y="306608"/>
          <a:ext cx="1693852" cy="161627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Rối</a:t>
          </a:r>
          <a:r>
            <a:rPr lang="en-US" sz="3000" kern="1200" dirty="0" smtClean="0"/>
            <a:t> </a:t>
          </a:r>
          <a:r>
            <a:rPr lang="en-US" sz="3000" kern="1200" dirty="0" err="1" smtClean="0"/>
            <a:t>loạn</a:t>
          </a:r>
          <a:r>
            <a:rPr lang="en-US" sz="3000" kern="1200" dirty="0" smtClean="0"/>
            <a:t> dung </a:t>
          </a:r>
          <a:r>
            <a:rPr lang="en-US" sz="3000" kern="1200" dirty="0" err="1" smtClean="0"/>
            <a:t>nạp</a:t>
          </a:r>
          <a:r>
            <a:rPr lang="en-US" sz="3000" kern="1200" dirty="0" smtClean="0"/>
            <a:t> glucose</a:t>
          </a:r>
          <a:endParaRPr lang="en-US" sz="3000" kern="1200" dirty="0"/>
        </a:p>
      </dsp:txBody>
      <dsp:txXfrm>
        <a:off x="6915419" y="306608"/>
        <a:ext cx="1693852" cy="1616270"/>
      </dsp:txXfrm>
    </dsp:sp>
    <dsp:sp modelId="{906B783D-E288-46A2-BB53-6EDFB00245B7}">
      <dsp:nvSpPr>
        <dsp:cNvPr id="0" name=""/>
        <dsp:cNvSpPr/>
      </dsp:nvSpPr>
      <dsp:spPr>
        <a:xfrm>
          <a:off x="6984664" y="2529256"/>
          <a:ext cx="1693852" cy="207225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ĐTĐ </a:t>
          </a:r>
          <a:r>
            <a:rPr lang="en-US" sz="3000" kern="1200" dirty="0" err="1" smtClean="0"/>
            <a:t>thai</a:t>
          </a:r>
          <a:r>
            <a:rPr lang="en-US" sz="3000" kern="1200" dirty="0" smtClean="0"/>
            <a:t> </a:t>
          </a:r>
          <a:r>
            <a:rPr lang="en-US" sz="3000" kern="1200" dirty="0" err="1" smtClean="0"/>
            <a:t>kỳ</a:t>
          </a:r>
          <a:endParaRPr lang="en-US" sz="3000" kern="1200" dirty="0"/>
        </a:p>
      </dsp:txBody>
      <dsp:txXfrm>
        <a:off x="6984664" y="2529256"/>
        <a:ext cx="1693852" cy="2072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9EB13E-D5FC-4A95-9FFD-0D6B92C8611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2221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EB13E-D5FC-4A95-9FFD-0D6B92C8611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208928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EB13E-D5FC-4A95-9FFD-0D6B92C8611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172613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EB13E-D5FC-4A95-9FFD-0D6B92C8611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343589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EB13E-D5FC-4A95-9FFD-0D6B92C8611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668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9EB13E-D5FC-4A95-9FFD-0D6B92C8611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282806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9EB13E-D5FC-4A95-9FFD-0D6B92C86119}"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400497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9EB13E-D5FC-4A95-9FFD-0D6B92C86119}"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116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EB13E-D5FC-4A95-9FFD-0D6B92C86119}"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19374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EB13E-D5FC-4A95-9FFD-0D6B92C8611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283100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EB13E-D5FC-4A95-9FFD-0D6B92C8611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31B64-E2B9-4802-BCDD-D029AE1A9CD3}" type="slidenum">
              <a:rPr lang="en-US" smtClean="0"/>
              <a:t>‹#›</a:t>
            </a:fld>
            <a:endParaRPr lang="en-US"/>
          </a:p>
        </p:txBody>
      </p:sp>
    </p:spTree>
    <p:extLst>
      <p:ext uri="{BB962C8B-B14F-4D97-AF65-F5344CB8AC3E}">
        <p14:creationId xmlns:p14="http://schemas.microsoft.com/office/powerpoint/2010/main" val="254325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B13E-D5FC-4A95-9FFD-0D6B92C86119}"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31B64-E2B9-4802-BCDD-D029AE1A9CD3}" type="slidenum">
              <a:rPr lang="en-US" smtClean="0"/>
              <a:t>‹#›</a:t>
            </a:fld>
            <a:endParaRPr lang="en-US"/>
          </a:p>
        </p:txBody>
      </p:sp>
    </p:spTree>
    <p:extLst>
      <p:ext uri="{BB962C8B-B14F-4D97-AF65-F5344CB8AC3E}">
        <p14:creationId xmlns:p14="http://schemas.microsoft.com/office/powerpoint/2010/main" val="426958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tdcare.vn/ha-duong-huyet-benh-dai-thao-duo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tdcare.vn/benh-tieu-duon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hellobacsi.com/benh/ung-thu-phoi/"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834385"/>
          </a:xfrm>
        </p:spPr>
        <p:txBody>
          <a:bodyPr>
            <a:normAutofit/>
          </a:bodyPr>
          <a:lstStyle/>
          <a:p>
            <a:r>
              <a:rPr lang="en-US" sz="4400" dirty="0" smtClean="0">
                <a:latin typeface="Arial" pitchFamily="34" charset="0"/>
                <a:cs typeface="Arial" pitchFamily="34" charset="0"/>
              </a:rPr>
              <a:t>BỆNH ĐÁI THÁO ĐƯỜNG</a:t>
            </a:r>
            <a:endParaRPr lang="en-US" sz="4400" dirty="0">
              <a:latin typeface="Arial" pitchFamily="34" charset="0"/>
              <a:cs typeface="Arial" pitchFamily="34" charset="0"/>
            </a:endParaRPr>
          </a:p>
        </p:txBody>
      </p:sp>
      <p:sp>
        <p:nvSpPr>
          <p:cNvPr id="3" name="Subtitle 2"/>
          <p:cNvSpPr>
            <a:spLocks noGrp="1"/>
          </p:cNvSpPr>
          <p:nvPr>
            <p:ph type="subTitle" idx="1"/>
          </p:nvPr>
        </p:nvSpPr>
        <p:spPr>
          <a:xfrm>
            <a:off x="2766060" y="4057650"/>
            <a:ext cx="5246370" cy="2091690"/>
          </a:xfrm>
        </p:spPr>
        <p:txBody>
          <a:bodyPr>
            <a:noAutofit/>
          </a:bodyPr>
          <a:lstStyle/>
          <a:p>
            <a:pPr algn="l"/>
            <a:r>
              <a:rPr lang="en-US" sz="1800" b="1" dirty="0">
                <a:latin typeface="Arial" pitchFamily="34" charset="0"/>
                <a:cs typeface="Arial" pitchFamily="34" charset="0"/>
              </a:rPr>
              <a:t>GVHD </a:t>
            </a:r>
            <a:r>
              <a:rPr lang="en-US" sz="1800" b="1" dirty="0" smtClean="0">
                <a:latin typeface="Arial" pitchFamily="34" charset="0"/>
                <a:cs typeface="Arial" pitchFamily="34" charset="0"/>
              </a:rPr>
              <a:t>   : </a:t>
            </a:r>
            <a:r>
              <a:rPr lang="en-US" sz="1800" b="1" dirty="0" err="1">
                <a:latin typeface="Arial" pitchFamily="34" charset="0"/>
                <a:cs typeface="Arial" pitchFamily="34" charset="0"/>
              </a:rPr>
              <a:t>Nguyễn</a:t>
            </a:r>
            <a:r>
              <a:rPr lang="en-US" sz="1800" b="1" dirty="0">
                <a:latin typeface="Arial" pitchFamily="34" charset="0"/>
                <a:cs typeface="Arial" pitchFamily="34" charset="0"/>
              </a:rPr>
              <a:t> </a:t>
            </a:r>
            <a:r>
              <a:rPr lang="en-US" sz="1800" b="1" dirty="0" err="1">
                <a:latin typeface="Arial" pitchFamily="34" charset="0"/>
                <a:cs typeface="Arial" pitchFamily="34" charset="0"/>
              </a:rPr>
              <a:t>Phúc</a:t>
            </a:r>
            <a:r>
              <a:rPr lang="en-US" sz="1800" b="1" dirty="0">
                <a:latin typeface="Arial" pitchFamily="34" charset="0"/>
                <a:cs typeface="Arial" pitchFamily="34" charset="0"/>
              </a:rPr>
              <a:t> </a:t>
            </a:r>
            <a:r>
              <a:rPr lang="en-US" sz="1800" b="1" dirty="0" err="1">
                <a:latin typeface="Arial" pitchFamily="34" charset="0"/>
                <a:cs typeface="Arial" pitchFamily="34" charset="0"/>
              </a:rPr>
              <a:t>Học</a:t>
            </a:r>
            <a:endParaRPr lang="en-US" sz="1800" b="1" dirty="0">
              <a:latin typeface="Arial" pitchFamily="34" charset="0"/>
              <a:cs typeface="Arial" pitchFamily="34" charset="0"/>
            </a:endParaRPr>
          </a:p>
          <a:p>
            <a:pPr algn="l"/>
            <a:r>
              <a:rPr lang="en-US" sz="1800" b="1" dirty="0" err="1">
                <a:latin typeface="Arial" pitchFamily="34" charset="0"/>
                <a:cs typeface="Arial" pitchFamily="34" charset="0"/>
              </a:rPr>
              <a:t>Nhóm</a:t>
            </a:r>
            <a:r>
              <a:rPr lang="en-US" sz="1800" b="1" dirty="0">
                <a:latin typeface="Arial" pitchFamily="34" charset="0"/>
                <a:cs typeface="Arial" pitchFamily="34" charset="0"/>
              </a:rPr>
              <a:t> 6 </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Trịnh</a:t>
            </a:r>
            <a:r>
              <a:rPr lang="en-US" sz="1800" b="1" dirty="0" smtClean="0">
                <a:latin typeface="Arial" pitchFamily="34" charset="0"/>
                <a:cs typeface="Arial" pitchFamily="34" charset="0"/>
              </a:rPr>
              <a:t> </a:t>
            </a:r>
            <a:r>
              <a:rPr lang="en-US" sz="1800" b="1" dirty="0" err="1">
                <a:latin typeface="Arial" pitchFamily="34" charset="0"/>
                <a:cs typeface="Arial" pitchFamily="34" charset="0"/>
              </a:rPr>
              <a:t>Thị</a:t>
            </a:r>
            <a:r>
              <a:rPr lang="en-US" sz="1800" b="1" dirty="0">
                <a:latin typeface="Arial" pitchFamily="34" charset="0"/>
                <a:cs typeface="Arial" pitchFamily="34" charset="0"/>
              </a:rPr>
              <a:t> My </a:t>
            </a:r>
            <a:r>
              <a:rPr lang="en-US" sz="1800" b="1" dirty="0" err="1">
                <a:latin typeface="Arial" pitchFamily="34" charset="0"/>
                <a:cs typeface="Arial" pitchFamily="34" charset="0"/>
              </a:rPr>
              <a:t>Oanh</a:t>
            </a:r>
            <a:endParaRPr lang="en-US" sz="1800" b="1" dirty="0">
              <a:latin typeface="Arial" pitchFamily="34" charset="0"/>
              <a:cs typeface="Arial" pitchFamily="34" charset="0"/>
            </a:endParaRPr>
          </a:p>
          <a:p>
            <a:pPr algn="l"/>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Đặng</a:t>
            </a:r>
            <a:r>
              <a:rPr lang="en-US" sz="1800" b="1" dirty="0" smtClean="0">
                <a:latin typeface="Arial" pitchFamily="34" charset="0"/>
                <a:cs typeface="Arial" pitchFamily="34" charset="0"/>
              </a:rPr>
              <a:t> </a:t>
            </a:r>
            <a:r>
              <a:rPr lang="en-US" sz="1800" b="1" dirty="0" err="1">
                <a:latin typeface="Arial" pitchFamily="34" charset="0"/>
                <a:cs typeface="Arial" pitchFamily="34" charset="0"/>
              </a:rPr>
              <a:t>Thị</a:t>
            </a:r>
            <a:r>
              <a:rPr lang="en-US" sz="1800" b="1" dirty="0">
                <a:latin typeface="Arial" pitchFamily="34" charset="0"/>
                <a:cs typeface="Arial" pitchFamily="34" charset="0"/>
              </a:rPr>
              <a:t> </a:t>
            </a:r>
            <a:r>
              <a:rPr lang="en-US" sz="1800" b="1" dirty="0" err="1">
                <a:latin typeface="Arial" pitchFamily="34" charset="0"/>
                <a:cs typeface="Arial" pitchFamily="34" charset="0"/>
              </a:rPr>
              <a:t>Hồng</a:t>
            </a:r>
            <a:r>
              <a:rPr lang="en-US" sz="1800" b="1" dirty="0">
                <a:latin typeface="Arial" pitchFamily="34" charset="0"/>
                <a:cs typeface="Arial" pitchFamily="34" charset="0"/>
              </a:rPr>
              <a:t> </a:t>
            </a:r>
            <a:r>
              <a:rPr lang="en-US" sz="1800" b="1" dirty="0" err="1">
                <a:latin typeface="Arial" pitchFamily="34" charset="0"/>
                <a:cs typeface="Arial" pitchFamily="34" charset="0"/>
              </a:rPr>
              <a:t>Hảo</a:t>
            </a:r>
            <a:endParaRPr lang="en-US" sz="1800" b="1" dirty="0">
              <a:latin typeface="Arial" pitchFamily="34" charset="0"/>
              <a:cs typeface="Arial" pitchFamily="34" charset="0"/>
            </a:endParaRPr>
          </a:p>
          <a:p>
            <a:pPr algn="l"/>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Nguyễn</a:t>
            </a:r>
            <a:r>
              <a:rPr lang="en-US" sz="1800" b="1" dirty="0" smtClean="0">
                <a:latin typeface="Arial" pitchFamily="34" charset="0"/>
                <a:cs typeface="Arial" pitchFamily="34" charset="0"/>
              </a:rPr>
              <a:t> </a:t>
            </a:r>
            <a:r>
              <a:rPr lang="en-US" sz="1800" b="1" dirty="0" err="1">
                <a:latin typeface="Arial" pitchFamily="34" charset="0"/>
                <a:cs typeface="Arial" pitchFamily="34" charset="0"/>
              </a:rPr>
              <a:t>Thị</a:t>
            </a:r>
            <a:r>
              <a:rPr lang="en-US" sz="1800" b="1" dirty="0">
                <a:latin typeface="Arial" pitchFamily="34" charset="0"/>
                <a:cs typeface="Arial" pitchFamily="34" charset="0"/>
              </a:rPr>
              <a:t> Minh </a:t>
            </a:r>
            <a:r>
              <a:rPr lang="en-US" sz="1800" b="1" dirty="0" err="1">
                <a:latin typeface="Arial" pitchFamily="34" charset="0"/>
                <a:cs typeface="Arial" pitchFamily="34" charset="0"/>
              </a:rPr>
              <a:t>Nguyệt</a:t>
            </a:r>
            <a:endParaRPr lang="en-US" sz="1800" b="1" dirty="0">
              <a:latin typeface="Arial" pitchFamily="34" charset="0"/>
              <a:cs typeface="Arial" pitchFamily="34" charset="0"/>
            </a:endParaRPr>
          </a:p>
          <a:p>
            <a:pPr algn="l"/>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Nguyễn</a:t>
            </a:r>
            <a:r>
              <a:rPr lang="en-US" sz="1800" b="1" dirty="0" smtClean="0">
                <a:latin typeface="Arial" pitchFamily="34" charset="0"/>
                <a:cs typeface="Arial" pitchFamily="34" charset="0"/>
              </a:rPr>
              <a:t> </a:t>
            </a:r>
            <a:r>
              <a:rPr lang="en-US" sz="1800" b="1" dirty="0" err="1">
                <a:latin typeface="Arial" pitchFamily="34" charset="0"/>
                <a:cs typeface="Arial" pitchFamily="34" charset="0"/>
              </a:rPr>
              <a:t>Thị</a:t>
            </a:r>
            <a:r>
              <a:rPr lang="en-US" sz="1800" b="1" dirty="0">
                <a:latin typeface="Arial" pitchFamily="34" charset="0"/>
                <a:cs typeface="Arial" pitchFamily="34" charset="0"/>
              </a:rPr>
              <a:t> </a:t>
            </a:r>
            <a:r>
              <a:rPr lang="en-US" sz="1800" b="1" dirty="0" err="1">
                <a:latin typeface="Arial" pitchFamily="34" charset="0"/>
                <a:cs typeface="Arial" pitchFamily="34" charset="0"/>
              </a:rPr>
              <a:t>Kiều</a:t>
            </a:r>
            <a:r>
              <a:rPr lang="en-US" sz="1800" b="1" dirty="0">
                <a:latin typeface="Arial" pitchFamily="34" charset="0"/>
                <a:cs typeface="Arial" pitchFamily="34" charset="0"/>
              </a:rPr>
              <a:t> </a:t>
            </a:r>
            <a:r>
              <a:rPr lang="en-US" sz="1800" b="1" dirty="0" err="1">
                <a:latin typeface="Arial" pitchFamily="34" charset="0"/>
                <a:cs typeface="Arial" pitchFamily="34" charset="0"/>
              </a:rPr>
              <a:t>Linh</a:t>
            </a:r>
            <a:endParaRPr lang="en-US" sz="1800" b="1" dirty="0">
              <a:latin typeface="Arial" pitchFamily="34" charset="0"/>
              <a:cs typeface="Arial" pitchFamily="34" charset="0"/>
            </a:endParaRPr>
          </a:p>
          <a:p>
            <a:pPr algn="l"/>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Nguyễn</a:t>
            </a:r>
            <a:r>
              <a:rPr lang="en-US" sz="1800" b="1" dirty="0" smtClean="0">
                <a:latin typeface="Arial" pitchFamily="34" charset="0"/>
                <a:cs typeface="Arial" pitchFamily="34" charset="0"/>
              </a:rPr>
              <a:t> </a:t>
            </a:r>
            <a:r>
              <a:rPr lang="en-US" sz="1800" b="1" dirty="0" err="1">
                <a:latin typeface="Arial" pitchFamily="34" charset="0"/>
                <a:cs typeface="Arial" pitchFamily="34" charset="0"/>
              </a:rPr>
              <a:t>Thị</a:t>
            </a:r>
            <a:r>
              <a:rPr lang="en-US" sz="1800" b="1" dirty="0">
                <a:latin typeface="Arial" pitchFamily="34" charset="0"/>
                <a:cs typeface="Arial" pitchFamily="34" charset="0"/>
              </a:rPr>
              <a:t> Mai </a:t>
            </a:r>
            <a:r>
              <a:rPr lang="en-US" sz="1800" b="1" dirty="0" err="1">
                <a:latin typeface="Arial" pitchFamily="34" charset="0"/>
                <a:cs typeface="Arial" pitchFamily="34" charset="0"/>
              </a:rPr>
              <a:t>Phương</a:t>
            </a:r>
            <a:endParaRPr lang="en-US" sz="1800" b="1" dirty="0">
              <a:latin typeface="Arial" pitchFamily="34" charset="0"/>
              <a:cs typeface="Arial" pitchFamily="34" charset="0"/>
            </a:endParaRPr>
          </a:p>
          <a:p>
            <a:pPr algn="l"/>
            <a:endParaRPr lang="en-US" sz="1800" b="1"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30" y="708660"/>
            <a:ext cx="9658350" cy="3406140"/>
          </a:xfrm>
          <a:prstGeom prst="rect">
            <a:avLst/>
          </a:prstGeom>
        </p:spPr>
      </p:pic>
    </p:spTree>
    <p:extLst>
      <p:ext uri="{BB962C8B-B14F-4D97-AF65-F5344CB8AC3E}">
        <p14:creationId xmlns:p14="http://schemas.microsoft.com/office/powerpoint/2010/main" val="421785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4930" y="131805"/>
            <a:ext cx="10692714" cy="1062681"/>
          </a:xfrm>
        </p:spPr>
        <p:txBody>
          <a:bodyPr>
            <a:normAutofit/>
          </a:bodyPr>
          <a:lstStyle/>
          <a:p>
            <a:r>
              <a:rPr lang="en-US" sz="3000" dirty="0" smtClean="0">
                <a:latin typeface="Arial" pitchFamily="34" charset="0"/>
                <a:cs typeface="Arial" pitchFamily="34" charset="0"/>
              </a:rPr>
              <a:t>*</a:t>
            </a:r>
            <a:r>
              <a:rPr lang="vi-VN" sz="3000" b="1" dirty="0" smtClean="0">
                <a:latin typeface="Arial" pitchFamily="34" charset="0"/>
                <a:cs typeface="Arial" pitchFamily="34" charset="0"/>
              </a:rPr>
              <a:t>Tập </a:t>
            </a:r>
            <a:r>
              <a:rPr lang="vi-VN" sz="3000" b="1" dirty="0">
                <a:latin typeface="Arial" pitchFamily="34" charset="0"/>
                <a:cs typeface="Arial" pitchFamily="34" charset="0"/>
              </a:rPr>
              <a:t>thể dục thường xuyên</a:t>
            </a:r>
            <a:br>
              <a:rPr lang="vi-VN" sz="3000" b="1" dirty="0">
                <a:latin typeface="Arial" pitchFamily="34" charset="0"/>
                <a:cs typeface="Arial" pitchFamily="34" charset="0"/>
              </a:rPr>
            </a:br>
            <a:endParaRPr lang="en-US" sz="3000" dirty="0">
              <a:latin typeface="Arial" pitchFamily="34" charset="0"/>
              <a:cs typeface="Arial" pitchFamily="34" charset="0"/>
            </a:endParaRPr>
          </a:p>
        </p:txBody>
      </p:sp>
      <p:sp>
        <p:nvSpPr>
          <p:cNvPr id="6" name="Text Placeholder 5"/>
          <p:cNvSpPr>
            <a:spLocks noGrp="1"/>
          </p:cNvSpPr>
          <p:nvPr>
            <p:ph type="body" sz="half" idx="2"/>
          </p:nvPr>
        </p:nvSpPr>
        <p:spPr>
          <a:xfrm>
            <a:off x="955588" y="716692"/>
            <a:ext cx="5156888" cy="5733535"/>
          </a:xfrm>
        </p:spPr>
        <p:txBody>
          <a:bodyPr>
            <a:noAutofit/>
          </a:bodyPr>
          <a:lstStyle/>
          <a:p>
            <a:endParaRPr lang="en-US" sz="2400" dirty="0" smtClean="0"/>
          </a:p>
          <a:p>
            <a:r>
              <a:rPr lang="vi-VN" sz="2400" dirty="0" smtClean="0"/>
              <a:t>Việc </a:t>
            </a:r>
            <a:r>
              <a:rPr lang="vi-VN" sz="2400" dirty="0"/>
              <a:t>vận động mỗi ngày là cách chữa tiểu đường không dùng thuốc hiệu quả và đơn giản nhất. Bạn chỉ cần duy trì tất cả các môn thể dục yêu thích như đi bộ, chạy bộ, đạp xe, bơi lội, yoga, dưỡng sinh… mỗi buổi tối thiểu 30 – 45 phút và 5 </a:t>
            </a:r>
            <a:r>
              <a:rPr lang="vi-VN" sz="2400" dirty="0" smtClean="0"/>
              <a:t>buổi/tuần.</a:t>
            </a:r>
            <a:endParaRPr lang="vi-VN" sz="2400" dirty="0"/>
          </a:p>
          <a:p>
            <a:r>
              <a:rPr lang="vi-VN" sz="2400" dirty="0"/>
              <a:t>Các chuyên gia cho biết tập thể dục là cách giúp tiêu hao năng lượng dư thừa, kiểm soát mỡ máu, huyết áp hiệu quả. Đặc biệt, tập luyện còn giúp insulin hoạt động tốt hơn, nhờ đó giảm và ổn định đường huyết lâu </a:t>
            </a:r>
            <a:r>
              <a:rPr lang="vi-VN" sz="2400" dirty="0" smtClean="0"/>
              <a:t>dài</a:t>
            </a:r>
            <a:endParaRPr lang="en-US" sz="2400" dirty="0"/>
          </a:p>
        </p:txBody>
      </p:sp>
      <p:pic>
        <p:nvPicPr>
          <p:cNvPr id="4100" name="Picture 4" descr="Káº¿t quáº£ hÃ¬nh áº£nh cho Táº¬P THá» Dá»¤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5470" y="930876"/>
            <a:ext cx="5362832" cy="458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2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8" y="354227"/>
            <a:ext cx="10661822" cy="1336461"/>
          </a:xfrm>
        </p:spPr>
        <p:txBody>
          <a:bodyPr>
            <a:normAutofit/>
          </a:bodyPr>
          <a:lstStyle/>
          <a:p>
            <a:r>
              <a:rPr lang="en-US" sz="4000" dirty="0" smtClean="0">
                <a:latin typeface="Arial" pitchFamily="34" charset="0"/>
                <a:cs typeface="Arial" pitchFamily="34" charset="0"/>
              </a:rPr>
              <a:t>*</a:t>
            </a:r>
            <a:r>
              <a:rPr lang="en-US" sz="4000" b="1" dirty="0" err="1" smtClean="0">
                <a:latin typeface="Arial" pitchFamily="34" charset="0"/>
                <a:cs typeface="Arial" pitchFamily="34" charset="0"/>
              </a:rPr>
              <a:t>Xây</a:t>
            </a:r>
            <a:r>
              <a:rPr lang="en-US" sz="4000" b="1" dirty="0" smtClean="0">
                <a:latin typeface="Arial" pitchFamily="34" charset="0"/>
                <a:cs typeface="Arial" pitchFamily="34" charset="0"/>
              </a:rPr>
              <a:t> </a:t>
            </a:r>
            <a:r>
              <a:rPr lang="en-US" sz="4000" b="1" dirty="0" err="1">
                <a:latin typeface="Arial" pitchFamily="34" charset="0"/>
                <a:cs typeface="Arial" pitchFamily="34" charset="0"/>
              </a:rPr>
              <a:t>dựng</a:t>
            </a:r>
            <a:r>
              <a:rPr lang="en-US" sz="4000" b="1" dirty="0">
                <a:latin typeface="Arial" pitchFamily="34" charset="0"/>
                <a:cs typeface="Arial" pitchFamily="34" charset="0"/>
              </a:rPr>
              <a:t> </a:t>
            </a:r>
            <a:r>
              <a:rPr lang="en-US" sz="4000" b="1" dirty="0" err="1">
                <a:latin typeface="Arial" pitchFamily="34" charset="0"/>
                <a:cs typeface="Arial" pitchFamily="34" charset="0"/>
              </a:rPr>
              <a:t>chế</a:t>
            </a:r>
            <a:r>
              <a:rPr lang="en-US" sz="4000" b="1" dirty="0">
                <a:latin typeface="Arial" pitchFamily="34" charset="0"/>
                <a:cs typeface="Arial" pitchFamily="34" charset="0"/>
              </a:rPr>
              <a:t> </a:t>
            </a:r>
            <a:r>
              <a:rPr lang="en-US" sz="4000" b="1" dirty="0" err="1">
                <a:latin typeface="Arial" pitchFamily="34" charset="0"/>
                <a:cs typeface="Arial" pitchFamily="34" charset="0"/>
              </a:rPr>
              <a:t>độ</a:t>
            </a:r>
            <a:r>
              <a:rPr lang="en-US" sz="4000" b="1" dirty="0">
                <a:latin typeface="Arial" pitchFamily="34" charset="0"/>
                <a:cs typeface="Arial" pitchFamily="34" charset="0"/>
              </a:rPr>
              <a:t> </a:t>
            </a:r>
            <a:r>
              <a:rPr lang="en-US" sz="4000" b="1" dirty="0" err="1">
                <a:latin typeface="Arial" pitchFamily="34" charset="0"/>
                <a:cs typeface="Arial" pitchFamily="34" charset="0"/>
              </a:rPr>
              <a:t>ăn</a:t>
            </a:r>
            <a:r>
              <a:rPr lang="en-US" sz="4000" b="1" dirty="0">
                <a:latin typeface="Arial" pitchFamily="34" charset="0"/>
                <a:cs typeface="Arial" pitchFamily="34" charset="0"/>
              </a:rPr>
              <a:t> </a:t>
            </a:r>
            <a:r>
              <a:rPr lang="en-US" sz="4000" b="1" dirty="0" err="1">
                <a:latin typeface="Arial" pitchFamily="34" charset="0"/>
                <a:cs typeface="Arial" pitchFamily="34" charset="0"/>
              </a:rPr>
              <a:t>uống</a:t>
            </a:r>
            <a:r>
              <a:rPr lang="en-US" sz="4000" b="1" dirty="0">
                <a:latin typeface="Arial" pitchFamily="34" charset="0"/>
                <a:cs typeface="Arial" pitchFamily="34" charset="0"/>
              </a:rPr>
              <a:t> </a:t>
            </a:r>
            <a:r>
              <a:rPr lang="en-US" sz="4000" b="1" dirty="0" err="1">
                <a:latin typeface="Arial" pitchFamily="34" charset="0"/>
                <a:cs typeface="Arial" pitchFamily="34" charset="0"/>
              </a:rPr>
              <a:t>lành</a:t>
            </a:r>
            <a:r>
              <a:rPr lang="en-US" sz="4000" b="1" dirty="0">
                <a:latin typeface="Arial" pitchFamily="34" charset="0"/>
                <a:cs typeface="Arial" pitchFamily="34" charset="0"/>
              </a:rPr>
              <a:t> </a:t>
            </a:r>
            <a:r>
              <a:rPr lang="en-US" sz="4000" b="1" dirty="0" err="1">
                <a:latin typeface="Arial" pitchFamily="34" charset="0"/>
                <a:cs typeface="Arial" pitchFamily="34" charset="0"/>
              </a:rPr>
              <a:t>mạnh</a:t>
            </a:r>
            <a:r>
              <a:rPr lang="en-US" sz="4000" b="1" dirty="0">
                <a:latin typeface="Arial" pitchFamily="34" charset="0"/>
                <a:cs typeface="Arial" pitchFamily="34" charset="0"/>
              </a:rPr>
              <a:t/>
            </a:r>
            <a:br>
              <a:rPr lang="en-US" sz="4000" b="1" dirty="0">
                <a:latin typeface="Arial" pitchFamily="34" charset="0"/>
                <a:cs typeface="Arial" pitchFamily="34" charset="0"/>
              </a:rPr>
            </a:br>
            <a:endParaRPr lang="en-US" sz="4000" dirty="0">
              <a:latin typeface="Arial" pitchFamily="34" charset="0"/>
              <a:cs typeface="Arial" pitchFamily="34" charset="0"/>
            </a:endParaRPr>
          </a:p>
        </p:txBody>
      </p:sp>
      <p:sp>
        <p:nvSpPr>
          <p:cNvPr id="3" name="Content Placeholder 2"/>
          <p:cNvSpPr>
            <a:spLocks noGrp="1"/>
          </p:cNvSpPr>
          <p:nvPr>
            <p:ph idx="1"/>
          </p:nvPr>
        </p:nvSpPr>
        <p:spPr>
          <a:xfrm>
            <a:off x="691978" y="1112108"/>
            <a:ext cx="10661822" cy="5064855"/>
          </a:xfrm>
        </p:spPr>
        <p:txBody>
          <a:bodyPr>
            <a:normAutofit lnSpcReduction="10000"/>
          </a:bodyPr>
          <a:lstStyle/>
          <a:p>
            <a:pPr fontAlgn="ctr"/>
            <a:r>
              <a:rPr lang="vi-VN" b="1" dirty="0"/>
              <a:t>Những nguyên tắc dinh dưỡng cho người bệnh tiểu đường cơ </a:t>
            </a:r>
            <a:r>
              <a:rPr lang="vi-VN" b="1" dirty="0" smtClean="0"/>
              <a:t>bản</a:t>
            </a:r>
            <a:r>
              <a:rPr lang="en-US" b="1" dirty="0" smtClean="0"/>
              <a:t>:</a:t>
            </a:r>
            <a:endParaRPr lang="vi-VN" b="1" dirty="0"/>
          </a:p>
          <a:p>
            <a:pPr fontAlgn="ctr"/>
            <a:r>
              <a:rPr lang="vi-VN" dirty="0" smtClean="0"/>
              <a:t>Cung </a:t>
            </a:r>
            <a:r>
              <a:rPr lang="vi-VN" dirty="0"/>
              <a:t>cấp đủ nước 40ml/kg cân nặng/ngày.</a:t>
            </a:r>
          </a:p>
          <a:p>
            <a:pPr fontAlgn="ctr"/>
            <a:r>
              <a:rPr lang="vi-VN" dirty="0"/>
              <a:t>Nên ăn điều độ, đúng giờ, không để đói quá, không để no quá sẽ rất khó để kiểm soát đường huyết.</a:t>
            </a:r>
          </a:p>
          <a:p>
            <a:pPr fontAlgn="ctr"/>
            <a:r>
              <a:rPr lang="vi-VN" dirty="0"/>
              <a:t>Nên chia nhỏ bữa ăn (ít nhất 4 bữa), nên ăn bữa phụ buổi tối để tránh </a:t>
            </a:r>
            <a:r>
              <a:rPr lang="vi-VN" dirty="0">
                <a:hlinkClick r:id="rId2"/>
              </a:rPr>
              <a:t>hạ đường huyết</a:t>
            </a:r>
            <a:r>
              <a:rPr lang="vi-VN" dirty="0"/>
              <a:t> ban đêm.</a:t>
            </a:r>
          </a:p>
          <a:p>
            <a:pPr fontAlgn="ctr"/>
            <a:r>
              <a:rPr lang="vi-VN" dirty="0"/>
              <a:t>Không nên thay đổi quá nhanh và nhiều cơ cấu cũng như khối lượng của các bữa ăn.</a:t>
            </a:r>
          </a:p>
          <a:p>
            <a:pPr fontAlgn="ctr"/>
            <a:r>
              <a:rPr lang="vi-VN" dirty="0"/>
              <a:t>Không nên quá kiêng khem mà cần bổ sung đầy đủ các chất dinh dưỡng: chất đạm, béo, bột đường, vitamin, muối khoáng, chất xơ</a:t>
            </a:r>
            <a:r>
              <a:rPr lang="vi-VN" dirty="0" smtClean="0"/>
              <a:t>…</a:t>
            </a:r>
            <a:endParaRPr lang="vi-VN" dirty="0"/>
          </a:p>
        </p:txBody>
      </p:sp>
    </p:spTree>
    <p:extLst>
      <p:ext uri="{BB962C8B-B14F-4D97-AF65-F5344CB8AC3E}">
        <p14:creationId xmlns:p14="http://schemas.microsoft.com/office/powerpoint/2010/main" val="270704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16893" y="0"/>
            <a:ext cx="6976130" cy="6470374"/>
          </a:xfrm>
        </p:spPr>
        <p:txBody>
          <a:bodyPr>
            <a:normAutofit fontScale="25000" lnSpcReduction="20000"/>
          </a:bodyPr>
          <a:lstStyle/>
          <a:p>
            <a:pPr fontAlgn="ctr"/>
            <a:endParaRPr lang="en-US" sz="8600" b="1" dirty="0" smtClean="0"/>
          </a:p>
          <a:p>
            <a:pPr fontAlgn="ctr"/>
            <a:r>
              <a:rPr lang="en-US" sz="9600" b="1" dirty="0" smtClean="0">
                <a:latin typeface="Arial" pitchFamily="34" charset="0"/>
                <a:cs typeface="Arial" pitchFamily="34" charset="0"/>
              </a:rPr>
              <a:t>*</a:t>
            </a:r>
            <a:r>
              <a:rPr lang="en-US" sz="9600" b="1" dirty="0" err="1" smtClean="0">
                <a:latin typeface="Arial" pitchFamily="34" charset="0"/>
                <a:cs typeface="Arial" pitchFamily="34" charset="0"/>
              </a:rPr>
              <a:t>Các</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nhóm</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dinh</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dưỡng</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được</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dùng</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cho</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chế</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độ</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ăn</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uống</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hợp</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lý</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cho</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người</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đái</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tháo</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đường</a:t>
            </a:r>
            <a:r>
              <a:rPr lang="en-US" sz="9600" b="1" dirty="0" smtClean="0">
                <a:latin typeface="Arial" pitchFamily="34" charset="0"/>
                <a:cs typeface="Arial" pitchFamily="34" charset="0"/>
              </a:rPr>
              <a:t> :</a:t>
            </a:r>
          </a:p>
          <a:p>
            <a:pPr fontAlgn="ctr"/>
            <a:r>
              <a:rPr lang="vi-VN" sz="8000" b="1" dirty="0" smtClean="0"/>
              <a:t>1</a:t>
            </a:r>
            <a:r>
              <a:rPr lang="vi-VN" sz="8000" b="1" dirty="0"/>
              <a:t>: Nhóm ngũ cốc, khoai củ và các loại đường bột</a:t>
            </a:r>
          </a:p>
          <a:p>
            <a:pPr fontAlgn="ctr"/>
            <a:r>
              <a:rPr lang="vi-VN" sz="8600" dirty="0"/>
              <a:t>Thực phẩm nhóm này chủ yếu cung cấp năng lượng (giàu các chất đường bột), không có hoặc có rất ít vitamin C, A, D và chất béo. </a:t>
            </a:r>
            <a:endParaRPr lang="en-US" sz="8600" dirty="0" smtClean="0"/>
          </a:p>
          <a:p>
            <a:pPr fontAlgn="ctr"/>
            <a:r>
              <a:rPr lang="vi-VN" sz="8000" b="1" dirty="0" smtClean="0"/>
              <a:t>2</a:t>
            </a:r>
            <a:r>
              <a:rPr lang="vi-VN" sz="8000" b="1" dirty="0"/>
              <a:t>: Nhóm sữa, thịt, cá, trứng, đậu đỗ khô và các chế phẩm của chúng</a:t>
            </a:r>
          </a:p>
          <a:p>
            <a:pPr fontAlgn="ctr"/>
            <a:r>
              <a:rPr lang="vi-VN" sz="8600" dirty="0"/>
              <a:t>Nhóm này cung cấp chất đạm (protein), phốt pho, sắt và </a:t>
            </a:r>
            <a:r>
              <a:rPr lang="vi-VN" sz="8600" dirty="0" smtClean="0"/>
              <a:t>vitamin. </a:t>
            </a:r>
            <a:r>
              <a:rPr lang="vi-VN" sz="8600" dirty="0"/>
              <a:t>Tăng cường ăn các loại đạm thực vật từ các loại đậu như đậu phụ, sữa đậu nành không </a:t>
            </a:r>
            <a:r>
              <a:rPr lang="vi-VN" sz="8600" dirty="0" smtClean="0"/>
              <a:t>đường…</a:t>
            </a:r>
            <a:endParaRPr lang="en-US" sz="8600" dirty="0" smtClean="0"/>
          </a:p>
          <a:p>
            <a:pPr fontAlgn="ctr"/>
            <a:r>
              <a:rPr lang="vi-VN" sz="8000" b="1" dirty="0" smtClean="0"/>
              <a:t>3</a:t>
            </a:r>
            <a:r>
              <a:rPr lang="vi-VN" sz="8000" b="1" dirty="0"/>
              <a:t>: Nhóm dầu, mỡ, các loại hạt có dầu</a:t>
            </a:r>
          </a:p>
          <a:p>
            <a:pPr fontAlgn="ctr"/>
            <a:r>
              <a:rPr lang="vi-VN" sz="8600" dirty="0" smtClean="0"/>
              <a:t>Người</a:t>
            </a:r>
            <a:r>
              <a:rPr lang="vi-VN" sz="8600" dirty="0"/>
              <a:t> </a:t>
            </a:r>
            <a:r>
              <a:rPr lang="vi-VN" sz="8600" dirty="0">
                <a:hlinkClick r:id="rId2"/>
              </a:rPr>
              <a:t>bệnh tiểu đường</a:t>
            </a:r>
            <a:r>
              <a:rPr lang="vi-VN" sz="8600" dirty="0"/>
              <a:t> nên tăng cường ăn dầu thực vật (dầu đậu nành, vừng, dầu oliu) vì dầu chứa nhiều axít béo không no cần thiết cho cơ </a:t>
            </a:r>
            <a:r>
              <a:rPr lang="vi-VN" sz="8600" dirty="0" smtClean="0"/>
              <a:t>thể</a:t>
            </a:r>
            <a:endParaRPr lang="en-US" sz="8600" dirty="0" smtClean="0"/>
          </a:p>
          <a:p>
            <a:pPr fontAlgn="ctr"/>
            <a:r>
              <a:rPr lang="vi-VN" sz="8000" b="1" dirty="0" smtClean="0"/>
              <a:t>4</a:t>
            </a:r>
            <a:r>
              <a:rPr lang="vi-VN" sz="8000" b="1" dirty="0"/>
              <a:t>: Nhóm rau, quả</a:t>
            </a:r>
          </a:p>
          <a:p>
            <a:pPr fontAlgn="ctr"/>
            <a:r>
              <a:rPr lang="vi-VN" sz="8600" dirty="0"/>
              <a:t>Để cung cấp chất xơ, vitamin, acid amin và chất khoáng, người bệnh cần ăn rau, quả chín, nên ăn nhiều món rau trộn sa lát, luộc hay kết hợp với ngũ cốc. </a:t>
            </a:r>
            <a:endParaRPr lang="en-US" sz="3600" dirty="0"/>
          </a:p>
          <a:p>
            <a:endParaRPr lang="en-US" dirty="0"/>
          </a:p>
        </p:txBody>
      </p:sp>
      <p:pic>
        <p:nvPicPr>
          <p:cNvPr id="5122" name="Picture 2" descr="http://tdcare.vn/wp-content/uploads/2015/12/che-do-an-danh-cho-nguoi-tieu-duon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06789" y="903106"/>
            <a:ext cx="4763165" cy="476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03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6535"/>
            <a:ext cx="10515600" cy="1189355"/>
          </a:xfrm>
        </p:spPr>
        <p:txBody>
          <a:bodyPr>
            <a:normAutofit/>
          </a:bodyPr>
          <a:lstStyle/>
          <a:p>
            <a:r>
              <a:rPr lang="en-US" sz="4000" dirty="0" smtClean="0">
                <a:latin typeface="Arial" pitchFamily="34" charset="0"/>
                <a:cs typeface="Arial" pitchFamily="34" charset="0"/>
              </a:rPr>
              <a:t>7.2: </a:t>
            </a:r>
            <a:r>
              <a:rPr lang="en-US" sz="4000" dirty="0" err="1" smtClean="0">
                <a:latin typeface="Arial" pitchFamily="34" charset="0"/>
                <a:cs typeface="Arial" pitchFamily="34" charset="0"/>
              </a:rPr>
              <a:t>Điều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trị</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bằng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thuốc</a:t>
            </a:r>
            <a:r>
              <a:rPr lang="en-US" sz="4000" dirty="0" smtClean="0">
                <a:latin typeface="Arial" pitchFamily="34" charset="0"/>
                <a:cs typeface="Arial" pitchFamily="34" charset="0"/>
              </a:rPr>
              <a:t> </a:t>
            </a:r>
            <a:endParaRPr lang="en-US" sz="4000" dirty="0">
              <a:latin typeface="Arial" pitchFamily="34" charset="0"/>
              <a:cs typeface="Arial" pitchFamily="34" charset="0"/>
            </a:endParaRPr>
          </a:p>
        </p:txBody>
      </p:sp>
      <p:sp>
        <p:nvSpPr>
          <p:cNvPr id="5" name="Content Placeholder 4"/>
          <p:cNvSpPr>
            <a:spLocks noGrp="1"/>
          </p:cNvSpPr>
          <p:nvPr>
            <p:ph sz="half" idx="1"/>
          </p:nvPr>
        </p:nvSpPr>
        <p:spPr>
          <a:xfrm>
            <a:off x="838200" y="1691640"/>
            <a:ext cx="4145280" cy="4485323"/>
          </a:xfrm>
        </p:spPr>
        <p:txBody>
          <a:bodyPr/>
          <a:lstStyle/>
          <a:p>
            <a:pPr marL="0" indent="0">
              <a:buNone/>
            </a:pPr>
            <a:r>
              <a:rPr lang="en-US" sz="3000" u="sng" dirty="0" smtClean="0"/>
              <a:t>*</a:t>
            </a:r>
            <a:r>
              <a:rPr lang="en-US" sz="3000" u="sng" dirty="0" err="1" smtClean="0"/>
              <a:t>Tuýp</a:t>
            </a:r>
            <a:r>
              <a:rPr lang="en-US" sz="3000" u="sng" dirty="0" smtClean="0"/>
              <a:t> 1:</a:t>
            </a:r>
          </a:p>
          <a:p>
            <a:r>
              <a:rPr lang="en-US" b="1" dirty="0" err="1" smtClean="0"/>
              <a:t>Isulin</a:t>
            </a:r>
            <a:r>
              <a:rPr lang="en-US" b="1" dirty="0" smtClean="0"/>
              <a:t> </a:t>
            </a:r>
            <a:endParaRPr lang="en-US" b="1" dirty="0"/>
          </a:p>
        </p:txBody>
      </p:sp>
      <p:sp>
        <p:nvSpPr>
          <p:cNvPr id="6" name="Content Placeholder 5"/>
          <p:cNvSpPr>
            <a:spLocks noGrp="1"/>
          </p:cNvSpPr>
          <p:nvPr>
            <p:ph sz="half" idx="2"/>
          </p:nvPr>
        </p:nvSpPr>
        <p:spPr>
          <a:xfrm>
            <a:off x="5429249" y="1645920"/>
            <a:ext cx="5280661" cy="4496753"/>
          </a:xfrm>
        </p:spPr>
        <p:txBody>
          <a:bodyPr/>
          <a:lstStyle/>
          <a:p>
            <a:r>
              <a:rPr lang="en-US" sz="3000" u="sng" dirty="0" smtClean="0"/>
              <a:t>*</a:t>
            </a:r>
            <a:r>
              <a:rPr lang="en-US" sz="3000" u="sng" dirty="0" err="1" smtClean="0"/>
              <a:t>Tuýp</a:t>
            </a:r>
            <a:r>
              <a:rPr lang="en-US" sz="3000" u="sng" dirty="0" smtClean="0"/>
              <a:t> 2:</a:t>
            </a:r>
          </a:p>
          <a:p>
            <a:r>
              <a:rPr lang="en-US" b="1" dirty="0" err="1"/>
              <a:t>Nhóm</a:t>
            </a:r>
            <a:r>
              <a:rPr lang="en-US" b="1" dirty="0"/>
              <a:t> </a:t>
            </a:r>
            <a:r>
              <a:rPr lang="en-US" b="1" dirty="0" smtClean="0"/>
              <a:t>Sulfonylurea</a:t>
            </a:r>
          </a:p>
          <a:p>
            <a:r>
              <a:rPr lang="en-US" b="1" dirty="0" err="1"/>
              <a:t>Nhóm</a:t>
            </a:r>
            <a:r>
              <a:rPr lang="en-US" b="1" dirty="0"/>
              <a:t> </a:t>
            </a:r>
            <a:r>
              <a:rPr lang="en-US" b="1" dirty="0" err="1" smtClean="0"/>
              <a:t>Meglitinide</a:t>
            </a:r>
            <a:endParaRPr lang="en-US" b="1" dirty="0" smtClean="0"/>
          </a:p>
          <a:p>
            <a:r>
              <a:rPr lang="en-US" b="1" dirty="0" err="1"/>
              <a:t>Nhóm</a:t>
            </a:r>
            <a:r>
              <a:rPr lang="en-US" b="1" dirty="0"/>
              <a:t> </a:t>
            </a:r>
            <a:r>
              <a:rPr lang="en-US" b="1" dirty="0" err="1"/>
              <a:t>Biguanide</a:t>
            </a:r>
            <a:r>
              <a:rPr lang="en-US" b="1" dirty="0"/>
              <a:t> – </a:t>
            </a:r>
            <a:r>
              <a:rPr lang="en-US" b="1" dirty="0" smtClean="0"/>
              <a:t>Metformin</a:t>
            </a:r>
          </a:p>
          <a:p>
            <a:r>
              <a:rPr lang="en-US" b="1" dirty="0" err="1"/>
              <a:t>Nhóm</a:t>
            </a:r>
            <a:r>
              <a:rPr lang="en-US" b="1" dirty="0"/>
              <a:t> </a:t>
            </a:r>
            <a:r>
              <a:rPr lang="en-US" b="1" dirty="0" err="1"/>
              <a:t>ức</a:t>
            </a:r>
            <a:r>
              <a:rPr lang="en-US" b="1" dirty="0"/>
              <a:t> </a:t>
            </a:r>
            <a:r>
              <a:rPr lang="en-US" b="1" dirty="0" err="1"/>
              <a:t>chế</a:t>
            </a:r>
            <a:r>
              <a:rPr lang="en-US" b="1" dirty="0"/>
              <a:t> men </a:t>
            </a:r>
            <a:r>
              <a:rPr lang="el-GR" b="1" dirty="0"/>
              <a:t>α – </a:t>
            </a:r>
            <a:r>
              <a:rPr lang="en-US" b="1" dirty="0" smtClean="0"/>
              <a:t>Glucosidase</a:t>
            </a:r>
          </a:p>
          <a:p>
            <a:r>
              <a:rPr lang="en-US" b="1" dirty="0" err="1"/>
              <a:t>Nhóm</a:t>
            </a:r>
            <a:r>
              <a:rPr lang="en-US" b="1" dirty="0"/>
              <a:t> </a:t>
            </a:r>
            <a:r>
              <a:rPr lang="en-US" b="1" dirty="0" smtClean="0"/>
              <a:t>Thiazolidinedione</a:t>
            </a:r>
          </a:p>
          <a:p>
            <a:r>
              <a:rPr lang="en-US" b="1" dirty="0" err="1"/>
              <a:t>Nhóm</a:t>
            </a:r>
            <a:r>
              <a:rPr lang="en-US" b="1" dirty="0"/>
              <a:t> </a:t>
            </a:r>
            <a:r>
              <a:rPr lang="en-US" b="1" dirty="0" err="1"/>
              <a:t>ức</a:t>
            </a:r>
            <a:r>
              <a:rPr lang="en-US" b="1" dirty="0"/>
              <a:t> </a:t>
            </a:r>
            <a:r>
              <a:rPr lang="en-US" b="1" dirty="0" err="1"/>
              <a:t>chế</a:t>
            </a:r>
            <a:r>
              <a:rPr lang="en-US" b="1" dirty="0"/>
              <a:t> men DPP-4</a:t>
            </a:r>
            <a:endParaRPr lang="en-US" dirty="0" smtClean="0"/>
          </a:p>
          <a:p>
            <a:endParaRPr lang="en-US" dirty="0"/>
          </a:p>
        </p:txBody>
      </p:sp>
    </p:spTree>
    <p:extLst>
      <p:ext uri="{BB962C8B-B14F-4D97-AF65-F5344CB8AC3E}">
        <p14:creationId xmlns:p14="http://schemas.microsoft.com/office/powerpoint/2010/main" val="3998245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3759" y="113665"/>
            <a:ext cx="10777151" cy="853667"/>
          </a:xfrm>
        </p:spPr>
        <p:txBody>
          <a:bodyPr>
            <a:normAutofit/>
          </a:bodyPr>
          <a:lstStyle/>
          <a:p>
            <a:r>
              <a:rPr lang="en-US" sz="3600" dirty="0" smtClean="0">
                <a:latin typeface="Arial" pitchFamily="34" charset="0"/>
                <a:cs typeface="Arial" pitchFamily="34" charset="0"/>
              </a:rPr>
              <a:t>*</a:t>
            </a:r>
            <a:r>
              <a:rPr lang="en-US" sz="3600" dirty="0" err="1" smtClean="0">
                <a:latin typeface="Arial" pitchFamily="34" charset="0"/>
                <a:cs typeface="Arial" pitchFamily="34" charset="0"/>
              </a:rPr>
              <a:t>Thuốc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điều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trị</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Tuýp</a:t>
            </a:r>
            <a:r>
              <a:rPr lang="en-US" sz="3600" dirty="0" smtClean="0">
                <a:latin typeface="Arial" pitchFamily="34" charset="0"/>
                <a:cs typeface="Arial" pitchFamily="34" charset="0"/>
              </a:rPr>
              <a:t> 1 : </a:t>
            </a:r>
            <a:r>
              <a:rPr lang="en-US" sz="3600" dirty="0" err="1" smtClean="0">
                <a:latin typeface="Arial" pitchFamily="34" charset="0"/>
                <a:cs typeface="Arial" pitchFamily="34" charset="0"/>
              </a:rPr>
              <a:t>Isulin</a:t>
            </a:r>
            <a:endParaRPr lang="en-US" sz="3600" dirty="0">
              <a:latin typeface="Arial" pitchFamily="34" charset="0"/>
              <a:cs typeface="Arial" pitchFamily="34" charset="0"/>
            </a:endParaRPr>
          </a:p>
        </p:txBody>
      </p:sp>
      <p:sp>
        <p:nvSpPr>
          <p:cNvPr id="5" name="Content Placeholder 4"/>
          <p:cNvSpPr>
            <a:spLocks noGrp="1"/>
          </p:cNvSpPr>
          <p:nvPr>
            <p:ph sz="half" idx="1"/>
          </p:nvPr>
        </p:nvSpPr>
        <p:spPr>
          <a:xfrm>
            <a:off x="361812" y="1432479"/>
            <a:ext cx="5682049" cy="484243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                 </a:t>
            </a:r>
            <a:endParaRPr lang="en-US" dirty="0"/>
          </a:p>
        </p:txBody>
      </p:sp>
      <p:sp>
        <p:nvSpPr>
          <p:cNvPr id="6" name="Content Placeholder 5"/>
          <p:cNvSpPr>
            <a:spLocks noGrp="1"/>
          </p:cNvSpPr>
          <p:nvPr>
            <p:ph sz="half" idx="2"/>
          </p:nvPr>
        </p:nvSpPr>
        <p:spPr>
          <a:xfrm>
            <a:off x="6178378" y="1334530"/>
            <a:ext cx="3152159" cy="222385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7" name="Picture 8" descr="Káº¿t quáº£ hÃ¬nh áº£nh cho Actrap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740" y="1290540"/>
            <a:ext cx="4043310" cy="1964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nph insu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530" y="1258062"/>
            <a:ext cx="4354830" cy="3905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8345" y="4463358"/>
            <a:ext cx="1208985" cy="369332"/>
          </a:xfrm>
          <a:prstGeom prst="rect">
            <a:avLst/>
          </a:prstGeom>
          <a:noFill/>
        </p:spPr>
        <p:txBody>
          <a:bodyPr wrap="none" rtlCol="0">
            <a:spAutoFit/>
          </a:bodyPr>
          <a:lstStyle/>
          <a:p>
            <a:r>
              <a:rPr lang="en-US" dirty="0" smtClean="0"/>
              <a:t>180.000/</a:t>
            </a:r>
            <a:r>
              <a:rPr lang="en-US" dirty="0" err="1" smtClean="0"/>
              <a:t>lọ</a:t>
            </a:r>
            <a:endParaRPr lang="en-US" dirty="0"/>
          </a:p>
        </p:txBody>
      </p:sp>
      <p:pic>
        <p:nvPicPr>
          <p:cNvPr id="2" name="Picture 1"/>
          <p:cNvPicPr>
            <a:picLocks noChangeAspect="1"/>
          </p:cNvPicPr>
          <p:nvPr/>
        </p:nvPicPr>
        <p:blipFill>
          <a:blip r:embed="rId4"/>
          <a:stretch>
            <a:fillRect/>
          </a:stretch>
        </p:blipFill>
        <p:spPr>
          <a:xfrm>
            <a:off x="930194" y="3853696"/>
            <a:ext cx="4043311" cy="2252302"/>
          </a:xfrm>
          <a:prstGeom prst="rect">
            <a:avLst/>
          </a:prstGeom>
        </p:spPr>
      </p:pic>
      <p:sp>
        <p:nvSpPr>
          <p:cNvPr id="10" name="TextBox 9"/>
          <p:cNvSpPr txBox="1"/>
          <p:nvPr/>
        </p:nvSpPr>
        <p:spPr>
          <a:xfrm>
            <a:off x="1947720" y="3350802"/>
            <a:ext cx="2035680" cy="369332"/>
          </a:xfrm>
          <a:prstGeom prst="rect">
            <a:avLst/>
          </a:prstGeom>
          <a:noFill/>
        </p:spPr>
        <p:txBody>
          <a:bodyPr wrap="square" rtlCol="0">
            <a:spAutoFit/>
          </a:bodyPr>
          <a:lstStyle/>
          <a:p>
            <a:r>
              <a:rPr lang="en-US" dirty="0" err="1" smtClean="0"/>
              <a:t>Giá</a:t>
            </a:r>
            <a:r>
              <a:rPr lang="en-US" dirty="0" smtClean="0"/>
              <a:t> 180.000/</a:t>
            </a:r>
            <a:r>
              <a:rPr lang="en-US" dirty="0" err="1" smtClean="0"/>
              <a:t>lọ</a:t>
            </a:r>
            <a:endParaRPr lang="en-US" dirty="0"/>
          </a:p>
        </p:txBody>
      </p:sp>
      <p:sp>
        <p:nvSpPr>
          <p:cNvPr id="12" name="Rectangle 11"/>
          <p:cNvSpPr/>
          <p:nvPr/>
        </p:nvSpPr>
        <p:spPr>
          <a:xfrm>
            <a:off x="2029958" y="6238994"/>
            <a:ext cx="1571264" cy="369332"/>
          </a:xfrm>
          <a:prstGeom prst="rect">
            <a:avLst/>
          </a:prstGeom>
        </p:spPr>
        <p:txBody>
          <a:bodyPr wrap="none">
            <a:spAutoFit/>
          </a:bodyPr>
          <a:lstStyle/>
          <a:p>
            <a:r>
              <a:rPr lang="en-US" dirty="0" err="1"/>
              <a:t>Giá</a:t>
            </a:r>
            <a:r>
              <a:rPr lang="en-US" dirty="0"/>
              <a:t> </a:t>
            </a:r>
            <a:r>
              <a:rPr lang="en-US" dirty="0" smtClean="0"/>
              <a:t>135.000/</a:t>
            </a:r>
            <a:r>
              <a:rPr lang="en-US" dirty="0" err="1" smtClean="0"/>
              <a:t>lọ</a:t>
            </a:r>
            <a:endParaRPr lang="en-US" dirty="0"/>
          </a:p>
        </p:txBody>
      </p:sp>
      <p:sp>
        <p:nvSpPr>
          <p:cNvPr id="13" name="Rectangle 12"/>
          <p:cNvSpPr/>
          <p:nvPr/>
        </p:nvSpPr>
        <p:spPr>
          <a:xfrm>
            <a:off x="7584938" y="4840487"/>
            <a:ext cx="1571264" cy="369332"/>
          </a:xfrm>
          <a:prstGeom prst="rect">
            <a:avLst/>
          </a:prstGeom>
        </p:spPr>
        <p:txBody>
          <a:bodyPr wrap="none">
            <a:spAutoFit/>
          </a:bodyPr>
          <a:lstStyle/>
          <a:p>
            <a:r>
              <a:rPr lang="en-US" dirty="0" err="1"/>
              <a:t>Giá</a:t>
            </a:r>
            <a:r>
              <a:rPr lang="en-US" dirty="0"/>
              <a:t> </a:t>
            </a:r>
            <a:r>
              <a:rPr lang="en-US" dirty="0" smtClean="0"/>
              <a:t>280.000/</a:t>
            </a:r>
            <a:r>
              <a:rPr lang="en-US" dirty="0" err="1" smtClean="0"/>
              <a:t>lọ</a:t>
            </a:r>
            <a:endParaRPr lang="en-US" dirty="0"/>
          </a:p>
        </p:txBody>
      </p:sp>
    </p:spTree>
    <p:extLst>
      <p:ext uri="{BB962C8B-B14F-4D97-AF65-F5344CB8AC3E}">
        <p14:creationId xmlns:p14="http://schemas.microsoft.com/office/powerpoint/2010/main" val="74216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530" y="346706"/>
            <a:ext cx="10515600" cy="787718"/>
          </a:xfrm>
        </p:spPr>
        <p:txBody>
          <a:bodyPr>
            <a:noAutofit/>
          </a:bodyPr>
          <a:lstStyle/>
          <a:p>
            <a:r>
              <a:rPr lang="en-US" sz="3600" dirty="0" smtClean="0">
                <a:latin typeface="Arial" pitchFamily="34" charset="0"/>
                <a:cs typeface="Arial" pitchFamily="34" charset="0"/>
              </a:rPr>
              <a:t>*</a:t>
            </a:r>
            <a:r>
              <a:rPr lang="en-US" sz="3600" dirty="0" err="1" smtClean="0">
                <a:latin typeface="Arial" pitchFamily="34" charset="0"/>
                <a:cs typeface="Arial" pitchFamily="34" charset="0"/>
              </a:rPr>
              <a:t>Thuốc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điều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trị</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tuýp</a:t>
            </a:r>
            <a:r>
              <a:rPr lang="en-US" sz="3600" dirty="0" smtClean="0">
                <a:latin typeface="Arial" pitchFamily="34" charset="0"/>
                <a:cs typeface="Arial" pitchFamily="34" charset="0"/>
              </a:rPr>
              <a:t> 2: </a:t>
            </a:r>
            <a:r>
              <a:rPr lang="en-US" sz="3600" b="1" dirty="0" err="1" smtClean="0">
                <a:latin typeface="Arial" pitchFamily="34" charset="0"/>
                <a:cs typeface="Arial" pitchFamily="34" charset="0"/>
              </a:rPr>
              <a:t>Nhóm</a:t>
            </a:r>
            <a:r>
              <a:rPr lang="en-US" sz="3600" b="1" dirty="0" smtClean="0">
                <a:latin typeface="Arial" pitchFamily="34" charset="0"/>
                <a:cs typeface="Arial" pitchFamily="34" charset="0"/>
              </a:rPr>
              <a:t> Sulfonylurea</a:t>
            </a:r>
            <a:br>
              <a:rPr lang="en-US" sz="3600" b="1" dirty="0" smtClean="0">
                <a:latin typeface="Arial" pitchFamily="34" charset="0"/>
                <a:cs typeface="Arial" pitchFamily="34" charset="0"/>
              </a:rPr>
            </a:br>
            <a:endParaRPr lang="en-US" sz="3600" dirty="0">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742407" y="794919"/>
            <a:ext cx="3938357" cy="2677513"/>
          </a:xfrm>
          <a:prstGeom prst="rect">
            <a:avLst/>
          </a:prstGeom>
        </p:spPr>
      </p:pic>
      <p:pic>
        <p:nvPicPr>
          <p:cNvPr id="3" name="Picture 2"/>
          <p:cNvPicPr>
            <a:picLocks noChangeAspect="1"/>
          </p:cNvPicPr>
          <p:nvPr/>
        </p:nvPicPr>
        <p:blipFill>
          <a:blip r:embed="rId3"/>
          <a:stretch>
            <a:fillRect/>
          </a:stretch>
        </p:blipFill>
        <p:spPr>
          <a:xfrm>
            <a:off x="6240294" y="794919"/>
            <a:ext cx="3973134" cy="2588361"/>
          </a:xfrm>
          <a:prstGeom prst="rect">
            <a:avLst/>
          </a:prstGeom>
        </p:spPr>
      </p:pic>
      <p:sp>
        <p:nvSpPr>
          <p:cNvPr id="6" name="TextBox 5"/>
          <p:cNvSpPr txBox="1"/>
          <p:nvPr/>
        </p:nvSpPr>
        <p:spPr>
          <a:xfrm>
            <a:off x="2143162" y="3421531"/>
            <a:ext cx="1258678" cy="369332"/>
          </a:xfrm>
          <a:prstGeom prst="rect">
            <a:avLst/>
          </a:prstGeom>
          <a:noFill/>
        </p:spPr>
        <p:txBody>
          <a:bodyPr wrap="none" rtlCol="0">
            <a:spAutoFit/>
          </a:bodyPr>
          <a:lstStyle/>
          <a:p>
            <a:r>
              <a:rPr lang="en-US" dirty="0" smtClean="0"/>
              <a:t>1000d/</a:t>
            </a:r>
            <a:r>
              <a:rPr lang="en-US" dirty="0" err="1" smtClean="0"/>
              <a:t>viên</a:t>
            </a:r>
            <a:endParaRPr lang="en-US" dirty="0"/>
          </a:p>
        </p:txBody>
      </p:sp>
      <p:sp>
        <p:nvSpPr>
          <p:cNvPr id="7" name="TextBox 6"/>
          <p:cNvSpPr txBox="1"/>
          <p:nvPr/>
        </p:nvSpPr>
        <p:spPr>
          <a:xfrm>
            <a:off x="7629582" y="3476393"/>
            <a:ext cx="1316386" cy="369332"/>
          </a:xfrm>
          <a:prstGeom prst="rect">
            <a:avLst/>
          </a:prstGeom>
          <a:noFill/>
        </p:spPr>
        <p:txBody>
          <a:bodyPr wrap="none" rtlCol="0">
            <a:spAutoFit/>
          </a:bodyPr>
          <a:lstStyle/>
          <a:p>
            <a:r>
              <a:rPr lang="en-US" dirty="0" smtClean="0"/>
              <a:t>1.800d/</a:t>
            </a:r>
            <a:r>
              <a:rPr lang="en-US" dirty="0" err="1" smtClean="0"/>
              <a:t>viên</a:t>
            </a:r>
            <a:endParaRPr lang="en-US" dirty="0"/>
          </a:p>
        </p:txBody>
      </p:sp>
    </p:spTree>
    <p:extLst>
      <p:ext uri="{BB962C8B-B14F-4D97-AF65-F5344CB8AC3E}">
        <p14:creationId xmlns:p14="http://schemas.microsoft.com/office/powerpoint/2010/main" val="197656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02" y="195180"/>
            <a:ext cx="4225290" cy="903605"/>
          </a:xfrm>
        </p:spPr>
        <p:txBody>
          <a:bodyPr>
            <a:normAutofit/>
          </a:bodyPr>
          <a:lstStyle/>
          <a:p>
            <a:r>
              <a:rPr lang="en-US" sz="3800" dirty="0" err="1" smtClean="0">
                <a:latin typeface="Arial" pitchFamily="34" charset="0"/>
                <a:cs typeface="Arial" pitchFamily="34" charset="0"/>
              </a:rPr>
              <a:t>Nhóm</a:t>
            </a:r>
            <a:r>
              <a:rPr lang="en-US" sz="3800" dirty="0" smtClean="0">
                <a:latin typeface="Arial" pitchFamily="34" charset="0"/>
                <a:cs typeface="Arial" pitchFamily="34" charset="0"/>
              </a:rPr>
              <a:t> </a:t>
            </a:r>
            <a:r>
              <a:rPr lang="en-US" sz="3800" dirty="0" err="1" smtClean="0">
                <a:latin typeface="Arial" pitchFamily="34" charset="0"/>
                <a:cs typeface="Arial" pitchFamily="34" charset="0"/>
              </a:rPr>
              <a:t>Biguanide</a:t>
            </a:r>
            <a:r>
              <a:rPr lang="en-US" sz="3800" dirty="0" smtClean="0">
                <a:latin typeface="Arial" pitchFamily="34" charset="0"/>
                <a:cs typeface="Arial" pitchFamily="34" charset="0"/>
              </a:rPr>
              <a:t> :</a:t>
            </a:r>
            <a:endParaRPr lang="en-US" sz="38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6650048" y="3474317"/>
            <a:ext cx="3828620" cy="2629213"/>
          </a:xfrm>
          <a:prstGeom prst="rect">
            <a:avLst/>
          </a:prstGeom>
        </p:spPr>
      </p:pic>
      <p:pic>
        <p:nvPicPr>
          <p:cNvPr id="8" name="Picture 7"/>
          <p:cNvPicPr>
            <a:picLocks noChangeAspect="1"/>
          </p:cNvPicPr>
          <p:nvPr/>
        </p:nvPicPr>
        <p:blipFill>
          <a:blip r:embed="rId3"/>
          <a:stretch>
            <a:fillRect/>
          </a:stretch>
        </p:blipFill>
        <p:spPr>
          <a:xfrm>
            <a:off x="499902" y="1771651"/>
            <a:ext cx="4384518" cy="3394710"/>
          </a:xfrm>
          <a:prstGeom prst="rect">
            <a:avLst/>
          </a:prstGeom>
        </p:spPr>
      </p:pic>
      <p:pic>
        <p:nvPicPr>
          <p:cNvPr id="9" name="Picture 8"/>
          <p:cNvPicPr>
            <a:picLocks noChangeAspect="1"/>
          </p:cNvPicPr>
          <p:nvPr/>
        </p:nvPicPr>
        <p:blipFill>
          <a:blip r:embed="rId4"/>
          <a:stretch>
            <a:fillRect/>
          </a:stretch>
        </p:blipFill>
        <p:spPr>
          <a:xfrm>
            <a:off x="6716984" y="726993"/>
            <a:ext cx="4210699" cy="2560621"/>
          </a:xfrm>
          <a:prstGeom prst="rect">
            <a:avLst/>
          </a:prstGeom>
        </p:spPr>
      </p:pic>
      <p:sp>
        <p:nvSpPr>
          <p:cNvPr id="4" name="TextBox 3"/>
          <p:cNvSpPr txBox="1"/>
          <p:nvPr/>
        </p:nvSpPr>
        <p:spPr>
          <a:xfrm>
            <a:off x="1834515" y="5469612"/>
            <a:ext cx="1543050" cy="369332"/>
          </a:xfrm>
          <a:prstGeom prst="rect">
            <a:avLst/>
          </a:prstGeom>
          <a:noFill/>
        </p:spPr>
        <p:txBody>
          <a:bodyPr wrap="square" rtlCol="0">
            <a:spAutoFit/>
          </a:bodyPr>
          <a:lstStyle/>
          <a:p>
            <a:r>
              <a:rPr lang="en-US" dirty="0" smtClean="0"/>
              <a:t>17</a:t>
            </a:r>
            <a:r>
              <a:rPr lang="en-US" dirty="0" smtClean="0"/>
              <a:t>00d/</a:t>
            </a:r>
            <a:r>
              <a:rPr lang="en-US" dirty="0" err="1" smtClean="0"/>
              <a:t>viên</a:t>
            </a:r>
            <a:endParaRPr lang="en-US" dirty="0"/>
          </a:p>
        </p:txBody>
      </p:sp>
      <p:sp>
        <p:nvSpPr>
          <p:cNvPr id="7" name="TextBox 6"/>
          <p:cNvSpPr txBox="1"/>
          <p:nvPr/>
        </p:nvSpPr>
        <p:spPr>
          <a:xfrm>
            <a:off x="8050808" y="2925737"/>
            <a:ext cx="1543050" cy="369332"/>
          </a:xfrm>
          <a:prstGeom prst="rect">
            <a:avLst/>
          </a:prstGeom>
          <a:noFill/>
        </p:spPr>
        <p:txBody>
          <a:bodyPr wrap="square" rtlCol="0">
            <a:spAutoFit/>
          </a:bodyPr>
          <a:lstStyle/>
          <a:p>
            <a:r>
              <a:rPr lang="en-US" dirty="0" smtClean="0"/>
              <a:t>1800d/</a:t>
            </a:r>
            <a:r>
              <a:rPr lang="en-US" dirty="0" err="1" smtClean="0"/>
              <a:t>viên</a:t>
            </a:r>
            <a:endParaRPr lang="en-US" dirty="0"/>
          </a:p>
        </p:txBody>
      </p:sp>
      <p:sp>
        <p:nvSpPr>
          <p:cNvPr id="10" name="TextBox 9"/>
          <p:cNvSpPr txBox="1"/>
          <p:nvPr/>
        </p:nvSpPr>
        <p:spPr>
          <a:xfrm>
            <a:off x="8121032" y="6056024"/>
            <a:ext cx="1543050" cy="369332"/>
          </a:xfrm>
          <a:prstGeom prst="rect">
            <a:avLst/>
          </a:prstGeom>
          <a:noFill/>
        </p:spPr>
        <p:txBody>
          <a:bodyPr wrap="square" rtlCol="0">
            <a:spAutoFit/>
          </a:bodyPr>
          <a:lstStyle/>
          <a:p>
            <a:r>
              <a:rPr lang="en-US" dirty="0" smtClean="0"/>
              <a:t>1000d/</a:t>
            </a:r>
            <a:r>
              <a:rPr lang="en-US" dirty="0" err="1" smtClean="0"/>
              <a:t>viên</a:t>
            </a:r>
            <a:endParaRPr lang="en-US" dirty="0"/>
          </a:p>
        </p:txBody>
      </p:sp>
    </p:spTree>
    <p:extLst>
      <p:ext uri="{BB962C8B-B14F-4D97-AF65-F5344CB8AC3E}">
        <p14:creationId xmlns:p14="http://schemas.microsoft.com/office/powerpoint/2010/main" val="2434263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28989"/>
            <a:ext cx="10515600" cy="1325563"/>
          </a:xfrm>
        </p:spPr>
        <p:txBody>
          <a:bodyPr>
            <a:normAutofit/>
          </a:bodyPr>
          <a:lstStyle/>
          <a:p>
            <a:r>
              <a:rPr lang="en-US" sz="3800" dirty="0" err="1" smtClean="0">
                <a:latin typeface="Arial" pitchFamily="34" charset="0"/>
                <a:cs typeface="Arial" pitchFamily="34" charset="0"/>
              </a:rPr>
              <a:t>Nhóm</a:t>
            </a:r>
            <a:r>
              <a:rPr lang="en-US" sz="3800" dirty="0" smtClean="0">
                <a:latin typeface="Arial" pitchFamily="34" charset="0"/>
                <a:cs typeface="Arial" pitchFamily="34" charset="0"/>
              </a:rPr>
              <a:t> </a:t>
            </a:r>
            <a:r>
              <a:rPr lang="en-US" sz="3800" dirty="0" err="1" smtClean="0">
                <a:latin typeface="Arial" pitchFamily="34" charset="0"/>
                <a:cs typeface="Arial" pitchFamily="34" charset="0"/>
              </a:rPr>
              <a:t>Thiazolidinediol</a:t>
            </a:r>
            <a:r>
              <a:rPr lang="en-US" sz="3800" dirty="0" smtClean="0">
                <a:latin typeface="Arial" pitchFamily="34" charset="0"/>
                <a:cs typeface="Arial" pitchFamily="34" charset="0"/>
              </a:rPr>
              <a:t> :</a:t>
            </a:r>
            <a:endParaRPr lang="en-US" sz="38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171" y="998583"/>
            <a:ext cx="4927600" cy="3851986"/>
          </a:xfrm>
          <a:prstGeom prst="rect">
            <a:avLst/>
          </a:prstGeom>
        </p:spPr>
      </p:pic>
      <p:sp>
        <p:nvSpPr>
          <p:cNvPr id="6" name="TextBox 5"/>
          <p:cNvSpPr txBox="1"/>
          <p:nvPr/>
        </p:nvSpPr>
        <p:spPr>
          <a:xfrm>
            <a:off x="2433447" y="5192274"/>
            <a:ext cx="1141659" cy="369332"/>
          </a:xfrm>
          <a:prstGeom prst="rect">
            <a:avLst/>
          </a:prstGeom>
          <a:noFill/>
        </p:spPr>
        <p:txBody>
          <a:bodyPr wrap="none" rtlCol="0">
            <a:spAutoFit/>
          </a:bodyPr>
          <a:lstStyle/>
          <a:p>
            <a:r>
              <a:rPr lang="en-US" dirty="0" smtClean="0"/>
              <a:t>000d/</a:t>
            </a:r>
            <a:r>
              <a:rPr lang="en-US" dirty="0" err="1" smtClean="0"/>
              <a:t>viên</a:t>
            </a:r>
            <a:endParaRPr lang="en-US" dirty="0"/>
          </a:p>
        </p:txBody>
      </p:sp>
      <p:sp>
        <p:nvSpPr>
          <p:cNvPr id="7" name="TextBox 6"/>
          <p:cNvSpPr txBox="1"/>
          <p:nvPr/>
        </p:nvSpPr>
        <p:spPr>
          <a:xfrm>
            <a:off x="8123048" y="5192274"/>
            <a:ext cx="1258678" cy="369332"/>
          </a:xfrm>
          <a:prstGeom prst="rect">
            <a:avLst/>
          </a:prstGeom>
          <a:noFill/>
        </p:spPr>
        <p:txBody>
          <a:bodyPr wrap="none" rtlCol="0">
            <a:spAutoFit/>
          </a:bodyPr>
          <a:lstStyle/>
          <a:p>
            <a:r>
              <a:rPr lang="en-US" dirty="0"/>
              <a:t>3</a:t>
            </a:r>
            <a:r>
              <a:rPr lang="en-US" dirty="0" smtClean="0"/>
              <a:t>000d/</a:t>
            </a:r>
            <a:r>
              <a:rPr lang="en-US" dirty="0" err="1" smtClean="0"/>
              <a:t>viên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50" y="1396040"/>
            <a:ext cx="4657256" cy="3263046"/>
          </a:xfrm>
          <a:prstGeom prst="rect">
            <a:avLst/>
          </a:prstGeom>
        </p:spPr>
      </p:pic>
    </p:spTree>
    <p:extLst>
      <p:ext uri="{BB962C8B-B14F-4D97-AF65-F5344CB8AC3E}">
        <p14:creationId xmlns:p14="http://schemas.microsoft.com/office/powerpoint/2010/main" val="3437543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68580"/>
            <a:ext cx="10515600" cy="1325563"/>
          </a:xfrm>
        </p:spPr>
        <p:txBody>
          <a:bodyPr>
            <a:normAutofit/>
          </a:bodyPr>
          <a:lstStyle/>
          <a:p>
            <a:r>
              <a:rPr lang="en-US" sz="3800" dirty="0" err="1" smtClean="0">
                <a:latin typeface="Arial" pitchFamily="34" charset="0"/>
                <a:cs typeface="Arial" pitchFamily="34" charset="0"/>
              </a:rPr>
              <a:t>Nhóm</a:t>
            </a:r>
            <a:r>
              <a:rPr lang="en-US" sz="3800" dirty="0" smtClean="0">
                <a:latin typeface="Arial" pitchFamily="34" charset="0"/>
                <a:cs typeface="Arial" pitchFamily="34" charset="0"/>
              </a:rPr>
              <a:t> </a:t>
            </a:r>
            <a:r>
              <a:rPr lang="en-US" sz="3800" dirty="0" err="1" smtClean="0">
                <a:latin typeface="Arial" pitchFamily="34" charset="0"/>
                <a:cs typeface="Arial" pitchFamily="34" charset="0"/>
              </a:rPr>
              <a:t>ức</a:t>
            </a:r>
            <a:r>
              <a:rPr lang="en-US" sz="3800" dirty="0" smtClean="0">
                <a:latin typeface="Arial" pitchFamily="34" charset="0"/>
                <a:cs typeface="Arial" pitchFamily="34" charset="0"/>
              </a:rPr>
              <a:t> </a:t>
            </a:r>
            <a:r>
              <a:rPr lang="en-US" sz="3800" dirty="0" err="1" smtClean="0">
                <a:latin typeface="Arial" pitchFamily="34" charset="0"/>
                <a:cs typeface="Arial" pitchFamily="34" charset="0"/>
              </a:rPr>
              <a:t>chế</a:t>
            </a:r>
            <a:r>
              <a:rPr lang="en-US" sz="3800" dirty="0" smtClean="0">
                <a:latin typeface="Arial" pitchFamily="34" charset="0"/>
                <a:cs typeface="Arial" pitchFamily="34" charset="0"/>
              </a:rPr>
              <a:t> alpha - glucosidase</a:t>
            </a:r>
            <a:endParaRPr lang="en-US" sz="38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525780" y="1116199"/>
            <a:ext cx="4354830" cy="20041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356" y="925831"/>
            <a:ext cx="3977640" cy="21031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191" y="3567912"/>
            <a:ext cx="3067478" cy="2191056"/>
          </a:xfrm>
          <a:prstGeom prst="rect">
            <a:avLst/>
          </a:prstGeom>
        </p:spPr>
      </p:pic>
      <p:sp>
        <p:nvSpPr>
          <p:cNvPr id="8" name="TextBox 7"/>
          <p:cNvSpPr txBox="1"/>
          <p:nvPr/>
        </p:nvSpPr>
        <p:spPr>
          <a:xfrm>
            <a:off x="2143162" y="3421531"/>
            <a:ext cx="1136850" cy="369332"/>
          </a:xfrm>
          <a:prstGeom prst="rect">
            <a:avLst/>
          </a:prstGeom>
          <a:noFill/>
        </p:spPr>
        <p:txBody>
          <a:bodyPr wrap="none" rtlCol="0">
            <a:spAutoFit/>
          </a:bodyPr>
          <a:lstStyle/>
          <a:p>
            <a:r>
              <a:rPr lang="en-US" dirty="0" smtClean="0"/>
              <a:t>1500/</a:t>
            </a:r>
            <a:r>
              <a:rPr lang="en-US" dirty="0" err="1" smtClean="0"/>
              <a:t>viên</a:t>
            </a:r>
            <a:endParaRPr lang="en-US" dirty="0"/>
          </a:p>
        </p:txBody>
      </p:sp>
    </p:spTree>
    <p:extLst>
      <p:ext uri="{BB962C8B-B14F-4D97-AF65-F5344CB8AC3E}">
        <p14:creationId xmlns:p14="http://schemas.microsoft.com/office/powerpoint/2010/main" val="1055288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54" y="-71296"/>
            <a:ext cx="10515600" cy="1325563"/>
          </a:xfrm>
        </p:spPr>
        <p:txBody>
          <a:bodyPr>
            <a:normAutofit/>
          </a:bodyPr>
          <a:lstStyle/>
          <a:p>
            <a:r>
              <a:rPr lang="en-US" sz="3600" dirty="0" err="1" smtClean="0">
                <a:latin typeface="Arial" pitchFamily="34" charset="0"/>
                <a:cs typeface="Arial" pitchFamily="34" charset="0"/>
              </a:rPr>
              <a:t>Nhóm</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ức</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chế</a:t>
            </a:r>
            <a:r>
              <a:rPr lang="en-US" sz="3600" dirty="0" smtClean="0">
                <a:latin typeface="Arial" pitchFamily="34" charset="0"/>
                <a:cs typeface="Arial" pitchFamily="34" charset="0"/>
              </a:rPr>
              <a:t> DPP - 4</a:t>
            </a:r>
            <a:endParaRPr lang="en-US" sz="3600" dirty="0">
              <a:latin typeface="Arial" pitchFamily="34" charset="0"/>
              <a:cs typeface="Arial" pitchFamily="34" charset="0"/>
            </a:endParaRPr>
          </a:p>
        </p:txBody>
      </p:sp>
      <p:pic>
        <p:nvPicPr>
          <p:cNvPr id="3" name="Picture 2"/>
          <p:cNvPicPr>
            <a:picLocks noChangeAspect="1"/>
          </p:cNvPicPr>
          <p:nvPr/>
        </p:nvPicPr>
        <p:blipFill>
          <a:blip r:embed="rId2"/>
          <a:stretch>
            <a:fillRect/>
          </a:stretch>
        </p:blipFill>
        <p:spPr>
          <a:xfrm>
            <a:off x="573777" y="867708"/>
            <a:ext cx="4665666" cy="2154724"/>
          </a:xfrm>
          <a:prstGeom prst="rect">
            <a:avLst/>
          </a:prstGeom>
        </p:spPr>
      </p:pic>
      <p:pic>
        <p:nvPicPr>
          <p:cNvPr id="4" name="Picture 3"/>
          <p:cNvPicPr>
            <a:picLocks noChangeAspect="1"/>
          </p:cNvPicPr>
          <p:nvPr/>
        </p:nvPicPr>
        <p:blipFill>
          <a:blip r:embed="rId3"/>
          <a:stretch>
            <a:fillRect/>
          </a:stretch>
        </p:blipFill>
        <p:spPr>
          <a:xfrm>
            <a:off x="6785799" y="1037097"/>
            <a:ext cx="3912682" cy="1626093"/>
          </a:xfrm>
          <a:prstGeom prst="rect">
            <a:avLst/>
          </a:prstGeom>
        </p:spPr>
      </p:pic>
      <p:pic>
        <p:nvPicPr>
          <p:cNvPr id="5" name="Picture 4"/>
          <p:cNvPicPr>
            <a:picLocks noChangeAspect="1"/>
          </p:cNvPicPr>
          <p:nvPr/>
        </p:nvPicPr>
        <p:blipFill>
          <a:blip r:embed="rId4"/>
          <a:stretch>
            <a:fillRect/>
          </a:stretch>
        </p:blipFill>
        <p:spPr>
          <a:xfrm>
            <a:off x="573777" y="3377282"/>
            <a:ext cx="4299906" cy="2372010"/>
          </a:xfrm>
          <a:prstGeom prst="rect">
            <a:avLst/>
          </a:prstGeom>
        </p:spPr>
      </p:pic>
      <p:pic>
        <p:nvPicPr>
          <p:cNvPr id="6" name="Picture 5"/>
          <p:cNvPicPr>
            <a:picLocks noChangeAspect="1"/>
          </p:cNvPicPr>
          <p:nvPr/>
        </p:nvPicPr>
        <p:blipFill>
          <a:blip r:embed="rId5"/>
          <a:stretch>
            <a:fillRect/>
          </a:stretch>
        </p:blipFill>
        <p:spPr>
          <a:xfrm>
            <a:off x="6154924" y="3694606"/>
            <a:ext cx="4543557" cy="1920242"/>
          </a:xfrm>
          <a:prstGeom prst="rect">
            <a:avLst/>
          </a:prstGeom>
        </p:spPr>
      </p:pic>
      <p:sp>
        <p:nvSpPr>
          <p:cNvPr id="7" name="TextBox 6"/>
          <p:cNvSpPr txBox="1"/>
          <p:nvPr/>
        </p:nvSpPr>
        <p:spPr>
          <a:xfrm>
            <a:off x="1847406" y="5564626"/>
            <a:ext cx="1194558" cy="369332"/>
          </a:xfrm>
          <a:prstGeom prst="rect">
            <a:avLst/>
          </a:prstGeom>
          <a:noFill/>
        </p:spPr>
        <p:txBody>
          <a:bodyPr wrap="none" rtlCol="0">
            <a:spAutoFit/>
          </a:bodyPr>
          <a:lstStyle/>
          <a:p>
            <a:r>
              <a:rPr lang="en-US" dirty="0" smtClean="0"/>
              <a:t>8.500/</a:t>
            </a:r>
            <a:r>
              <a:rPr lang="en-US" dirty="0" err="1" smtClean="0"/>
              <a:t>viên</a:t>
            </a:r>
            <a:endParaRPr lang="en-US" dirty="0"/>
          </a:p>
        </p:txBody>
      </p:sp>
    </p:spTree>
    <p:extLst>
      <p:ext uri="{BB962C8B-B14F-4D97-AF65-F5344CB8AC3E}">
        <p14:creationId xmlns:p14="http://schemas.microsoft.com/office/powerpoint/2010/main" val="3322495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57301"/>
          </a:xfrm>
        </p:spPr>
        <p:txBody>
          <a:bodyPr>
            <a:normAutofit/>
          </a:bodyPr>
          <a:lstStyle/>
          <a:p>
            <a:pPr algn="ctr"/>
            <a:r>
              <a:rPr lang="en-US" sz="4000" dirty="0" smtClean="0">
                <a:latin typeface="Arial" pitchFamily="34" charset="0"/>
                <a:cs typeface="Arial" pitchFamily="34" charset="0"/>
              </a:rPr>
              <a:t>A. NỘI DUNG </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742228" y="1528445"/>
            <a:ext cx="4206961" cy="4351338"/>
          </a:xfrm>
        </p:spPr>
        <p:txBody>
          <a:bodyPr/>
          <a:lstStyle/>
          <a:p>
            <a:r>
              <a:rPr lang="en-US" dirty="0" smtClean="0">
                <a:latin typeface="Arial" pitchFamily="34" charset="0"/>
                <a:cs typeface="Arial" pitchFamily="34" charset="0"/>
              </a:rPr>
              <a:t>1. </a:t>
            </a:r>
            <a:r>
              <a:rPr lang="en-US" dirty="0" err="1" smtClean="0">
                <a:latin typeface="Arial" pitchFamily="34" charset="0"/>
                <a:cs typeface="Arial" pitchFamily="34" charset="0"/>
              </a:rPr>
              <a:t>Định</a:t>
            </a:r>
            <a:r>
              <a:rPr lang="en-US" dirty="0" smtClean="0">
                <a:latin typeface="Arial" pitchFamily="34" charset="0"/>
                <a:cs typeface="Arial" pitchFamily="34" charset="0"/>
              </a:rPr>
              <a:t> </a:t>
            </a:r>
            <a:r>
              <a:rPr lang="en-US" dirty="0" err="1" smtClean="0">
                <a:latin typeface="Arial" pitchFamily="34" charset="0"/>
                <a:cs typeface="Arial" pitchFamily="34" charset="0"/>
              </a:rPr>
              <a:t>nghĩa</a:t>
            </a:r>
            <a:endParaRPr lang="en-US" dirty="0" smtClean="0">
              <a:latin typeface="Arial" pitchFamily="34" charset="0"/>
              <a:cs typeface="Arial" pitchFamily="34" charset="0"/>
            </a:endParaRPr>
          </a:p>
          <a:p>
            <a:r>
              <a:rPr lang="en-US" dirty="0" smtClean="0">
                <a:latin typeface="Arial" pitchFamily="34" charset="0"/>
                <a:cs typeface="Arial" pitchFamily="34" charset="0"/>
              </a:rPr>
              <a:t>2. </a:t>
            </a:r>
            <a:r>
              <a:rPr lang="en-US" dirty="0" err="1" smtClean="0">
                <a:latin typeface="Arial" pitchFamily="34" charset="0"/>
                <a:cs typeface="Arial" pitchFamily="34" charset="0"/>
              </a:rPr>
              <a:t>Tiêu</a:t>
            </a:r>
            <a:r>
              <a:rPr lang="en-US" dirty="0" smtClean="0">
                <a:latin typeface="Arial" pitchFamily="34" charset="0"/>
                <a:cs typeface="Arial" pitchFamily="34" charset="0"/>
              </a:rPr>
              <a:t> </a:t>
            </a:r>
            <a:r>
              <a:rPr lang="en-US" dirty="0" err="1" smtClean="0">
                <a:latin typeface="Arial" pitchFamily="34" charset="0"/>
                <a:cs typeface="Arial" pitchFamily="34" charset="0"/>
              </a:rPr>
              <a:t>chí</a:t>
            </a:r>
            <a:r>
              <a:rPr lang="en-US" dirty="0" smtClean="0">
                <a:latin typeface="Arial" pitchFamily="34" charset="0"/>
                <a:cs typeface="Arial" pitchFamily="34" charset="0"/>
              </a:rPr>
              <a:t> </a:t>
            </a:r>
            <a:r>
              <a:rPr lang="en-US" dirty="0" err="1" smtClean="0">
                <a:latin typeface="Arial" pitchFamily="34" charset="0"/>
                <a:cs typeface="Arial" pitchFamily="34" charset="0"/>
              </a:rPr>
              <a:t>chuẩn</a:t>
            </a:r>
            <a:r>
              <a:rPr lang="en-US" dirty="0" smtClean="0">
                <a:latin typeface="Arial" pitchFamily="34" charset="0"/>
                <a:cs typeface="Arial" pitchFamily="34" charset="0"/>
              </a:rPr>
              <a:t> </a:t>
            </a:r>
            <a:r>
              <a:rPr lang="en-US" dirty="0" err="1" smtClean="0">
                <a:latin typeface="Arial" pitchFamily="34" charset="0"/>
                <a:cs typeface="Arial" pitchFamily="34" charset="0"/>
              </a:rPr>
              <a:t>đoán</a:t>
            </a:r>
            <a:endParaRPr lang="en-US" dirty="0" smtClean="0">
              <a:latin typeface="Arial" pitchFamily="34" charset="0"/>
              <a:cs typeface="Arial" pitchFamily="34" charset="0"/>
            </a:endParaRPr>
          </a:p>
          <a:p>
            <a:r>
              <a:rPr lang="en-US" dirty="0" smtClean="0">
                <a:latin typeface="Arial" pitchFamily="34" charset="0"/>
                <a:cs typeface="Arial" pitchFamily="34" charset="0"/>
              </a:rPr>
              <a:t>3.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yếu</a:t>
            </a:r>
            <a:r>
              <a:rPr lang="en-US" dirty="0" smtClean="0">
                <a:latin typeface="Arial" pitchFamily="34" charset="0"/>
                <a:cs typeface="Arial" pitchFamily="34" charset="0"/>
              </a:rPr>
              <a:t> </a:t>
            </a:r>
            <a:r>
              <a:rPr lang="en-US" dirty="0" err="1" smtClean="0">
                <a:latin typeface="Arial" pitchFamily="34" charset="0"/>
                <a:cs typeface="Arial" pitchFamily="34" charset="0"/>
              </a:rPr>
              <a:t>tố</a:t>
            </a:r>
            <a:r>
              <a:rPr lang="en-US" dirty="0" smtClean="0">
                <a:latin typeface="Arial" pitchFamily="34" charset="0"/>
                <a:cs typeface="Arial" pitchFamily="34" charset="0"/>
              </a:rPr>
              <a:t> </a:t>
            </a:r>
            <a:r>
              <a:rPr lang="en-US" dirty="0" err="1" smtClean="0">
                <a:latin typeface="Arial" pitchFamily="34" charset="0"/>
                <a:cs typeface="Arial" pitchFamily="34" charset="0"/>
              </a:rPr>
              <a:t>nguy</a:t>
            </a:r>
            <a:r>
              <a:rPr lang="en-US" dirty="0" smtClean="0">
                <a:latin typeface="Arial" pitchFamily="34" charset="0"/>
                <a:cs typeface="Arial" pitchFamily="34" charset="0"/>
              </a:rPr>
              <a:t> </a:t>
            </a:r>
            <a:r>
              <a:rPr lang="en-US" dirty="0" err="1" smtClean="0">
                <a:latin typeface="Arial" pitchFamily="34" charset="0"/>
                <a:cs typeface="Arial" pitchFamily="34" charset="0"/>
              </a:rPr>
              <a:t>cơ</a:t>
            </a:r>
            <a:endParaRPr lang="en-US" dirty="0" smtClean="0">
              <a:latin typeface="Arial" pitchFamily="34" charset="0"/>
              <a:cs typeface="Arial" pitchFamily="34" charset="0"/>
            </a:endParaRPr>
          </a:p>
          <a:p>
            <a:r>
              <a:rPr lang="en-US" dirty="0" smtClean="0">
                <a:latin typeface="Arial" pitchFamily="34" charset="0"/>
                <a:cs typeface="Arial" pitchFamily="34" charset="0"/>
              </a:rPr>
              <a:t>4. </a:t>
            </a:r>
            <a:r>
              <a:rPr lang="en-US" dirty="0" err="1" smtClean="0">
                <a:latin typeface="Arial" pitchFamily="34" charset="0"/>
                <a:cs typeface="Arial" pitchFamily="34" charset="0"/>
              </a:rPr>
              <a:t>Phân</a:t>
            </a:r>
            <a:r>
              <a:rPr lang="en-US" dirty="0" smtClean="0">
                <a:latin typeface="Arial" pitchFamily="34" charset="0"/>
                <a:cs typeface="Arial" pitchFamily="34" charset="0"/>
              </a:rPr>
              <a:t> </a:t>
            </a:r>
            <a:r>
              <a:rPr lang="en-US" dirty="0" err="1" smtClean="0">
                <a:latin typeface="Arial" pitchFamily="34" charset="0"/>
                <a:cs typeface="Arial" pitchFamily="34" charset="0"/>
              </a:rPr>
              <a:t>loại</a:t>
            </a:r>
            <a:endParaRPr lang="en-US" dirty="0" smtClean="0">
              <a:latin typeface="Arial" pitchFamily="34" charset="0"/>
              <a:cs typeface="Arial" pitchFamily="34" charset="0"/>
            </a:endParaRPr>
          </a:p>
          <a:p>
            <a:r>
              <a:rPr lang="en-US" dirty="0" smtClean="0">
                <a:latin typeface="Arial" pitchFamily="34" charset="0"/>
                <a:cs typeface="Arial" pitchFamily="34" charset="0"/>
              </a:rPr>
              <a:t>5.Nguyên </a:t>
            </a:r>
            <a:r>
              <a:rPr lang="en-US" dirty="0" err="1" smtClean="0">
                <a:latin typeface="Arial" pitchFamily="34" charset="0"/>
                <a:cs typeface="Arial" pitchFamily="34" charset="0"/>
              </a:rPr>
              <a:t>nhân</a:t>
            </a:r>
            <a:endParaRPr lang="en-US" dirty="0" smtClean="0">
              <a:latin typeface="Arial" pitchFamily="34" charset="0"/>
              <a:cs typeface="Arial" pitchFamily="34" charset="0"/>
            </a:endParaRPr>
          </a:p>
          <a:p>
            <a:r>
              <a:rPr lang="en-US" dirty="0" smtClean="0">
                <a:latin typeface="Arial" pitchFamily="34" charset="0"/>
                <a:cs typeface="Arial" pitchFamily="34" charset="0"/>
              </a:rPr>
              <a:t>6.Biến </a:t>
            </a:r>
            <a:r>
              <a:rPr lang="en-US" dirty="0" err="1" smtClean="0">
                <a:latin typeface="Arial" pitchFamily="34" charset="0"/>
                <a:cs typeface="Arial" pitchFamily="34" charset="0"/>
              </a:rPr>
              <a:t>chứng</a:t>
            </a:r>
            <a:endParaRPr lang="en-US" dirty="0" smtClean="0">
              <a:latin typeface="Arial" pitchFamily="34" charset="0"/>
              <a:cs typeface="Arial" pitchFamily="34" charset="0"/>
            </a:endParaRPr>
          </a:p>
          <a:p>
            <a:r>
              <a:rPr lang="en-US" dirty="0" smtClean="0">
                <a:latin typeface="Arial" pitchFamily="34" charset="0"/>
                <a:cs typeface="Arial" pitchFamily="34" charset="0"/>
              </a:rPr>
              <a:t>7.Điều </a:t>
            </a:r>
            <a:r>
              <a:rPr lang="en-US" dirty="0" err="1" smtClean="0">
                <a:latin typeface="Arial" pitchFamily="34" charset="0"/>
                <a:cs typeface="Arial" pitchFamily="34" charset="0"/>
              </a:rPr>
              <a:t>trị</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08760"/>
            <a:ext cx="5505450" cy="3910893"/>
          </a:xfrm>
          <a:prstGeom prst="rect">
            <a:avLst/>
          </a:prstGeom>
        </p:spPr>
      </p:pic>
    </p:spTree>
    <p:extLst>
      <p:ext uri="{BB962C8B-B14F-4D97-AF65-F5344CB8AC3E}">
        <p14:creationId xmlns:p14="http://schemas.microsoft.com/office/powerpoint/2010/main" val="426602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5996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63040"/>
          </a:xfrm>
        </p:spPr>
        <p:txBody>
          <a:bodyPr/>
          <a:lstStyle/>
          <a:p>
            <a:pPr algn="ctr"/>
            <a:r>
              <a:rPr lang="en-US" sz="4000" dirty="0" smtClean="0">
                <a:latin typeface="Arial" pitchFamily="34" charset="0"/>
                <a:cs typeface="Arial" pitchFamily="34" charset="0"/>
              </a:rPr>
              <a:t>B. ĐẠI CƯƠNG</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838200" y="1280160"/>
            <a:ext cx="10515600" cy="4896803"/>
          </a:xfrm>
        </p:spPr>
        <p:txBody>
          <a:bodyPr>
            <a:normAutofit/>
          </a:bodyPr>
          <a:lstStyle/>
          <a:p>
            <a:pPr marL="0" indent="0">
              <a:buNone/>
            </a:pPr>
            <a:r>
              <a:rPr lang="en-US" b="1" dirty="0" smtClean="0">
                <a:latin typeface="Arial" pitchFamily="34" charset="0"/>
                <a:cs typeface="Arial" pitchFamily="34" charset="0"/>
              </a:rPr>
              <a:t>1.Định </a:t>
            </a:r>
            <a:r>
              <a:rPr lang="en-US" b="1" dirty="0" err="1" smtClean="0">
                <a:latin typeface="Arial" pitchFamily="34" charset="0"/>
                <a:cs typeface="Arial" pitchFamily="34" charset="0"/>
              </a:rPr>
              <a:t>nghĩa</a:t>
            </a:r>
            <a:r>
              <a:rPr lang="en-US" b="1" dirty="0" smtClean="0">
                <a:latin typeface="Arial" pitchFamily="34" charset="0"/>
                <a:cs typeface="Arial" pitchFamily="34" charset="0"/>
              </a:rPr>
              <a:t>:</a:t>
            </a:r>
          </a:p>
          <a:p>
            <a:pPr marL="0" indent="0">
              <a:buNone/>
            </a:pPr>
            <a:r>
              <a:rPr lang="en-US" sz="3000" dirty="0" err="1" smtClean="0">
                <a:latin typeface="Arial" pitchFamily="34" charset="0"/>
                <a:cs typeface="Arial" pitchFamily="34" charset="0"/>
              </a:rPr>
              <a:t>Đáo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đường</a:t>
            </a:r>
            <a:r>
              <a:rPr lang="en-US" sz="3000" dirty="0" smtClean="0">
                <a:latin typeface="Arial" pitchFamily="34" charset="0"/>
                <a:cs typeface="Arial" pitchFamily="34" charset="0"/>
              </a:rPr>
              <a:t>(ĐTĐ):</a:t>
            </a:r>
          </a:p>
          <a:p>
            <a:pPr marL="0" indent="0">
              <a:buNone/>
            </a:pPr>
            <a:r>
              <a:rPr lang="en-US" sz="3000" dirty="0" err="1" smtClean="0">
                <a:latin typeface="Arial" pitchFamily="34" charset="0"/>
                <a:cs typeface="Arial" pitchFamily="34" charset="0"/>
              </a:rPr>
              <a:t>Rối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loạn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chuyển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hóa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glucid,lipid,protid</a:t>
            </a:r>
            <a:endParaRPr lang="en-US" sz="3000" dirty="0" smtClean="0">
              <a:latin typeface="Arial" pitchFamily="34" charset="0"/>
              <a:cs typeface="Arial" pitchFamily="34" charset="0"/>
            </a:endParaRPr>
          </a:p>
          <a:p>
            <a:pPr marL="0" indent="0">
              <a:buNone/>
            </a:pPr>
            <a:r>
              <a:rPr lang="en-US" sz="3000" dirty="0" err="1" smtClean="0">
                <a:latin typeface="Arial" pitchFamily="34" charset="0"/>
                <a:cs typeface="Arial" pitchFamily="34" charset="0"/>
              </a:rPr>
              <a:t>Thiếu</a:t>
            </a:r>
            <a:r>
              <a:rPr lang="en-US" sz="3000" dirty="0" smtClean="0">
                <a:latin typeface="Arial" pitchFamily="34" charset="0"/>
                <a:cs typeface="Arial" pitchFamily="34" charset="0"/>
              </a:rPr>
              <a:t> insulin </a:t>
            </a:r>
            <a:r>
              <a:rPr lang="en-US" sz="3000" dirty="0" err="1" smtClean="0">
                <a:latin typeface="Arial" pitchFamily="34" charset="0"/>
                <a:cs typeface="Arial" pitchFamily="34" charset="0"/>
              </a:rPr>
              <a:t>và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hoặc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đề</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kháng</a:t>
            </a:r>
            <a:r>
              <a:rPr lang="en-US" sz="3000" dirty="0" smtClean="0">
                <a:latin typeface="Arial" pitchFamily="34" charset="0"/>
                <a:cs typeface="Arial" pitchFamily="34" charset="0"/>
              </a:rPr>
              <a:t> insulin</a:t>
            </a:r>
            <a:br>
              <a:rPr lang="en-US" sz="3000" dirty="0" smtClean="0">
                <a:latin typeface="Arial" pitchFamily="34" charset="0"/>
                <a:cs typeface="Arial" pitchFamily="34" charset="0"/>
              </a:rPr>
            </a:b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Tăng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huyết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xuất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hiện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trong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nước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tiểu</a:t>
            </a:r>
            <a:endParaRPr lang="en-US" sz="3000" dirty="0">
              <a:latin typeface="Arial" pitchFamily="34" charset="0"/>
              <a:cs typeface="Arial" pitchFamily="34" charset="0"/>
            </a:endParaRPr>
          </a:p>
        </p:txBody>
      </p:sp>
      <p:sp>
        <p:nvSpPr>
          <p:cNvPr id="4" name="Right Arrow 3"/>
          <p:cNvSpPr/>
          <p:nvPr/>
        </p:nvSpPr>
        <p:spPr>
          <a:xfrm>
            <a:off x="1091837" y="3481072"/>
            <a:ext cx="548640" cy="205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00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060" y="1325880"/>
            <a:ext cx="10515600" cy="5760719"/>
          </a:xfrm>
        </p:spPr>
        <p:txBody>
          <a:bodyPr>
            <a:normAutofit/>
          </a:bodyPr>
          <a:lstStyle/>
          <a:p>
            <a:pPr marL="0" indent="0">
              <a:buNone/>
            </a:pPr>
            <a:r>
              <a:rPr lang="en-US" b="1" dirty="0">
                <a:latin typeface="Arial" pitchFamily="34" charset="0"/>
                <a:cs typeface="Arial" pitchFamily="34" charset="0"/>
              </a:rPr>
              <a:t>2.Tiêu </a:t>
            </a:r>
            <a:r>
              <a:rPr lang="en-US" b="1" dirty="0" err="1">
                <a:latin typeface="Arial" pitchFamily="34" charset="0"/>
                <a:cs typeface="Arial" pitchFamily="34" charset="0"/>
              </a:rPr>
              <a:t>chí</a:t>
            </a:r>
            <a:r>
              <a:rPr lang="en-US" b="1" dirty="0">
                <a:latin typeface="Arial" pitchFamily="34" charset="0"/>
                <a:cs typeface="Arial" pitchFamily="34" charset="0"/>
              </a:rPr>
              <a:t> </a:t>
            </a:r>
            <a:r>
              <a:rPr lang="en-US" b="1" dirty="0" err="1">
                <a:latin typeface="Arial" pitchFamily="34" charset="0"/>
                <a:cs typeface="Arial" pitchFamily="34" charset="0"/>
              </a:rPr>
              <a:t>chẩn</a:t>
            </a:r>
            <a:r>
              <a:rPr lang="en-US" b="1" dirty="0">
                <a:latin typeface="Arial" pitchFamily="34" charset="0"/>
                <a:cs typeface="Arial" pitchFamily="34" charset="0"/>
              </a:rPr>
              <a:t> </a:t>
            </a:r>
            <a:r>
              <a:rPr lang="en-US" b="1" dirty="0" err="1">
                <a:latin typeface="Arial" pitchFamily="34" charset="0"/>
                <a:cs typeface="Arial" pitchFamily="34" charset="0"/>
              </a:rPr>
              <a:t>đoán</a:t>
            </a:r>
            <a:r>
              <a:rPr lang="en-US" b="1" dirty="0">
                <a:latin typeface="Arial" pitchFamily="34" charset="0"/>
                <a:cs typeface="Arial" pitchFamily="34" charset="0"/>
              </a:rPr>
              <a:t> :</a:t>
            </a:r>
            <a:endParaRPr lang="en-US" dirty="0" smtClean="0">
              <a:latin typeface="Arial" pitchFamily="34" charset="0"/>
              <a:cs typeface="Arial" pitchFamily="34" charset="0"/>
            </a:endParaRPr>
          </a:p>
          <a:p>
            <a:pPr marL="0" indent="0">
              <a:buNone/>
            </a:pPr>
            <a:r>
              <a:rPr lang="en-US" dirty="0" err="1" smtClean="0">
                <a:latin typeface="Arial" pitchFamily="34" charset="0"/>
                <a:cs typeface="Arial" pitchFamily="34" charset="0"/>
              </a:rPr>
              <a:t>Chẩn</a:t>
            </a:r>
            <a:r>
              <a:rPr lang="en-US" dirty="0" smtClean="0">
                <a:latin typeface="Arial" pitchFamily="34" charset="0"/>
                <a:cs typeface="Arial" pitchFamily="34" charset="0"/>
              </a:rPr>
              <a:t> </a:t>
            </a:r>
            <a:r>
              <a:rPr lang="en-US" dirty="0" err="1" smtClean="0">
                <a:latin typeface="Arial" pitchFamily="34" charset="0"/>
                <a:cs typeface="Arial" pitchFamily="34" charset="0"/>
              </a:rPr>
              <a:t>đoán</a:t>
            </a:r>
            <a:r>
              <a:rPr lang="en-US" dirty="0">
                <a:latin typeface="Arial" pitchFamily="34" charset="0"/>
                <a:cs typeface="Arial" pitchFamily="34" charset="0"/>
              </a:rPr>
              <a:t> </a:t>
            </a:r>
            <a:r>
              <a:rPr lang="en-US" dirty="0" err="1" smtClean="0">
                <a:latin typeface="Arial" pitchFamily="34" charset="0"/>
                <a:cs typeface="Arial" pitchFamily="34" charset="0"/>
              </a:rPr>
              <a:t>dựa</a:t>
            </a:r>
            <a:r>
              <a:rPr lang="en-US" dirty="0" smtClean="0">
                <a:latin typeface="Arial" pitchFamily="34" charset="0"/>
                <a:cs typeface="Arial" pitchFamily="34" charset="0"/>
              </a:rPr>
              <a:t> </a:t>
            </a:r>
            <a:r>
              <a:rPr lang="en-US" dirty="0" err="1" smtClean="0">
                <a:latin typeface="Arial" pitchFamily="34" charset="0"/>
                <a:cs typeface="Arial" pitchFamily="34" charset="0"/>
              </a:rPr>
              <a:t>vào</a:t>
            </a:r>
            <a:r>
              <a:rPr lang="en-US" dirty="0" smtClean="0">
                <a:latin typeface="Arial" pitchFamily="34" charset="0"/>
                <a:cs typeface="Arial" pitchFamily="34" charset="0"/>
              </a:rPr>
              <a:t> 1 </a:t>
            </a:r>
            <a:r>
              <a:rPr lang="en-US" dirty="0" err="1" smtClean="0">
                <a:latin typeface="Arial" pitchFamily="34" charset="0"/>
                <a:cs typeface="Arial" pitchFamily="34" charset="0"/>
              </a:rPr>
              <a:t>trong</a:t>
            </a:r>
            <a:r>
              <a:rPr lang="en-US" dirty="0" smtClean="0">
                <a:latin typeface="Arial" pitchFamily="34" charset="0"/>
                <a:cs typeface="Arial" pitchFamily="34" charset="0"/>
              </a:rPr>
              <a:t> 3 </a:t>
            </a:r>
            <a:r>
              <a:rPr lang="en-US" dirty="0" err="1" smtClean="0">
                <a:latin typeface="Arial" pitchFamily="34" charset="0"/>
                <a:cs typeface="Arial" pitchFamily="34" charset="0"/>
              </a:rPr>
              <a:t>tiêu</a:t>
            </a:r>
            <a:r>
              <a:rPr lang="en-US" dirty="0" smtClean="0">
                <a:latin typeface="Arial" pitchFamily="34" charset="0"/>
                <a:cs typeface="Arial" pitchFamily="34" charset="0"/>
              </a:rPr>
              <a:t> </a:t>
            </a:r>
            <a:r>
              <a:rPr lang="en-US" dirty="0" err="1" smtClean="0">
                <a:latin typeface="Arial" pitchFamily="34" charset="0"/>
                <a:cs typeface="Arial" pitchFamily="34" charset="0"/>
              </a:rPr>
              <a:t>chí</a:t>
            </a:r>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a:t>
            </a:r>
            <a:r>
              <a:rPr lang="en-US" dirty="0" err="1" smtClean="0">
                <a:latin typeface="Arial" pitchFamily="34" charset="0"/>
                <a:cs typeface="Arial" pitchFamily="34" charset="0"/>
              </a:rPr>
              <a:t>Đường</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r>
              <a:rPr lang="en-US" dirty="0" smtClean="0">
                <a:latin typeface="Arial" pitchFamily="34" charset="0"/>
                <a:cs typeface="Arial" pitchFamily="34" charset="0"/>
              </a:rPr>
              <a:t> </a:t>
            </a:r>
            <a:r>
              <a:rPr lang="en-US" dirty="0" err="1" smtClean="0">
                <a:latin typeface="Arial" pitchFamily="34" charset="0"/>
                <a:cs typeface="Arial" pitchFamily="34" charset="0"/>
              </a:rPr>
              <a:t>đói</a:t>
            </a:r>
            <a:r>
              <a:rPr lang="en-US" dirty="0" smtClean="0">
                <a:latin typeface="Arial" pitchFamily="34" charset="0"/>
                <a:cs typeface="Arial" pitchFamily="34" charset="0"/>
              </a:rPr>
              <a:t>(</a:t>
            </a:r>
            <a:r>
              <a:rPr lang="en-US" dirty="0" err="1" smtClean="0">
                <a:latin typeface="Arial" pitchFamily="34" charset="0"/>
                <a:cs typeface="Arial" pitchFamily="34" charset="0"/>
              </a:rPr>
              <a:t>lấy</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 </a:t>
            </a:r>
            <a:r>
              <a:rPr lang="en-US" dirty="0" err="1" smtClean="0">
                <a:latin typeface="Arial" pitchFamily="34" charset="0"/>
                <a:cs typeface="Arial" pitchFamily="34" charset="0"/>
              </a:rPr>
              <a:t>tĩnh</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126mg/dl (</a:t>
            </a:r>
            <a:r>
              <a:rPr lang="en-US" dirty="0" err="1" smtClean="0">
                <a:latin typeface="Arial" pitchFamily="34" charset="0"/>
                <a:cs typeface="Arial" pitchFamily="34" charset="0"/>
              </a:rPr>
              <a:t>sau</a:t>
            </a:r>
            <a:r>
              <a:rPr lang="en-US" dirty="0" smtClean="0">
                <a:latin typeface="Arial" pitchFamily="34" charset="0"/>
                <a:cs typeface="Arial" pitchFamily="34" charset="0"/>
              </a:rPr>
              <a:t> 8h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ăn</a:t>
            </a:r>
            <a:r>
              <a:rPr lang="en-US" dirty="0" smtClean="0">
                <a:latin typeface="Arial" pitchFamily="34" charset="0"/>
                <a:cs typeface="Arial" pitchFamily="34" charset="0"/>
              </a:rPr>
              <a:t>) (</a:t>
            </a:r>
            <a:r>
              <a:rPr lang="en-US" dirty="0" err="1" smtClean="0">
                <a:latin typeface="Arial" pitchFamily="34" charset="0"/>
                <a:cs typeface="Arial" pitchFamily="34" charset="0"/>
              </a:rPr>
              <a:t>đo</a:t>
            </a:r>
            <a:r>
              <a:rPr lang="en-US" dirty="0" smtClean="0">
                <a:latin typeface="Arial" pitchFamily="34" charset="0"/>
                <a:cs typeface="Arial" pitchFamily="34" charset="0"/>
              </a:rPr>
              <a:t> 2 </a:t>
            </a:r>
            <a:r>
              <a:rPr lang="en-US" dirty="0" err="1" smtClean="0">
                <a:latin typeface="Arial" pitchFamily="34" charset="0"/>
                <a:cs typeface="Arial" pitchFamily="34" charset="0"/>
              </a:rPr>
              <a:t>lần</a:t>
            </a:r>
            <a:r>
              <a:rPr lang="en-US" dirty="0" smtClean="0">
                <a:latin typeface="Arial" pitchFamily="34" charset="0"/>
                <a:cs typeface="Arial" pitchFamily="34" charset="0"/>
              </a:rPr>
              <a:t> </a:t>
            </a:r>
            <a:r>
              <a:rPr lang="en-US" dirty="0" err="1" smtClean="0">
                <a:latin typeface="Arial" pitchFamily="34" charset="0"/>
                <a:cs typeface="Arial" pitchFamily="34" charset="0"/>
              </a:rPr>
              <a:t>khác</a:t>
            </a:r>
            <a:r>
              <a:rPr lang="en-US" dirty="0" smtClean="0">
                <a:latin typeface="Arial" pitchFamily="34" charset="0"/>
                <a:cs typeface="Arial" pitchFamily="34" charset="0"/>
              </a:rPr>
              <a:t> </a:t>
            </a:r>
            <a:r>
              <a:rPr lang="en-US" dirty="0" err="1" smtClean="0">
                <a:latin typeface="Arial" pitchFamily="34" charset="0"/>
                <a:cs typeface="Arial" pitchFamily="34" charset="0"/>
              </a:rPr>
              <a:t>nhau</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a:t>
            </a:r>
            <a:r>
              <a:rPr lang="en-US" dirty="0" err="1" smtClean="0">
                <a:latin typeface="Arial" pitchFamily="34" charset="0"/>
                <a:cs typeface="Arial" pitchFamily="34" charset="0"/>
              </a:rPr>
              <a:t>Đường</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r>
              <a:rPr lang="en-US" dirty="0" smtClean="0">
                <a:latin typeface="Arial" pitchFamily="34" charset="0"/>
                <a:cs typeface="Arial" pitchFamily="34" charset="0"/>
              </a:rPr>
              <a:t> </a:t>
            </a:r>
            <a:r>
              <a:rPr lang="en-US" dirty="0" err="1" smtClean="0">
                <a:latin typeface="Arial" pitchFamily="34" charset="0"/>
                <a:cs typeface="Arial" pitchFamily="34" charset="0"/>
              </a:rPr>
              <a:t>bất</a:t>
            </a:r>
            <a:r>
              <a:rPr lang="en-US" dirty="0" smtClean="0">
                <a:latin typeface="Arial" pitchFamily="34" charset="0"/>
                <a:cs typeface="Arial" pitchFamily="34" charset="0"/>
              </a:rPr>
              <a:t> </a:t>
            </a:r>
            <a:r>
              <a:rPr lang="en-US" dirty="0" err="1" smtClean="0">
                <a:latin typeface="Arial" pitchFamily="34" charset="0"/>
                <a:cs typeface="Arial" pitchFamily="34" charset="0"/>
              </a:rPr>
              <a:t>kỳ</a:t>
            </a:r>
            <a:r>
              <a:rPr lang="en-US" dirty="0" smtClean="0">
                <a:latin typeface="Arial" pitchFamily="34" charset="0"/>
                <a:cs typeface="Arial" pitchFamily="34" charset="0"/>
              </a:rPr>
              <a:t> ≥ 200mg/dl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có</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trạng</a:t>
            </a:r>
            <a:r>
              <a:rPr lang="en-US" dirty="0" smtClean="0">
                <a:latin typeface="Arial" pitchFamily="34" charset="0"/>
                <a:cs typeface="Arial" pitchFamily="34" charset="0"/>
              </a:rPr>
              <a:t> tang </a:t>
            </a:r>
            <a:r>
              <a:rPr lang="en-US" dirty="0" err="1" smtClean="0">
                <a:latin typeface="Arial" pitchFamily="34" charset="0"/>
                <a:cs typeface="Arial" pitchFamily="34" charset="0"/>
              </a:rPr>
              <a:t>đường</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 </a:t>
            </a:r>
            <a:r>
              <a:rPr lang="en-US" dirty="0" err="1" smtClean="0">
                <a:latin typeface="Arial" pitchFamily="34" charset="0"/>
                <a:cs typeface="Arial" pitchFamily="34" charset="0"/>
              </a:rPr>
              <a:t>Đường</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 2g </a:t>
            </a:r>
            <a:r>
              <a:rPr lang="en-US" dirty="0" err="1" smtClean="0">
                <a:latin typeface="Arial" pitchFamily="34" charset="0"/>
                <a:cs typeface="Arial" pitchFamily="34" charset="0"/>
              </a:rPr>
              <a:t>uống</a:t>
            </a:r>
            <a:r>
              <a:rPr lang="en-US" dirty="0" smtClean="0">
                <a:latin typeface="Arial" pitchFamily="34" charset="0"/>
                <a:cs typeface="Arial" pitchFamily="34" charset="0"/>
              </a:rPr>
              <a:t> 75g glucose (</a:t>
            </a:r>
            <a:r>
              <a:rPr lang="en-US" dirty="0" err="1" smtClean="0">
                <a:latin typeface="Arial" pitchFamily="34" charset="0"/>
                <a:cs typeface="Arial" pitchFamily="34" charset="0"/>
              </a:rPr>
              <a:t>nghiệm</a:t>
            </a:r>
            <a:r>
              <a:rPr lang="en-US" dirty="0" smtClean="0">
                <a:latin typeface="Arial" pitchFamily="34" charset="0"/>
                <a:cs typeface="Arial" pitchFamily="34" charset="0"/>
              </a:rPr>
              <a:t> </a:t>
            </a:r>
            <a:r>
              <a:rPr lang="en-US" dirty="0" err="1" smtClean="0">
                <a:latin typeface="Arial" pitchFamily="34" charset="0"/>
                <a:cs typeface="Arial" pitchFamily="34" charset="0"/>
              </a:rPr>
              <a:t>pháp</a:t>
            </a:r>
            <a:r>
              <a:rPr lang="en-US" dirty="0" smtClean="0">
                <a:latin typeface="Arial" pitchFamily="34" charset="0"/>
                <a:cs typeface="Arial" pitchFamily="34" charset="0"/>
              </a:rPr>
              <a:t> dung </a:t>
            </a:r>
            <a:r>
              <a:rPr lang="en-US" dirty="0" err="1" smtClean="0">
                <a:latin typeface="Arial" pitchFamily="34" charset="0"/>
                <a:cs typeface="Arial" pitchFamily="34" charset="0"/>
              </a:rPr>
              <a:t>nạp</a:t>
            </a:r>
            <a:r>
              <a:rPr lang="en-US" dirty="0" smtClean="0">
                <a:latin typeface="Arial" pitchFamily="34" charset="0"/>
                <a:cs typeface="Arial" pitchFamily="34" charset="0"/>
              </a:rPr>
              <a:t> glucose) ≥ 200 mg/dl</a:t>
            </a:r>
          </a:p>
          <a:p>
            <a:pPr marL="0" indent="0">
              <a:buNone/>
            </a:pPr>
            <a:r>
              <a:rPr lang="en-US" dirty="0" err="1" smtClean="0">
                <a:latin typeface="Arial" pitchFamily="34" charset="0"/>
                <a:cs typeface="Arial" pitchFamily="34" charset="0"/>
              </a:rPr>
              <a:t>Biểu</a:t>
            </a:r>
            <a:r>
              <a:rPr lang="en-US" dirty="0" smtClean="0">
                <a:latin typeface="Arial" pitchFamily="34" charset="0"/>
                <a:cs typeface="Arial" pitchFamily="34" charset="0"/>
              </a:rPr>
              <a:t> </a:t>
            </a:r>
            <a:r>
              <a:rPr lang="en-US" dirty="0" err="1" smtClean="0">
                <a:latin typeface="Arial" pitchFamily="34" charset="0"/>
                <a:cs typeface="Arial" pitchFamily="34" charset="0"/>
              </a:rPr>
              <a:t>hiện</a:t>
            </a:r>
            <a:r>
              <a:rPr lang="en-US" dirty="0" smtClean="0">
                <a:latin typeface="Arial" pitchFamily="34" charset="0"/>
                <a:cs typeface="Arial" pitchFamily="34" charset="0"/>
              </a:rPr>
              <a:t> </a:t>
            </a:r>
            <a:r>
              <a:rPr lang="en-US" dirty="0" err="1" smtClean="0">
                <a:latin typeface="Arial" pitchFamily="34" charset="0"/>
                <a:cs typeface="Arial" pitchFamily="34" charset="0"/>
              </a:rPr>
              <a:t>của</a:t>
            </a:r>
            <a:r>
              <a:rPr lang="en-US" dirty="0" smtClean="0">
                <a:latin typeface="Arial" pitchFamily="34" charset="0"/>
                <a:cs typeface="Arial" pitchFamily="34" charset="0"/>
              </a:rPr>
              <a:t>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smtClean="0">
                <a:latin typeface="Arial" pitchFamily="34" charset="0"/>
                <a:cs typeface="Arial" pitchFamily="34" charset="0"/>
              </a:rPr>
              <a:t>đường</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r>
              <a:rPr lang="en-US" dirty="0" smtClean="0">
                <a:latin typeface="Arial" pitchFamily="34" charset="0"/>
                <a:cs typeface="Arial" pitchFamily="34" charset="0"/>
              </a:rPr>
              <a:t> </a:t>
            </a:r>
            <a:r>
              <a:rPr lang="en-US" dirty="0" err="1" smtClean="0">
                <a:latin typeface="Arial" pitchFamily="34" charset="0"/>
                <a:cs typeface="Arial" pitchFamily="34" charset="0"/>
              </a:rPr>
              <a:t>là</a:t>
            </a:r>
            <a:r>
              <a:rPr lang="en-US" dirty="0" smtClean="0">
                <a:latin typeface="Arial" pitchFamily="34" charset="0"/>
                <a:cs typeface="Arial" pitchFamily="34" charset="0"/>
              </a:rPr>
              <a:t> </a:t>
            </a:r>
            <a:r>
              <a:rPr lang="en-US" dirty="0" err="1" smtClean="0">
                <a:latin typeface="Arial" pitchFamily="34" charset="0"/>
                <a:cs typeface="Arial" pitchFamily="34" charset="0"/>
              </a:rPr>
              <a:t>uống</a:t>
            </a:r>
            <a:r>
              <a:rPr lang="en-US" dirty="0" smtClean="0">
                <a:latin typeface="Arial" pitchFamily="34" charset="0"/>
                <a:cs typeface="Arial" pitchFamily="34" charset="0"/>
              </a:rPr>
              <a:t> </a:t>
            </a:r>
            <a:r>
              <a:rPr lang="en-US" dirty="0" err="1" smtClean="0">
                <a:latin typeface="Arial" pitchFamily="34" charset="0"/>
                <a:cs typeface="Arial" pitchFamily="34" charset="0"/>
              </a:rPr>
              <a:t>nhiều,tiểu</a:t>
            </a:r>
            <a:r>
              <a:rPr lang="en-US" dirty="0" smtClean="0">
                <a:latin typeface="Arial" pitchFamily="34" charset="0"/>
                <a:cs typeface="Arial" pitchFamily="34" charset="0"/>
              </a:rPr>
              <a:t> </a:t>
            </a:r>
            <a:r>
              <a:rPr lang="en-US" dirty="0" err="1" smtClean="0">
                <a:latin typeface="Arial" pitchFamily="34" charset="0"/>
                <a:cs typeface="Arial" pitchFamily="34" charset="0"/>
              </a:rPr>
              <a:t>nhiều</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sụt</a:t>
            </a:r>
            <a:r>
              <a:rPr lang="en-US" dirty="0" smtClean="0">
                <a:latin typeface="Arial" pitchFamily="34" charset="0"/>
                <a:cs typeface="Arial" pitchFamily="34" charset="0"/>
              </a:rPr>
              <a:t> </a:t>
            </a:r>
            <a:r>
              <a:rPr lang="en-US" dirty="0" err="1" smtClean="0">
                <a:latin typeface="Arial" pitchFamily="34" charset="0"/>
                <a:cs typeface="Arial" pitchFamily="34" charset="0"/>
              </a:rPr>
              <a:t>cân</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giải</a:t>
            </a:r>
            <a:r>
              <a:rPr lang="en-US" dirty="0" smtClean="0">
                <a:latin typeface="Arial" pitchFamily="34" charset="0"/>
                <a:cs typeface="Arial" pitchFamily="34" charset="0"/>
              </a:rPr>
              <a:t> </a:t>
            </a:r>
            <a:r>
              <a:rPr lang="en-US" dirty="0" err="1" smtClean="0">
                <a:latin typeface="Arial" pitchFamily="34" charset="0"/>
                <a:cs typeface="Arial" pitchFamily="34" charset="0"/>
              </a:rPr>
              <a:t>được</a:t>
            </a: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
        <p:nvSpPr>
          <p:cNvPr id="4" name="Title 1"/>
          <p:cNvSpPr>
            <a:spLocks noGrp="1"/>
          </p:cNvSpPr>
          <p:nvPr>
            <p:ph type="title"/>
          </p:nvPr>
        </p:nvSpPr>
        <p:spPr>
          <a:xfrm>
            <a:off x="2023110" y="0"/>
            <a:ext cx="7989570" cy="1463040"/>
          </a:xfrm>
        </p:spPr>
        <p:txBody>
          <a:bodyPr/>
          <a:lstStyle/>
          <a:p>
            <a:pPr algn="ctr"/>
            <a:r>
              <a:rPr lang="en-US" sz="4000" dirty="0" smtClean="0">
                <a:latin typeface="Arial" pitchFamily="34" charset="0"/>
                <a:cs typeface="Arial" pitchFamily="34" charset="0"/>
              </a:rPr>
              <a:t>B. ĐẠI CƯƠNG</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403460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337310"/>
            <a:ext cx="11163300" cy="4805363"/>
          </a:xfrm>
        </p:spPr>
        <p:txBody>
          <a:bodyPr>
            <a:noAutofit/>
          </a:bodyPr>
          <a:lstStyle/>
          <a:p>
            <a:pPr marL="0" indent="0">
              <a:buNone/>
            </a:pPr>
            <a:r>
              <a:rPr lang="en-US" b="1" dirty="0">
                <a:latin typeface="Arial" pitchFamily="34" charset="0"/>
                <a:cs typeface="Arial" pitchFamily="34" charset="0"/>
              </a:rPr>
              <a:t>3.Các </a:t>
            </a:r>
            <a:r>
              <a:rPr lang="en-US" b="1" dirty="0" err="1">
                <a:latin typeface="Arial" pitchFamily="34" charset="0"/>
                <a:cs typeface="Arial" pitchFamily="34" charset="0"/>
              </a:rPr>
              <a:t>yếu</a:t>
            </a:r>
            <a:r>
              <a:rPr lang="en-US" b="1" dirty="0">
                <a:latin typeface="Arial" pitchFamily="34" charset="0"/>
                <a:cs typeface="Arial" pitchFamily="34" charset="0"/>
              </a:rPr>
              <a:t> </a:t>
            </a:r>
            <a:r>
              <a:rPr lang="en-US" b="1" dirty="0" err="1">
                <a:latin typeface="Arial" pitchFamily="34" charset="0"/>
                <a:cs typeface="Arial" pitchFamily="34" charset="0"/>
              </a:rPr>
              <a:t>tố</a:t>
            </a:r>
            <a:r>
              <a:rPr lang="en-US" b="1" dirty="0">
                <a:latin typeface="Arial" pitchFamily="34" charset="0"/>
                <a:cs typeface="Arial" pitchFamily="34" charset="0"/>
              </a:rPr>
              <a:t> </a:t>
            </a:r>
            <a:r>
              <a:rPr lang="en-US" b="1" dirty="0" err="1">
                <a:latin typeface="Arial" pitchFamily="34" charset="0"/>
                <a:cs typeface="Arial" pitchFamily="34" charset="0"/>
              </a:rPr>
              <a:t>nguy</a:t>
            </a:r>
            <a:r>
              <a:rPr lang="en-US" b="1" dirty="0">
                <a:latin typeface="Arial" pitchFamily="34" charset="0"/>
                <a:cs typeface="Arial" pitchFamily="34" charset="0"/>
              </a:rPr>
              <a:t> </a:t>
            </a:r>
            <a:r>
              <a:rPr lang="en-US" b="1" dirty="0" err="1">
                <a:latin typeface="Arial" pitchFamily="34" charset="0"/>
                <a:cs typeface="Arial" pitchFamily="34" charset="0"/>
              </a:rPr>
              <a:t>cơ</a:t>
            </a:r>
            <a:r>
              <a:rPr lang="en-US" b="1" dirty="0">
                <a:latin typeface="Arial" pitchFamily="34" charset="0"/>
                <a:cs typeface="Arial" pitchFamily="34" charset="0"/>
              </a:rPr>
              <a:t> </a:t>
            </a:r>
            <a:r>
              <a:rPr lang="en-US" b="1" dirty="0" err="1">
                <a:latin typeface="Arial" pitchFamily="34" charset="0"/>
                <a:cs typeface="Arial" pitchFamily="34" charset="0"/>
              </a:rPr>
              <a:t>của</a:t>
            </a:r>
            <a:r>
              <a:rPr lang="en-US" b="1" dirty="0">
                <a:latin typeface="Arial" pitchFamily="34" charset="0"/>
                <a:cs typeface="Arial" pitchFamily="34" charset="0"/>
              </a:rPr>
              <a:t> ĐTĐ:</a:t>
            </a:r>
            <a:endParaRPr lang="en-US" b="1" dirty="0" smtClean="0">
              <a:latin typeface="Arial" pitchFamily="34" charset="0"/>
              <a:cs typeface="Arial" pitchFamily="34" charset="0"/>
            </a:endParaRPr>
          </a:p>
          <a:p>
            <a:r>
              <a:rPr lang="en-US" sz="2000" dirty="0" err="1" smtClean="0">
                <a:latin typeface="Arial" pitchFamily="34" charset="0"/>
                <a:cs typeface="Arial" pitchFamily="34" charset="0"/>
              </a:rPr>
              <a:t>Mập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phì</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mập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nam</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THA</a:t>
            </a:r>
          </a:p>
          <a:p>
            <a:r>
              <a:rPr lang="en-US" sz="2000" dirty="0" err="1" smtClean="0">
                <a:latin typeface="Arial" pitchFamily="34" charset="0"/>
                <a:cs typeface="Arial" pitchFamily="34" charset="0"/>
              </a:rPr>
              <a:t>Rối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hóa</a:t>
            </a:r>
            <a:r>
              <a:rPr lang="en-US" sz="2000" dirty="0" smtClean="0">
                <a:latin typeface="Arial" pitchFamily="34" charset="0"/>
                <a:cs typeface="Arial" pitchFamily="34" charset="0"/>
              </a:rPr>
              <a:t> lipid</a:t>
            </a:r>
          </a:p>
          <a:p>
            <a:r>
              <a:rPr lang="en-US" sz="2000" dirty="0" smtClean="0">
                <a:latin typeface="Arial" pitchFamily="34" charset="0"/>
                <a:cs typeface="Arial" pitchFamily="34" charset="0"/>
              </a:rPr>
              <a:t>Di </a:t>
            </a:r>
            <a:r>
              <a:rPr lang="en-US" sz="2000" dirty="0" err="1" smtClean="0">
                <a:latin typeface="Arial" pitchFamily="34" charset="0"/>
                <a:cs typeface="Arial" pitchFamily="34" charset="0"/>
              </a:rPr>
              <a:t>truyền</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Nhiễm</a:t>
            </a:r>
            <a:r>
              <a:rPr lang="en-US" sz="2000" dirty="0" smtClean="0">
                <a:latin typeface="Arial" pitchFamily="34" charset="0"/>
                <a:cs typeface="Arial" pitchFamily="34" charset="0"/>
              </a:rPr>
              <a:t> virus: </a:t>
            </a:r>
            <a:r>
              <a:rPr lang="en-US" sz="2000" dirty="0" err="1" smtClean="0">
                <a:latin typeface="Arial" pitchFamily="34" charset="0"/>
                <a:cs typeface="Arial" pitchFamily="34" charset="0"/>
              </a:rPr>
              <a:t>quai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bị,sởi</a:t>
            </a:r>
            <a:r>
              <a:rPr lang="en-US" sz="2000" dirty="0" smtClean="0">
                <a:latin typeface="Arial" pitchFamily="34" charset="0"/>
                <a:cs typeface="Arial" pitchFamily="34" charset="0"/>
              </a:rPr>
              <a:t>…</a:t>
            </a:r>
          </a:p>
          <a:p>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động,ăn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hút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lá,uống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rượu</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corticoid,thuốc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ngừa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thai,thiazide,diazoxide</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Phụ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nữ</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non &gt; 4kg , </a:t>
            </a:r>
            <a:r>
              <a:rPr lang="en-US" sz="2000" dirty="0" err="1" smtClean="0">
                <a:latin typeface="Arial" pitchFamily="34" charset="0"/>
                <a:cs typeface="Arial" pitchFamily="34" charset="0"/>
              </a:rPr>
              <a:t>đa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ối</a:t>
            </a:r>
            <a:r>
              <a:rPr lang="en-US" sz="2000" dirty="0" smtClean="0">
                <a:latin typeface="Arial" pitchFamily="34" charset="0"/>
                <a:cs typeface="Arial" pitchFamily="34" charset="0"/>
              </a:rPr>
              <a:t> , hay </a:t>
            </a:r>
            <a:r>
              <a:rPr lang="en-US" sz="2000" dirty="0" err="1" smtClean="0">
                <a:latin typeface="Arial" pitchFamily="34" charset="0"/>
                <a:cs typeface="Arial" pitchFamily="34" charset="0"/>
              </a:rPr>
              <a:t>bị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sẩy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thai</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ĐTĐ </a:t>
            </a:r>
            <a:r>
              <a:rPr lang="en-US" sz="2000" dirty="0" err="1" smtClean="0">
                <a:latin typeface="Arial" pitchFamily="34" charset="0"/>
                <a:cs typeface="Arial" pitchFamily="34" charset="0"/>
              </a:rPr>
              <a:t>thai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kỳ</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Rối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loạn</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nạp</a:t>
            </a:r>
            <a:r>
              <a:rPr lang="en-US" sz="2000" dirty="0" smtClean="0">
                <a:latin typeface="Arial" pitchFamily="34" charset="0"/>
                <a:cs typeface="Arial" pitchFamily="34" charset="0"/>
              </a:rPr>
              <a:t> glucose, </a:t>
            </a:r>
            <a:r>
              <a:rPr lang="en-US" sz="2000" dirty="0" err="1" smtClean="0">
                <a:latin typeface="Arial" pitchFamily="34" charset="0"/>
                <a:cs typeface="Arial" pitchFamily="34" charset="0"/>
              </a:rPr>
              <a:t>rối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huyết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đói</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xét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nghiệm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p:txBody>
      </p:sp>
      <p:sp>
        <p:nvSpPr>
          <p:cNvPr id="4" name="Title 1"/>
          <p:cNvSpPr>
            <a:spLocks noGrp="1"/>
          </p:cNvSpPr>
          <p:nvPr>
            <p:ph type="title"/>
          </p:nvPr>
        </p:nvSpPr>
        <p:spPr>
          <a:xfrm>
            <a:off x="0" y="1"/>
            <a:ext cx="12192000" cy="1463040"/>
          </a:xfrm>
        </p:spPr>
        <p:txBody>
          <a:bodyPr/>
          <a:lstStyle/>
          <a:p>
            <a:pPr algn="ctr"/>
            <a:r>
              <a:rPr lang="en-US" sz="4000" dirty="0" smtClean="0">
                <a:latin typeface="Arial" pitchFamily="34" charset="0"/>
                <a:cs typeface="Arial" pitchFamily="34" charset="0"/>
              </a:rPr>
              <a:t>B. ĐẠI CƯƠNG</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93346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57149"/>
            <a:ext cx="10515600" cy="815545"/>
          </a:xfrm>
        </p:spPr>
        <p:txBody>
          <a:bodyPr>
            <a:normAutofit/>
          </a:bodyPr>
          <a:lstStyle/>
          <a:p>
            <a:r>
              <a:rPr lang="en-US" sz="4000" dirty="0" smtClean="0">
                <a:latin typeface="Arial" pitchFamily="34" charset="0"/>
                <a:cs typeface="Arial" pitchFamily="34" charset="0"/>
              </a:rPr>
              <a:t>4.Phân </a:t>
            </a:r>
            <a:r>
              <a:rPr lang="en-US" sz="4000" dirty="0" err="1" smtClean="0">
                <a:latin typeface="Arial" pitchFamily="34" charset="0"/>
                <a:cs typeface="Arial" pitchFamily="34" charset="0"/>
              </a:rPr>
              <a:t>loại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đái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tháo</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đường</a:t>
            </a:r>
            <a:endParaRPr lang="en-US" sz="4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0772584"/>
              </p:ext>
            </p:extLst>
          </p:nvPr>
        </p:nvGraphicFramePr>
        <p:xfrm>
          <a:off x="1427513" y="735536"/>
          <a:ext cx="9813325" cy="6207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8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11480" y="2545715"/>
            <a:ext cx="5634990" cy="2606332"/>
          </a:xfrm>
        </p:spPr>
        <p:txBody>
          <a:bodyPr>
            <a:normAutofit/>
          </a:bodyPr>
          <a:lstStyle/>
          <a:p>
            <a:pPr marL="0" indent="0" algn="ctr">
              <a:buNone/>
            </a:pPr>
            <a:r>
              <a:rPr lang="en-US" sz="2500" b="1" dirty="0" smtClean="0">
                <a:latin typeface="Arial" pitchFamily="34" charset="0"/>
                <a:cs typeface="Arial" pitchFamily="34" charset="0"/>
              </a:rPr>
              <a:t>NGUYÊN PHÁT</a:t>
            </a:r>
          </a:p>
          <a:p>
            <a:pPr marL="0" indent="0" algn="ctr">
              <a:buNone/>
            </a:pPr>
            <a:endParaRPr lang="en-US" sz="2500" b="1" dirty="0" smtClean="0">
              <a:latin typeface="Arial" pitchFamily="34" charset="0"/>
              <a:cs typeface="Arial" pitchFamily="34" charset="0"/>
            </a:endParaRPr>
          </a:p>
          <a:p>
            <a:r>
              <a:rPr lang="en-US" sz="2500" dirty="0" smtClean="0">
                <a:latin typeface="Arial" pitchFamily="34" charset="0"/>
                <a:cs typeface="Arial" pitchFamily="34" charset="0"/>
              </a:rPr>
              <a:t>ĐTĐ type 1: ĐTĐ </a:t>
            </a:r>
            <a:r>
              <a:rPr lang="en-US" sz="2500" dirty="0" err="1" smtClean="0">
                <a:latin typeface="Arial" pitchFamily="34" charset="0"/>
                <a:cs typeface="Arial" pitchFamily="34" charset="0"/>
              </a:rPr>
              <a:t>phụ</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thuộc</a:t>
            </a:r>
            <a:r>
              <a:rPr lang="en-US" sz="2500" dirty="0" smtClean="0">
                <a:latin typeface="Arial" pitchFamily="34" charset="0"/>
                <a:cs typeface="Arial" pitchFamily="34" charset="0"/>
              </a:rPr>
              <a:t> insulin</a:t>
            </a:r>
          </a:p>
          <a:p>
            <a:r>
              <a:rPr lang="en-US" sz="2500" dirty="0" smtClean="0">
                <a:latin typeface="Arial" pitchFamily="34" charset="0"/>
                <a:cs typeface="Arial" pitchFamily="34" charset="0"/>
              </a:rPr>
              <a:t>ĐTĐ type 2: ĐTĐ </a:t>
            </a:r>
            <a:r>
              <a:rPr lang="en-US" sz="2500" dirty="0" err="1" smtClean="0">
                <a:latin typeface="Arial" pitchFamily="34" charset="0"/>
                <a:cs typeface="Arial" pitchFamily="34" charset="0"/>
              </a:rPr>
              <a:t>không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phụ</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thuộc</a:t>
            </a:r>
            <a:r>
              <a:rPr lang="en-US" sz="2500" dirty="0" smtClean="0">
                <a:latin typeface="Arial" pitchFamily="34" charset="0"/>
                <a:cs typeface="Arial" pitchFamily="34" charset="0"/>
              </a:rPr>
              <a:t> insulin</a:t>
            </a:r>
            <a:endParaRPr lang="en-US" sz="2500" dirty="0">
              <a:latin typeface="Arial" pitchFamily="34" charset="0"/>
              <a:cs typeface="Arial" pitchFamily="34" charset="0"/>
            </a:endParaRPr>
          </a:p>
        </p:txBody>
      </p:sp>
      <p:sp>
        <p:nvSpPr>
          <p:cNvPr id="8" name="Content Placeholder 7"/>
          <p:cNvSpPr>
            <a:spLocks noGrp="1"/>
          </p:cNvSpPr>
          <p:nvPr>
            <p:ph sz="half" idx="2"/>
          </p:nvPr>
        </p:nvSpPr>
        <p:spPr>
          <a:xfrm>
            <a:off x="6172200" y="2602865"/>
            <a:ext cx="5181600" cy="2293294"/>
          </a:xfrm>
        </p:spPr>
        <p:txBody>
          <a:bodyPr>
            <a:normAutofit/>
          </a:bodyPr>
          <a:lstStyle/>
          <a:p>
            <a:pPr marL="0" indent="0" algn="ctr">
              <a:buNone/>
            </a:pPr>
            <a:r>
              <a:rPr lang="en-US" sz="2500" b="1" dirty="0" smtClean="0">
                <a:latin typeface="Arial" pitchFamily="34" charset="0"/>
                <a:cs typeface="Arial" pitchFamily="34" charset="0"/>
              </a:rPr>
              <a:t>THỨ PHÁT</a:t>
            </a:r>
          </a:p>
          <a:p>
            <a:pPr marL="0" indent="0" algn="ctr">
              <a:buNone/>
            </a:pPr>
            <a:endParaRPr lang="en-US" sz="2500" b="1" dirty="0" smtClean="0">
              <a:latin typeface="Arial" pitchFamily="34" charset="0"/>
              <a:cs typeface="Arial" pitchFamily="34" charset="0"/>
            </a:endParaRPr>
          </a:p>
          <a:p>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tụy</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ngoại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gan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nội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tiết,do</a:t>
            </a:r>
            <a:r>
              <a:rPr lang="en-US" sz="2500" dirty="0" smtClean="0">
                <a:latin typeface="Arial" pitchFamily="34" charset="0"/>
                <a:cs typeface="Arial" pitchFamily="34" charset="0"/>
              </a:rPr>
              <a:t> dung </a:t>
            </a:r>
            <a:r>
              <a:rPr lang="en-US" sz="2500" dirty="0" err="1" smtClean="0">
                <a:latin typeface="Arial" pitchFamily="34" charset="0"/>
                <a:cs typeface="Arial" pitchFamily="34" charset="0"/>
              </a:rPr>
              <a:t>thuốc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và</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hóa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chất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hội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chứng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rối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loạn</a:t>
            </a:r>
            <a:r>
              <a:rPr lang="en-US" sz="2500" dirty="0" smtClean="0">
                <a:latin typeface="Arial" pitchFamily="34" charset="0"/>
                <a:cs typeface="Arial" pitchFamily="34" charset="0"/>
              </a:rPr>
              <a:t> gen</a:t>
            </a:r>
            <a:endParaRPr lang="en-US" sz="2500" dirty="0">
              <a:latin typeface="Arial" pitchFamily="34" charset="0"/>
              <a:cs typeface="Arial" pitchFamily="34" charset="0"/>
            </a:endParaRPr>
          </a:p>
        </p:txBody>
      </p:sp>
      <p:sp>
        <p:nvSpPr>
          <p:cNvPr id="6" name="Title 1"/>
          <p:cNvSpPr>
            <a:spLocks noGrp="1"/>
          </p:cNvSpPr>
          <p:nvPr>
            <p:ph type="title"/>
          </p:nvPr>
        </p:nvSpPr>
        <p:spPr>
          <a:xfrm>
            <a:off x="0" y="1"/>
            <a:ext cx="12192000" cy="1463040"/>
          </a:xfrm>
        </p:spPr>
        <p:txBody>
          <a:bodyPr/>
          <a:lstStyle/>
          <a:p>
            <a:pPr algn="ctr"/>
            <a:r>
              <a:rPr lang="en-US" sz="4000" dirty="0" smtClean="0">
                <a:latin typeface="Arial" pitchFamily="34" charset="0"/>
                <a:cs typeface="Arial" pitchFamily="34" charset="0"/>
              </a:rPr>
              <a:t>B. ĐẠI CƯƠNG</a:t>
            </a:r>
            <a:endParaRPr lang="en-US" sz="4000" dirty="0">
              <a:latin typeface="Arial" pitchFamily="34" charset="0"/>
              <a:cs typeface="Arial" pitchFamily="34" charset="0"/>
            </a:endParaRPr>
          </a:p>
        </p:txBody>
      </p:sp>
      <p:sp>
        <p:nvSpPr>
          <p:cNvPr id="9" name="Title 1"/>
          <p:cNvSpPr txBox="1">
            <a:spLocks/>
          </p:cNvSpPr>
          <p:nvPr/>
        </p:nvSpPr>
        <p:spPr>
          <a:xfrm>
            <a:off x="400050" y="1120140"/>
            <a:ext cx="11944350" cy="994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Arial" pitchFamily="34" charset="0"/>
                <a:cs typeface="Arial" pitchFamily="34" charset="0"/>
              </a:rPr>
              <a:t>5.Nguyên </a:t>
            </a:r>
            <a:r>
              <a:rPr lang="en-US" sz="2800" dirty="0" err="1" smtClean="0">
                <a:latin typeface="Arial" pitchFamily="34" charset="0"/>
                <a:cs typeface="Arial" pitchFamily="34" charset="0"/>
              </a:rPr>
              <a:t>nhân</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65072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57" y="78403"/>
            <a:ext cx="10727724" cy="1213188"/>
          </a:xfrm>
        </p:spPr>
        <p:txBody>
          <a:bodyPr>
            <a:normAutofit fontScale="90000"/>
          </a:bodyPr>
          <a:lstStyle/>
          <a:p>
            <a:r>
              <a:rPr lang="en-US" dirty="0">
                <a:latin typeface="Arial" pitchFamily="34" charset="0"/>
                <a:cs typeface="Arial" pitchFamily="34" charset="0"/>
              </a:rPr>
              <a:t>6</a:t>
            </a:r>
            <a:r>
              <a:rPr lang="en-US" dirty="0" smtClean="0">
                <a:latin typeface="Arial" pitchFamily="34" charset="0"/>
                <a:cs typeface="Arial" pitchFamily="34" charset="0"/>
              </a:rPr>
              <a:t>. </a:t>
            </a:r>
            <a:r>
              <a:rPr lang="en-US" dirty="0" err="1" smtClean="0">
                <a:latin typeface="Arial" pitchFamily="34" charset="0"/>
                <a:cs typeface="Arial" pitchFamily="34" charset="0"/>
              </a:rPr>
              <a:t>Điều</a:t>
            </a:r>
            <a:r>
              <a:rPr lang="en-US" dirty="0" smtClean="0">
                <a:latin typeface="Arial" pitchFamily="34" charset="0"/>
                <a:cs typeface="Arial" pitchFamily="34" charset="0"/>
              </a:rPr>
              <a:t> </a:t>
            </a:r>
            <a:r>
              <a:rPr lang="en-US" dirty="0" err="1" smtClean="0">
                <a:latin typeface="Arial" pitchFamily="34" charset="0"/>
                <a:cs typeface="Arial" pitchFamily="34" charset="0"/>
              </a:rPr>
              <a:t>trị</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6.1:Điều </a:t>
            </a:r>
            <a:r>
              <a:rPr lang="en-US" dirty="0" err="1" smtClean="0">
                <a:latin typeface="Arial" pitchFamily="34" charset="0"/>
                <a:cs typeface="Arial" pitchFamily="34" charset="0"/>
              </a:rPr>
              <a:t>trị</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dùng</a:t>
            </a:r>
            <a:r>
              <a:rPr lang="en-US" dirty="0" smtClean="0">
                <a:latin typeface="Arial" pitchFamily="34" charset="0"/>
                <a:cs typeface="Arial" pitchFamily="34" charset="0"/>
              </a:rPr>
              <a:t> </a:t>
            </a:r>
            <a:r>
              <a:rPr lang="en-US" dirty="0" err="1" smtClean="0">
                <a:latin typeface="Arial" pitchFamily="34" charset="0"/>
                <a:cs typeface="Arial" pitchFamily="34" charset="0"/>
              </a:rPr>
              <a:t>thuốc</a:t>
            </a:r>
            <a:endParaRPr lang="en-US" dirty="0">
              <a:latin typeface="Arial" pitchFamily="34" charset="0"/>
              <a:cs typeface="Arial" pitchFamily="34" charset="0"/>
            </a:endParaRPr>
          </a:p>
        </p:txBody>
      </p:sp>
      <p:sp>
        <p:nvSpPr>
          <p:cNvPr id="3" name="Content Placeholder 2"/>
          <p:cNvSpPr>
            <a:spLocks noGrp="1"/>
          </p:cNvSpPr>
          <p:nvPr>
            <p:ph idx="1"/>
          </p:nvPr>
        </p:nvSpPr>
        <p:spPr>
          <a:xfrm>
            <a:off x="922638" y="1529062"/>
            <a:ext cx="10431162" cy="5202661"/>
          </a:xfrm>
        </p:spPr>
        <p:txBody>
          <a:bodyPr/>
          <a:lstStyle/>
          <a:p>
            <a:pPr marL="0" indent="0">
              <a:buNone/>
            </a:pPr>
            <a:r>
              <a:rPr lang="en-US" sz="3000" b="1" dirty="0" smtClean="0">
                <a:latin typeface="Arial" pitchFamily="34" charset="0"/>
                <a:cs typeface="Arial" pitchFamily="34" charset="0"/>
              </a:rPr>
              <a:t>*</a:t>
            </a:r>
            <a:r>
              <a:rPr lang="vi-VN" sz="3000" b="1" dirty="0" smtClean="0">
                <a:latin typeface="Arial" pitchFamily="34" charset="0"/>
                <a:cs typeface="Arial" pitchFamily="34" charset="0"/>
              </a:rPr>
              <a:t>Thư </a:t>
            </a:r>
            <a:r>
              <a:rPr lang="vi-VN" sz="3000" b="1" dirty="0">
                <a:latin typeface="Arial" pitchFamily="34" charset="0"/>
                <a:cs typeface="Arial" pitchFamily="34" charset="0"/>
              </a:rPr>
              <a:t>giãn cho tinh thần thoải </a:t>
            </a:r>
            <a:r>
              <a:rPr lang="vi-VN" sz="3000" b="1" dirty="0" smtClean="0">
                <a:latin typeface="Arial" pitchFamily="34" charset="0"/>
                <a:cs typeface="Arial" pitchFamily="34" charset="0"/>
              </a:rPr>
              <a:t>mái</a:t>
            </a:r>
            <a:endParaRPr lang="en-US" sz="3000" b="1" dirty="0" smtClean="0">
              <a:latin typeface="Arial" pitchFamily="34" charset="0"/>
              <a:cs typeface="Arial" pitchFamily="34" charset="0"/>
            </a:endParaRPr>
          </a:p>
          <a:p>
            <a:r>
              <a:rPr lang="en-US" dirty="0" smtClean="0">
                <a:latin typeface="Arial" pitchFamily="34" charset="0"/>
                <a:cs typeface="Arial" pitchFamily="34" charset="0"/>
              </a:rPr>
              <a:t>R</a:t>
            </a:r>
            <a:r>
              <a:rPr lang="vi-VN" dirty="0" smtClean="0">
                <a:latin typeface="Arial" pitchFamily="34" charset="0"/>
                <a:cs typeface="Arial" pitchFamily="34" charset="0"/>
              </a:rPr>
              <a:t>ất </a:t>
            </a:r>
            <a:r>
              <a:rPr lang="vi-VN" dirty="0">
                <a:latin typeface="Arial" pitchFamily="34" charset="0"/>
                <a:cs typeface="Arial" pitchFamily="34" charset="0"/>
              </a:rPr>
              <a:t>ít người biết tầm quan trọng của việc thư giãn và ngủ đúng giờ giấc. Sự căng thẳng hoặc mất ngủ kéo dài sẽ khiến cơ thể tiết ra nhiều hormone cortisol và epinephrine gây tăng đường huyết. Do đó, bạn hãy thư giãn bằng một số cách như: đọc sách, tập yoga, ngồi thiền, dưỡng sinh, nghe nhạc nhẹ, trò </a:t>
            </a:r>
            <a:r>
              <a:rPr lang="vi-VN" dirty="0" smtClean="0">
                <a:latin typeface="Arial" pitchFamily="34" charset="0"/>
                <a:cs typeface="Arial" pitchFamily="34" charset="0"/>
              </a:rPr>
              <a:t>chuyện </a:t>
            </a:r>
            <a:r>
              <a:rPr lang="vi-VN" dirty="0">
                <a:latin typeface="Arial" pitchFamily="34" charset="0"/>
                <a:cs typeface="Arial" pitchFamily="34" charset="0"/>
              </a:rPr>
              <a:t>với người thân</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endParaRPr lang="vi-VN" b="1" dirty="0">
              <a:latin typeface="Times New Roman" panose="02020603050405020304" pitchFamily="18" charset="0"/>
              <a:cs typeface="Times New Roman" panose="02020603050405020304" pitchFamily="18" charset="0"/>
            </a:endParaRPr>
          </a:p>
        </p:txBody>
      </p:sp>
      <p:pic>
        <p:nvPicPr>
          <p:cNvPr id="1026" name="Picture 2" descr="cÃ¡ch chá»¯a tiá»u ÄÆ°á»ng khÃ´ng dÃ¹ng thu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961" y="4034717"/>
            <a:ext cx="4552235" cy="2697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Ã´ng bÃ  tá»¥ táº­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741" y="4002239"/>
            <a:ext cx="4044778" cy="266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37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7885"/>
          </a:xfrm>
        </p:spPr>
        <p:txBody>
          <a:bodyPr>
            <a:normAutofit fontScale="90000"/>
          </a:bodyPr>
          <a:lstStyle/>
          <a:p>
            <a:r>
              <a:rPr lang="en-US" sz="4000" dirty="0">
                <a:latin typeface="Arial" pitchFamily="34" charset="0"/>
                <a:cs typeface="Arial" pitchFamily="34" charset="0"/>
              </a:rPr>
              <a:t>*</a:t>
            </a:r>
            <a:r>
              <a:rPr lang="en-US" sz="4000" b="1" dirty="0" err="1" smtClean="0">
                <a:latin typeface="Arial" pitchFamily="34" charset="0"/>
                <a:cs typeface="Arial" pitchFamily="34" charset="0"/>
              </a:rPr>
              <a:t>Từ</a:t>
            </a:r>
            <a:r>
              <a:rPr lang="en-US" sz="4000" b="1" dirty="0" smtClean="0">
                <a:latin typeface="Arial" pitchFamily="34" charset="0"/>
                <a:cs typeface="Arial" pitchFamily="34" charset="0"/>
              </a:rPr>
              <a:t> </a:t>
            </a:r>
            <a:r>
              <a:rPr lang="en-US" sz="4000" b="1" dirty="0" err="1">
                <a:latin typeface="Arial" pitchFamily="34" charset="0"/>
                <a:cs typeface="Arial" pitchFamily="34" charset="0"/>
              </a:rPr>
              <a:t>bỏ</a:t>
            </a:r>
            <a:r>
              <a:rPr lang="en-US" sz="4000" b="1" dirty="0">
                <a:latin typeface="Arial" pitchFamily="34" charset="0"/>
                <a:cs typeface="Arial" pitchFamily="34" charset="0"/>
              </a:rPr>
              <a:t> </a:t>
            </a:r>
            <a:r>
              <a:rPr lang="en-US" sz="4000" b="1" dirty="0" err="1">
                <a:latin typeface="Arial" pitchFamily="34" charset="0"/>
                <a:cs typeface="Arial" pitchFamily="34" charset="0"/>
              </a:rPr>
              <a:t>các</a:t>
            </a:r>
            <a:r>
              <a:rPr lang="en-US" sz="4000" b="1" dirty="0">
                <a:latin typeface="Arial" pitchFamily="34" charset="0"/>
                <a:cs typeface="Arial" pitchFamily="34" charset="0"/>
              </a:rPr>
              <a:t> </a:t>
            </a:r>
            <a:r>
              <a:rPr lang="en-US" sz="4000" b="1" dirty="0" err="1">
                <a:latin typeface="Arial" pitchFamily="34" charset="0"/>
                <a:cs typeface="Arial" pitchFamily="34" charset="0"/>
              </a:rPr>
              <a:t>thói</a:t>
            </a:r>
            <a:r>
              <a:rPr lang="en-US" sz="4000" b="1" dirty="0">
                <a:latin typeface="Arial" pitchFamily="34" charset="0"/>
                <a:cs typeface="Arial" pitchFamily="34" charset="0"/>
              </a:rPr>
              <a:t> </a:t>
            </a:r>
            <a:r>
              <a:rPr lang="en-US" sz="4000" b="1" dirty="0" err="1">
                <a:latin typeface="Arial" pitchFamily="34" charset="0"/>
                <a:cs typeface="Arial" pitchFamily="34" charset="0"/>
              </a:rPr>
              <a:t>quen</a:t>
            </a:r>
            <a:r>
              <a:rPr lang="en-US" sz="4000" b="1" dirty="0">
                <a:latin typeface="Arial" pitchFamily="34" charset="0"/>
                <a:cs typeface="Arial" pitchFamily="34" charset="0"/>
              </a:rPr>
              <a:t> </a:t>
            </a:r>
            <a:r>
              <a:rPr lang="en-US" sz="4000" b="1" dirty="0" err="1">
                <a:latin typeface="Arial" pitchFamily="34" charset="0"/>
                <a:cs typeface="Arial" pitchFamily="34" charset="0"/>
              </a:rPr>
              <a:t>xấu</a:t>
            </a:r>
            <a:r>
              <a:rPr lang="en-US" sz="4000" b="1" dirty="0">
                <a:latin typeface="Arial" pitchFamily="34" charset="0"/>
                <a:cs typeface="Arial" pitchFamily="34" charset="0"/>
              </a:rPr>
              <a:t/>
            </a:r>
            <a:br>
              <a:rPr lang="en-US" sz="4000" b="1" dirty="0">
                <a:latin typeface="Arial" pitchFamily="34" charset="0"/>
                <a:cs typeface="Arial" pitchFamily="34" charset="0"/>
              </a:rPr>
            </a:b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40868" y="1027906"/>
            <a:ext cx="10912932" cy="5109510"/>
          </a:xfrm>
        </p:spPr>
        <p:txBody>
          <a:bodyPr/>
          <a:lstStyle/>
          <a:p>
            <a:r>
              <a:rPr lang="vi-VN" dirty="0"/>
              <a:t>Thuốc lá không chỉ là nguyên nhân gây </a:t>
            </a:r>
            <a:r>
              <a:rPr lang="vi-VN" dirty="0">
                <a:hlinkClick r:id="rId2" tooltip="ung thư phổi"/>
              </a:rPr>
              <a:t>ung thư phổi</a:t>
            </a:r>
            <a:r>
              <a:rPr lang="vi-VN" dirty="0"/>
              <a:t> hàng đầu mà còn khiến bệnh tiểu đường khó kiểm soát. Nicotine từ thuốc lá đi vào cơ thể sẽ làm chậm hấp thu insulin và tăng nguy cơ kháng insulin của cơ </a:t>
            </a:r>
            <a:r>
              <a:rPr lang="vi-VN" dirty="0" smtClean="0"/>
              <a:t>thể</a:t>
            </a:r>
            <a:endParaRPr lang="en-US" dirty="0" smtClean="0"/>
          </a:p>
          <a:p>
            <a:endParaRPr lang="en-US" dirty="0"/>
          </a:p>
        </p:txBody>
      </p:sp>
      <p:pic>
        <p:nvPicPr>
          <p:cNvPr id="2050" name="Picture 2" descr="Káº¿t quáº£ hÃ¬nh áº£nh cho thuá»c l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816060"/>
            <a:ext cx="4796481" cy="27691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áº¿t quáº£ hÃ¬nh áº£nh cho thuá»c l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551" y="2816060"/>
            <a:ext cx="4308389" cy="276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818</Words>
  <Application>Microsoft Office PowerPoint</Application>
  <PresentationFormat>Custom</PresentationFormat>
  <Paragraphs>135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BỆNH ĐÁI THÁO ĐƯỜNG</vt:lpstr>
      <vt:lpstr>A. NỘI DUNG </vt:lpstr>
      <vt:lpstr>B. ĐẠI CƯƠNG</vt:lpstr>
      <vt:lpstr>B. ĐẠI CƯƠNG</vt:lpstr>
      <vt:lpstr>B. ĐẠI CƯƠNG</vt:lpstr>
      <vt:lpstr>4.Phân loại đái tháo đường</vt:lpstr>
      <vt:lpstr>B. ĐẠI CƯƠNG</vt:lpstr>
      <vt:lpstr>6. Điều trị 6.1:Điều trị không dùng thuốc</vt:lpstr>
      <vt:lpstr>*Từ bỏ các thói quen xấu </vt:lpstr>
      <vt:lpstr>*Tập thể dục thường xuyên </vt:lpstr>
      <vt:lpstr>*Xây dựng chế độ ăn uống lành mạnh </vt:lpstr>
      <vt:lpstr>PowerPoint Presentation</vt:lpstr>
      <vt:lpstr>7.2: Điều trị bằng thuốc </vt:lpstr>
      <vt:lpstr>*Thuốc điều trị Tuýp 1 : Isulin</vt:lpstr>
      <vt:lpstr>*Thuốc điều trị tuýp 2: Nhóm Sulfonylurea </vt:lpstr>
      <vt:lpstr>Nhóm Biguanide :</vt:lpstr>
      <vt:lpstr>Nhóm Thiazolidinediol :</vt:lpstr>
      <vt:lpstr>Nhóm ức chế alpha - glucosidase</vt:lpstr>
      <vt:lpstr>Nhóm ức chế DPP - 4</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ĐÁI THÁO ĐƯỜNG</dc:title>
  <dc:creator>Windows User</dc:creator>
  <cp:lastModifiedBy>PC</cp:lastModifiedBy>
  <cp:revision>67</cp:revision>
  <dcterms:created xsi:type="dcterms:W3CDTF">2019-09-11T02:37:10Z</dcterms:created>
  <dcterms:modified xsi:type="dcterms:W3CDTF">2019-10-22T10:41:19Z</dcterms:modified>
</cp:coreProperties>
</file>