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4" r:id="rId3"/>
    <p:sldMasterId id="2147483707" r:id="rId4"/>
    <p:sldMasterId id="2147483719" r:id="rId5"/>
    <p:sldMasterId id="2147483728" r:id="rId6"/>
  </p:sldMasterIdLst>
  <p:notesMasterIdLst>
    <p:notesMasterId r:id="rId32"/>
  </p:notesMasterIdLst>
  <p:sldIdLst>
    <p:sldId id="256" r:id="rId7"/>
    <p:sldId id="257" r:id="rId8"/>
    <p:sldId id="258" r:id="rId9"/>
    <p:sldId id="259" r:id="rId10"/>
    <p:sldId id="265" r:id="rId11"/>
    <p:sldId id="263" r:id="rId12"/>
    <p:sldId id="264" r:id="rId13"/>
    <p:sldId id="266" r:id="rId14"/>
    <p:sldId id="267" r:id="rId15"/>
    <p:sldId id="271" r:id="rId16"/>
    <p:sldId id="272" r:id="rId17"/>
    <p:sldId id="274" r:id="rId18"/>
    <p:sldId id="275" r:id="rId19"/>
    <p:sldId id="273" r:id="rId20"/>
    <p:sldId id="284" r:id="rId21"/>
    <p:sldId id="269" r:id="rId22"/>
    <p:sldId id="276" r:id="rId23"/>
    <p:sldId id="270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26E"/>
    <a:srgbClr val="9F40EE"/>
    <a:srgbClr val="F8A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502D-24AE-4594-9DB9-8894CDF928E8}" type="datetimeFigureOut">
              <a:rPr lang="en-US" smtClean="0"/>
              <a:t>20/08/2019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2AB7-2284-43AF-A777-074D37ED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43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1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65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829D-4DE6-4E40-8655-16779FEF2CA9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6195-CA6D-4DB0-A1F7-D371574D5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0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0709-216B-4AEC-AEE0-4187F4B90F0B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519F9-1C63-4959-B14F-1D28B2D7B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1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7ABB-AB5B-456C-978A-04749976C677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96575-4BAD-4F45-A936-55591439F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8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7A4B-332A-4955-B711-E1F151465519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50DB-4D10-4378-8D89-E6FAA32C2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A281-C5E2-43EE-B8DC-9D713F9AF571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9BC6A-1264-4944-84FC-144B7E36D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A5E6-C560-441F-912C-4ADD7A4FB061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6E56-F29D-49BE-8BDA-082A9959F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3FF6-6003-4FA3-A199-F4F2D60E6F4D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63A9-83E3-4233-AEF9-16F2F8A37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8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140F-D26D-4784-98ED-FDBCD0466ADE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4D86E-0DC7-4C4F-AD08-114B145D3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4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9BCD-86B2-4DD2-8CAB-3B82B8F85634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107B6-5736-4BF2-B85B-CC3413EE7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3575-6EEF-4719-A499-5676B598E625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A64D4-982F-437F-BE02-456C17A8B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4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ACFA-5189-4DDB-8189-127053763EE5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2F5F4-EA1A-4B2A-884C-A95EF63FF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58467" y="2655767"/>
            <a:ext cx="6675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151817" y="6164015"/>
            <a:ext cx="745600" cy="745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2700000">
            <a:off x="32177" y="3625415"/>
            <a:ext cx="723512" cy="72351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2700000">
            <a:off x="11333493" y="1377783"/>
            <a:ext cx="1074236" cy="1074236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25933" y="1910121"/>
            <a:ext cx="834400" cy="834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1799860">
            <a:off x="11296901" y="4140938"/>
            <a:ext cx="809657" cy="80965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1527899">
            <a:off x="604271" y="5153228"/>
            <a:ext cx="1201973" cy="120197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2367704" y="4498771"/>
            <a:ext cx="600000" cy="60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007489" y="1108033"/>
            <a:ext cx="582400" cy="582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722907">
            <a:off x="1978262" y="862968"/>
            <a:ext cx="864237" cy="86423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030600" y="-48484"/>
            <a:ext cx="530800" cy="530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1498435">
            <a:off x="738283" y="364680"/>
            <a:ext cx="515389" cy="51538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387024" y="4416363"/>
            <a:ext cx="764800" cy="76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3857733" y="2799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3231191" y="5679045"/>
            <a:ext cx="346800" cy="34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5372020" y="567305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268367" y="28646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4553633" y="5932733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972320" y="29607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7161687" y="5854139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-2700000">
            <a:off x="8449784" y="5797963"/>
            <a:ext cx="346765" cy="34676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7423924" y="351079"/>
            <a:ext cx="346800" cy="34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46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151817" y="6164015"/>
            <a:ext cx="745600" cy="745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2700000">
            <a:off x="32177" y="3625415"/>
            <a:ext cx="723512" cy="72351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2700000">
            <a:off x="11333493" y="1377783"/>
            <a:ext cx="1074236" cy="1074236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725933" y="1910121"/>
            <a:ext cx="834400" cy="834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799860">
            <a:off x="11296901" y="4140938"/>
            <a:ext cx="809657" cy="80965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1527899">
            <a:off x="604271" y="5153228"/>
            <a:ext cx="1201973" cy="120197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2367704" y="4498771"/>
            <a:ext cx="600000" cy="60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10007489" y="1108033"/>
            <a:ext cx="582400" cy="582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rot="-722907">
            <a:off x="1978262" y="862968"/>
            <a:ext cx="864237" cy="86423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9030600" y="-48484"/>
            <a:ext cx="530800" cy="530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rot="1498435">
            <a:off x="738283" y="364680"/>
            <a:ext cx="515389" cy="51538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9387024" y="4416363"/>
            <a:ext cx="764800" cy="76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3857733" y="2799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3231191" y="5679045"/>
            <a:ext cx="346800" cy="34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5372020" y="567305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10268367" y="28646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>
            <a:off x="4553633" y="5932733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1972320" y="29607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161687" y="5854139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 rot="-2700000">
            <a:off x="8449784" y="5797963"/>
            <a:ext cx="346765" cy="34676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7423924" y="351079"/>
            <a:ext cx="346800" cy="34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758467" y="1806333"/>
            <a:ext cx="667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3948867" y="3989933"/>
            <a:ext cx="429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5878769" y="3465199"/>
            <a:ext cx="434400" cy="4344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07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2710233" y="2882400"/>
            <a:ext cx="67716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 sz="3200"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62" name="Google Shape;62;p4"/>
          <p:cNvSpPr txBox="1"/>
          <p:nvPr/>
        </p:nvSpPr>
        <p:spPr>
          <a:xfrm>
            <a:off x="4791200" y="940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12800"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0151817" y="6164015"/>
            <a:ext cx="745600" cy="7456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4"/>
          <p:cNvSpPr/>
          <p:nvPr/>
        </p:nvSpPr>
        <p:spPr>
          <a:xfrm rot="2700000">
            <a:off x="32177" y="3625415"/>
            <a:ext cx="723512" cy="72351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 rot="2700000">
            <a:off x="11333493" y="1377783"/>
            <a:ext cx="1074236" cy="1074236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/>
          <p:nvPr/>
        </p:nvSpPr>
        <p:spPr>
          <a:xfrm>
            <a:off x="725933" y="1910121"/>
            <a:ext cx="834400" cy="8344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4"/>
          <p:cNvSpPr/>
          <p:nvPr/>
        </p:nvSpPr>
        <p:spPr>
          <a:xfrm rot="-1799860">
            <a:off x="11296901" y="4140938"/>
            <a:ext cx="809657" cy="809657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 rot="-1527899">
            <a:off x="604271" y="5153228"/>
            <a:ext cx="1201973" cy="1201973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2367704" y="4498771"/>
            <a:ext cx="600000" cy="6000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10007489" y="1108033"/>
            <a:ext cx="582400" cy="5824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 rot="-722907">
            <a:off x="1978262" y="862968"/>
            <a:ext cx="864237" cy="86423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9030600" y="-48484"/>
            <a:ext cx="530800" cy="530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 rot="1498435">
            <a:off x="738283" y="364680"/>
            <a:ext cx="515389" cy="515389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9387024" y="4416363"/>
            <a:ext cx="764800" cy="7648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3857733" y="279967"/>
            <a:ext cx="357600" cy="3576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3231191" y="5679045"/>
            <a:ext cx="346800" cy="34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5372020" y="567305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268367" y="2864667"/>
            <a:ext cx="357600" cy="3576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4553633" y="5932733"/>
            <a:ext cx="357600" cy="3576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1972320" y="29607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7161687" y="5854139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/>
          <p:nvPr/>
        </p:nvSpPr>
        <p:spPr>
          <a:xfrm rot="-2700000">
            <a:off x="8449784" y="5797963"/>
            <a:ext cx="346765" cy="34676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4"/>
          <p:cNvSpPr/>
          <p:nvPr/>
        </p:nvSpPr>
        <p:spPr>
          <a:xfrm>
            <a:off x="7423924" y="351079"/>
            <a:ext cx="346800" cy="34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55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33" y="0"/>
            <a:ext cx="12192000" cy="141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418000"/>
            <a:ext cx="12192000" cy="54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1158067" y="0"/>
            <a:ext cx="9876000" cy="1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1158067" y="1881867"/>
            <a:ext cx="9876000" cy="4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41853">
              <a:spcBef>
                <a:spcPts val="800"/>
              </a:spcBef>
              <a:spcAft>
                <a:spcPts val="0"/>
              </a:spcAft>
              <a:buSzPts val="2800"/>
              <a:buChar char="×"/>
              <a:defRPr sz="3733"/>
            </a:lvl1pPr>
            <a:lvl2pPr marL="1219170" lvl="1" indent="-541853">
              <a:spcBef>
                <a:spcPts val="0"/>
              </a:spcBef>
              <a:spcAft>
                <a:spcPts val="0"/>
              </a:spcAft>
              <a:buSzPts val="2800"/>
              <a:buChar char="×"/>
              <a:defRPr sz="3733"/>
            </a:lvl2pPr>
            <a:lvl3pPr marL="1828754" lvl="2" indent="-541853">
              <a:spcBef>
                <a:spcPts val="0"/>
              </a:spcBef>
              <a:spcAft>
                <a:spcPts val="0"/>
              </a:spcAft>
              <a:buSzPts val="2800"/>
              <a:buChar char="×"/>
              <a:defRPr sz="3733"/>
            </a:lvl3pPr>
            <a:lvl4pPr marL="2438339" lvl="3" indent="-541853">
              <a:spcBef>
                <a:spcPts val="0"/>
              </a:spcBef>
              <a:spcAft>
                <a:spcPts val="0"/>
              </a:spcAft>
              <a:buSzPts val="2800"/>
              <a:buChar char="×"/>
              <a:defRPr sz="3733"/>
            </a:lvl4pPr>
            <a:lvl5pPr marL="3047924" lvl="4" indent="-541853">
              <a:spcBef>
                <a:spcPts val="0"/>
              </a:spcBef>
              <a:spcAft>
                <a:spcPts val="0"/>
              </a:spcAft>
              <a:buSzPts val="2800"/>
              <a:buChar char="×"/>
              <a:defRPr sz="3733"/>
            </a:lvl5pPr>
            <a:lvl6pPr marL="3657509" lvl="5" indent="-541853">
              <a:spcBef>
                <a:spcPts val="0"/>
              </a:spcBef>
              <a:spcAft>
                <a:spcPts val="0"/>
              </a:spcAft>
              <a:buSzPts val="2800"/>
              <a:buChar char="×"/>
              <a:defRPr sz="3733"/>
            </a:lvl6pPr>
            <a:lvl7pPr marL="4267093" lvl="6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marL="4876678" lvl="7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marL="5486263" lvl="8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800467" y="4255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>
            <a:off x="2361920" y="7819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5"/>
          <p:cNvSpPr/>
          <p:nvPr/>
        </p:nvSpPr>
        <p:spPr>
          <a:xfrm rot="-1295565">
            <a:off x="2293031" y="-18987"/>
            <a:ext cx="346732" cy="34673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5"/>
          <p:cNvSpPr/>
          <p:nvPr/>
        </p:nvSpPr>
        <p:spPr>
          <a:xfrm>
            <a:off x="9465333" y="-24433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5"/>
          <p:cNvSpPr/>
          <p:nvPr/>
        </p:nvSpPr>
        <p:spPr>
          <a:xfrm rot="1050327">
            <a:off x="9419550" y="1027517"/>
            <a:ext cx="514633" cy="51463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5"/>
          <p:cNvSpPr/>
          <p:nvPr/>
        </p:nvSpPr>
        <p:spPr>
          <a:xfrm rot="1498139">
            <a:off x="10731397" y="1062349"/>
            <a:ext cx="346815" cy="34681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5"/>
          <p:cNvSpPr/>
          <p:nvPr/>
        </p:nvSpPr>
        <p:spPr>
          <a:xfrm>
            <a:off x="363667" y="12193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5"/>
          <p:cNvSpPr/>
          <p:nvPr/>
        </p:nvSpPr>
        <p:spPr>
          <a:xfrm rot="1222482">
            <a:off x="144329" y="153524"/>
            <a:ext cx="355011" cy="355011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5"/>
          <p:cNvSpPr/>
          <p:nvPr/>
        </p:nvSpPr>
        <p:spPr>
          <a:xfrm rot="2700000">
            <a:off x="1506807" y="961979"/>
            <a:ext cx="239285" cy="23928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11730567" y="9159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11245809" y="254091"/>
            <a:ext cx="355200" cy="3552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10208383" y="425561"/>
            <a:ext cx="239200" cy="239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75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33" y="0"/>
            <a:ext cx="12192000" cy="141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418000"/>
            <a:ext cx="12192000" cy="54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00467" y="4255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2361920" y="7819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 rot="-1295565">
            <a:off x="2293031" y="-18987"/>
            <a:ext cx="346732" cy="34673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9465333" y="-24433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 rot="1050327">
            <a:off x="9419550" y="1027517"/>
            <a:ext cx="514633" cy="51463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 rot="1498139">
            <a:off x="10731397" y="1062349"/>
            <a:ext cx="346815" cy="34681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363667" y="12193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6"/>
          <p:cNvSpPr/>
          <p:nvPr/>
        </p:nvSpPr>
        <p:spPr>
          <a:xfrm rot="1222482">
            <a:off x="144329" y="153524"/>
            <a:ext cx="355011" cy="355011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6"/>
          <p:cNvSpPr/>
          <p:nvPr/>
        </p:nvSpPr>
        <p:spPr>
          <a:xfrm rot="2700000">
            <a:off x="1506807" y="961979"/>
            <a:ext cx="239285" cy="23928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6"/>
          <p:cNvSpPr/>
          <p:nvPr/>
        </p:nvSpPr>
        <p:spPr>
          <a:xfrm>
            <a:off x="11730567" y="9159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6"/>
          <p:cNvSpPr/>
          <p:nvPr/>
        </p:nvSpPr>
        <p:spPr>
          <a:xfrm>
            <a:off x="11245809" y="254091"/>
            <a:ext cx="355200" cy="3552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6"/>
          <p:cNvSpPr/>
          <p:nvPr/>
        </p:nvSpPr>
        <p:spPr>
          <a:xfrm>
            <a:off x="10208383" y="425561"/>
            <a:ext cx="239200" cy="239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609600" y="-1"/>
            <a:ext cx="10972800" cy="1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957000" y="1809500"/>
            <a:ext cx="49888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×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6246205" y="1809500"/>
            <a:ext cx="49888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×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8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33" y="0"/>
            <a:ext cx="12192000" cy="141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0" y="1418000"/>
            <a:ext cx="12192000" cy="54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800467" y="4255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2361920" y="7819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 rot="-1295565">
            <a:off x="2293031" y="-18987"/>
            <a:ext cx="346732" cy="34673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9465333" y="-24433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 rot="1050327">
            <a:off x="9419550" y="1027517"/>
            <a:ext cx="514633" cy="51463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 rot="1498139">
            <a:off x="10731397" y="1062349"/>
            <a:ext cx="346815" cy="34681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363667" y="12193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 rot="1222482">
            <a:off x="144329" y="153524"/>
            <a:ext cx="355011" cy="355011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 rot="2700000">
            <a:off x="1506807" y="961979"/>
            <a:ext cx="239285" cy="23928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11730567" y="9159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7"/>
          <p:cNvSpPr/>
          <p:nvPr/>
        </p:nvSpPr>
        <p:spPr>
          <a:xfrm>
            <a:off x="11245809" y="254091"/>
            <a:ext cx="355200" cy="3552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/>
          <p:nvPr/>
        </p:nvSpPr>
        <p:spPr>
          <a:xfrm>
            <a:off x="10208383" y="425561"/>
            <a:ext cx="239200" cy="239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609600" y="-1"/>
            <a:ext cx="10972800" cy="1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609600" y="1817533"/>
            <a:ext cx="3509200" cy="4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2"/>
          </p:nvPr>
        </p:nvSpPr>
        <p:spPr>
          <a:xfrm>
            <a:off x="4298619" y="1817533"/>
            <a:ext cx="3509200" cy="4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3"/>
          </p:nvPr>
        </p:nvSpPr>
        <p:spPr>
          <a:xfrm>
            <a:off x="7987636" y="1817533"/>
            <a:ext cx="3509200" cy="4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3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-33" y="0"/>
            <a:ext cx="12192000" cy="141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1418000"/>
            <a:ext cx="12192000" cy="54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800467" y="42556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2361920" y="781972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 rot="-1295565">
            <a:off x="2293031" y="-18987"/>
            <a:ext cx="346732" cy="34673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9465333" y="-24433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 rot="1050327">
            <a:off x="9419550" y="1027517"/>
            <a:ext cx="514633" cy="51463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8"/>
          <p:cNvSpPr/>
          <p:nvPr/>
        </p:nvSpPr>
        <p:spPr>
          <a:xfrm rot="1498139">
            <a:off x="10731397" y="1062349"/>
            <a:ext cx="346815" cy="34681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8"/>
          <p:cNvSpPr/>
          <p:nvPr/>
        </p:nvSpPr>
        <p:spPr>
          <a:xfrm>
            <a:off x="363667" y="12193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8"/>
          <p:cNvSpPr/>
          <p:nvPr/>
        </p:nvSpPr>
        <p:spPr>
          <a:xfrm rot="1222482">
            <a:off x="144329" y="153524"/>
            <a:ext cx="355011" cy="355011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8"/>
          <p:cNvSpPr/>
          <p:nvPr/>
        </p:nvSpPr>
        <p:spPr>
          <a:xfrm rot="2700000">
            <a:off x="1506807" y="961979"/>
            <a:ext cx="239285" cy="23928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8"/>
          <p:cNvSpPr/>
          <p:nvPr/>
        </p:nvSpPr>
        <p:spPr>
          <a:xfrm>
            <a:off x="11730567" y="915952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8"/>
          <p:cNvSpPr/>
          <p:nvPr/>
        </p:nvSpPr>
        <p:spPr>
          <a:xfrm>
            <a:off x="11245809" y="254091"/>
            <a:ext cx="355200" cy="3552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8"/>
          <p:cNvSpPr/>
          <p:nvPr/>
        </p:nvSpPr>
        <p:spPr>
          <a:xfrm>
            <a:off x="10208383" y="425561"/>
            <a:ext cx="239200" cy="239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609600" y="-1"/>
            <a:ext cx="10972800" cy="1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59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rot="10800000" flipH="1">
            <a:off x="0" y="5859600"/>
            <a:ext cx="12192000" cy="998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rot="10800000" flipH="1">
            <a:off x="33" y="0"/>
            <a:ext cx="12192000" cy="58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 rot="10800000" flipH="1">
            <a:off x="800484" y="5957617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 rot="10800000" flipH="1">
            <a:off x="2763669" y="5740780"/>
            <a:ext cx="514800" cy="514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 rot="-9504435" flipH="1">
            <a:off x="2293049" y="6537107"/>
            <a:ext cx="346732" cy="34673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 flipH="1">
            <a:off x="9465351" y="6531684"/>
            <a:ext cx="357600" cy="35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 rot="9749673" flipH="1">
            <a:off x="8885234" y="5938318"/>
            <a:ext cx="514633" cy="514633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 rot="9301861" flipH="1">
            <a:off x="10675113" y="5824755"/>
            <a:ext cx="346815" cy="34681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rot="10800000" flipH="1">
            <a:off x="1320717" y="6485467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 rot="9577518" flipH="1">
            <a:off x="144347" y="6356316"/>
            <a:ext cx="355011" cy="355011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 rot="8100000" flipH="1">
            <a:off x="1719607" y="6016788"/>
            <a:ext cx="239285" cy="23928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 rot="10800000" flipH="1">
            <a:off x="11682351" y="6128333"/>
            <a:ext cx="246800" cy="246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9"/>
          <p:cNvSpPr/>
          <p:nvPr/>
        </p:nvSpPr>
        <p:spPr>
          <a:xfrm rot="10800000" flipH="1">
            <a:off x="11078925" y="6431260"/>
            <a:ext cx="355200" cy="3552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9"/>
          <p:cNvSpPr/>
          <p:nvPr/>
        </p:nvSpPr>
        <p:spPr>
          <a:xfrm rot="10800000" flipH="1">
            <a:off x="10208400" y="6200091"/>
            <a:ext cx="239200" cy="239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3128433" y="5875067"/>
            <a:ext cx="59352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5730200" y="6439300"/>
            <a:ext cx="731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1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10418291" y="6244172"/>
            <a:ext cx="665600" cy="665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2700000">
            <a:off x="19701" y="3870163"/>
            <a:ext cx="662983" cy="66298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2700000">
            <a:off x="11360291" y="1522399"/>
            <a:ext cx="958837" cy="95883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>
            <a:off x="414187" y="2069627"/>
            <a:ext cx="764800" cy="764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-1799089">
            <a:off x="11416113" y="4108961"/>
            <a:ext cx="722732" cy="72273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-1528015">
            <a:off x="245875" y="5476956"/>
            <a:ext cx="1101421" cy="1101421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>
            <a:off x="1653395" y="4750635"/>
            <a:ext cx="550000" cy="5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>
            <a:off x="10073515" y="804232"/>
            <a:ext cx="519600" cy="5196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/>
          <p:nvPr/>
        </p:nvSpPr>
        <p:spPr>
          <a:xfrm rot="-722532">
            <a:off x="1294369" y="878137"/>
            <a:ext cx="791825" cy="79182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0"/>
          <p:cNvSpPr/>
          <p:nvPr/>
        </p:nvSpPr>
        <p:spPr>
          <a:xfrm>
            <a:off x="10610297" y="-99565"/>
            <a:ext cx="473600" cy="473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 rot="1500134">
            <a:off x="361037" y="254315"/>
            <a:ext cx="472255" cy="472255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0"/>
          <p:cNvSpPr/>
          <p:nvPr/>
        </p:nvSpPr>
        <p:spPr>
          <a:xfrm>
            <a:off x="10234331" y="5102636"/>
            <a:ext cx="682400" cy="682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0"/>
          <p:cNvSpPr/>
          <p:nvPr/>
        </p:nvSpPr>
        <p:spPr>
          <a:xfrm>
            <a:off x="2753536" y="326635"/>
            <a:ext cx="327600" cy="32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0"/>
          <p:cNvSpPr/>
          <p:nvPr/>
        </p:nvSpPr>
        <p:spPr>
          <a:xfrm>
            <a:off x="2476940" y="6109200"/>
            <a:ext cx="318000" cy="3180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0"/>
          <p:cNvSpPr/>
          <p:nvPr/>
        </p:nvSpPr>
        <p:spPr>
          <a:xfrm>
            <a:off x="4020709" y="125467"/>
            <a:ext cx="471600" cy="471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0"/>
          <p:cNvSpPr/>
          <p:nvPr/>
        </p:nvSpPr>
        <p:spPr>
          <a:xfrm>
            <a:off x="10755909" y="3114584"/>
            <a:ext cx="319200" cy="31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0"/>
          <p:cNvSpPr/>
          <p:nvPr/>
        </p:nvSpPr>
        <p:spPr>
          <a:xfrm>
            <a:off x="4267929" y="6291027"/>
            <a:ext cx="327600" cy="327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0"/>
          <p:cNvSpPr/>
          <p:nvPr/>
        </p:nvSpPr>
        <p:spPr>
          <a:xfrm>
            <a:off x="1797709" y="3261065"/>
            <a:ext cx="471600" cy="471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0"/>
          <p:cNvSpPr/>
          <p:nvPr/>
        </p:nvSpPr>
        <p:spPr>
          <a:xfrm>
            <a:off x="7524101" y="6159048"/>
            <a:ext cx="459600" cy="459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0"/>
          <p:cNvSpPr/>
          <p:nvPr/>
        </p:nvSpPr>
        <p:spPr>
          <a:xfrm rot="-2700000">
            <a:off x="8899255" y="5917504"/>
            <a:ext cx="309429" cy="30942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0"/>
          <p:cNvSpPr/>
          <p:nvPr/>
        </p:nvSpPr>
        <p:spPr>
          <a:xfrm>
            <a:off x="8562743" y="176636"/>
            <a:ext cx="309600" cy="3096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 without decora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93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20/08/2019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9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000" cy="402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209801" y="167601"/>
            <a:ext cx="11772247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8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56267" y="153633"/>
            <a:ext cx="11879411" cy="6550699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87067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524283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03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39201" y="209501"/>
            <a:ext cx="11913495" cy="6438943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101367" y="1600200"/>
            <a:ext cx="31920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457125" y="1600200"/>
            <a:ext cx="31920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12883" y="1600200"/>
            <a:ext cx="31920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22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92301" y="209501"/>
            <a:ext cx="11807273" cy="643892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3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9"/>
          <p:cNvSpPr/>
          <p:nvPr/>
        </p:nvSpPr>
        <p:spPr>
          <a:xfrm>
            <a:off x="192301" y="209501"/>
            <a:ext cx="11807273" cy="643892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09600" y="54686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209801" y="167601"/>
            <a:ext cx="11772247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94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5" name="Google Shape;55;p11"/>
          <p:cNvSpPr/>
          <p:nvPr/>
        </p:nvSpPr>
        <p:spPr>
          <a:xfrm>
            <a:off x="279301" y="178834"/>
            <a:ext cx="11633236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112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3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6090568" y="0"/>
            <a:ext cx="6101433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200"/>
            <a:ext cx="706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521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14400" y="5513939"/>
            <a:ext cx="5219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2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311133" y="1114833"/>
            <a:ext cx="5569600" cy="4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3200"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3200"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3200"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3200"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32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5730200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74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400" cy="3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×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8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09600" y="2949100"/>
            <a:ext cx="35668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391208" y="2949100"/>
            <a:ext cx="35668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3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53033" y="3083300"/>
            <a:ext cx="2442000" cy="3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×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220181" y="3083300"/>
            <a:ext cx="2442000" cy="3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×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787329" y="3083300"/>
            <a:ext cx="2442000" cy="3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×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37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39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1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 circ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5730200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8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2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88807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3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20/08/2019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334D819-9F07-4261-B09B-9E467E5D9002}" type="datetimeFigureOut">
              <a:rPr lang="en-US" smtClean="0"/>
              <a:pPr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0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20/08/2019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7B610-26A9-496B-9919-8367312106A8}" type="datetimeFigureOut">
              <a:rPr lang="en-US"/>
              <a:pPr>
                <a:defRPr/>
              </a:pPr>
              <a:t>20/08/2019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67F782-50B3-4845-A999-7A8A032E0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3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-1"/>
            <a:ext cx="10972800" cy="1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8067" y="1881867"/>
            <a:ext cx="98760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6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10929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000" cy="4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6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37840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4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5016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://www.google.com.vn/" TargetMode="External"/><Relationship Id="rId4" Type="http://schemas.openxmlformats.org/officeDocument/2006/relationships/hyperlink" Target="http://www.nguyenphuchoc199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1288278"/>
            <a:ext cx="6345382" cy="381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012" y="0"/>
            <a:ext cx="1867988" cy="433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3212" y="3541455"/>
            <a:ext cx="4959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GVHD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: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Nguyễn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Phúc Học</a:t>
            </a:r>
          </a:p>
          <a:p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Lớp    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: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PTH 350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A ( T23YDH- B)</a:t>
            </a:r>
            <a:endParaRPr lang="vi-VN" sz="20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/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Nhóm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1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: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     -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Đặng Thị Hồng Duyên</a:t>
            </a:r>
          </a:p>
          <a:p>
            <a:pPr algn="just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		       -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Nguyễn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Thị Mỹ Duyên</a:t>
            </a:r>
          </a:p>
          <a:p>
            <a:pPr algn="just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			 -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Nguyễn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Ngọc Thu Hoài</a:t>
            </a:r>
          </a:p>
          <a:p>
            <a:pPr algn="just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			 -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Võ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Thị Lộc</a:t>
            </a:r>
          </a:p>
          <a:p>
            <a:pPr algn="just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			 -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Bùi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Thu Ngân</a:t>
            </a:r>
          </a:p>
          <a:p>
            <a:pPr algn="just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			 - </a:t>
            </a:r>
            <a:r>
              <a:rPr lang="vi-VN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Huỳnh </a:t>
            </a:r>
            <a:r>
              <a:rPr lang="vi-VN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Thị Thiên Phú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01394"/>
            <a:ext cx="4552530" cy="284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6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80" y="57787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NHÂN VÀ CƠ CHẾ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0" y="947136"/>
            <a:ext cx="8120419" cy="5426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II.1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thuốc-hóa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6" y="1465642"/>
            <a:ext cx="5129566" cy="470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2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7594" y="1310185"/>
            <a:ext cx="996287" cy="79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091820"/>
            <a:ext cx="76927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u="sng" dirty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u="sng" dirty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 Cơ chế: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(dựa trên cơ chế của 4 type quá mẫn)</a:t>
            </a:r>
          </a:p>
          <a:p>
            <a:pPr marL="457200" indent="-457200">
              <a:buAutoNum type="alphaLcPeriod"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yếu tố tham gia vào cơ chế của bệnh dị ứng</a:t>
            </a:r>
          </a:p>
          <a:p>
            <a:pPr marL="982663" indent="-157163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xâm nhập của dị nguyên         </a:t>
            </a:r>
          </a:p>
          <a:p>
            <a:pPr marL="982663" indent="-157163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Kháng thể IgE đóng vai trò chủ yếu trong các bệnh atopy</a:t>
            </a:r>
          </a:p>
          <a:p>
            <a:pPr marL="982663" indent="-157163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cytokin đóng vai trò cơ bản trong biểu hiện các triệu chứng </a:t>
            </a:r>
          </a:p>
        </p:txBody>
      </p:sp>
    </p:spTree>
    <p:extLst>
      <p:ext uri="{BB962C8B-B14F-4D97-AF65-F5344CB8AC3E}">
        <p14:creationId xmlns:p14="http://schemas.microsoft.com/office/powerpoint/2010/main" val="19406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08728" y="1022202"/>
            <a:ext cx="10637278" cy="1093200"/>
          </a:xfrm>
        </p:spPr>
        <p:txBody>
          <a:bodyPr>
            <a:noAutofit/>
          </a:bodyPr>
          <a:lstStyle/>
          <a:p>
            <a:pPr marL="457200" indent="-457200" algn="l">
              <a:buNone/>
            </a:pPr>
            <a:r>
              <a:rPr lang="vi-VN" sz="2800" b="1" u="sng" dirty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Cơ chế: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(dựa trên cơ chế của 4 type quá mẫn)</a:t>
            </a:r>
          </a:p>
          <a:p>
            <a:pPr marL="0" indent="0" algn="l">
              <a:buNone/>
            </a:pP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giai đoạn trong cơ chế dị ứng (3 giai đoạn) </a:t>
            </a:r>
            <a:endParaRPr lang="vi-V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mẫn cảm.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sinh hoá bệnh.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sinh lý bệnh.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7" y="2941102"/>
            <a:ext cx="10152239" cy="373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3821" y="1433015"/>
            <a:ext cx="982639" cy="682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155646"/>
            <a:ext cx="9717206" cy="762000"/>
          </a:xfrm>
        </p:spPr>
        <p:txBody>
          <a:bodyPr>
            <a:noAutofit/>
          </a:bodyPr>
          <a:lstStyle/>
          <a:p>
            <a:r>
              <a:rPr lang="en-US" sz="3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BỆNH DỊ ỨNG THƯỜNG GẶP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83" y="2336341"/>
            <a:ext cx="6318913" cy="3303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Tx/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 sần 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 xung quanh viền đỏ (tròn, bầu dục)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iảm khi chườm nóng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5442" y="867097"/>
            <a:ext cx="56831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III.1</a:t>
            </a: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48" y="876631"/>
            <a:ext cx="4338314" cy="255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77" y="3381833"/>
            <a:ext cx="4367285" cy="250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0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8932"/>
            <a:ext cx="11573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863" lvl="0" indent="-342900" algn="just" defTabSz="914400">
              <a:buFont typeface="Wingdings" panose="05000000000000000000" pitchFamily="2" charset="2"/>
              <a:buChar char="v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Quincke: không những trên da mà còn ở niêm mạc các cơ quan nội tạng, thường gặp ở mặt. Phù Quincke thanh quản là nguy hiểm nhất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2387231"/>
            <a:ext cx="4217158" cy="3331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36" y="2387230"/>
            <a:ext cx="4450024" cy="332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5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Explosion 2 3"/>
          <p:cNvSpPr/>
          <p:nvPr/>
        </p:nvSpPr>
        <p:spPr>
          <a:xfrm>
            <a:off x="3077155" y="655667"/>
            <a:ext cx="6769290" cy="5677468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55579" y="2947918"/>
            <a:ext cx="4012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PHÙ QUINCKE THANH QUẢN LÀ NGUY HIỂM NHẤT 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5603"/>
            <a:ext cx="10972800" cy="1418000"/>
          </a:xfrm>
        </p:spPr>
        <p:txBody>
          <a:bodyPr/>
          <a:lstStyle/>
          <a:p>
            <a:pPr marL="457200" lvl="0" indent="-457200" algn="l" defTabSz="457200">
              <a:buFont typeface="Wingdings" panose="05000000000000000000" pitchFamily="2" charset="2"/>
              <a:buChar char="Ø"/>
            </a:pPr>
            <a:r>
              <a:rPr lang="vi-VN" sz="4400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tắc điều trị</a:t>
            </a:r>
            <a:r>
              <a:rPr lang="vi-VN" sz="3200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vi-VN" sz="3200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16</a:t>
            </a:fld>
            <a:endParaRPr kern="0"/>
          </a:p>
        </p:txBody>
      </p:sp>
      <p:sp>
        <p:nvSpPr>
          <p:cNvPr id="3" name="TextBox 2"/>
          <p:cNvSpPr txBox="1"/>
          <p:nvPr/>
        </p:nvSpPr>
        <p:spPr>
          <a:xfrm>
            <a:off x="161841" y="1578777"/>
            <a:ext cx="8886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1730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iảm triệu chứng bằng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cho dùng thuốc kháng histamin H1 – thuốc thế hệ thứ II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fexofenadin, loratadin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cetirizine)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271463">
              <a:buFont typeface="Arial" pitchFamily="34" charset="0"/>
              <a:buChar char="•"/>
            </a:pP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bệnh nhân mày đay mạn tính hay bị ngứa vào buổi tối nên cho dùn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thuốc kháng histamin gây buồn ngủ như hydroxizin, cholorpheniramin</a:t>
            </a:r>
          </a:p>
          <a:p>
            <a:pPr marL="271463" indent="271463">
              <a:buFont typeface="Arial" pitchFamily="34" charset="0"/>
              <a:buChar char="•"/>
            </a:pP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dùng thuốc kháng histamin không kiểm soát được bệnh nên phối hợp với thuốc corticoid dạng tiêm hoặc uống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22" y="1578776"/>
            <a:ext cx="3013630" cy="196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7" y="4205201"/>
            <a:ext cx="2925098" cy="23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2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559558"/>
            <a:ext cx="2941091" cy="214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7290" y="2270024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4.000đ/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55" y="655092"/>
            <a:ext cx="2762530" cy="195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38381" y="2237756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2.000đ/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1" r="-1143"/>
          <a:stretch/>
        </p:blipFill>
        <p:spPr>
          <a:xfrm>
            <a:off x="777608" y="3321054"/>
            <a:ext cx="2513818" cy="252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 r="-1654"/>
          <a:stretch/>
        </p:blipFill>
        <p:spPr>
          <a:xfrm>
            <a:off x="3355127" y="3347366"/>
            <a:ext cx="2448960" cy="252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21239" r="-5101" b="1766"/>
          <a:stretch/>
        </p:blipFill>
        <p:spPr>
          <a:xfrm>
            <a:off x="6357467" y="475864"/>
            <a:ext cx="2777319" cy="231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 r="-1845"/>
          <a:stretch/>
        </p:blipFill>
        <p:spPr>
          <a:xfrm>
            <a:off x="9134786" y="559558"/>
            <a:ext cx="2626899" cy="222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913818" y="2339593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1.500đ/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807" y="5281683"/>
            <a:ext cx="23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1.000đ/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1777" y="5281683"/>
            <a:ext cx="21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500đ/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4460" y="2416984"/>
            <a:ext cx="249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3.000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20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24" y="3029771"/>
            <a:ext cx="3907914" cy="307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357467" y="5956082"/>
            <a:ext cx="135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85.000đ/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467" y="6102931"/>
            <a:ext cx="1704614" cy="42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8927" y="4643742"/>
            <a:ext cx="182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0.500đ/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18</a:t>
            </a:fld>
            <a:endParaRPr kern="0"/>
          </a:p>
        </p:txBody>
      </p:sp>
      <p:sp>
        <p:nvSpPr>
          <p:cNvPr id="3" name="Rectangle 2"/>
          <p:cNvSpPr/>
          <p:nvPr/>
        </p:nvSpPr>
        <p:spPr>
          <a:xfrm>
            <a:off x="243384" y="206760"/>
            <a:ext cx="71861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vi-VN" sz="28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Dị ứng thuốc :</a:t>
            </a:r>
          </a:p>
          <a:p>
            <a:pPr marL="444500" indent="98425">
              <a:buFont typeface="Wingdings" pitchFamily="2" charset="2"/>
              <a:buChar char="Ø"/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cương: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do dùng thuốc có thể gồm nhiều nhóm với nhiều nguyên nhân khác nhau.</a:t>
            </a:r>
          </a:p>
          <a:p>
            <a:pPr marL="901700" indent="-4572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Chẩn đoán dị ứng cần lưu ý đến việc đã dùng một loại thuốc trước đó một lần hoặc thuốc cùng nhóm .</a:t>
            </a:r>
          </a:p>
          <a:p>
            <a:pPr marL="901700" indent="-4572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chế dị ứng thuốc (phân tử thuốc có thể là protein hoặc hapten; 4 loại type dị ứng...).</a:t>
            </a:r>
          </a:p>
          <a:p>
            <a:pPr marL="901700" indent="-4572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hiện lâm sàng (toàn thân, da, phổi, gan, tim, thận....)</a:t>
            </a:r>
          </a:p>
          <a:p>
            <a:pPr marL="901700" indent="-457200">
              <a:buFont typeface="Wingdings" panose="05000000000000000000" pitchFamily="2" charset="2"/>
              <a:buChar char="§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phòng dị ứng thuốc (tuyên truyền, hạn chế tự điều trị, kiểm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lượng, khai thác tiền sử, dị ứng...)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0200" y="1501254"/>
            <a:ext cx="834373" cy="354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2" y="1019353"/>
            <a:ext cx="4590197" cy="51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868537" y="1460310"/>
            <a:ext cx="750627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44" y="313490"/>
            <a:ext cx="75112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và dự phòng dị ứng thuốc</a:t>
            </a:r>
          </a:p>
          <a:p>
            <a:pPr marL="271463" algn="just">
              <a:buFont typeface="Arial" pitchFamily="34" charset="0"/>
              <a:buChar char="•"/>
            </a:pPr>
            <a:r>
              <a:rPr lang="vi-V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chung: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Ngừng ngay thuốc đang dùng, chống dị ứng và giải độc, hạn chế tối đa dị ứng thuốc.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tiếp xúc với thuốc đã gây dị ứng, hạn chế dùng thuốc khác.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thuốc chống dị ứng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Kết hợp corticoid, thuốc chữa triệu chứng trong trường hợp nặng.</a:t>
            </a:r>
          </a:p>
          <a:p>
            <a:pPr marL="271463" indent="87313" algn="just">
              <a:buFont typeface="Arial" pitchFamily="34" charset="0"/>
              <a:buChar char="•"/>
            </a:pP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 phòng dị ứng thuốc: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Dùng thuốc đúng chỉ định, đúng liều, hạn chế tự điều trị.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Kiểm tra chất lượng , khai thác tiền sử, thử test</a:t>
            </a:r>
          </a:p>
          <a:p>
            <a:pPr marL="358775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Tiêm kháng sinh phải dùng dụng cụ riêng</a:t>
            </a:r>
          </a:p>
          <a:p>
            <a:pPr algn="just"/>
            <a:endParaRPr lang="vi-VN" sz="280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991" y="42263"/>
            <a:ext cx="2594009" cy="2676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388" y="154985"/>
            <a:ext cx="2461193" cy="2213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11" y="2649990"/>
            <a:ext cx="3088693" cy="188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403307" y="4230806"/>
            <a:ext cx="223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8.500đ/ </a:t>
            </a:r>
            <a:r>
              <a:rPr lang="en-US" dirty="0" err="1" smtClean="0"/>
              <a:t>viên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4877" y="2255512"/>
            <a:ext cx="1596788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500đ/ </a:t>
            </a:r>
            <a:r>
              <a:rPr lang="en-US" dirty="0" err="1" smtClean="0"/>
              <a:t>viên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21416" y="2231848"/>
            <a:ext cx="141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smtClean="0"/>
              <a:t>5.000đ</a:t>
            </a:r>
            <a:r>
              <a:rPr lang="en-US" dirty="0" smtClean="0"/>
              <a:t>/ </a:t>
            </a:r>
            <a:r>
              <a:rPr lang="en-US" dirty="0" err="1" smtClean="0"/>
              <a:t>lọ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1" y="4750707"/>
            <a:ext cx="2463420" cy="184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5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665572" y="140937"/>
            <a:ext cx="3704860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NỘI DUNG</a:t>
            </a:r>
            <a:endParaRPr lang="en-US" alt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59200" y="1346200"/>
            <a:ext cx="2527300" cy="4978400"/>
          </a:xfrm>
          <a:prstGeom prst="roundRect">
            <a:avLst>
              <a:gd name="adj" fmla="val 12647"/>
            </a:avLst>
          </a:prstGeom>
          <a:solidFill>
            <a:schemeClr val="bg1"/>
          </a:solidFill>
          <a:ln w="3175">
            <a:noFill/>
          </a:ln>
          <a:effectLst>
            <a:outerShdw blurRad="571500" dist="355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9375" y="1762125"/>
            <a:ext cx="2270125" cy="1295400"/>
          </a:xfrm>
          <a:prstGeom prst="rect">
            <a:avLst/>
          </a:prstGeom>
          <a:solidFill>
            <a:schemeClr val="accent3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defRPr/>
            </a:pPr>
            <a:endParaRPr lang="en-US" b="1">
              <a:ln/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06422" y="1466850"/>
            <a:ext cx="831273" cy="762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89375" y="3057525"/>
            <a:ext cx="2270125" cy="12954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89375" y="4352925"/>
            <a:ext cx="2270125" cy="129540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51400" y="5791200"/>
            <a:ext cx="368300" cy="3683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209" name="Group 24"/>
          <p:cNvGrpSpPr>
            <a:grpSpLocks/>
          </p:cNvGrpSpPr>
          <p:nvPr/>
        </p:nvGrpSpPr>
        <p:grpSpPr bwMode="auto">
          <a:xfrm>
            <a:off x="4919663" y="5868989"/>
            <a:ext cx="233362" cy="211137"/>
            <a:chOff x="2865555" y="6286500"/>
            <a:chExt cx="322032" cy="266700"/>
          </a:xfrm>
        </p:grpSpPr>
        <p:sp>
          <p:nvSpPr>
            <p:cNvPr id="22" name="Up Arrow 21"/>
            <p:cNvSpPr/>
            <p:nvPr/>
          </p:nvSpPr>
          <p:spPr>
            <a:xfrm>
              <a:off x="2865555" y="6286500"/>
              <a:ext cx="322032" cy="266700"/>
            </a:xfrm>
            <a:prstGeom prst="upArrow">
              <a:avLst>
                <a:gd name="adj1" fmla="val 83333"/>
                <a:gd name="adj2" fmla="val 3984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2968517" y="6438900"/>
              <a:ext cx="116108" cy="114300"/>
            </a:xfrm>
            <a:prstGeom prst="round2SameRect">
              <a:avLst>
                <a:gd name="adj1" fmla="val 10417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Parallelogram 25"/>
          <p:cNvSpPr/>
          <p:nvPr/>
        </p:nvSpPr>
        <p:spPr>
          <a:xfrm rot="16200000" flipV="1">
            <a:off x="6115844" y="1605756"/>
            <a:ext cx="1636712" cy="1295400"/>
          </a:xfrm>
          <a:custGeom>
            <a:avLst/>
            <a:gdLst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1680 w 1624104"/>
              <a:gd name="connsiteY0" fmla="*/ 1295400 h 1295400"/>
              <a:gd name="connsiteX1" fmla="*/ 325530 w 1624104"/>
              <a:gd name="connsiteY1" fmla="*/ 0 h 1295400"/>
              <a:gd name="connsiteX2" fmla="*/ 1624104 w 1624104"/>
              <a:gd name="connsiteY2" fmla="*/ 0 h 1295400"/>
              <a:gd name="connsiteX3" fmla="*/ 1300254 w 1624104"/>
              <a:gd name="connsiteY3" fmla="*/ 1295400 h 1295400"/>
              <a:gd name="connsiteX4" fmla="*/ 1680 w 162410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30 h 1295430"/>
              <a:gd name="connsiteX1" fmla="*/ 323850 w 1622424"/>
              <a:gd name="connsiteY1" fmla="*/ 30 h 1295430"/>
              <a:gd name="connsiteX2" fmla="*/ 1622424 w 1622424"/>
              <a:gd name="connsiteY2" fmla="*/ 30 h 1295430"/>
              <a:gd name="connsiteX3" fmla="*/ 1298574 w 1622424"/>
              <a:gd name="connsiteY3" fmla="*/ 1295430 h 1295430"/>
              <a:gd name="connsiteX4" fmla="*/ 0 w 1622424"/>
              <a:gd name="connsiteY4" fmla="*/ 1295430 h 129543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4" h="1295400">
                <a:moveTo>
                  <a:pt x="0" y="1295400"/>
                </a:moveTo>
                <a:cubicBezTo>
                  <a:pt x="0" y="984250"/>
                  <a:pt x="57150" y="19050"/>
                  <a:pt x="323850" y="0"/>
                </a:cubicBezTo>
                <a:lnTo>
                  <a:pt x="1622424" y="0"/>
                </a:lnTo>
                <a:cubicBezTo>
                  <a:pt x="1412874" y="114300"/>
                  <a:pt x="1298574" y="781050"/>
                  <a:pt x="1298574" y="1295400"/>
                </a:cubicBezTo>
                <a:lnTo>
                  <a:pt x="0" y="129540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Parallelogram 25"/>
          <p:cNvSpPr/>
          <p:nvPr/>
        </p:nvSpPr>
        <p:spPr>
          <a:xfrm rot="16200000" flipV="1">
            <a:off x="6222411" y="2731089"/>
            <a:ext cx="1702979" cy="1574800"/>
          </a:xfrm>
          <a:custGeom>
            <a:avLst/>
            <a:gdLst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1680 w 1624104"/>
              <a:gd name="connsiteY0" fmla="*/ 1295400 h 1295400"/>
              <a:gd name="connsiteX1" fmla="*/ 325530 w 1624104"/>
              <a:gd name="connsiteY1" fmla="*/ 0 h 1295400"/>
              <a:gd name="connsiteX2" fmla="*/ 1624104 w 1624104"/>
              <a:gd name="connsiteY2" fmla="*/ 0 h 1295400"/>
              <a:gd name="connsiteX3" fmla="*/ 1300254 w 1624104"/>
              <a:gd name="connsiteY3" fmla="*/ 1295400 h 1295400"/>
              <a:gd name="connsiteX4" fmla="*/ 1680 w 162410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30 h 1295430"/>
              <a:gd name="connsiteX1" fmla="*/ 323850 w 1622424"/>
              <a:gd name="connsiteY1" fmla="*/ 30 h 1295430"/>
              <a:gd name="connsiteX2" fmla="*/ 1622424 w 1622424"/>
              <a:gd name="connsiteY2" fmla="*/ 30 h 1295430"/>
              <a:gd name="connsiteX3" fmla="*/ 1298574 w 1622424"/>
              <a:gd name="connsiteY3" fmla="*/ 1295430 h 1295430"/>
              <a:gd name="connsiteX4" fmla="*/ 0 w 1622424"/>
              <a:gd name="connsiteY4" fmla="*/ 1295430 h 129543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4" h="1295400">
                <a:moveTo>
                  <a:pt x="0" y="1295400"/>
                </a:moveTo>
                <a:cubicBezTo>
                  <a:pt x="0" y="984250"/>
                  <a:pt x="57150" y="19050"/>
                  <a:pt x="323850" y="0"/>
                </a:cubicBezTo>
                <a:lnTo>
                  <a:pt x="1622424" y="0"/>
                </a:lnTo>
                <a:cubicBezTo>
                  <a:pt x="1354370" y="257290"/>
                  <a:pt x="1248159" y="786926"/>
                  <a:pt x="1243576" y="1295400"/>
                </a:cubicBezTo>
                <a:lnTo>
                  <a:pt x="0" y="12954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Parallelogram 25"/>
          <p:cNvSpPr/>
          <p:nvPr/>
        </p:nvSpPr>
        <p:spPr>
          <a:xfrm rot="16200000" flipV="1">
            <a:off x="6324600" y="3825875"/>
            <a:ext cx="1784350" cy="1860550"/>
          </a:xfrm>
          <a:custGeom>
            <a:avLst/>
            <a:gdLst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1680 w 1624104"/>
              <a:gd name="connsiteY0" fmla="*/ 1295400 h 1295400"/>
              <a:gd name="connsiteX1" fmla="*/ 325530 w 1624104"/>
              <a:gd name="connsiteY1" fmla="*/ 0 h 1295400"/>
              <a:gd name="connsiteX2" fmla="*/ 1624104 w 1624104"/>
              <a:gd name="connsiteY2" fmla="*/ 0 h 1295400"/>
              <a:gd name="connsiteX3" fmla="*/ 1300254 w 1624104"/>
              <a:gd name="connsiteY3" fmla="*/ 1295400 h 1295400"/>
              <a:gd name="connsiteX4" fmla="*/ 1680 w 162410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30 h 1295430"/>
              <a:gd name="connsiteX1" fmla="*/ 323850 w 1622424"/>
              <a:gd name="connsiteY1" fmla="*/ 30 h 1295430"/>
              <a:gd name="connsiteX2" fmla="*/ 1622424 w 1622424"/>
              <a:gd name="connsiteY2" fmla="*/ 30 h 1295430"/>
              <a:gd name="connsiteX3" fmla="*/ 1298574 w 1622424"/>
              <a:gd name="connsiteY3" fmla="*/ 1295430 h 1295430"/>
              <a:gd name="connsiteX4" fmla="*/ 0 w 1622424"/>
              <a:gd name="connsiteY4" fmla="*/ 1295430 h 129543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98574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622424"/>
              <a:gd name="connsiteY0" fmla="*/ 1295400 h 1295400"/>
              <a:gd name="connsiteX1" fmla="*/ 323850 w 1622424"/>
              <a:gd name="connsiteY1" fmla="*/ 0 h 1295400"/>
              <a:gd name="connsiteX2" fmla="*/ 1622424 w 1622424"/>
              <a:gd name="connsiteY2" fmla="*/ 0 h 1295400"/>
              <a:gd name="connsiteX3" fmla="*/ 1243576 w 1622424"/>
              <a:gd name="connsiteY3" fmla="*/ 1295400 h 1295400"/>
              <a:gd name="connsiteX4" fmla="*/ 0 w 1622424"/>
              <a:gd name="connsiteY4" fmla="*/ 1295400 h 1295400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  <a:gd name="connsiteX0" fmla="*/ 0 w 1716378"/>
              <a:gd name="connsiteY0" fmla="*/ 1303747 h 1303747"/>
              <a:gd name="connsiteX1" fmla="*/ 323850 w 1716378"/>
              <a:gd name="connsiteY1" fmla="*/ 8347 h 1303747"/>
              <a:gd name="connsiteX2" fmla="*/ 1716378 w 1716378"/>
              <a:gd name="connsiteY2" fmla="*/ 0 h 1303747"/>
              <a:gd name="connsiteX3" fmla="*/ 1243576 w 1716378"/>
              <a:gd name="connsiteY3" fmla="*/ 1303747 h 1303747"/>
              <a:gd name="connsiteX4" fmla="*/ 0 w 1716378"/>
              <a:gd name="connsiteY4" fmla="*/ 1303747 h 13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378" h="1303747">
                <a:moveTo>
                  <a:pt x="0" y="1303747"/>
                </a:moveTo>
                <a:cubicBezTo>
                  <a:pt x="0" y="992597"/>
                  <a:pt x="96106" y="105855"/>
                  <a:pt x="323850" y="8347"/>
                </a:cubicBezTo>
                <a:lnTo>
                  <a:pt x="1716378" y="0"/>
                </a:lnTo>
                <a:cubicBezTo>
                  <a:pt x="1301664" y="225572"/>
                  <a:pt x="1264199" y="796943"/>
                  <a:pt x="1243576" y="1303747"/>
                </a:cubicBezTo>
                <a:lnTo>
                  <a:pt x="0" y="1303747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5-Point Star 58"/>
          <p:cNvSpPr/>
          <p:nvPr/>
        </p:nvSpPr>
        <p:spPr bwMode="auto">
          <a:xfrm>
            <a:off x="6419850" y="3414713"/>
            <a:ext cx="414338" cy="419100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419851" y="4795611"/>
            <a:ext cx="531875" cy="392190"/>
            <a:chOff x="5210175" y="2278856"/>
            <a:chExt cx="235744" cy="173831"/>
          </a:xfrm>
          <a:solidFill>
            <a:schemeClr val="bg1"/>
          </a:solidFill>
        </p:grpSpPr>
        <p:sp>
          <p:nvSpPr>
            <p:cNvPr id="61" name="Frame 60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15164" y="2153444"/>
            <a:ext cx="405882" cy="456407"/>
            <a:chOff x="4290008" y="4767262"/>
            <a:chExt cx="902113" cy="1014412"/>
          </a:xfrm>
          <a:solidFill>
            <a:schemeClr val="bg1"/>
          </a:solidFill>
        </p:grpSpPr>
        <p:sp>
          <p:nvSpPr>
            <p:cNvPr id="67" name="Freeform 66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6915150" y="1244600"/>
            <a:ext cx="1792288" cy="17922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90000"/>
                  <a:lumOff val="10000"/>
                </a:schemeClr>
              </a:gs>
              <a:gs pos="32000">
                <a:schemeClr val="bg1">
                  <a:shade val="67500"/>
                  <a:satMod val="115000"/>
                  <a:lumMod val="92000"/>
                  <a:lumOff val="8000"/>
                </a:schemeClr>
              </a:gs>
              <a:gs pos="67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8100000" scaled="1"/>
            <a:tileRect/>
          </a:gradFill>
          <a:ln w="3175">
            <a:noFill/>
          </a:ln>
          <a:effectLst>
            <a:outerShdw blurRad="38100" dist="63500" dir="192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6000" b="1" dirty="0" smtClean="0">
                <a:solidFill>
                  <a:srgbClr val="DE6C3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</a:t>
            </a:r>
            <a:endParaRPr lang="en-US" sz="6000" b="1" dirty="0">
              <a:solidFill>
                <a:srgbClr val="DE6C36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15200" y="2428875"/>
            <a:ext cx="1792288" cy="17922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90000"/>
                  <a:lumOff val="10000"/>
                </a:schemeClr>
              </a:gs>
              <a:gs pos="32000">
                <a:schemeClr val="bg1">
                  <a:shade val="67500"/>
                  <a:satMod val="115000"/>
                  <a:lumMod val="92000"/>
                  <a:lumOff val="8000"/>
                </a:schemeClr>
              </a:gs>
              <a:gs pos="67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8100000" scaled="1"/>
            <a:tileRect/>
          </a:gradFill>
          <a:ln w="3175">
            <a:noFill/>
          </a:ln>
          <a:effectLst>
            <a:outerShdw blurRad="38100" dist="63500" dir="192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6000" b="1" dirty="0" smtClean="0">
                <a:solidFill>
                  <a:srgbClr val="B83D68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II</a:t>
            </a:r>
            <a:endParaRPr lang="en-US" sz="6000" b="1" dirty="0">
              <a:solidFill>
                <a:srgbClr val="B83D68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735889" y="3802064"/>
            <a:ext cx="1792287" cy="179228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90000"/>
                  <a:lumOff val="10000"/>
                </a:schemeClr>
              </a:gs>
              <a:gs pos="32000">
                <a:schemeClr val="bg1">
                  <a:shade val="67500"/>
                  <a:satMod val="115000"/>
                  <a:lumMod val="92000"/>
                  <a:lumOff val="8000"/>
                </a:schemeClr>
              </a:gs>
              <a:gs pos="67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8100000" scaled="1"/>
            <a:tileRect/>
          </a:gradFill>
          <a:ln w="3175">
            <a:noFill/>
          </a:ln>
          <a:effectLst>
            <a:outerShdw blurRad="38100" dist="63500" dir="192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6000" b="1" dirty="0" smtClean="0">
                <a:solidFill>
                  <a:srgbClr val="AC66BB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III</a:t>
            </a:r>
            <a:endParaRPr lang="en-US" sz="6000" b="1" dirty="0">
              <a:solidFill>
                <a:srgbClr val="AC66BB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66150" y="6505576"/>
            <a:ext cx="19954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vi-VN" sz="1200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www.PowerPointDep.net</a:t>
            </a:r>
            <a:endParaRPr lang="en-US" sz="1200" b="1" dirty="0">
              <a:solidFill>
                <a:prstClr val="white">
                  <a:lumMod val="8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7156" y="2104885"/>
            <a:ext cx="234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656" y="3267056"/>
            <a:ext cx="2328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7234" y="4562456"/>
            <a:ext cx="257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61833" y="765354"/>
            <a:ext cx="6109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8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Dị ứng thức ăn</a:t>
            </a:r>
          </a:p>
          <a:p>
            <a:pPr marL="444500">
              <a:buFont typeface="Wingdings" pitchFamily="2" charset="2"/>
              <a:buChar char="Ø"/>
            </a:pP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Khái niệm: </a:t>
            </a:r>
          </a:p>
          <a:p>
            <a:pPr marL="715963">
              <a:buFont typeface="Arial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một phản ứng dị thường của cơ thể đối với thức ăn, có thể xảy ra ngày sau khi ăn hoặc là hơn.</a:t>
            </a:r>
          </a:p>
          <a:p>
            <a:pPr marL="715963">
              <a:buFont typeface="Arial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người bị dị ứng kết hợp</a:t>
            </a:r>
          </a:p>
          <a:p>
            <a:pPr marL="444500">
              <a:buFont typeface="Wingdings" pitchFamily="2" charset="2"/>
              <a:buChar char="Ø"/>
            </a:pP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chế: </a:t>
            </a:r>
          </a:p>
          <a:p>
            <a:pPr marL="715963">
              <a:buFont typeface="Arial" pitchFamily="34" charset="0"/>
              <a:buChar char="•"/>
              <a:tabLst>
                <a:tab pos="715963" algn="l"/>
              </a:tabLs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Diễn ra với cả 4 type </a:t>
            </a:r>
          </a:p>
          <a:p>
            <a:pPr marL="715963">
              <a:buFont typeface="Arial" pitchFamily="34" charset="0"/>
              <a:buChar char="•"/>
              <a:tabLst>
                <a:tab pos="715963" algn="l"/>
              </a:tabLs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loại kinh điển chia làm 2 nhóm: dị ứng tất thì và dị ứng muộn.</a:t>
            </a:r>
          </a:p>
          <a:p>
            <a:pPr marL="444500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81" y="1458390"/>
            <a:ext cx="5170513" cy="387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b="14504"/>
          <a:stretch/>
        </p:blipFill>
        <p:spPr>
          <a:xfrm>
            <a:off x="10255668" y="4189863"/>
            <a:ext cx="1586326" cy="11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t="30301" r="22842" b="23625"/>
          <a:stretch/>
        </p:blipFill>
        <p:spPr>
          <a:xfrm>
            <a:off x="7997587" y="2620370"/>
            <a:ext cx="2647403" cy="178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82471" y="247866"/>
            <a:ext cx="711958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Điều trị đặc hiệu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Loại bỏ DN: ăn theo chế độ riêng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Phương pháp giải mẫn cảm đặc hiệu: Đưa DN vào cơ thể với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liều nhỏ tăng dần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sym typeface="Wingdings"/>
              </a:rPr>
              <a:t>Ig4+DN không cho KT D/ứ+DN 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D/ứ 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sym typeface="Wingdings"/>
              </a:rPr>
              <a:t>không phát sinh hoặc mức độ nhẹ 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CĐ: khi không bỏ được DN)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phương pháp khác</a:t>
            </a:r>
          </a:p>
          <a:p>
            <a:pPr marL="285750" indent="-285750">
              <a:buFont typeface="Arial" pitchFamily="34" charset="0"/>
              <a:buChar char="•"/>
            </a:pPr>
            <a:endParaRPr lang="vi-VN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Đặc trị không đặc hiệu: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Vô hiệu hóa các hoạt chất TG: 		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sử dụng thuốc kháng Histamin, Serotonin,...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Điều trị các rối loạn và triệu chứng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3" y="3310243"/>
            <a:ext cx="3992250" cy="32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2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094" y="397893"/>
            <a:ext cx="7105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</a:t>
            </a:r>
            <a:r>
              <a:rPr lang="vi-VN" sz="2800" b="1" u="sng" dirty="0" smtClean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sz="2800" b="1" u="sng" dirty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da cơ </a:t>
            </a:r>
            <a:r>
              <a:rPr lang="en-US" sz="2800" b="1" u="sng" dirty="0" err="1" smtClean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800" b="1" u="sng" dirty="0" smtClean="0">
                <a:solidFill>
                  <a:srgbClr val="D42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D422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algn="just">
              <a:buFont typeface="Wingdings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là dạng tổn thương viêm da mạn tính với những dấu hiệu lâm sàng đặc trưng.</a:t>
            </a:r>
          </a:p>
          <a:p>
            <a:pPr marL="444500" algn="just">
              <a:buFont typeface="Wingdings" pitchFamily="2" charset="2"/>
              <a:buChar char="Ø"/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Dịch tể học: trẻ em (15-30%), người lớn (2-10%), bệnh có yếu tố di truyền, 35% trẻ có biểu hiện hen.</a:t>
            </a:r>
          </a:p>
          <a:p>
            <a:pPr marL="444500" algn="just">
              <a:buFont typeface="Wingdings" pitchFamily="2" charset="2"/>
              <a:buChar char="Ø"/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Triệu chứng điển hình qua 4 giai đoạn (đỏ da; hình thành bọng nước; rỉ nước và gây tổn thương; đóng vẩy).</a:t>
            </a:r>
          </a:p>
          <a:p>
            <a:pPr marL="444500" algn="just">
              <a:buFont typeface="Wingdings" pitchFamily="2" charset="2"/>
              <a:buChar char="Ø"/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Chẩn đoán bệnh (dựa vào tiêu chuẩn chính, tiêu chuẩn phụ).</a:t>
            </a:r>
          </a:p>
          <a:p>
            <a:pPr marL="444500" algn="just">
              <a:buFont typeface="Wingdings" pitchFamily="2" charset="2"/>
              <a:buChar char="Ø"/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trị: chống viêm; chống bội nhiễm; điều trị khô da; điều trị giảm 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0"/>
            <a:ext cx="4549254" cy="2702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2702257"/>
            <a:ext cx="4549254" cy="40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5" y="408656"/>
            <a:ext cx="4935941" cy="6461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vi-VN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Viêm mao mạch dị ứng:</a:t>
            </a:r>
          </a:p>
          <a:p>
            <a:pPr marL="444500" lvl="0" algn="just" defTabSz="914400">
              <a:buFont typeface="Wingdings" pitchFamily="2" charset="2"/>
              <a:buChar char="Ø"/>
            </a:pP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một bệnh tự dị ứng không rõ căn nguyên, tổn thương lan tỏa hệ thống vi mạch.</a:t>
            </a:r>
          </a:p>
          <a:p>
            <a:pPr marL="444500" lvl="0" algn="just" defTabSz="914400">
              <a:buFont typeface="Wingdings" pitchFamily="2" charset="2"/>
              <a:buChar char="Ø"/>
            </a:pP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yếu xảy ra ở trẻ em và người trẻ tuổi; tỉ lệ ở nam gấp 2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nữ </a:t>
            </a:r>
          </a:p>
          <a:p>
            <a:pPr marL="444500" lvl="0" algn="just" defTabSz="914400">
              <a:buFont typeface="Wingdings" pitchFamily="2" charset="2"/>
              <a:buChar char="Ø"/>
            </a:pP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điều trị đặc hiệu (nghĩ ngơi, dùng vitamin C, dùng thuốc kháng viêm giảm đau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0" algn="just" defTabSz="914400"/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US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</a:t>
            </a:r>
            <a:r>
              <a:rPr lang="vi-VN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Hen phế </a:t>
            </a:r>
            <a:r>
              <a:rPr lang="vi-VN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 </a:t>
            </a:r>
            <a:r>
              <a:rPr lang="vi-VN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ứng.</a:t>
            </a:r>
          </a:p>
          <a:p>
            <a:pPr lvl="0" defTabSz="914400"/>
            <a:r>
              <a:rPr lang="en-US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.7</a:t>
            </a:r>
            <a:r>
              <a:rPr lang="vi-VN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Sốc phản vệ.</a:t>
            </a:r>
          </a:p>
          <a:p>
            <a:pPr lvl="0" defTabSz="914400"/>
            <a:r>
              <a:rPr lang="en-US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</a:t>
            </a:r>
            <a:r>
              <a:rPr lang="vi-VN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Lupus ban đỏ hệ thống.</a:t>
            </a:r>
          </a:p>
          <a:p>
            <a:pPr lvl="0" defTabSz="914400"/>
            <a:r>
              <a:rPr lang="en-US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5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.9</a:t>
            </a:r>
            <a:r>
              <a:rPr lang="vi-VN" sz="25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Xơ cứng bì.</a:t>
            </a:r>
          </a:p>
          <a:p>
            <a:pPr lvl="0" defTabSz="914400">
              <a:buFont typeface="Wingdings" pitchFamily="2" charset="2"/>
              <a:buChar char="Ø"/>
            </a:pPr>
            <a:endParaRPr lang="vi-VN" sz="25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822988"/>
            <a:ext cx="5609230" cy="54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24</a:t>
            </a:fld>
            <a:endParaRPr kern="0"/>
          </a:p>
        </p:txBody>
      </p:sp>
      <p:sp>
        <p:nvSpPr>
          <p:cNvPr id="2" name="TextBox 1"/>
          <p:cNvSpPr txBox="1"/>
          <p:nvPr/>
        </p:nvSpPr>
        <p:spPr>
          <a:xfrm>
            <a:off x="1233262" y="1337480"/>
            <a:ext cx="9507526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THAM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www.nguyenphuchoc199.com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www.google.com.vn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,(2016)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670412" y="2410720"/>
            <a:ext cx="6851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</a:t>
            </a:r>
            <a:endParaRPr lang="en-US" sz="4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đã lắng </a:t>
            </a:r>
            <a:r>
              <a:rPr lang="vi-V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332" y="760621"/>
            <a:ext cx="76228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I.1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-355600">
              <a:buFont typeface="Wingdings" panose="05000000000000000000" pitchFamily="2" charset="2"/>
              <a:buChar char="v"/>
            </a:pP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gặp vật lạ (dị nguyên) cơ thể phản ứng bảo vệ nhưng quá mức so với bình thường gây tổn hại cơ thể </a:t>
            </a:r>
            <a:r>
              <a:rPr lang="en-US" altLang="ko-K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 </a:t>
            </a:r>
            <a:r>
              <a:rPr lang="vi-VN" altLang="ko-K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 </a:t>
            </a:r>
            <a:r>
              <a:rPr lang="vi-VN" altLang="ko-KR" sz="24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dị ứng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(tử </a:t>
            </a:r>
            <a:r>
              <a:rPr lang="vi-VN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vong-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vi-VN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phản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184150">
              <a:buFont typeface="Arial" pitchFamily="34" charset="0"/>
              <a:buChar char="•"/>
            </a:pP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Tùy cơ địa , yếu tố di truyền mỗi người</a:t>
            </a:r>
            <a:r>
              <a:rPr lang="vi-VN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ko-KR" sz="2400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982663"/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Cha mẹ dị ứng- con bị (50%) </a:t>
            </a:r>
            <a:endParaRPr lang="en-US" altLang="ko-KR" sz="2400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982663"/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Cha /mẹ dị ứng- con bị (30%)</a:t>
            </a:r>
          </a:p>
          <a:p>
            <a:pPr>
              <a:lnSpc>
                <a:spcPct val="150000"/>
              </a:lnSpc>
              <a:buClrTx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207" y="27138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ĐẠI CƯƠNG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3940" y="6420288"/>
            <a:ext cx="3794078" cy="32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34" y="1828799"/>
            <a:ext cx="3777890" cy="394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0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445" y="3766782"/>
            <a:ext cx="2060812" cy="395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2133" y="1555843"/>
            <a:ext cx="7055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chung: 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271463"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giống nhau tất cả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271463"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TCLS: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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cầu,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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</a:p>
          <a:p>
            <a:pPr marL="627063" indent="-271463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 xen kẽ thời gian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bình thường</a:t>
            </a:r>
          </a:p>
        </p:txBody>
      </p:sp>
    </p:spTree>
    <p:extLst>
      <p:ext uri="{BB962C8B-B14F-4D97-AF65-F5344CB8AC3E}">
        <p14:creationId xmlns:p14="http://schemas.microsoft.com/office/powerpoint/2010/main" val="31168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80780" y="2617431"/>
            <a:ext cx="10174408" cy="1056275"/>
          </a:xfrm>
          <a:prstGeom prst="round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0780" y="3673706"/>
            <a:ext cx="10174408" cy="10983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8548" y="4772041"/>
            <a:ext cx="10126639" cy="1114851"/>
          </a:xfrm>
          <a:prstGeom prst="round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4053" y="1511590"/>
            <a:ext cx="10406986" cy="1123825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5251" y="1843882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687393" y="2912083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705970" y="4029566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719237" y="5122662"/>
            <a:ext cx="405833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2901" y="1401764"/>
            <a:ext cx="8263413" cy="5258343"/>
          </a:xfrm>
          <a:prstGeom prst="roundRect">
            <a:avLst>
              <a:gd name="adj" fmla="val 23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457200" defTabSz="914400" latinLnBrk="1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914400" latinLnBrk="1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914400" latinLnBrk="1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914400" latinLnBrk="1">
              <a:spcBef>
                <a:spcPct val="20000"/>
              </a:spcBef>
              <a:buFont typeface="Arial" pitchFamily="34" charset="0"/>
              <a:buChar char="•"/>
              <a:tabLst>
                <a:tab pos="7983538" algn="l"/>
              </a:tabLst>
            </a:pPr>
            <a:r>
              <a:rPr lang="vi-VN" altLang="ko-K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P/ứ </a:t>
            </a:r>
            <a:r>
              <a:rPr lang="vi-VN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ứng tức </a:t>
            </a:r>
            <a:r>
              <a:rPr lang="en-US" altLang="ko-K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 ra ngay khi tiếp xúc  KN</a:t>
            </a:r>
            <a:r>
              <a:rPr lang="en-US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lần 2 </a:t>
            </a:r>
            <a:r>
              <a:rPr lang="en-US" altLang="ko-K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trở</a:t>
            </a:r>
            <a:r>
              <a:rPr lang="en-US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ko-K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đi</a:t>
            </a:r>
            <a:r>
              <a:rPr lang="vi-VN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defTabSz="914400" latinLnBrk="1">
              <a:spcBef>
                <a:spcPct val="20000"/>
              </a:spcBef>
              <a:buFont typeface="Arial" pitchFamily="34" charset="0"/>
              <a:buChar char="•"/>
              <a:tabLst>
                <a:tab pos="7983538" algn="l"/>
              </a:tabLst>
            </a:pPr>
            <a:r>
              <a:rPr lang="vi-VN" altLang="ko-K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vi-VN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altLang="ko-K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ko-K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Nổi mày đay, bệnh dị ứng atropi, phù mạch Quincke, hen PQ , nặng hơn gây sốc phản vệ,...</a:t>
            </a:r>
          </a:p>
          <a:p>
            <a:pPr lvl="0" defTabSz="914400">
              <a:tabLst>
                <a:tab pos="7983538" algn="l"/>
              </a:tabLst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 flipH="1">
            <a:off x="3308135" y="1892392"/>
            <a:ext cx="235319" cy="26299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96179" y="1498425"/>
            <a:ext cx="6507630" cy="1060430"/>
          </a:xfrm>
          <a:prstGeom prst="roundRect">
            <a:avLst>
              <a:gd name="adj" fmla="val 8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latinLnBrk="1">
              <a:spcBef>
                <a:spcPct val="20000"/>
              </a:spcBef>
            </a:pPr>
            <a:r>
              <a:rPr lang="vi-VN" altLang="ko-KR" sz="2800" b="1" dirty="0" smtClean="0">
                <a:solidFill>
                  <a:srgbClr val="FF0000"/>
                </a:solidFill>
                <a:latin typeface="Times New Roman"/>
                <a:cs typeface="Arial" pitchFamily="34" charset="0"/>
              </a:rPr>
              <a:t>Type 1: </a:t>
            </a:r>
            <a:r>
              <a:rPr lang="vi-VN" altLang="ko-KR" sz="2800" b="1" dirty="0" smtClean="0">
                <a:solidFill>
                  <a:prstClr val="black"/>
                </a:solidFill>
                <a:latin typeface="Times New Roman"/>
                <a:cs typeface="Arial" pitchFamily="34" charset="0"/>
              </a:rPr>
              <a:t>Loại phản vệ, loại IgE</a:t>
            </a:r>
            <a:endParaRPr lang="vi-VN" altLang="ko-KR" sz="2800" b="1" dirty="0">
              <a:solidFill>
                <a:srgbClr val="FF0000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1" y="1365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I.2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914400"/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3200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3200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u="sng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8553" y="2871313"/>
            <a:ext cx="815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 latinLnBrk="1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47702" y="2617431"/>
            <a:ext cx="10256860" cy="1056275"/>
          </a:xfrm>
          <a:prstGeom prst="round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0780" y="3673706"/>
            <a:ext cx="9819566" cy="10983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8549" y="4772041"/>
            <a:ext cx="9771798" cy="1114851"/>
          </a:xfrm>
          <a:prstGeom prst="round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0780" y="1511590"/>
            <a:ext cx="9819566" cy="1123825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9992" y="1896704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87387" y="2936018"/>
            <a:ext cx="437677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705970" y="4029566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719237" y="5122662"/>
            <a:ext cx="405833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2902" y="1401764"/>
            <a:ext cx="8034932" cy="5250100"/>
          </a:xfrm>
          <a:prstGeom prst="roundRect">
            <a:avLst>
              <a:gd name="adj" fmla="val 23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 flipH="1">
            <a:off x="3308135" y="1892392"/>
            <a:ext cx="235319" cy="262991"/>
          </a:xfrm>
          <a:prstGeom prst="triangle">
            <a:avLst/>
          </a:prstGeom>
          <a:solidFill>
            <a:srgbClr val="F8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57290" y="1566506"/>
            <a:ext cx="6495043" cy="1050925"/>
          </a:xfrm>
          <a:prstGeom prst="roundRect">
            <a:avLst>
              <a:gd name="adj" fmla="val 8380"/>
            </a:avLst>
          </a:prstGeom>
          <a:solidFill>
            <a:srgbClr val="F8A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latinLnBrk="1">
              <a:spcBef>
                <a:spcPct val="2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Type 2: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itchFamily="34" charset="0"/>
              </a:rPr>
              <a:t>loại gây độc T/bào, loại IgG</a:t>
            </a:r>
            <a:endParaRPr lang="en-GB" sz="2800" b="1" dirty="0">
              <a:solidFill>
                <a:prstClr val="black"/>
              </a:solidFill>
              <a:latin typeface="맑은 고딕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1" y="1365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I.2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914400"/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32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32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2902" y="2796893"/>
            <a:ext cx="8034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: Bệnh tan huyết, hạ tiểu cầu, hạ bạch cầu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thuốc; điển hình: truyền nhầm nhóm máu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Penicillin. cephalosporin, Sulfonamides , rifampin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quinine,  salicylamide, isoniazid, chlorpromazine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80778" y="2617431"/>
            <a:ext cx="9819568" cy="1056275"/>
          </a:xfrm>
          <a:prstGeom prst="round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1" y="3673706"/>
            <a:ext cx="10215917" cy="10983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8549" y="4772041"/>
            <a:ext cx="9771798" cy="1114851"/>
          </a:xfrm>
          <a:prstGeom prst="round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0780" y="1511590"/>
            <a:ext cx="9819566" cy="1123825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9992" y="1896704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19237" y="2947629"/>
            <a:ext cx="437677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911652" y="4026814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719237" y="5122662"/>
            <a:ext cx="405833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2902" y="1401764"/>
            <a:ext cx="8034932" cy="5250100"/>
          </a:xfrm>
          <a:prstGeom prst="roundRect">
            <a:avLst>
              <a:gd name="adj" fmla="val 23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101600" defTabSz="9144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hiện: viêm mao mạch , viêm khớp, viêm cầu thận , viêm phế nang , mất bạch cầu hạt, viêm cơ tim, sốt, ban xuất huyết dạng thấp, xơ cứng bì...</a:t>
            </a:r>
          </a:p>
        </p:txBody>
      </p:sp>
      <p:sp>
        <p:nvSpPr>
          <p:cNvPr id="12" name="Isosceles Triangle 11"/>
          <p:cNvSpPr/>
          <p:nvPr/>
        </p:nvSpPr>
        <p:spPr>
          <a:xfrm rot="5400000" flipH="1">
            <a:off x="2832073" y="1960472"/>
            <a:ext cx="235319" cy="26299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91214" y="1566506"/>
            <a:ext cx="6961119" cy="1050925"/>
          </a:xfrm>
          <a:prstGeom prst="roundRect">
            <a:avLst>
              <a:gd name="adj" fmla="val 83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latinLnBrk="1">
              <a:spcBef>
                <a:spcPct val="2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3 :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 hình Arthus, loại phức hợp MD</a:t>
            </a:r>
            <a:endParaRPr lang="en-GB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1" y="1365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I.2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914400"/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32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32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6428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80778" y="2617431"/>
            <a:ext cx="9819568" cy="1056275"/>
          </a:xfrm>
          <a:prstGeom prst="round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0778" y="3673706"/>
            <a:ext cx="9819568" cy="10983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1" y="4772041"/>
            <a:ext cx="10202269" cy="1114851"/>
          </a:xfrm>
          <a:prstGeom prst="round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0780" y="1511590"/>
            <a:ext cx="9819566" cy="1123825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9992" y="1896704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19237" y="2947629"/>
            <a:ext cx="437677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747290" y="3985920"/>
            <a:ext cx="4191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863690" y="5119916"/>
            <a:ext cx="405833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73096" y="1360870"/>
            <a:ext cx="8034932" cy="5250100"/>
          </a:xfrm>
          <a:prstGeom prst="roundRect">
            <a:avLst>
              <a:gd name="adj" fmla="val 23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279400" defTabSz="914400" latinLnBrk="1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Biểu hiện: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viêm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da tiếp xúc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cả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ban đỏ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77800" lvl="0" defTabSz="914400" latinLnBrk="1"/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nhiễm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sắc cố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pt-BR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u </a:t>
            </a: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hạt ... </a:t>
            </a:r>
            <a:endParaRPr lang="en-GB" sz="3200" dirty="0">
              <a:solidFill>
                <a:srgbClr val="0070C0"/>
              </a:solidFill>
              <a:latin typeface="맑은 고딕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 flipH="1">
            <a:off x="2822559" y="1933015"/>
            <a:ext cx="235319" cy="26299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71714" y="1566506"/>
            <a:ext cx="6980619" cy="1050925"/>
          </a:xfrm>
          <a:prstGeom prst="roundRect">
            <a:avLst>
              <a:gd name="adj" fmla="val 838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latinLnBrk="1">
              <a:spcBef>
                <a:spcPct val="2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Type 4</a:t>
            </a:r>
            <a:r>
              <a:rPr lang="vi-V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Arial" pitchFamily="34" charset="0"/>
              </a:rPr>
              <a:t>: loại mẫn cảm muộn, MD qua TG</a:t>
            </a: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latin typeface="맑은 고딕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1" y="1365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I.2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914400"/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8423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1057" y="580417"/>
            <a:ext cx="7533565" cy="507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gốc và bản chất dị nguyên </a:t>
            </a:r>
          </a:p>
          <a:p>
            <a:pPr marL="571500" indent="-298450">
              <a:buFont typeface="Wingdings" panose="05000000000000000000" pitchFamily="2" charset="2"/>
              <a:buChar char="§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nguyên ngoại sinh (không nhiễm trùng; nhiễm trùng)</a:t>
            </a:r>
          </a:p>
          <a:p>
            <a:pPr marL="571500" indent="-298450">
              <a:buFont typeface="Wingdings" panose="05000000000000000000" pitchFamily="2" charset="2"/>
              <a:buChar char="§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nguyên nội sinh (Tự dị nguyên)</a:t>
            </a:r>
          </a:p>
          <a:p>
            <a:r>
              <a:rPr lang="vi-VN" sz="3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Theo hệ thống cơ quan bị tổn thương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đường hô hấp, mắt, dạ dày-ruột, gan, thận, toàn thân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6" y="1082579"/>
            <a:ext cx="4086368" cy="433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2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85">
      <a:dk1>
        <a:srgbClr val="000000"/>
      </a:dk1>
      <a:lt1>
        <a:srgbClr val="FFFFFF"/>
      </a:lt1>
      <a:dk2>
        <a:srgbClr val="406A24"/>
      </a:dk2>
      <a:lt2>
        <a:srgbClr val="DDDDDD"/>
      </a:lt2>
      <a:accent1>
        <a:srgbClr val="A6C63E"/>
      </a:accent1>
      <a:accent2>
        <a:srgbClr val="5BA5E3"/>
      </a:accent2>
      <a:accent3>
        <a:srgbClr val="EF8199"/>
      </a:accent3>
      <a:accent4>
        <a:srgbClr val="B265F1"/>
      </a:accent4>
      <a:accent5>
        <a:srgbClr val="FFA225"/>
      </a:accent5>
      <a:accent6>
        <a:srgbClr val="3CD88E"/>
      </a:accent6>
      <a:hlink>
        <a:srgbClr val="FFA225"/>
      </a:hlink>
      <a:folHlink>
        <a:srgbClr val="3CD8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5">
    <a:dk1>
      <a:srgbClr val="000000"/>
    </a:dk1>
    <a:lt1>
      <a:srgbClr val="FFFFFF"/>
    </a:lt1>
    <a:dk2>
      <a:srgbClr val="406A24"/>
    </a:dk2>
    <a:lt2>
      <a:srgbClr val="DDDDDD"/>
    </a:lt2>
    <a:accent1>
      <a:srgbClr val="A6C63E"/>
    </a:accent1>
    <a:accent2>
      <a:srgbClr val="5BA5E3"/>
    </a:accent2>
    <a:accent3>
      <a:srgbClr val="EF8199"/>
    </a:accent3>
    <a:accent4>
      <a:srgbClr val="B265F1"/>
    </a:accent4>
    <a:accent5>
      <a:srgbClr val="FFA225"/>
    </a:accent5>
    <a:accent6>
      <a:srgbClr val="3CD88E"/>
    </a:accent6>
    <a:hlink>
      <a:srgbClr val="FFA225"/>
    </a:hlink>
    <a:folHlink>
      <a:srgbClr val="3CD8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898</TotalTime>
  <Words>1618</Words>
  <Application>Microsoft Office PowerPoint</Application>
  <PresentationFormat>Widescreen</PresentationFormat>
  <Paragraphs>181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맑은 고딕</vt:lpstr>
      <vt:lpstr>Amatic SC</vt:lpstr>
      <vt:lpstr>Arial</vt:lpstr>
      <vt:lpstr>Calibri</vt:lpstr>
      <vt:lpstr>Calibri Light</vt:lpstr>
      <vt:lpstr>Cambria</vt:lpstr>
      <vt:lpstr>Century Schoolbook</vt:lpstr>
      <vt:lpstr>Corbel</vt:lpstr>
      <vt:lpstr>Lato Hairline</vt:lpstr>
      <vt:lpstr>Lato Light</vt:lpstr>
      <vt:lpstr>Muli Light</vt:lpstr>
      <vt:lpstr>Times New Roman</vt:lpstr>
      <vt:lpstr>Varela Round</vt:lpstr>
      <vt:lpstr>Verdana</vt:lpstr>
      <vt:lpstr>Wingdings</vt:lpstr>
      <vt:lpstr>Feathered</vt:lpstr>
      <vt:lpstr>Office Theme</vt:lpstr>
      <vt:lpstr>1_Office Theme</vt:lpstr>
      <vt:lpstr>Iras template</vt:lpstr>
      <vt:lpstr>Quickly template</vt:lpstr>
      <vt:lpstr>Eglamour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NGUYÊN NHÂN VÀ CƠ CHẾ  </vt:lpstr>
      <vt:lpstr>PowerPoint Presentation</vt:lpstr>
      <vt:lpstr>PowerPoint Presentation</vt:lpstr>
      <vt:lpstr>III. MỘT SỐ BỆNH DỊ ỨNG THƯỜNG GẶP</vt:lpstr>
      <vt:lpstr>PowerPoint Presentation</vt:lpstr>
      <vt:lpstr>PowerPoint Presentation</vt:lpstr>
      <vt:lpstr>Nguyên tắc điều trị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96</cp:revision>
  <dcterms:created xsi:type="dcterms:W3CDTF">2019-08-15T04:12:08Z</dcterms:created>
  <dcterms:modified xsi:type="dcterms:W3CDTF">2019-08-20T08:48:58Z</dcterms:modified>
</cp:coreProperties>
</file>