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8" r:id="rId7"/>
    <p:sldId id="282" r:id="rId8"/>
    <p:sldId id="271" r:id="rId9"/>
    <p:sldId id="272" r:id="rId10"/>
    <p:sldId id="273" r:id="rId11"/>
    <p:sldId id="263" r:id="rId12"/>
    <p:sldId id="285" r:id="rId13"/>
    <p:sldId id="279" r:id="rId14"/>
    <p:sldId id="275" r:id="rId15"/>
    <p:sldId id="280" r:id="rId16"/>
    <p:sldId id="264" r:id="rId17"/>
    <p:sldId id="265" r:id="rId18"/>
    <p:sldId id="266" r:id="rId19"/>
    <p:sldId id="262" r:id="rId20"/>
    <p:sldId id="267" r:id="rId21"/>
    <p:sldId id="284" r:id="rId2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B185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56" autoAdjust="0"/>
    <p:restoredTop sz="94063" autoAdjust="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601494-C44B-4EC7-8F49-DA860DD5AE92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94FFC8F4-6533-4B29-9C0B-FF7A1F9905BA}">
      <dgm:prSet phldrT="[Text]"/>
      <dgm:spPr/>
      <dgm:t>
        <a:bodyPr/>
        <a:lstStyle/>
        <a:p>
          <a:r>
            <a:rPr lang="en-US" dirty="0" err="1"/>
            <a:t>Nắm</a:t>
          </a:r>
          <a:r>
            <a:rPr lang="en-US" dirty="0"/>
            <a:t> </a:t>
          </a:r>
          <a:r>
            <a:rPr lang="en-US" dirty="0" err="1"/>
            <a:t>được</a:t>
          </a:r>
          <a:r>
            <a:rPr lang="en-US" dirty="0"/>
            <a:t> </a:t>
          </a:r>
          <a:r>
            <a:rPr lang="en-US" dirty="0" err="1"/>
            <a:t>định</a:t>
          </a:r>
          <a:r>
            <a:rPr lang="en-US" dirty="0"/>
            <a:t> </a:t>
          </a:r>
          <a:r>
            <a:rPr lang="en-US" dirty="0" err="1"/>
            <a:t>nghĩa</a:t>
          </a:r>
          <a:r>
            <a:rPr lang="en-US" dirty="0"/>
            <a:t>, </a:t>
          </a:r>
          <a:r>
            <a:rPr lang="en-US" dirty="0" err="1"/>
            <a:t>nguyên</a:t>
          </a:r>
          <a:r>
            <a:rPr lang="en-US" dirty="0"/>
            <a:t> </a:t>
          </a:r>
          <a:r>
            <a:rPr lang="en-US" dirty="0" err="1"/>
            <a:t>nhân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bệnh</a:t>
          </a:r>
          <a:r>
            <a:rPr lang="en-US" dirty="0"/>
            <a:t> </a:t>
          </a:r>
          <a:r>
            <a:rPr lang="en-US" dirty="0" err="1"/>
            <a:t>sinh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bệnh</a:t>
          </a:r>
          <a:r>
            <a:rPr lang="en-US" dirty="0"/>
            <a:t> </a:t>
          </a:r>
          <a:r>
            <a:rPr lang="en-US" dirty="0" err="1"/>
            <a:t>áp</a:t>
          </a:r>
          <a:r>
            <a:rPr lang="en-US" dirty="0"/>
            <a:t> </a:t>
          </a:r>
          <a:r>
            <a:rPr lang="en-US" dirty="0" err="1"/>
            <a:t>xe</a:t>
          </a:r>
          <a:r>
            <a:rPr lang="en-US" dirty="0"/>
            <a:t> </a:t>
          </a:r>
          <a:r>
            <a:rPr lang="en-US" dirty="0" err="1"/>
            <a:t>gan</a:t>
          </a:r>
          <a:r>
            <a:rPr lang="en-US" dirty="0"/>
            <a:t> do </a:t>
          </a:r>
          <a:r>
            <a:rPr lang="en-US" dirty="0" err="1"/>
            <a:t>amip</a:t>
          </a:r>
          <a:endParaRPr lang="vi-VN" dirty="0"/>
        </a:p>
      </dgm:t>
    </dgm:pt>
    <dgm:pt modelId="{30391E4D-2C7E-4961-849F-7F30AB967C01}" type="parTrans" cxnId="{162BD1DD-0A72-43DB-AE57-C87BBF638421}">
      <dgm:prSet/>
      <dgm:spPr/>
      <dgm:t>
        <a:bodyPr/>
        <a:lstStyle/>
        <a:p>
          <a:endParaRPr lang="vi-VN"/>
        </a:p>
      </dgm:t>
    </dgm:pt>
    <dgm:pt modelId="{D37EC692-DA6B-4FFE-80FA-272895D9BACC}" type="sibTrans" cxnId="{162BD1DD-0A72-43DB-AE57-C87BBF638421}">
      <dgm:prSet/>
      <dgm:spPr/>
      <dgm:t>
        <a:bodyPr/>
        <a:lstStyle/>
        <a:p>
          <a:endParaRPr lang="vi-VN"/>
        </a:p>
      </dgm:t>
    </dgm:pt>
    <dgm:pt modelId="{40F0D2BF-9AA3-4585-A97C-C0C23F78E413}">
      <dgm:prSet phldrT="[Text]"/>
      <dgm:spPr/>
      <dgm:t>
        <a:bodyPr/>
        <a:lstStyle/>
        <a:p>
          <a:r>
            <a:rPr lang="en-US" dirty="0" err="1"/>
            <a:t>Mô</a:t>
          </a:r>
          <a:r>
            <a:rPr lang="en-US" dirty="0"/>
            <a:t> </a:t>
          </a:r>
          <a:r>
            <a:rPr lang="en-US" dirty="0" err="1"/>
            <a:t>tả</a:t>
          </a:r>
          <a:r>
            <a:rPr lang="en-US" dirty="0"/>
            <a:t> </a:t>
          </a:r>
          <a:r>
            <a:rPr lang="en-US" dirty="0" err="1"/>
            <a:t>được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triệu</a:t>
          </a:r>
          <a:r>
            <a:rPr lang="en-US" dirty="0"/>
            <a:t> </a:t>
          </a:r>
          <a:r>
            <a:rPr lang="en-US" dirty="0" err="1"/>
            <a:t>chứng</a:t>
          </a:r>
          <a:r>
            <a:rPr lang="en-US" dirty="0"/>
            <a:t> </a:t>
          </a:r>
          <a:r>
            <a:rPr lang="en-US" dirty="0" err="1"/>
            <a:t>lâm</a:t>
          </a:r>
          <a:r>
            <a:rPr lang="en-US" dirty="0"/>
            <a:t> </a:t>
          </a:r>
          <a:r>
            <a:rPr lang="en-US" dirty="0" err="1"/>
            <a:t>sàng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chuẩn</a:t>
          </a:r>
          <a:r>
            <a:rPr lang="en-US" dirty="0"/>
            <a:t> </a:t>
          </a:r>
          <a:r>
            <a:rPr lang="en-US" dirty="0" err="1"/>
            <a:t>đoán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áp</a:t>
          </a:r>
          <a:r>
            <a:rPr lang="en-US" dirty="0"/>
            <a:t> </a:t>
          </a:r>
          <a:r>
            <a:rPr lang="en-US" dirty="0" err="1"/>
            <a:t>xe</a:t>
          </a:r>
          <a:r>
            <a:rPr lang="en-US" dirty="0"/>
            <a:t> </a:t>
          </a:r>
          <a:r>
            <a:rPr lang="en-US" dirty="0" err="1"/>
            <a:t>gan</a:t>
          </a:r>
          <a:r>
            <a:rPr lang="en-US" dirty="0"/>
            <a:t> do </a:t>
          </a:r>
          <a:r>
            <a:rPr lang="en-US" dirty="0" err="1"/>
            <a:t>amip</a:t>
          </a:r>
          <a:endParaRPr lang="vi-VN" dirty="0"/>
        </a:p>
      </dgm:t>
    </dgm:pt>
    <dgm:pt modelId="{257CA134-B5FC-459D-BA0D-1860B011F9BD}" type="parTrans" cxnId="{92612B01-D930-4086-A35A-8019D0D10A6C}">
      <dgm:prSet/>
      <dgm:spPr/>
      <dgm:t>
        <a:bodyPr/>
        <a:lstStyle/>
        <a:p>
          <a:endParaRPr lang="vi-VN"/>
        </a:p>
      </dgm:t>
    </dgm:pt>
    <dgm:pt modelId="{2DEC7D6F-7677-46AF-A8D4-2D9A3281A334}" type="sibTrans" cxnId="{92612B01-D930-4086-A35A-8019D0D10A6C}">
      <dgm:prSet/>
      <dgm:spPr/>
      <dgm:t>
        <a:bodyPr/>
        <a:lstStyle/>
        <a:p>
          <a:endParaRPr lang="vi-VN"/>
        </a:p>
      </dgm:t>
    </dgm:pt>
    <dgm:pt modelId="{44673E0B-F19C-49CA-AB9E-F74637077C9E}">
      <dgm:prSet phldrT="[Text]"/>
      <dgm:spPr/>
      <dgm:t>
        <a:bodyPr/>
        <a:lstStyle/>
        <a:p>
          <a:r>
            <a:rPr lang="en-US" dirty="0" err="1"/>
            <a:t>Nêu</a:t>
          </a:r>
          <a:r>
            <a:rPr lang="en-US" dirty="0"/>
            <a:t> </a:t>
          </a:r>
          <a:r>
            <a:rPr lang="en-US" dirty="0" err="1"/>
            <a:t>được</a:t>
          </a:r>
          <a:r>
            <a:rPr lang="en-US" dirty="0"/>
            <a:t> </a:t>
          </a:r>
          <a:r>
            <a:rPr lang="en-US" dirty="0" err="1"/>
            <a:t>biến</a:t>
          </a:r>
          <a:r>
            <a:rPr lang="en-US" dirty="0"/>
            <a:t> </a:t>
          </a:r>
          <a:r>
            <a:rPr lang="en-US" dirty="0" err="1"/>
            <a:t>chứng</a:t>
          </a:r>
          <a:r>
            <a:rPr lang="en-US" dirty="0"/>
            <a:t> </a:t>
          </a:r>
          <a:r>
            <a:rPr lang="en-US" dirty="0" err="1"/>
            <a:t>thường</a:t>
          </a:r>
          <a:r>
            <a:rPr lang="en-US" dirty="0"/>
            <a:t> </a:t>
          </a:r>
          <a:r>
            <a:rPr lang="en-US" dirty="0" err="1"/>
            <a:t>gặp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áp</a:t>
          </a:r>
          <a:r>
            <a:rPr lang="en-US" dirty="0"/>
            <a:t> </a:t>
          </a:r>
          <a:r>
            <a:rPr lang="en-US" dirty="0" err="1"/>
            <a:t>xe</a:t>
          </a:r>
          <a:r>
            <a:rPr lang="en-US" dirty="0"/>
            <a:t> </a:t>
          </a:r>
          <a:r>
            <a:rPr lang="en-US" dirty="0" err="1"/>
            <a:t>gan</a:t>
          </a:r>
          <a:r>
            <a:rPr lang="en-US" dirty="0"/>
            <a:t> do </a:t>
          </a:r>
          <a:r>
            <a:rPr lang="en-US" dirty="0" err="1"/>
            <a:t>amip</a:t>
          </a:r>
          <a:endParaRPr lang="en-US" dirty="0"/>
        </a:p>
      </dgm:t>
    </dgm:pt>
    <dgm:pt modelId="{623776A1-F10F-44FC-8F82-A88258E993C6}" type="parTrans" cxnId="{F5E93216-6FAF-471D-B5AD-E02E7BD0F0D2}">
      <dgm:prSet/>
      <dgm:spPr/>
      <dgm:t>
        <a:bodyPr/>
        <a:lstStyle/>
        <a:p>
          <a:endParaRPr lang="vi-VN"/>
        </a:p>
      </dgm:t>
    </dgm:pt>
    <dgm:pt modelId="{6A701560-528E-4409-B83E-8B925C82149E}" type="sibTrans" cxnId="{F5E93216-6FAF-471D-B5AD-E02E7BD0F0D2}">
      <dgm:prSet/>
      <dgm:spPr/>
      <dgm:t>
        <a:bodyPr/>
        <a:lstStyle/>
        <a:p>
          <a:endParaRPr lang="vi-VN"/>
        </a:p>
      </dgm:t>
    </dgm:pt>
    <dgm:pt modelId="{CCA1D060-43D5-4543-BB47-E33842686CD4}">
      <dgm:prSet phldrT="[Text]"/>
      <dgm:spPr/>
      <dgm:t>
        <a:bodyPr/>
        <a:lstStyle/>
        <a:p>
          <a:r>
            <a:rPr lang="en-US" dirty="0" err="1"/>
            <a:t>Nêu</a:t>
          </a:r>
          <a:r>
            <a:rPr lang="en-US" dirty="0"/>
            <a:t> </a:t>
          </a:r>
          <a:r>
            <a:rPr lang="en-US" dirty="0" err="1"/>
            <a:t>chỉ</a:t>
          </a:r>
          <a:r>
            <a:rPr lang="en-US" dirty="0"/>
            <a:t> </a:t>
          </a:r>
          <a:r>
            <a:rPr lang="en-US" dirty="0" err="1"/>
            <a:t>định</a:t>
          </a:r>
          <a:r>
            <a:rPr lang="en-US" dirty="0"/>
            <a:t> </a:t>
          </a:r>
          <a:r>
            <a:rPr lang="en-US" dirty="0" err="1"/>
            <a:t>điều</a:t>
          </a:r>
          <a:r>
            <a:rPr lang="en-US" dirty="0"/>
            <a:t> </a:t>
          </a:r>
          <a:r>
            <a:rPr lang="en-US" dirty="0" err="1"/>
            <a:t>trị</a:t>
          </a:r>
          <a:endParaRPr lang="en-US" dirty="0"/>
        </a:p>
      </dgm:t>
    </dgm:pt>
    <dgm:pt modelId="{9D88E0A7-0C49-45CC-89EA-3B9F8FD91971}" type="parTrans" cxnId="{7F5FE09F-C31F-4A96-90AF-99AC3B13F6C1}">
      <dgm:prSet/>
      <dgm:spPr/>
      <dgm:t>
        <a:bodyPr/>
        <a:lstStyle/>
        <a:p>
          <a:endParaRPr lang="vi-VN"/>
        </a:p>
      </dgm:t>
    </dgm:pt>
    <dgm:pt modelId="{DAC89AA9-A712-42C2-984B-3E3F09B75A1A}" type="sibTrans" cxnId="{7F5FE09F-C31F-4A96-90AF-99AC3B13F6C1}">
      <dgm:prSet/>
      <dgm:spPr/>
      <dgm:t>
        <a:bodyPr/>
        <a:lstStyle/>
        <a:p>
          <a:endParaRPr lang="vi-VN"/>
        </a:p>
      </dgm:t>
    </dgm:pt>
    <dgm:pt modelId="{382C5FBF-45A6-4C04-A4CF-51A8E176A2F7}" type="pres">
      <dgm:prSet presAssocID="{A2601494-C44B-4EC7-8F49-DA860DD5AE9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5A848BA-1CC6-4C74-822C-0DE8B84A57B0}" type="pres">
      <dgm:prSet presAssocID="{A2601494-C44B-4EC7-8F49-DA860DD5AE92}" presName="Name1" presStyleCnt="0"/>
      <dgm:spPr/>
    </dgm:pt>
    <dgm:pt modelId="{472D9723-64E1-49A1-B7BE-339E25C02BE5}" type="pres">
      <dgm:prSet presAssocID="{A2601494-C44B-4EC7-8F49-DA860DD5AE92}" presName="cycle" presStyleCnt="0"/>
      <dgm:spPr/>
    </dgm:pt>
    <dgm:pt modelId="{3BB7F3A2-4560-4C91-B9CB-90108DECA2E4}" type="pres">
      <dgm:prSet presAssocID="{A2601494-C44B-4EC7-8F49-DA860DD5AE92}" presName="srcNode" presStyleLbl="node1" presStyleIdx="0" presStyleCnt="4"/>
      <dgm:spPr/>
    </dgm:pt>
    <dgm:pt modelId="{79C18868-F97D-4D22-9ACC-E5A70142A1CF}" type="pres">
      <dgm:prSet presAssocID="{A2601494-C44B-4EC7-8F49-DA860DD5AE92}" presName="conn" presStyleLbl="parChTrans1D2" presStyleIdx="0" presStyleCnt="1"/>
      <dgm:spPr/>
      <dgm:t>
        <a:bodyPr/>
        <a:lstStyle/>
        <a:p>
          <a:endParaRPr lang="en-US"/>
        </a:p>
      </dgm:t>
    </dgm:pt>
    <dgm:pt modelId="{9A1FDA7A-775B-4C72-B49F-8C49D57B1F17}" type="pres">
      <dgm:prSet presAssocID="{A2601494-C44B-4EC7-8F49-DA860DD5AE92}" presName="extraNode" presStyleLbl="node1" presStyleIdx="0" presStyleCnt="4"/>
      <dgm:spPr/>
    </dgm:pt>
    <dgm:pt modelId="{737B5DDD-9EAE-46FE-9993-C605CFCAC26C}" type="pres">
      <dgm:prSet presAssocID="{A2601494-C44B-4EC7-8F49-DA860DD5AE92}" presName="dstNode" presStyleLbl="node1" presStyleIdx="0" presStyleCnt="4"/>
      <dgm:spPr/>
    </dgm:pt>
    <dgm:pt modelId="{021F98B7-883B-45E7-8C71-F6C0D6D47B95}" type="pres">
      <dgm:prSet presAssocID="{94FFC8F4-6533-4B29-9C0B-FF7A1F9905B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FA355-0549-40F6-AA84-2A10F56E24B1}" type="pres">
      <dgm:prSet presAssocID="{94FFC8F4-6533-4B29-9C0B-FF7A1F9905BA}" presName="accent_1" presStyleCnt="0"/>
      <dgm:spPr/>
    </dgm:pt>
    <dgm:pt modelId="{D4D612A1-11F4-4B61-A200-794643BD9EA3}" type="pres">
      <dgm:prSet presAssocID="{94FFC8F4-6533-4B29-9C0B-FF7A1F9905BA}" presName="accentRepeatNode" presStyleLbl="solidFgAcc1" presStyleIdx="0" presStyleCnt="4" custScaleX="108019" custScaleY="106895" custLinFactNeighborX="-8365" custLinFactNeighborY="4348"/>
      <dgm:spPr/>
    </dgm:pt>
    <dgm:pt modelId="{3CB1C48F-9BE7-4404-8E20-F9A884F08925}" type="pres">
      <dgm:prSet presAssocID="{40F0D2BF-9AA3-4585-A97C-C0C23F78E41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3E61A-5CF6-422D-AF63-B1C85D604114}" type="pres">
      <dgm:prSet presAssocID="{40F0D2BF-9AA3-4585-A97C-C0C23F78E413}" presName="accent_2" presStyleCnt="0"/>
      <dgm:spPr/>
    </dgm:pt>
    <dgm:pt modelId="{AC93F86C-7549-4E83-973C-BA3B58C0E72B}" type="pres">
      <dgm:prSet presAssocID="{40F0D2BF-9AA3-4585-A97C-C0C23F78E413}" presName="accentRepeatNode" presStyleLbl="solidFgAcc1" presStyleIdx="1" presStyleCnt="4" custLinFactNeighborX="-23841" custLinFactNeighborY="2389"/>
      <dgm:spPr/>
    </dgm:pt>
    <dgm:pt modelId="{82C1352D-00BF-4DEC-A525-E817D2222508}" type="pres">
      <dgm:prSet presAssocID="{44673E0B-F19C-49CA-AB9E-F74637077C9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264FA-7CAE-468E-ABBA-BC1EAE8833A9}" type="pres">
      <dgm:prSet presAssocID="{44673E0B-F19C-49CA-AB9E-F74637077C9E}" presName="accent_3" presStyleCnt="0"/>
      <dgm:spPr/>
    </dgm:pt>
    <dgm:pt modelId="{D9275B5A-E841-49F3-9E35-F49444983B53}" type="pres">
      <dgm:prSet presAssocID="{44673E0B-F19C-49CA-AB9E-F74637077C9E}" presName="accentRepeatNode" presStyleLbl="solidFgAcc1" presStyleIdx="2" presStyleCnt="4"/>
      <dgm:spPr/>
    </dgm:pt>
    <dgm:pt modelId="{CF76B7A5-22A0-402F-B1DE-18C20ABB6AA5}" type="pres">
      <dgm:prSet presAssocID="{CCA1D060-43D5-4543-BB47-E33842686CD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755E4-435B-483B-AC4F-0BBC16D263E0}" type="pres">
      <dgm:prSet presAssocID="{CCA1D060-43D5-4543-BB47-E33842686CD4}" presName="accent_4" presStyleCnt="0"/>
      <dgm:spPr/>
    </dgm:pt>
    <dgm:pt modelId="{6495C2ED-BAB3-4564-9CDE-2B97E23C518F}" type="pres">
      <dgm:prSet presAssocID="{CCA1D060-43D5-4543-BB47-E33842686CD4}" presName="accentRepeatNode" presStyleLbl="solidFgAcc1" presStyleIdx="3" presStyleCnt="4"/>
      <dgm:spPr/>
    </dgm:pt>
  </dgm:ptLst>
  <dgm:cxnLst>
    <dgm:cxn modelId="{92612B01-D930-4086-A35A-8019D0D10A6C}" srcId="{A2601494-C44B-4EC7-8F49-DA860DD5AE92}" destId="{40F0D2BF-9AA3-4585-A97C-C0C23F78E413}" srcOrd="1" destOrd="0" parTransId="{257CA134-B5FC-459D-BA0D-1860B011F9BD}" sibTransId="{2DEC7D6F-7677-46AF-A8D4-2D9A3281A334}"/>
    <dgm:cxn modelId="{11772B4A-9CDB-489B-9077-19A346C7CF7E}" type="presOf" srcId="{D37EC692-DA6B-4FFE-80FA-272895D9BACC}" destId="{79C18868-F97D-4D22-9ACC-E5A70142A1CF}" srcOrd="0" destOrd="0" presId="urn:microsoft.com/office/officeart/2008/layout/VerticalCurvedList"/>
    <dgm:cxn modelId="{6017CD7A-AA4F-440F-A7C4-88FABE7E86F8}" type="presOf" srcId="{CCA1D060-43D5-4543-BB47-E33842686CD4}" destId="{CF76B7A5-22A0-402F-B1DE-18C20ABB6AA5}" srcOrd="0" destOrd="0" presId="urn:microsoft.com/office/officeart/2008/layout/VerticalCurvedList"/>
    <dgm:cxn modelId="{9ACFD825-3B60-458C-9E9E-413D671F7CEE}" type="presOf" srcId="{40F0D2BF-9AA3-4585-A97C-C0C23F78E413}" destId="{3CB1C48F-9BE7-4404-8E20-F9A884F08925}" srcOrd="0" destOrd="0" presId="urn:microsoft.com/office/officeart/2008/layout/VerticalCurvedList"/>
    <dgm:cxn modelId="{33E95210-409D-47B0-9E06-1178BC819598}" type="presOf" srcId="{94FFC8F4-6533-4B29-9C0B-FF7A1F9905BA}" destId="{021F98B7-883B-45E7-8C71-F6C0D6D47B95}" srcOrd="0" destOrd="0" presId="urn:microsoft.com/office/officeart/2008/layout/VerticalCurvedList"/>
    <dgm:cxn modelId="{F5E93216-6FAF-471D-B5AD-E02E7BD0F0D2}" srcId="{A2601494-C44B-4EC7-8F49-DA860DD5AE92}" destId="{44673E0B-F19C-49CA-AB9E-F74637077C9E}" srcOrd="2" destOrd="0" parTransId="{623776A1-F10F-44FC-8F82-A88258E993C6}" sibTransId="{6A701560-528E-4409-B83E-8B925C82149E}"/>
    <dgm:cxn modelId="{37BCF97B-858A-4E77-B89D-605860AD2746}" type="presOf" srcId="{A2601494-C44B-4EC7-8F49-DA860DD5AE92}" destId="{382C5FBF-45A6-4C04-A4CF-51A8E176A2F7}" srcOrd="0" destOrd="0" presId="urn:microsoft.com/office/officeart/2008/layout/VerticalCurvedList"/>
    <dgm:cxn modelId="{7F5FE09F-C31F-4A96-90AF-99AC3B13F6C1}" srcId="{A2601494-C44B-4EC7-8F49-DA860DD5AE92}" destId="{CCA1D060-43D5-4543-BB47-E33842686CD4}" srcOrd="3" destOrd="0" parTransId="{9D88E0A7-0C49-45CC-89EA-3B9F8FD91971}" sibTransId="{DAC89AA9-A712-42C2-984B-3E3F09B75A1A}"/>
    <dgm:cxn modelId="{162BD1DD-0A72-43DB-AE57-C87BBF638421}" srcId="{A2601494-C44B-4EC7-8F49-DA860DD5AE92}" destId="{94FFC8F4-6533-4B29-9C0B-FF7A1F9905BA}" srcOrd="0" destOrd="0" parTransId="{30391E4D-2C7E-4961-849F-7F30AB967C01}" sibTransId="{D37EC692-DA6B-4FFE-80FA-272895D9BACC}"/>
    <dgm:cxn modelId="{574805AA-1A56-4C88-AE5A-12CF305DFC20}" type="presOf" srcId="{44673E0B-F19C-49CA-AB9E-F74637077C9E}" destId="{82C1352D-00BF-4DEC-A525-E817D2222508}" srcOrd="0" destOrd="0" presId="urn:microsoft.com/office/officeart/2008/layout/VerticalCurvedList"/>
    <dgm:cxn modelId="{DF47D27D-517D-49B8-9741-FC2528C2974C}" type="presParOf" srcId="{382C5FBF-45A6-4C04-A4CF-51A8E176A2F7}" destId="{E5A848BA-1CC6-4C74-822C-0DE8B84A57B0}" srcOrd="0" destOrd="0" presId="urn:microsoft.com/office/officeart/2008/layout/VerticalCurvedList"/>
    <dgm:cxn modelId="{E9067E62-B2EC-4E11-9FF4-15DAE6B0184B}" type="presParOf" srcId="{E5A848BA-1CC6-4C74-822C-0DE8B84A57B0}" destId="{472D9723-64E1-49A1-B7BE-339E25C02BE5}" srcOrd="0" destOrd="0" presId="urn:microsoft.com/office/officeart/2008/layout/VerticalCurvedList"/>
    <dgm:cxn modelId="{4B31B6AE-4429-4C11-9234-6EF0D5A27664}" type="presParOf" srcId="{472D9723-64E1-49A1-B7BE-339E25C02BE5}" destId="{3BB7F3A2-4560-4C91-B9CB-90108DECA2E4}" srcOrd="0" destOrd="0" presId="urn:microsoft.com/office/officeart/2008/layout/VerticalCurvedList"/>
    <dgm:cxn modelId="{5147EDC5-4557-45FF-A52E-87909C924E99}" type="presParOf" srcId="{472D9723-64E1-49A1-B7BE-339E25C02BE5}" destId="{79C18868-F97D-4D22-9ACC-E5A70142A1CF}" srcOrd="1" destOrd="0" presId="urn:microsoft.com/office/officeart/2008/layout/VerticalCurvedList"/>
    <dgm:cxn modelId="{41CDC117-2CE6-4FDA-BB03-7E9956FB66C1}" type="presParOf" srcId="{472D9723-64E1-49A1-B7BE-339E25C02BE5}" destId="{9A1FDA7A-775B-4C72-B49F-8C49D57B1F17}" srcOrd="2" destOrd="0" presId="urn:microsoft.com/office/officeart/2008/layout/VerticalCurvedList"/>
    <dgm:cxn modelId="{8D7510A4-D11F-43E9-93FB-F6B6D60E6B3B}" type="presParOf" srcId="{472D9723-64E1-49A1-B7BE-339E25C02BE5}" destId="{737B5DDD-9EAE-46FE-9993-C605CFCAC26C}" srcOrd="3" destOrd="0" presId="urn:microsoft.com/office/officeart/2008/layout/VerticalCurvedList"/>
    <dgm:cxn modelId="{4ECC4F1C-B60B-43EF-B5A0-8B5DB2938681}" type="presParOf" srcId="{E5A848BA-1CC6-4C74-822C-0DE8B84A57B0}" destId="{021F98B7-883B-45E7-8C71-F6C0D6D47B95}" srcOrd="1" destOrd="0" presId="urn:microsoft.com/office/officeart/2008/layout/VerticalCurvedList"/>
    <dgm:cxn modelId="{DC312590-8D12-4412-95B0-909C7272B6D8}" type="presParOf" srcId="{E5A848BA-1CC6-4C74-822C-0DE8B84A57B0}" destId="{782FA355-0549-40F6-AA84-2A10F56E24B1}" srcOrd="2" destOrd="0" presId="urn:microsoft.com/office/officeart/2008/layout/VerticalCurvedList"/>
    <dgm:cxn modelId="{086B4640-4057-4869-A316-CA8F3B4F9A10}" type="presParOf" srcId="{782FA355-0549-40F6-AA84-2A10F56E24B1}" destId="{D4D612A1-11F4-4B61-A200-794643BD9EA3}" srcOrd="0" destOrd="0" presId="urn:microsoft.com/office/officeart/2008/layout/VerticalCurvedList"/>
    <dgm:cxn modelId="{7DDDC2B7-61EE-4329-8F8E-62423DFC83A2}" type="presParOf" srcId="{E5A848BA-1CC6-4C74-822C-0DE8B84A57B0}" destId="{3CB1C48F-9BE7-4404-8E20-F9A884F08925}" srcOrd="3" destOrd="0" presId="urn:microsoft.com/office/officeart/2008/layout/VerticalCurvedList"/>
    <dgm:cxn modelId="{91954D0F-682D-4823-871D-B639526B05DC}" type="presParOf" srcId="{E5A848BA-1CC6-4C74-822C-0DE8B84A57B0}" destId="{8143E61A-5CF6-422D-AF63-B1C85D604114}" srcOrd="4" destOrd="0" presId="urn:microsoft.com/office/officeart/2008/layout/VerticalCurvedList"/>
    <dgm:cxn modelId="{1C0124B4-6896-4BEB-90DF-4B03C068558B}" type="presParOf" srcId="{8143E61A-5CF6-422D-AF63-B1C85D604114}" destId="{AC93F86C-7549-4E83-973C-BA3B58C0E72B}" srcOrd="0" destOrd="0" presId="urn:microsoft.com/office/officeart/2008/layout/VerticalCurvedList"/>
    <dgm:cxn modelId="{6C257EE0-A531-4E11-9A86-D702D584E1C2}" type="presParOf" srcId="{E5A848BA-1CC6-4C74-822C-0DE8B84A57B0}" destId="{82C1352D-00BF-4DEC-A525-E817D2222508}" srcOrd="5" destOrd="0" presId="urn:microsoft.com/office/officeart/2008/layout/VerticalCurvedList"/>
    <dgm:cxn modelId="{FB19D0EF-2F70-4EE5-94FF-6126A15F1FA4}" type="presParOf" srcId="{E5A848BA-1CC6-4C74-822C-0DE8B84A57B0}" destId="{FAE264FA-7CAE-468E-ABBA-BC1EAE8833A9}" srcOrd="6" destOrd="0" presId="urn:microsoft.com/office/officeart/2008/layout/VerticalCurvedList"/>
    <dgm:cxn modelId="{F1D39E46-80A2-4F9C-B1F0-BEE8A9963EE6}" type="presParOf" srcId="{FAE264FA-7CAE-468E-ABBA-BC1EAE8833A9}" destId="{D9275B5A-E841-49F3-9E35-F49444983B53}" srcOrd="0" destOrd="0" presId="urn:microsoft.com/office/officeart/2008/layout/VerticalCurvedList"/>
    <dgm:cxn modelId="{893E7B5D-1EED-4EDC-ADCA-9AA98C803D60}" type="presParOf" srcId="{E5A848BA-1CC6-4C74-822C-0DE8B84A57B0}" destId="{CF76B7A5-22A0-402F-B1DE-18C20ABB6AA5}" srcOrd="7" destOrd="0" presId="urn:microsoft.com/office/officeart/2008/layout/VerticalCurvedList"/>
    <dgm:cxn modelId="{CCDE71B6-3325-450A-A6F5-FB864F134C9F}" type="presParOf" srcId="{E5A848BA-1CC6-4C74-822C-0DE8B84A57B0}" destId="{820755E4-435B-483B-AC4F-0BBC16D263E0}" srcOrd="8" destOrd="0" presId="urn:microsoft.com/office/officeart/2008/layout/VerticalCurvedList"/>
    <dgm:cxn modelId="{379571FF-F109-4F5C-8318-35B0CDDFA27B}" type="presParOf" srcId="{820755E4-435B-483B-AC4F-0BBC16D263E0}" destId="{6495C2ED-BAB3-4564-9CDE-2B97E23C51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F0E81A-2DF3-45CA-9A8B-8A61D12BE337}" type="doc">
      <dgm:prSet loTypeId="urn:microsoft.com/office/officeart/2005/8/layout/radial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89232F-0BC7-4D7A-91FF-50D246D1F34B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/>
            <a:t>Xét</a:t>
          </a:r>
          <a:r>
            <a:rPr lang="en-US" dirty="0"/>
            <a:t> </a:t>
          </a:r>
          <a:r>
            <a:rPr lang="en-US" dirty="0" err="1"/>
            <a:t>nghiệm</a:t>
          </a:r>
          <a:r>
            <a:rPr lang="en-US" dirty="0"/>
            <a:t> </a:t>
          </a:r>
          <a:r>
            <a:rPr lang="en-US" dirty="0" err="1"/>
            <a:t>máu</a:t>
          </a:r>
          <a:endParaRPr lang="en-US" dirty="0"/>
        </a:p>
      </dgm:t>
    </dgm:pt>
    <dgm:pt modelId="{956BEF35-77D1-4515-8F3A-8707F5262B29}" type="parTrans" cxnId="{D7139498-AC4B-4117-8E49-EAA696B58051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D7285069-F2AF-4487-8FD7-B0B511407596}" type="sibTrans" cxnId="{D7139498-AC4B-4117-8E49-EAA696B58051}">
      <dgm:prSet/>
      <dgm:spPr/>
      <dgm:t>
        <a:bodyPr/>
        <a:lstStyle/>
        <a:p>
          <a:endParaRPr lang="en-US"/>
        </a:p>
      </dgm:t>
    </dgm:pt>
    <dgm:pt modelId="{6033971E-5EA3-4177-B675-9F5701E62CA8}">
      <dgm:prSet phldrT="[Text]"/>
      <dgm:spPr/>
      <dgm:t>
        <a:bodyPr/>
        <a:lstStyle/>
        <a:p>
          <a:r>
            <a:rPr lang="en-US" dirty="0" err="1"/>
            <a:t>Số</a:t>
          </a:r>
          <a:r>
            <a:rPr lang="en-US" dirty="0"/>
            <a:t> </a:t>
          </a:r>
          <a:r>
            <a:rPr lang="en-US" dirty="0" err="1"/>
            <a:t>lượng</a:t>
          </a:r>
          <a:r>
            <a:rPr lang="en-US" dirty="0"/>
            <a:t> </a:t>
          </a:r>
          <a:r>
            <a:rPr lang="en-US" dirty="0" err="1"/>
            <a:t>bạch</a:t>
          </a:r>
          <a:r>
            <a:rPr lang="en-US" dirty="0"/>
            <a:t> </a:t>
          </a:r>
          <a:r>
            <a:rPr lang="en-US" dirty="0" err="1"/>
            <a:t>cầu</a:t>
          </a:r>
          <a:r>
            <a:rPr lang="en-US" dirty="0"/>
            <a:t> </a:t>
          </a:r>
          <a:r>
            <a:rPr lang="en-US" dirty="0" err="1"/>
            <a:t>tăng</a:t>
          </a:r>
          <a:r>
            <a:rPr lang="en-US" dirty="0"/>
            <a:t> </a:t>
          </a:r>
          <a:r>
            <a:rPr lang="en-US" dirty="0" err="1"/>
            <a:t>cao</a:t>
          </a:r>
          <a:endParaRPr lang="en-US" dirty="0"/>
        </a:p>
      </dgm:t>
    </dgm:pt>
    <dgm:pt modelId="{B2397401-43E1-4E69-9B25-68EF44032B7A}" type="parTrans" cxnId="{1AC9D795-DCAF-4545-9E16-B937045E9812}">
      <dgm:prSet/>
      <dgm:spPr/>
      <dgm:t>
        <a:bodyPr/>
        <a:lstStyle/>
        <a:p>
          <a:endParaRPr lang="en-US"/>
        </a:p>
      </dgm:t>
    </dgm:pt>
    <dgm:pt modelId="{98CD2F35-DC87-4E99-B40C-7F3DB967ECB0}" type="sibTrans" cxnId="{1AC9D795-DCAF-4545-9E16-B937045E9812}">
      <dgm:prSet/>
      <dgm:spPr/>
      <dgm:t>
        <a:bodyPr/>
        <a:lstStyle/>
        <a:p>
          <a:endParaRPr lang="en-US"/>
        </a:p>
      </dgm:t>
    </dgm:pt>
    <dgm:pt modelId="{7749CA10-DA2F-4587-897E-28A423E4F890}">
      <dgm:prSet phldrT="[Text]"/>
      <dgm:spPr/>
      <dgm:t>
        <a:bodyPr/>
        <a:lstStyle/>
        <a:p>
          <a:r>
            <a:rPr lang="en-US" dirty="0" err="1"/>
            <a:t>Tốc</a:t>
          </a:r>
          <a:r>
            <a:rPr lang="en-US" dirty="0"/>
            <a:t> </a:t>
          </a:r>
          <a:r>
            <a:rPr lang="en-US" dirty="0" err="1"/>
            <a:t>độ</a:t>
          </a:r>
          <a:r>
            <a:rPr lang="en-US" dirty="0"/>
            <a:t> </a:t>
          </a:r>
          <a:r>
            <a:rPr lang="en-US" dirty="0" err="1"/>
            <a:t>lắng</a:t>
          </a:r>
          <a:r>
            <a:rPr lang="en-US" dirty="0"/>
            <a:t> </a:t>
          </a:r>
          <a:r>
            <a:rPr lang="en-US" dirty="0" err="1"/>
            <a:t>máu</a:t>
          </a:r>
          <a:r>
            <a:rPr lang="en-US" dirty="0"/>
            <a:t> </a:t>
          </a:r>
          <a:r>
            <a:rPr lang="en-US" dirty="0" err="1"/>
            <a:t>tăng</a:t>
          </a:r>
          <a:r>
            <a:rPr lang="en-US" dirty="0"/>
            <a:t> </a:t>
          </a:r>
          <a:r>
            <a:rPr lang="en-US" dirty="0" err="1"/>
            <a:t>cao</a:t>
          </a:r>
          <a:endParaRPr lang="en-US" dirty="0"/>
        </a:p>
      </dgm:t>
    </dgm:pt>
    <dgm:pt modelId="{BE0FF2E1-5F03-4F7E-945F-11BB197F0984}" type="parTrans" cxnId="{E672B587-2186-4F64-B335-66B4E973CB43}">
      <dgm:prSet/>
      <dgm:spPr/>
      <dgm:t>
        <a:bodyPr/>
        <a:lstStyle/>
        <a:p>
          <a:endParaRPr lang="en-US"/>
        </a:p>
      </dgm:t>
    </dgm:pt>
    <dgm:pt modelId="{CCCA304C-A970-4816-AA30-57F921DFC0C7}" type="sibTrans" cxnId="{E672B587-2186-4F64-B335-66B4E973CB43}">
      <dgm:prSet/>
      <dgm:spPr/>
      <dgm:t>
        <a:bodyPr/>
        <a:lstStyle/>
        <a:p>
          <a:endParaRPr lang="en-US"/>
        </a:p>
      </dgm:t>
    </dgm:pt>
    <dgm:pt modelId="{8EE82742-7B0B-44B1-970A-210AF67A151A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X </a:t>
          </a:r>
          <a:r>
            <a:rPr lang="en-US" dirty="0" err="1"/>
            <a:t>quang</a:t>
          </a:r>
          <a:r>
            <a:rPr lang="en-US" dirty="0"/>
            <a:t> </a:t>
          </a:r>
          <a:r>
            <a:rPr lang="en-US" dirty="0" err="1"/>
            <a:t>phổi</a:t>
          </a:r>
          <a:endParaRPr lang="en-US" dirty="0"/>
        </a:p>
      </dgm:t>
    </dgm:pt>
    <dgm:pt modelId="{2BE02418-9D48-40BA-A069-AFFCBAF857BC}" type="parTrans" cxnId="{86895D9A-E239-472D-84A3-5EA7794BEFD8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526BC1D9-C5EF-4EDC-AD19-92033F52E06F}" type="sibTrans" cxnId="{86895D9A-E239-472D-84A3-5EA7794BEFD8}">
      <dgm:prSet/>
      <dgm:spPr/>
      <dgm:t>
        <a:bodyPr/>
        <a:lstStyle/>
        <a:p>
          <a:endParaRPr lang="en-US"/>
        </a:p>
      </dgm:t>
    </dgm:pt>
    <dgm:pt modelId="{00CAA878-05E4-474E-949D-24BF5CD80E17}">
      <dgm:prSet phldrT="[Text]"/>
      <dgm:spPr/>
      <dgm:t>
        <a:bodyPr/>
        <a:lstStyle/>
        <a:p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hoành</a:t>
          </a:r>
          <a:r>
            <a:rPr lang="en-US" dirty="0"/>
            <a:t> </a:t>
          </a:r>
          <a:r>
            <a:rPr lang="en-US" dirty="0" err="1"/>
            <a:t>phải</a:t>
          </a:r>
          <a:r>
            <a:rPr lang="en-US" dirty="0"/>
            <a:t> </a:t>
          </a:r>
          <a:r>
            <a:rPr lang="en-US" dirty="0" err="1"/>
            <a:t>đẩy</a:t>
          </a:r>
          <a:r>
            <a:rPr lang="en-US" dirty="0"/>
            <a:t> </a:t>
          </a:r>
          <a:r>
            <a:rPr lang="en-US" dirty="0" err="1"/>
            <a:t>lên</a:t>
          </a:r>
          <a:r>
            <a:rPr lang="en-US" dirty="0"/>
            <a:t> </a:t>
          </a:r>
          <a:r>
            <a:rPr lang="en-US" dirty="0" err="1"/>
            <a:t>cao</a:t>
          </a:r>
          <a:endParaRPr lang="en-US" dirty="0"/>
        </a:p>
      </dgm:t>
    </dgm:pt>
    <dgm:pt modelId="{A4A4B9B2-1275-42AF-B356-286AE2231E24}" type="parTrans" cxnId="{05481A35-2F9D-4B01-9107-F27DFF672333}">
      <dgm:prSet/>
      <dgm:spPr/>
      <dgm:t>
        <a:bodyPr/>
        <a:lstStyle/>
        <a:p>
          <a:endParaRPr lang="en-US"/>
        </a:p>
      </dgm:t>
    </dgm:pt>
    <dgm:pt modelId="{ED4A6507-10FF-4B28-9492-27D4FC85E7E5}" type="sibTrans" cxnId="{05481A35-2F9D-4B01-9107-F27DFF672333}">
      <dgm:prSet/>
      <dgm:spPr/>
      <dgm:t>
        <a:bodyPr/>
        <a:lstStyle/>
        <a:p>
          <a:endParaRPr lang="en-US"/>
        </a:p>
      </dgm:t>
    </dgm:pt>
    <dgm:pt modelId="{EEC2A0C6-3424-4474-8E04-BC389D093A0A}">
      <dgm:prSet phldrT="[Text]"/>
      <dgm:spPr/>
      <dgm:t>
        <a:bodyPr/>
        <a:lstStyle/>
        <a:p>
          <a:r>
            <a:rPr lang="en-US" dirty="0" err="1"/>
            <a:t>Có</a:t>
          </a:r>
          <a:r>
            <a:rPr lang="en-US" dirty="0"/>
            <a:t> </a:t>
          </a:r>
          <a:r>
            <a:rPr lang="en-US" dirty="0" err="1"/>
            <a:t>thể</a:t>
          </a:r>
          <a:r>
            <a:rPr lang="en-US" dirty="0"/>
            <a:t> </a:t>
          </a:r>
          <a:r>
            <a:rPr lang="en-US" dirty="0" err="1"/>
            <a:t>tràn</a:t>
          </a:r>
          <a:r>
            <a:rPr lang="en-US" dirty="0"/>
            <a:t> </a:t>
          </a:r>
          <a:r>
            <a:rPr lang="en-US" dirty="0" err="1"/>
            <a:t>dịch</a:t>
          </a:r>
          <a:r>
            <a:rPr lang="en-US" dirty="0"/>
            <a:t> </a:t>
          </a:r>
          <a:r>
            <a:rPr lang="en-US" dirty="0" err="1"/>
            <a:t>màng</a:t>
          </a:r>
          <a:r>
            <a:rPr lang="en-US" dirty="0"/>
            <a:t> </a:t>
          </a:r>
          <a:r>
            <a:rPr lang="en-US" dirty="0" err="1"/>
            <a:t>phổi</a:t>
          </a:r>
          <a:endParaRPr lang="en-US" dirty="0"/>
        </a:p>
      </dgm:t>
    </dgm:pt>
    <dgm:pt modelId="{5464E907-146D-42F5-9473-F4F83025162D}" type="parTrans" cxnId="{52231089-77CA-47CE-9370-33E543ED0A17}">
      <dgm:prSet/>
      <dgm:spPr/>
      <dgm:t>
        <a:bodyPr/>
        <a:lstStyle/>
        <a:p>
          <a:endParaRPr lang="en-US"/>
        </a:p>
      </dgm:t>
    </dgm:pt>
    <dgm:pt modelId="{2B377E62-FB51-45A0-843E-5BE338330F89}" type="sibTrans" cxnId="{52231089-77CA-47CE-9370-33E543ED0A17}">
      <dgm:prSet/>
      <dgm:spPr/>
      <dgm:t>
        <a:bodyPr/>
        <a:lstStyle/>
        <a:p>
          <a:endParaRPr lang="en-US"/>
        </a:p>
      </dgm:t>
    </dgm:pt>
    <dgm:pt modelId="{F2601E57-BFB0-4AAA-BE52-3E22C39C41BC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/>
            <a:t>Siêu</a:t>
          </a:r>
          <a:r>
            <a:rPr lang="en-US" dirty="0"/>
            <a:t> </a:t>
          </a:r>
          <a:r>
            <a:rPr lang="en-US" dirty="0" err="1"/>
            <a:t>âm</a:t>
          </a:r>
          <a:r>
            <a:rPr lang="en-US" dirty="0"/>
            <a:t> </a:t>
          </a:r>
          <a:r>
            <a:rPr lang="en-US" dirty="0" err="1"/>
            <a:t>gan</a:t>
          </a:r>
          <a:endParaRPr lang="en-US" dirty="0"/>
        </a:p>
      </dgm:t>
    </dgm:pt>
    <dgm:pt modelId="{14578FD7-A70A-4907-A2A4-3339D70E7D5B}" type="parTrans" cxnId="{7268217B-1567-4136-A667-046409C055C6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E96E6417-B30D-4940-A959-34939EE1AE94}" type="sibTrans" cxnId="{7268217B-1567-4136-A667-046409C055C6}">
      <dgm:prSet/>
      <dgm:spPr/>
      <dgm:t>
        <a:bodyPr/>
        <a:lstStyle/>
        <a:p>
          <a:endParaRPr lang="en-US"/>
        </a:p>
      </dgm:t>
    </dgm:pt>
    <dgm:pt modelId="{57904F23-AB81-4A2E-8A1D-11CB0C5805F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Số</a:t>
          </a:r>
          <a:r>
            <a:rPr lang="en-US" dirty="0"/>
            <a:t> </a:t>
          </a:r>
          <a:r>
            <a:rPr lang="en-US" dirty="0" err="1"/>
            <a:t>lượng</a:t>
          </a:r>
          <a:r>
            <a:rPr lang="en-US" dirty="0"/>
            <a:t>, </a:t>
          </a:r>
          <a:r>
            <a:rPr lang="en-US" dirty="0" err="1"/>
            <a:t>kích</a:t>
          </a:r>
          <a:r>
            <a:rPr lang="en-US" dirty="0"/>
            <a:t> </a:t>
          </a:r>
          <a:r>
            <a:rPr lang="en-US" dirty="0" err="1"/>
            <a:t>thước</a:t>
          </a:r>
          <a:r>
            <a:rPr lang="en-US" dirty="0"/>
            <a:t> ổ </a:t>
          </a:r>
          <a:r>
            <a:rPr lang="en-US" dirty="0" err="1"/>
            <a:t>áp</a:t>
          </a:r>
          <a:r>
            <a:rPr lang="en-US" dirty="0"/>
            <a:t> </a:t>
          </a:r>
          <a:r>
            <a:rPr lang="en-US" dirty="0" err="1"/>
            <a:t>xe</a:t>
          </a:r>
          <a:endParaRPr lang="en-US" dirty="0"/>
        </a:p>
      </dgm:t>
    </dgm:pt>
    <dgm:pt modelId="{0ACAD784-80CB-46A7-A45D-04904BACEC8C}" type="parTrans" cxnId="{00CBFEE6-B4AA-41AF-94F4-B98B9C1A0C85}">
      <dgm:prSet/>
      <dgm:spPr/>
      <dgm:t>
        <a:bodyPr/>
        <a:lstStyle/>
        <a:p>
          <a:endParaRPr lang="en-US"/>
        </a:p>
      </dgm:t>
    </dgm:pt>
    <dgm:pt modelId="{AD85F0BE-AE4D-497F-B20E-75665E98289E}" type="sibTrans" cxnId="{00CBFEE6-B4AA-41AF-94F4-B98B9C1A0C85}">
      <dgm:prSet/>
      <dgm:spPr/>
      <dgm:t>
        <a:bodyPr/>
        <a:lstStyle/>
        <a:p>
          <a:endParaRPr lang="en-US"/>
        </a:p>
      </dgm:t>
    </dgm:pt>
    <dgm:pt modelId="{5043B7DD-AA37-463C-93F9-831ECE11402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Tính</a:t>
          </a:r>
          <a:r>
            <a:rPr lang="en-US" dirty="0"/>
            <a:t> </a:t>
          </a:r>
          <a:r>
            <a:rPr lang="en-US" dirty="0" err="1"/>
            <a:t>chất</a:t>
          </a:r>
          <a:r>
            <a:rPr lang="en-US" dirty="0"/>
            <a:t>: </a:t>
          </a:r>
          <a:r>
            <a:rPr lang="en-US" dirty="0" err="1"/>
            <a:t>giảm</a:t>
          </a:r>
          <a:r>
            <a:rPr lang="en-US" dirty="0"/>
            <a:t> </a:t>
          </a:r>
          <a:r>
            <a:rPr lang="en-US" dirty="0" err="1"/>
            <a:t>âm</a:t>
          </a:r>
          <a:r>
            <a:rPr lang="en-US" dirty="0"/>
            <a:t> </a:t>
          </a:r>
          <a:r>
            <a:rPr lang="en-US" dirty="0" err="1"/>
            <a:t>hoặc</a:t>
          </a:r>
          <a:r>
            <a:rPr lang="en-US" dirty="0"/>
            <a:t> </a:t>
          </a:r>
          <a:r>
            <a:rPr lang="en-US" dirty="0" err="1"/>
            <a:t>tăng</a:t>
          </a:r>
          <a:r>
            <a:rPr lang="en-US" dirty="0"/>
            <a:t> </a:t>
          </a:r>
          <a:r>
            <a:rPr lang="en-US" dirty="0" err="1"/>
            <a:t>âm</a:t>
          </a:r>
          <a:endParaRPr lang="en-US" dirty="0"/>
        </a:p>
      </dgm:t>
    </dgm:pt>
    <dgm:pt modelId="{6D02631C-4082-4584-9777-A5AD6F7BFCC4}" type="parTrans" cxnId="{35310D1F-E110-408A-9A2C-7627BD98661A}">
      <dgm:prSet/>
      <dgm:spPr/>
      <dgm:t>
        <a:bodyPr/>
        <a:lstStyle/>
        <a:p>
          <a:endParaRPr lang="en-US"/>
        </a:p>
      </dgm:t>
    </dgm:pt>
    <dgm:pt modelId="{7DEEA50E-E567-4414-BB6D-D01239464978}" type="sibTrans" cxnId="{35310D1F-E110-408A-9A2C-7627BD98661A}">
      <dgm:prSet/>
      <dgm:spPr/>
      <dgm:t>
        <a:bodyPr/>
        <a:lstStyle/>
        <a:p>
          <a:endParaRPr lang="en-US"/>
        </a:p>
      </dgm:t>
    </dgm:pt>
    <dgm:pt modelId="{E935A319-6796-456E-AC77-B7EA6DC50623}" type="pres">
      <dgm:prSet presAssocID="{F9F0E81A-2DF3-45CA-9A8B-8A61D12BE33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BBC92F-6897-46F2-836F-55D651C7E5D2}" type="pres">
      <dgm:prSet presAssocID="{F9F0E81A-2DF3-45CA-9A8B-8A61D12BE337}" presName="cycle" presStyleCnt="0"/>
      <dgm:spPr/>
    </dgm:pt>
    <dgm:pt modelId="{86DCDBD2-3441-45C9-A7DB-5400DD41AFEB}" type="pres">
      <dgm:prSet presAssocID="{F9F0E81A-2DF3-45CA-9A8B-8A61D12BE337}" presName="centerShape" presStyleCnt="0"/>
      <dgm:spPr/>
    </dgm:pt>
    <dgm:pt modelId="{3C504C54-1CCA-4BBA-8B2D-DF5B232AF2A5}" type="pres">
      <dgm:prSet presAssocID="{F9F0E81A-2DF3-45CA-9A8B-8A61D12BE337}" presName="connSite" presStyleLbl="node1" presStyleIdx="0" presStyleCnt="4"/>
      <dgm:spPr/>
    </dgm:pt>
    <dgm:pt modelId="{BAD73D19-1414-4546-8ABB-9D15C3C8CE7E}" type="pres">
      <dgm:prSet presAssocID="{F9F0E81A-2DF3-45CA-9A8B-8A61D12BE337}" presName="visible" presStyleLbl="node1" presStyleIdx="0" presStyleCnt="4" custLinFactNeighborX="-40742" custLinFactNeighborY="-151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037C859-30F1-4450-AC4A-2F0D090C3A0D}" type="pres">
      <dgm:prSet presAssocID="{956BEF35-77D1-4515-8F3A-8707F5262B29}" presName="Name25" presStyleLbl="parChTrans1D1" presStyleIdx="0" presStyleCnt="3"/>
      <dgm:spPr/>
      <dgm:t>
        <a:bodyPr/>
        <a:lstStyle/>
        <a:p>
          <a:endParaRPr lang="en-US"/>
        </a:p>
      </dgm:t>
    </dgm:pt>
    <dgm:pt modelId="{09517CD8-3B3B-484A-8165-52802FAF0CD0}" type="pres">
      <dgm:prSet presAssocID="{5B89232F-0BC7-4D7A-91FF-50D246D1F34B}" presName="node" presStyleCnt="0"/>
      <dgm:spPr/>
    </dgm:pt>
    <dgm:pt modelId="{6F970E80-5460-42AD-868F-1729DC6E7ECF}" type="pres">
      <dgm:prSet presAssocID="{5B89232F-0BC7-4D7A-91FF-50D246D1F34B}" presName="parentNode" presStyleLbl="node1" presStyleIdx="1" presStyleCnt="4" custLinFactNeighborX="-53818" custLinFactNeighborY="-1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45C6D-7095-4A12-AB56-81A619C0FAFF}" type="pres">
      <dgm:prSet presAssocID="{5B89232F-0BC7-4D7A-91FF-50D246D1F34B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A0C58-5A08-4E5B-B139-8F30CEE9B932}" type="pres">
      <dgm:prSet presAssocID="{2BE02418-9D48-40BA-A069-AFFCBAF857BC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34D487B-ACB7-4DE3-9462-1DC815C6A89F}" type="pres">
      <dgm:prSet presAssocID="{8EE82742-7B0B-44B1-970A-210AF67A151A}" presName="node" presStyleCnt="0"/>
      <dgm:spPr/>
    </dgm:pt>
    <dgm:pt modelId="{718C72ED-4F4C-4D8C-8D82-DAC223AADF23}" type="pres">
      <dgm:prSet presAssocID="{8EE82742-7B0B-44B1-970A-210AF67A151A}" presName="parentNode" presStyleLbl="node1" presStyleIdx="2" presStyleCnt="4" custLinFactNeighborX="-27556" custLinFactNeighborY="-91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11668-DD0F-4475-BB01-EAA3B78F9FCE}" type="pres">
      <dgm:prSet presAssocID="{8EE82742-7B0B-44B1-970A-210AF67A151A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CD3EF-5CB4-4934-8BD2-AF88D2424217}" type="pres">
      <dgm:prSet presAssocID="{14578FD7-A70A-4907-A2A4-3339D70E7D5B}" presName="Name25" presStyleLbl="parChTrans1D1" presStyleIdx="2" presStyleCnt="3"/>
      <dgm:spPr/>
      <dgm:t>
        <a:bodyPr/>
        <a:lstStyle/>
        <a:p>
          <a:endParaRPr lang="en-US"/>
        </a:p>
      </dgm:t>
    </dgm:pt>
    <dgm:pt modelId="{CCB00120-973C-4464-BE26-909A68A3FD72}" type="pres">
      <dgm:prSet presAssocID="{F2601E57-BFB0-4AAA-BE52-3E22C39C41BC}" presName="node" presStyleCnt="0"/>
      <dgm:spPr/>
    </dgm:pt>
    <dgm:pt modelId="{CC875161-79FA-4090-AB50-324163442775}" type="pres">
      <dgm:prSet presAssocID="{F2601E57-BFB0-4AAA-BE52-3E22C39C41BC}" presName="parentNode" presStyleLbl="node1" presStyleIdx="3" presStyleCnt="4" custScaleX="106827" custLinFactNeighborX="-28691" custLinFactNeighborY="-42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F6BE7-F1D0-416B-B8D9-1E7B991187F4}" type="pres">
      <dgm:prSet presAssocID="{F2601E57-BFB0-4AAA-BE52-3E22C39C41BC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555ACD-DAE1-435F-BB31-A7F134C6720E}" type="presOf" srcId="{EEC2A0C6-3424-4474-8E04-BC389D093A0A}" destId="{F7811668-DD0F-4475-BB01-EAA3B78F9FCE}" srcOrd="0" destOrd="1" presId="urn:microsoft.com/office/officeart/2005/8/layout/radial2"/>
    <dgm:cxn modelId="{D7139498-AC4B-4117-8E49-EAA696B58051}" srcId="{F9F0E81A-2DF3-45CA-9A8B-8A61D12BE337}" destId="{5B89232F-0BC7-4D7A-91FF-50D246D1F34B}" srcOrd="0" destOrd="0" parTransId="{956BEF35-77D1-4515-8F3A-8707F5262B29}" sibTransId="{D7285069-F2AF-4487-8FD7-B0B511407596}"/>
    <dgm:cxn modelId="{D7F349E9-9FA5-47E8-BC54-3A2CE9039C88}" type="presOf" srcId="{6033971E-5EA3-4177-B675-9F5701E62CA8}" destId="{74045C6D-7095-4A12-AB56-81A619C0FAFF}" srcOrd="0" destOrd="0" presId="urn:microsoft.com/office/officeart/2005/8/layout/radial2"/>
    <dgm:cxn modelId="{30BA1B7F-C461-4680-A9B0-7389DEE76818}" type="presOf" srcId="{7749CA10-DA2F-4587-897E-28A423E4F890}" destId="{74045C6D-7095-4A12-AB56-81A619C0FAFF}" srcOrd="0" destOrd="1" presId="urn:microsoft.com/office/officeart/2005/8/layout/radial2"/>
    <dgm:cxn modelId="{35310D1F-E110-408A-9A2C-7627BD98661A}" srcId="{F2601E57-BFB0-4AAA-BE52-3E22C39C41BC}" destId="{5043B7DD-AA37-463C-93F9-831ECE114026}" srcOrd="1" destOrd="0" parTransId="{6D02631C-4082-4584-9777-A5AD6F7BFCC4}" sibTransId="{7DEEA50E-E567-4414-BB6D-D01239464978}"/>
    <dgm:cxn modelId="{7268217B-1567-4136-A667-046409C055C6}" srcId="{F9F0E81A-2DF3-45CA-9A8B-8A61D12BE337}" destId="{F2601E57-BFB0-4AAA-BE52-3E22C39C41BC}" srcOrd="2" destOrd="0" parTransId="{14578FD7-A70A-4907-A2A4-3339D70E7D5B}" sibTransId="{E96E6417-B30D-4940-A959-34939EE1AE94}"/>
    <dgm:cxn modelId="{05481A35-2F9D-4B01-9107-F27DFF672333}" srcId="{8EE82742-7B0B-44B1-970A-210AF67A151A}" destId="{00CAA878-05E4-474E-949D-24BF5CD80E17}" srcOrd="0" destOrd="0" parTransId="{A4A4B9B2-1275-42AF-B356-286AE2231E24}" sibTransId="{ED4A6507-10FF-4B28-9492-27D4FC85E7E5}"/>
    <dgm:cxn modelId="{56230A4B-DEC9-48C5-AA9A-8129460BC55F}" type="presOf" srcId="{956BEF35-77D1-4515-8F3A-8707F5262B29}" destId="{8037C859-30F1-4450-AC4A-2F0D090C3A0D}" srcOrd="0" destOrd="0" presId="urn:microsoft.com/office/officeart/2005/8/layout/radial2"/>
    <dgm:cxn modelId="{32DFED52-5EDB-4F28-AD9B-6155F737E0A2}" type="presOf" srcId="{5B89232F-0BC7-4D7A-91FF-50D246D1F34B}" destId="{6F970E80-5460-42AD-868F-1729DC6E7ECF}" srcOrd="0" destOrd="0" presId="urn:microsoft.com/office/officeart/2005/8/layout/radial2"/>
    <dgm:cxn modelId="{E672B587-2186-4F64-B335-66B4E973CB43}" srcId="{5B89232F-0BC7-4D7A-91FF-50D246D1F34B}" destId="{7749CA10-DA2F-4587-897E-28A423E4F890}" srcOrd="1" destOrd="0" parTransId="{BE0FF2E1-5F03-4F7E-945F-11BB197F0984}" sibTransId="{CCCA304C-A970-4816-AA30-57F921DFC0C7}"/>
    <dgm:cxn modelId="{89AD8205-5068-4193-9514-B8595C9C70BE}" type="presOf" srcId="{F9F0E81A-2DF3-45CA-9A8B-8A61D12BE337}" destId="{E935A319-6796-456E-AC77-B7EA6DC50623}" srcOrd="0" destOrd="0" presId="urn:microsoft.com/office/officeart/2005/8/layout/radial2"/>
    <dgm:cxn modelId="{E3E045B8-1991-4780-BE09-7D0C6520AE6B}" type="presOf" srcId="{5043B7DD-AA37-463C-93F9-831ECE114026}" destId="{77FF6BE7-F1D0-416B-B8D9-1E7B991187F4}" srcOrd="0" destOrd="1" presId="urn:microsoft.com/office/officeart/2005/8/layout/radial2"/>
    <dgm:cxn modelId="{9FA1538D-563D-4256-8A06-D7CBEED17F8C}" type="presOf" srcId="{2BE02418-9D48-40BA-A069-AFFCBAF857BC}" destId="{F6DA0C58-5A08-4E5B-B139-8F30CEE9B932}" srcOrd="0" destOrd="0" presId="urn:microsoft.com/office/officeart/2005/8/layout/radial2"/>
    <dgm:cxn modelId="{1AC9D795-DCAF-4545-9E16-B937045E9812}" srcId="{5B89232F-0BC7-4D7A-91FF-50D246D1F34B}" destId="{6033971E-5EA3-4177-B675-9F5701E62CA8}" srcOrd="0" destOrd="0" parTransId="{B2397401-43E1-4E69-9B25-68EF44032B7A}" sibTransId="{98CD2F35-DC87-4E99-B40C-7F3DB967ECB0}"/>
    <dgm:cxn modelId="{2010F7EE-3212-4BA3-A3A5-3FD0BCA15DEC}" type="presOf" srcId="{8EE82742-7B0B-44B1-970A-210AF67A151A}" destId="{718C72ED-4F4C-4D8C-8D82-DAC223AADF23}" srcOrd="0" destOrd="0" presId="urn:microsoft.com/office/officeart/2005/8/layout/radial2"/>
    <dgm:cxn modelId="{39A664CF-CBAA-4892-8D07-6791FFC4C008}" type="presOf" srcId="{57904F23-AB81-4A2E-8A1D-11CB0C5805FF}" destId="{77FF6BE7-F1D0-416B-B8D9-1E7B991187F4}" srcOrd="0" destOrd="0" presId="urn:microsoft.com/office/officeart/2005/8/layout/radial2"/>
    <dgm:cxn modelId="{FA76E018-31D1-4BA1-9ABF-C2F4241045D3}" type="presOf" srcId="{00CAA878-05E4-474E-949D-24BF5CD80E17}" destId="{F7811668-DD0F-4475-BB01-EAA3B78F9FCE}" srcOrd="0" destOrd="0" presId="urn:microsoft.com/office/officeart/2005/8/layout/radial2"/>
    <dgm:cxn modelId="{52231089-77CA-47CE-9370-33E543ED0A17}" srcId="{8EE82742-7B0B-44B1-970A-210AF67A151A}" destId="{EEC2A0C6-3424-4474-8E04-BC389D093A0A}" srcOrd="1" destOrd="0" parTransId="{5464E907-146D-42F5-9473-F4F83025162D}" sibTransId="{2B377E62-FB51-45A0-843E-5BE338330F89}"/>
    <dgm:cxn modelId="{69091EB3-479A-4601-81CB-575353724902}" type="presOf" srcId="{14578FD7-A70A-4907-A2A4-3339D70E7D5B}" destId="{023CD3EF-5CB4-4934-8BD2-AF88D2424217}" srcOrd="0" destOrd="0" presId="urn:microsoft.com/office/officeart/2005/8/layout/radial2"/>
    <dgm:cxn modelId="{00CBFEE6-B4AA-41AF-94F4-B98B9C1A0C85}" srcId="{F2601E57-BFB0-4AAA-BE52-3E22C39C41BC}" destId="{57904F23-AB81-4A2E-8A1D-11CB0C5805FF}" srcOrd="0" destOrd="0" parTransId="{0ACAD784-80CB-46A7-A45D-04904BACEC8C}" sibTransId="{AD85F0BE-AE4D-497F-B20E-75665E98289E}"/>
    <dgm:cxn modelId="{0191A20A-5327-4974-8925-68522D1286AF}" type="presOf" srcId="{F2601E57-BFB0-4AAA-BE52-3E22C39C41BC}" destId="{CC875161-79FA-4090-AB50-324163442775}" srcOrd="0" destOrd="0" presId="urn:microsoft.com/office/officeart/2005/8/layout/radial2"/>
    <dgm:cxn modelId="{86895D9A-E239-472D-84A3-5EA7794BEFD8}" srcId="{F9F0E81A-2DF3-45CA-9A8B-8A61D12BE337}" destId="{8EE82742-7B0B-44B1-970A-210AF67A151A}" srcOrd="1" destOrd="0" parTransId="{2BE02418-9D48-40BA-A069-AFFCBAF857BC}" sibTransId="{526BC1D9-C5EF-4EDC-AD19-92033F52E06F}"/>
    <dgm:cxn modelId="{46681C05-1C0D-4D98-84F2-E4724A9D8365}" type="presParOf" srcId="{E935A319-6796-456E-AC77-B7EA6DC50623}" destId="{6BBBC92F-6897-46F2-836F-55D651C7E5D2}" srcOrd="0" destOrd="0" presId="urn:microsoft.com/office/officeart/2005/8/layout/radial2"/>
    <dgm:cxn modelId="{B44FBC91-44E2-44DB-98E4-8994997C269E}" type="presParOf" srcId="{6BBBC92F-6897-46F2-836F-55D651C7E5D2}" destId="{86DCDBD2-3441-45C9-A7DB-5400DD41AFEB}" srcOrd="0" destOrd="0" presId="urn:microsoft.com/office/officeart/2005/8/layout/radial2"/>
    <dgm:cxn modelId="{9B2613A3-EA3D-4DC5-8BA3-0C456DBAB529}" type="presParOf" srcId="{86DCDBD2-3441-45C9-A7DB-5400DD41AFEB}" destId="{3C504C54-1CCA-4BBA-8B2D-DF5B232AF2A5}" srcOrd="0" destOrd="0" presId="urn:microsoft.com/office/officeart/2005/8/layout/radial2"/>
    <dgm:cxn modelId="{D806F565-9031-4D91-9727-AD85A14C5CD4}" type="presParOf" srcId="{86DCDBD2-3441-45C9-A7DB-5400DD41AFEB}" destId="{BAD73D19-1414-4546-8ABB-9D15C3C8CE7E}" srcOrd="1" destOrd="0" presId="urn:microsoft.com/office/officeart/2005/8/layout/radial2"/>
    <dgm:cxn modelId="{F5A39A98-00ED-4D30-BB81-7355DF1304ED}" type="presParOf" srcId="{6BBBC92F-6897-46F2-836F-55D651C7E5D2}" destId="{8037C859-30F1-4450-AC4A-2F0D090C3A0D}" srcOrd="1" destOrd="0" presId="urn:microsoft.com/office/officeart/2005/8/layout/radial2"/>
    <dgm:cxn modelId="{B51F0DAD-A5BB-4F2C-B1DF-79E5705A9121}" type="presParOf" srcId="{6BBBC92F-6897-46F2-836F-55D651C7E5D2}" destId="{09517CD8-3B3B-484A-8165-52802FAF0CD0}" srcOrd="2" destOrd="0" presId="urn:microsoft.com/office/officeart/2005/8/layout/radial2"/>
    <dgm:cxn modelId="{65248245-8BED-4E4C-BD0B-A474CE00036F}" type="presParOf" srcId="{09517CD8-3B3B-484A-8165-52802FAF0CD0}" destId="{6F970E80-5460-42AD-868F-1729DC6E7ECF}" srcOrd="0" destOrd="0" presId="urn:microsoft.com/office/officeart/2005/8/layout/radial2"/>
    <dgm:cxn modelId="{AE83A4A4-A1AA-4D3E-BCCB-11E8313622C5}" type="presParOf" srcId="{09517CD8-3B3B-484A-8165-52802FAF0CD0}" destId="{74045C6D-7095-4A12-AB56-81A619C0FAFF}" srcOrd="1" destOrd="0" presId="urn:microsoft.com/office/officeart/2005/8/layout/radial2"/>
    <dgm:cxn modelId="{E9ED3F64-C12A-49B5-A3FF-9FB643339949}" type="presParOf" srcId="{6BBBC92F-6897-46F2-836F-55D651C7E5D2}" destId="{F6DA0C58-5A08-4E5B-B139-8F30CEE9B932}" srcOrd="3" destOrd="0" presId="urn:microsoft.com/office/officeart/2005/8/layout/radial2"/>
    <dgm:cxn modelId="{377B346E-386A-4AD6-B16F-FE0B38924E5C}" type="presParOf" srcId="{6BBBC92F-6897-46F2-836F-55D651C7E5D2}" destId="{534D487B-ACB7-4DE3-9462-1DC815C6A89F}" srcOrd="4" destOrd="0" presId="urn:microsoft.com/office/officeart/2005/8/layout/radial2"/>
    <dgm:cxn modelId="{B3C66089-CEE3-40F1-9FC6-4C3144CED600}" type="presParOf" srcId="{534D487B-ACB7-4DE3-9462-1DC815C6A89F}" destId="{718C72ED-4F4C-4D8C-8D82-DAC223AADF23}" srcOrd="0" destOrd="0" presId="urn:microsoft.com/office/officeart/2005/8/layout/radial2"/>
    <dgm:cxn modelId="{E6D333AF-D1DC-41EB-BE9B-2212BAA9D6EB}" type="presParOf" srcId="{534D487B-ACB7-4DE3-9462-1DC815C6A89F}" destId="{F7811668-DD0F-4475-BB01-EAA3B78F9FCE}" srcOrd="1" destOrd="0" presId="urn:microsoft.com/office/officeart/2005/8/layout/radial2"/>
    <dgm:cxn modelId="{678A523F-8B8F-40F6-AB3E-542BE6BC967A}" type="presParOf" srcId="{6BBBC92F-6897-46F2-836F-55D651C7E5D2}" destId="{023CD3EF-5CB4-4934-8BD2-AF88D2424217}" srcOrd="5" destOrd="0" presId="urn:microsoft.com/office/officeart/2005/8/layout/radial2"/>
    <dgm:cxn modelId="{492CF794-1034-49BE-8840-6D6892619D82}" type="presParOf" srcId="{6BBBC92F-6897-46F2-836F-55D651C7E5D2}" destId="{CCB00120-973C-4464-BE26-909A68A3FD72}" srcOrd="6" destOrd="0" presId="urn:microsoft.com/office/officeart/2005/8/layout/radial2"/>
    <dgm:cxn modelId="{23FBC845-4094-40D2-9961-7A03766D61D9}" type="presParOf" srcId="{CCB00120-973C-4464-BE26-909A68A3FD72}" destId="{CC875161-79FA-4090-AB50-324163442775}" srcOrd="0" destOrd="0" presId="urn:microsoft.com/office/officeart/2005/8/layout/radial2"/>
    <dgm:cxn modelId="{6B9387C6-CAD7-4F5C-8465-77F38A20B1FE}" type="presParOf" srcId="{CCB00120-973C-4464-BE26-909A68A3FD72}" destId="{77FF6BE7-F1D0-416B-B8D9-1E7B991187F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18868-F97D-4D22-9ACC-E5A70142A1CF}">
      <dsp:nvSpPr>
        <dsp:cNvPr id="0" name=""/>
        <dsp:cNvSpPr/>
      </dsp:nvSpPr>
      <dsp:spPr>
        <a:xfrm>
          <a:off x="-5931244" y="-909741"/>
          <a:ext cx="7077283" cy="7077283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F98B7-883B-45E7-8C71-F6C0D6D47B95}">
      <dsp:nvSpPr>
        <dsp:cNvPr id="0" name=""/>
        <dsp:cNvSpPr/>
      </dsp:nvSpPr>
      <dsp:spPr>
        <a:xfrm>
          <a:off x="606382" y="404219"/>
          <a:ext cx="8477310" cy="8088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203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Nắm</a:t>
          </a:r>
          <a:r>
            <a:rPr lang="en-US" sz="2400" kern="1200" dirty="0"/>
            <a:t> </a:t>
          </a:r>
          <a:r>
            <a:rPr lang="en-US" sz="2400" kern="1200" dirty="0" err="1"/>
            <a:t>được</a:t>
          </a:r>
          <a:r>
            <a:rPr lang="en-US" sz="2400" kern="1200" dirty="0"/>
            <a:t> </a:t>
          </a:r>
          <a:r>
            <a:rPr lang="en-US" sz="2400" kern="1200" dirty="0" err="1"/>
            <a:t>định</a:t>
          </a:r>
          <a:r>
            <a:rPr lang="en-US" sz="2400" kern="1200" dirty="0"/>
            <a:t> </a:t>
          </a:r>
          <a:r>
            <a:rPr lang="en-US" sz="2400" kern="1200" dirty="0" err="1"/>
            <a:t>nghĩa</a:t>
          </a:r>
          <a:r>
            <a:rPr lang="en-US" sz="2400" kern="1200" dirty="0"/>
            <a:t>, </a:t>
          </a:r>
          <a:r>
            <a:rPr lang="en-US" sz="2400" kern="1200" dirty="0" err="1"/>
            <a:t>nguyên</a:t>
          </a:r>
          <a:r>
            <a:rPr lang="en-US" sz="2400" kern="1200" dirty="0"/>
            <a:t> </a:t>
          </a:r>
          <a:r>
            <a:rPr lang="en-US" sz="2400" kern="1200" dirty="0" err="1"/>
            <a:t>nhân</a:t>
          </a:r>
          <a:r>
            <a:rPr lang="en-US" sz="2400" kern="1200" dirty="0"/>
            <a:t> </a:t>
          </a:r>
          <a:r>
            <a:rPr lang="en-US" sz="2400" kern="1200" dirty="0" err="1"/>
            <a:t>và</a:t>
          </a:r>
          <a:r>
            <a:rPr lang="en-US" sz="2400" kern="1200" dirty="0"/>
            <a:t> </a:t>
          </a:r>
          <a:r>
            <a:rPr lang="en-US" sz="2400" kern="1200" dirty="0" err="1"/>
            <a:t>bệnh</a:t>
          </a:r>
          <a:r>
            <a:rPr lang="en-US" sz="2400" kern="1200" dirty="0"/>
            <a:t> </a:t>
          </a:r>
          <a:r>
            <a:rPr lang="en-US" sz="2400" kern="1200" dirty="0" err="1"/>
            <a:t>sinh</a:t>
          </a:r>
          <a:r>
            <a:rPr lang="en-US" sz="2400" kern="1200" dirty="0"/>
            <a:t> </a:t>
          </a:r>
          <a:r>
            <a:rPr lang="en-US" sz="2400" kern="1200" dirty="0" err="1"/>
            <a:t>của</a:t>
          </a:r>
          <a:r>
            <a:rPr lang="en-US" sz="2400" kern="1200" dirty="0"/>
            <a:t> </a:t>
          </a:r>
          <a:r>
            <a:rPr lang="en-US" sz="2400" kern="1200" dirty="0" err="1"/>
            <a:t>bệnh</a:t>
          </a:r>
          <a:r>
            <a:rPr lang="en-US" sz="2400" kern="1200" dirty="0"/>
            <a:t> </a:t>
          </a:r>
          <a:r>
            <a:rPr lang="en-US" sz="2400" kern="1200" dirty="0" err="1"/>
            <a:t>áp</a:t>
          </a:r>
          <a:r>
            <a:rPr lang="en-US" sz="2400" kern="1200" dirty="0"/>
            <a:t> </a:t>
          </a:r>
          <a:r>
            <a:rPr lang="en-US" sz="2400" kern="1200" dirty="0" err="1"/>
            <a:t>xe</a:t>
          </a:r>
          <a:r>
            <a:rPr lang="en-US" sz="2400" kern="1200" dirty="0"/>
            <a:t> </a:t>
          </a:r>
          <a:r>
            <a:rPr lang="en-US" sz="2400" kern="1200" dirty="0" err="1"/>
            <a:t>gan</a:t>
          </a:r>
          <a:r>
            <a:rPr lang="en-US" sz="2400" kern="1200" dirty="0"/>
            <a:t> do </a:t>
          </a:r>
          <a:r>
            <a:rPr lang="en-US" sz="2400" kern="1200" dirty="0" err="1"/>
            <a:t>amip</a:t>
          </a:r>
          <a:endParaRPr lang="vi-VN" sz="2400" kern="1200" dirty="0"/>
        </a:p>
      </dsp:txBody>
      <dsp:txXfrm>
        <a:off x="606382" y="404219"/>
        <a:ext cx="8477310" cy="808859"/>
      </dsp:txXfrm>
    </dsp:sp>
    <dsp:sp modelId="{D4D612A1-11F4-4B61-A200-794643BD9EA3}">
      <dsp:nvSpPr>
        <dsp:cNvPr id="0" name=""/>
        <dsp:cNvSpPr/>
      </dsp:nvSpPr>
      <dsp:spPr>
        <a:xfrm>
          <a:off x="0" y="312216"/>
          <a:ext cx="1092153" cy="108078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CB1C48F-9BE7-4404-8E20-F9A884F08925}">
      <dsp:nvSpPr>
        <dsp:cNvPr id="0" name=""/>
        <dsp:cNvSpPr/>
      </dsp:nvSpPr>
      <dsp:spPr>
        <a:xfrm>
          <a:off x="1070120" y="1617719"/>
          <a:ext cx="8013573" cy="8088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203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Mô</a:t>
          </a:r>
          <a:r>
            <a:rPr lang="en-US" sz="2400" kern="1200" dirty="0"/>
            <a:t> </a:t>
          </a:r>
          <a:r>
            <a:rPr lang="en-US" sz="2400" kern="1200" dirty="0" err="1"/>
            <a:t>tả</a:t>
          </a:r>
          <a:r>
            <a:rPr lang="en-US" sz="2400" kern="1200" dirty="0"/>
            <a:t> </a:t>
          </a:r>
          <a:r>
            <a:rPr lang="en-US" sz="2400" kern="1200" dirty="0" err="1"/>
            <a:t>được</a:t>
          </a:r>
          <a:r>
            <a:rPr lang="en-US" sz="2400" kern="1200" dirty="0"/>
            <a:t> </a:t>
          </a:r>
          <a:r>
            <a:rPr lang="en-US" sz="2400" kern="1200" dirty="0" err="1"/>
            <a:t>các</a:t>
          </a:r>
          <a:r>
            <a:rPr lang="en-US" sz="2400" kern="1200" dirty="0"/>
            <a:t> </a:t>
          </a:r>
          <a:r>
            <a:rPr lang="en-US" sz="2400" kern="1200" dirty="0" err="1"/>
            <a:t>triệu</a:t>
          </a:r>
          <a:r>
            <a:rPr lang="en-US" sz="2400" kern="1200" dirty="0"/>
            <a:t> </a:t>
          </a:r>
          <a:r>
            <a:rPr lang="en-US" sz="2400" kern="1200" dirty="0" err="1"/>
            <a:t>chứng</a:t>
          </a:r>
          <a:r>
            <a:rPr lang="en-US" sz="2400" kern="1200" dirty="0"/>
            <a:t> </a:t>
          </a:r>
          <a:r>
            <a:rPr lang="en-US" sz="2400" kern="1200" dirty="0" err="1"/>
            <a:t>lâm</a:t>
          </a:r>
          <a:r>
            <a:rPr lang="en-US" sz="2400" kern="1200" dirty="0"/>
            <a:t> </a:t>
          </a:r>
          <a:r>
            <a:rPr lang="en-US" sz="2400" kern="1200" dirty="0" err="1"/>
            <a:t>sàng</a:t>
          </a:r>
          <a:r>
            <a:rPr lang="en-US" sz="2400" kern="1200" dirty="0"/>
            <a:t> </a:t>
          </a:r>
          <a:r>
            <a:rPr lang="en-US" sz="2400" kern="1200" dirty="0" err="1"/>
            <a:t>và</a:t>
          </a:r>
          <a:r>
            <a:rPr lang="en-US" sz="2400" kern="1200" dirty="0"/>
            <a:t> </a:t>
          </a:r>
          <a:r>
            <a:rPr lang="en-US" sz="2400" kern="1200" dirty="0" err="1"/>
            <a:t>chuẩn</a:t>
          </a:r>
          <a:r>
            <a:rPr lang="en-US" sz="2400" kern="1200" dirty="0"/>
            <a:t> </a:t>
          </a:r>
          <a:r>
            <a:rPr lang="en-US" sz="2400" kern="1200" dirty="0" err="1"/>
            <a:t>đoán</a:t>
          </a:r>
          <a:r>
            <a:rPr lang="en-US" sz="2400" kern="1200" dirty="0"/>
            <a:t> </a:t>
          </a:r>
          <a:r>
            <a:rPr lang="en-US" sz="2400" kern="1200" dirty="0" err="1"/>
            <a:t>của</a:t>
          </a:r>
          <a:r>
            <a:rPr lang="en-US" sz="2400" kern="1200" dirty="0"/>
            <a:t> </a:t>
          </a:r>
          <a:r>
            <a:rPr lang="en-US" sz="2400" kern="1200" dirty="0" err="1"/>
            <a:t>áp</a:t>
          </a:r>
          <a:r>
            <a:rPr lang="en-US" sz="2400" kern="1200" dirty="0"/>
            <a:t> </a:t>
          </a:r>
          <a:r>
            <a:rPr lang="en-US" sz="2400" kern="1200" dirty="0" err="1"/>
            <a:t>xe</a:t>
          </a:r>
          <a:r>
            <a:rPr lang="en-US" sz="2400" kern="1200" dirty="0"/>
            <a:t> </a:t>
          </a:r>
          <a:r>
            <a:rPr lang="en-US" sz="2400" kern="1200" dirty="0" err="1"/>
            <a:t>gan</a:t>
          </a:r>
          <a:r>
            <a:rPr lang="en-US" sz="2400" kern="1200" dirty="0"/>
            <a:t> do </a:t>
          </a:r>
          <a:r>
            <a:rPr lang="en-US" sz="2400" kern="1200" dirty="0" err="1"/>
            <a:t>amip</a:t>
          </a:r>
          <a:endParaRPr lang="vi-VN" sz="2400" kern="1200" dirty="0"/>
        </a:p>
      </dsp:txBody>
      <dsp:txXfrm>
        <a:off x="1070120" y="1617719"/>
        <a:ext cx="8013573" cy="808859"/>
      </dsp:txXfrm>
    </dsp:sp>
    <dsp:sp modelId="{AC93F86C-7549-4E83-973C-BA3B58C0E72B}">
      <dsp:nvSpPr>
        <dsp:cNvPr id="0" name=""/>
        <dsp:cNvSpPr/>
      </dsp:nvSpPr>
      <dsp:spPr>
        <a:xfrm>
          <a:off x="323532" y="1540766"/>
          <a:ext cx="1011074" cy="10110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2C1352D-00BF-4DEC-A525-E817D2222508}">
      <dsp:nvSpPr>
        <dsp:cNvPr id="0" name=""/>
        <dsp:cNvSpPr/>
      </dsp:nvSpPr>
      <dsp:spPr>
        <a:xfrm>
          <a:off x="1070120" y="2831220"/>
          <a:ext cx="8013573" cy="8088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203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Nêu</a:t>
          </a:r>
          <a:r>
            <a:rPr lang="en-US" sz="2400" kern="1200" dirty="0"/>
            <a:t> </a:t>
          </a:r>
          <a:r>
            <a:rPr lang="en-US" sz="2400" kern="1200" dirty="0" err="1"/>
            <a:t>được</a:t>
          </a:r>
          <a:r>
            <a:rPr lang="en-US" sz="2400" kern="1200" dirty="0"/>
            <a:t> </a:t>
          </a:r>
          <a:r>
            <a:rPr lang="en-US" sz="2400" kern="1200" dirty="0" err="1"/>
            <a:t>biến</a:t>
          </a:r>
          <a:r>
            <a:rPr lang="en-US" sz="2400" kern="1200" dirty="0"/>
            <a:t> </a:t>
          </a:r>
          <a:r>
            <a:rPr lang="en-US" sz="2400" kern="1200" dirty="0" err="1"/>
            <a:t>chứng</a:t>
          </a:r>
          <a:r>
            <a:rPr lang="en-US" sz="2400" kern="1200" dirty="0"/>
            <a:t> </a:t>
          </a:r>
          <a:r>
            <a:rPr lang="en-US" sz="2400" kern="1200" dirty="0" err="1"/>
            <a:t>thường</a:t>
          </a:r>
          <a:r>
            <a:rPr lang="en-US" sz="2400" kern="1200" dirty="0"/>
            <a:t> </a:t>
          </a:r>
          <a:r>
            <a:rPr lang="en-US" sz="2400" kern="1200" dirty="0" err="1"/>
            <a:t>gặp</a:t>
          </a:r>
          <a:r>
            <a:rPr lang="en-US" sz="2400" kern="1200" dirty="0"/>
            <a:t> </a:t>
          </a:r>
          <a:r>
            <a:rPr lang="en-US" sz="2400" kern="1200" dirty="0" err="1"/>
            <a:t>của</a:t>
          </a:r>
          <a:r>
            <a:rPr lang="en-US" sz="2400" kern="1200" dirty="0"/>
            <a:t> </a:t>
          </a:r>
          <a:r>
            <a:rPr lang="en-US" sz="2400" kern="1200" dirty="0" err="1"/>
            <a:t>áp</a:t>
          </a:r>
          <a:r>
            <a:rPr lang="en-US" sz="2400" kern="1200" dirty="0"/>
            <a:t> </a:t>
          </a:r>
          <a:r>
            <a:rPr lang="en-US" sz="2400" kern="1200" dirty="0" err="1"/>
            <a:t>xe</a:t>
          </a:r>
          <a:r>
            <a:rPr lang="en-US" sz="2400" kern="1200" dirty="0"/>
            <a:t> </a:t>
          </a:r>
          <a:r>
            <a:rPr lang="en-US" sz="2400" kern="1200" dirty="0" err="1"/>
            <a:t>gan</a:t>
          </a:r>
          <a:r>
            <a:rPr lang="en-US" sz="2400" kern="1200" dirty="0"/>
            <a:t> do </a:t>
          </a:r>
          <a:r>
            <a:rPr lang="en-US" sz="2400" kern="1200" dirty="0" err="1"/>
            <a:t>amip</a:t>
          </a:r>
          <a:endParaRPr lang="en-US" sz="2400" kern="1200" dirty="0"/>
        </a:p>
      </dsp:txBody>
      <dsp:txXfrm>
        <a:off x="1070120" y="2831220"/>
        <a:ext cx="8013573" cy="808859"/>
      </dsp:txXfrm>
    </dsp:sp>
    <dsp:sp modelId="{D9275B5A-E841-49F3-9E35-F49444983B53}">
      <dsp:nvSpPr>
        <dsp:cNvPr id="0" name=""/>
        <dsp:cNvSpPr/>
      </dsp:nvSpPr>
      <dsp:spPr>
        <a:xfrm>
          <a:off x="564583" y="2730112"/>
          <a:ext cx="1011074" cy="10110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F76B7A5-22A0-402F-B1DE-18C20ABB6AA5}">
      <dsp:nvSpPr>
        <dsp:cNvPr id="0" name=""/>
        <dsp:cNvSpPr/>
      </dsp:nvSpPr>
      <dsp:spPr>
        <a:xfrm>
          <a:off x="606382" y="4044720"/>
          <a:ext cx="8477310" cy="8088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203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Nêu</a:t>
          </a:r>
          <a:r>
            <a:rPr lang="en-US" sz="2400" kern="1200" dirty="0"/>
            <a:t> </a:t>
          </a:r>
          <a:r>
            <a:rPr lang="en-US" sz="2400" kern="1200" dirty="0" err="1"/>
            <a:t>chỉ</a:t>
          </a:r>
          <a:r>
            <a:rPr lang="en-US" sz="2400" kern="1200" dirty="0"/>
            <a:t> </a:t>
          </a:r>
          <a:r>
            <a:rPr lang="en-US" sz="2400" kern="1200" dirty="0" err="1"/>
            <a:t>định</a:t>
          </a:r>
          <a:r>
            <a:rPr lang="en-US" sz="2400" kern="1200" dirty="0"/>
            <a:t> </a:t>
          </a:r>
          <a:r>
            <a:rPr lang="en-US" sz="2400" kern="1200" dirty="0" err="1"/>
            <a:t>điều</a:t>
          </a:r>
          <a:r>
            <a:rPr lang="en-US" sz="2400" kern="1200" dirty="0"/>
            <a:t> </a:t>
          </a:r>
          <a:r>
            <a:rPr lang="en-US" sz="2400" kern="1200" dirty="0" err="1"/>
            <a:t>trị</a:t>
          </a:r>
          <a:endParaRPr lang="en-US" sz="2400" kern="1200" dirty="0"/>
        </a:p>
      </dsp:txBody>
      <dsp:txXfrm>
        <a:off x="606382" y="4044720"/>
        <a:ext cx="8477310" cy="808859"/>
      </dsp:txXfrm>
    </dsp:sp>
    <dsp:sp modelId="{6495C2ED-BAB3-4564-9CDE-2B97E23C518F}">
      <dsp:nvSpPr>
        <dsp:cNvPr id="0" name=""/>
        <dsp:cNvSpPr/>
      </dsp:nvSpPr>
      <dsp:spPr>
        <a:xfrm>
          <a:off x="100845" y="3943612"/>
          <a:ext cx="1011074" cy="10110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CD3EF-5CB4-4934-8BD2-AF88D2424217}">
      <dsp:nvSpPr>
        <dsp:cNvPr id="0" name=""/>
        <dsp:cNvSpPr/>
      </dsp:nvSpPr>
      <dsp:spPr>
        <a:xfrm rot="2930107">
          <a:off x="2801182" y="3144061"/>
          <a:ext cx="382503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382503" y="23774"/>
              </a:lnTo>
            </a:path>
          </a:pathLst>
        </a:custGeom>
        <a:noFill/>
        <a:ln w="25400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A0C58-5A08-4E5B-B139-8F30CEE9B932}">
      <dsp:nvSpPr>
        <dsp:cNvPr id="0" name=""/>
        <dsp:cNvSpPr/>
      </dsp:nvSpPr>
      <dsp:spPr>
        <a:xfrm rot="21374618">
          <a:off x="2961715" y="2175996"/>
          <a:ext cx="404648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404648" y="23774"/>
              </a:lnTo>
            </a:path>
          </a:pathLst>
        </a:custGeom>
        <a:noFill/>
        <a:ln w="25400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7C859-30F1-4450-AC4A-2F0D090C3A0D}">
      <dsp:nvSpPr>
        <dsp:cNvPr id="0" name=""/>
        <dsp:cNvSpPr/>
      </dsp:nvSpPr>
      <dsp:spPr>
        <a:xfrm rot="18173446">
          <a:off x="2611082" y="1327188"/>
          <a:ext cx="359988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359988" y="23774"/>
              </a:lnTo>
            </a:path>
          </a:pathLst>
        </a:custGeom>
        <a:noFill/>
        <a:ln w="38100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BAD73D19-1414-4546-8ABB-9D15C3C8CE7E}">
      <dsp:nvSpPr>
        <dsp:cNvPr id="0" name=""/>
        <dsp:cNvSpPr/>
      </dsp:nvSpPr>
      <dsp:spPr>
        <a:xfrm>
          <a:off x="228604" y="1142993"/>
          <a:ext cx="2173932" cy="217393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970E80-5460-42AD-868F-1729DC6E7ECF}">
      <dsp:nvSpPr>
        <dsp:cNvPr id="0" name=""/>
        <dsp:cNvSpPr/>
      </dsp:nvSpPr>
      <dsp:spPr>
        <a:xfrm>
          <a:off x="2590800" y="0"/>
          <a:ext cx="1304359" cy="1304359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Xét</a:t>
          </a:r>
          <a:r>
            <a:rPr lang="en-US" sz="2100" kern="1200" dirty="0"/>
            <a:t> </a:t>
          </a:r>
          <a:r>
            <a:rPr lang="en-US" sz="2100" kern="1200" dirty="0" err="1"/>
            <a:t>nghiệm</a:t>
          </a:r>
          <a:r>
            <a:rPr lang="en-US" sz="2100" kern="1200" dirty="0"/>
            <a:t> </a:t>
          </a:r>
          <a:r>
            <a:rPr lang="en-US" sz="2100" kern="1200" dirty="0" err="1"/>
            <a:t>máu</a:t>
          </a:r>
          <a:endParaRPr lang="en-US" sz="2100" kern="1200" dirty="0"/>
        </a:p>
      </dsp:txBody>
      <dsp:txXfrm>
        <a:off x="2781819" y="191019"/>
        <a:ext cx="922321" cy="922321"/>
      </dsp:txXfrm>
    </dsp:sp>
    <dsp:sp modelId="{74045C6D-7095-4A12-AB56-81A619C0FAFF}">
      <dsp:nvSpPr>
        <dsp:cNvPr id="0" name=""/>
        <dsp:cNvSpPr/>
      </dsp:nvSpPr>
      <dsp:spPr>
        <a:xfrm>
          <a:off x="4025595" y="0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Số</a:t>
          </a:r>
          <a:r>
            <a:rPr lang="en-US" sz="2000" kern="1200" dirty="0"/>
            <a:t> </a:t>
          </a:r>
          <a:r>
            <a:rPr lang="en-US" sz="2000" kern="1200" dirty="0" err="1"/>
            <a:t>lượng</a:t>
          </a:r>
          <a:r>
            <a:rPr lang="en-US" sz="2000" kern="1200" dirty="0"/>
            <a:t> </a:t>
          </a:r>
          <a:r>
            <a:rPr lang="en-US" sz="2000" kern="1200" dirty="0" err="1"/>
            <a:t>bạch</a:t>
          </a:r>
          <a:r>
            <a:rPr lang="en-US" sz="2000" kern="1200" dirty="0"/>
            <a:t> </a:t>
          </a:r>
          <a:r>
            <a:rPr lang="en-US" sz="2000" kern="1200" dirty="0" err="1"/>
            <a:t>cầu</a:t>
          </a:r>
          <a:r>
            <a:rPr lang="en-US" sz="2000" kern="1200" dirty="0"/>
            <a:t> </a:t>
          </a:r>
          <a:r>
            <a:rPr lang="en-US" sz="2000" kern="1200" dirty="0" err="1"/>
            <a:t>tăng</a:t>
          </a:r>
          <a:r>
            <a:rPr lang="en-US" sz="2000" kern="1200" dirty="0"/>
            <a:t> </a:t>
          </a:r>
          <a:r>
            <a:rPr lang="en-US" sz="2000" kern="1200" dirty="0" err="1"/>
            <a:t>cao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Tốc</a:t>
          </a:r>
          <a:r>
            <a:rPr lang="en-US" sz="2000" kern="1200" dirty="0"/>
            <a:t> </a:t>
          </a:r>
          <a:r>
            <a:rPr lang="en-US" sz="2000" kern="1200" dirty="0" err="1"/>
            <a:t>độ</a:t>
          </a:r>
          <a:r>
            <a:rPr lang="en-US" sz="2000" kern="1200" dirty="0"/>
            <a:t> </a:t>
          </a:r>
          <a:r>
            <a:rPr lang="en-US" sz="2000" kern="1200" dirty="0" err="1"/>
            <a:t>lắng</a:t>
          </a:r>
          <a:r>
            <a:rPr lang="en-US" sz="2000" kern="1200" dirty="0"/>
            <a:t> </a:t>
          </a:r>
          <a:r>
            <a:rPr lang="en-US" sz="2000" kern="1200" dirty="0" err="1"/>
            <a:t>máu</a:t>
          </a:r>
          <a:r>
            <a:rPr lang="en-US" sz="2000" kern="1200" dirty="0"/>
            <a:t> </a:t>
          </a:r>
          <a:r>
            <a:rPr lang="en-US" sz="2000" kern="1200" dirty="0" err="1"/>
            <a:t>tăng</a:t>
          </a:r>
          <a:r>
            <a:rPr lang="en-US" sz="2000" kern="1200" dirty="0"/>
            <a:t> </a:t>
          </a:r>
          <a:r>
            <a:rPr lang="en-US" sz="2000" kern="1200" dirty="0" err="1"/>
            <a:t>cao</a:t>
          </a:r>
          <a:endParaRPr lang="en-US" sz="2000" kern="1200" dirty="0"/>
        </a:p>
      </dsp:txBody>
      <dsp:txXfrm>
        <a:off x="4025595" y="0"/>
        <a:ext cx="1956539" cy="1304359"/>
      </dsp:txXfrm>
    </dsp:sp>
    <dsp:sp modelId="{718C72ED-4F4C-4D8C-8D82-DAC223AADF23}">
      <dsp:nvSpPr>
        <dsp:cNvPr id="0" name=""/>
        <dsp:cNvSpPr/>
      </dsp:nvSpPr>
      <dsp:spPr>
        <a:xfrm>
          <a:off x="3364528" y="1491609"/>
          <a:ext cx="1304359" cy="1304359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X </a:t>
          </a:r>
          <a:r>
            <a:rPr lang="en-US" sz="2100" kern="1200" dirty="0" err="1"/>
            <a:t>quang</a:t>
          </a:r>
          <a:r>
            <a:rPr lang="en-US" sz="2100" kern="1200" dirty="0"/>
            <a:t> </a:t>
          </a:r>
          <a:r>
            <a:rPr lang="en-US" sz="2100" kern="1200" dirty="0" err="1"/>
            <a:t>phổi</a:t>
          </a:r>
          <a:endParaRPr lang="en-US" sz="2100" kern="1200" dirty="0"/>
        </a:p>
      </dsp:txBody>
      <dsp:txXfrm>
        <a:off x="3555547" y="1682628"/>
        <a:ext cx="922321" cy="922321"/>
      </dsp:txXfrm>
    </dsp:sp>
    <dsp:sp modelId="{F7811668-DD0F-4475-BB01-EAA3B78F9FCE}">
      <dsp:nvSpPr>
        <dsp:cNvPr id="0" name=""/>
        <dsp:cNvSpPr/>
      </dsp:nvSpPr>
      <dsp:spPr>
        <a:xfrm>
          <a:off x="4799323" y="1491609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Cơ</a:t>
          </a:r>
          <a:r>
            <a:rPr lang="en-US" sz="2000" kern="1200" dirty="0"/>
            <a:t> </a:t>
          </a:r>
          <a:r>
            <a:rPr lang="en-US" sz="2000" kern="1200" dirty="0" err="1"/>
            <a:t>hoành</a:t>
          </a:r>
          <a:r>
            <a:rPr lang="en-US" sz="2000" kern="1200" dirty="0"/>
            <a:t> </a:t>
          </a:r>
          <a:r>
            <a:rPr lang="en-US" sz="2000" kern="1200" dirty="0" err="1"/>
            <a:t>phải</a:t>
          </a:r>
          <a:r>
            <a:rPr lang="en-US" sz="2000" kern="1200" dirty="0"/>
            <a:t> </a:t>
          </a:r>
          <a:r>
            <a:rPr lang="en-US" sz="2000" kern="1200" dirty="0" err="1"/>
            <a:t>đẩy</a:t>
          </a:r>
          <a:r>
            <a:rPr lang="en-US" sz="2000" kern="1200" dirty="0"/>
            <a:t> </a:t>
          </a:r>
          <a:r>
            <a:rPr lang="en-US" sz="2000" kern="1200" dirty="0" err="1"/>
            <a:t>lên</a:t>
          </a:r>
          <a:r>
            <a:rPr lang="en-US" sz="2000" kern="1200" dirty="0"/>
            <a:t> </a:t>
          </a:r>
          <a:r>
            <a:rPr lang="en-US" sz="2000" kern="1200" dirty="0" err="1"/>
            <a:t>cao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Có</a:t>
          </a:r>
          <a:r>
            <a:rPr lang="en-US" sz="2000" kern="1200" dirty="0"/>
            <a:t> </a:t>
          </a:r>
          <a:r>
            <a:rPr lang="en-US" sz="2000" kern="1200" dirty="0" err="1"/>
            <a:t>thể</a:t>
          </a:r>
          <a:r>
            <a:rPr lang="en-US" sz="2000" kern="1200" dirty="0"/>
            <a:t> </a:t>
          </a:r>
          <a:r>
            <a:rPr lang="en-US" sz="2000" kern="1200" dirty="0" err="1"/>
            <a:t>tràn</a:t>
          </a:r>
          <a:r>
            <a:rPr lang="en-US" sz="2000" kern="1200" dirty="0"/>
            <a:t> </a:t>
          </a:r>
          <a:r>
            <a:rPr lang="en-US" sz="2000" kern="1200" dirty="0" err="1"/>
            <a:t>dịch</a:t>
          </a:r>
          <a:r>
            <a:rPr lang="en-US" sz="2000" kern="1200" dirty="0"/>
            <a:t> </a:t>
          </a:r>
          <a:r>
            <a:rPr lang="en-US" sz="2000" kern="1200" dirty="0" err="1"/>
            <a:t>màng</a:t>
          </a:r>
          <a:r>
            <a:rPr lang="en-US" sz="2000" kern="1200" dirty="0"/>
            <a:t> </a:t>
          </a:r>
          <a:r>
            <a:rPr lang="en-US" sz="2000" kern="1200" dirty="0" err="1"/>
            <a:t>phổi</a:t>
          </a:r>
          <a:endParaRPr lang="en-US" sz="2000" kern="1200" dirty="0"/>
        </a:p>
      </dsp:txBody>
      <dsp:txXfrm>
        <a:off x="4799323" y="1491609"/>
        <a:ext cx="1956539" cy="1304359"/>
      </dsp:txXfrm>
    </dsp:sp>
    <dsp:sp modelId="{CC875161-79FA-4090-AB50-324163442775}">
      <dsp:nvSpPr>
        <dsp:cNvPr id="0" name=""/>
        <dsp:cNvSpPr/>
      </dsp:nvSpPr>
      <dsp:spPr>
        <a:xfrm>
          <a:off x="2862891" y="3164320"/>
          <a:ext cx="1393408" cy="1304359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Siêu</a:t>
          </a:r>
          <a:r>
            <a:rPr lang="en-US" sz="2100" kern="1200" dirty="0"/>
            <a:t> </a:t>
          </a:r>
          <a:r>
            <a:rPr lang="en-US" sz="2100" kern="1200" dirty="0" err="1"/>
            <a:t>âm</a:t>
          </a:r>
          <a:r>
            <a:rPr lang="en-US" sz="2100" kern="1200" dirty="0"/>
            <a:t> </a:t>
          </a:r>
          <a:r>
            <a:rPr lang="en-US" sz="2100" kern="1200" dirty="0" err="1"/>
            <a:t>gan</a:t>
          </a:r>
          <a:endParaRPr lang="en-US" sz="2100" kern="1200" dirty="0"/>
        </a:p>
      </dsp:txBody>
      <dsp:txXfrm>
        <a:off x="3066951" y="3355339"/>
        <a:ext cx="985288" cy="922321"/>
      </dsp:txXfrm>
    </dsp:sp>
    <dsp:sp modelId="{77FF6BE7-F1D0-416B-B8D9-1E7B991187F4}">
      <dsp:nvSpPr>
        <dsp:cNvPr id="0" name=""/>
        <dsp:cNvSpPr/>
      </dsp:nvSpPr>
      <dsp:spPr>
        <a:xfrm>
          <a:off x="4275424" y="3164320"/>
          <a:ext cx="2090112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Số</a:t>
          </a:r>
          <a:r>
            <a:rPr lang="en-US" sz="2000" kern="1200" dirty="0"/>
            <a:t> </a:t>
          </a:r>
          <a:r>
            <a:rPr lang="en-US" sz="2000" kern="1200" dirty="0" err="1"/>
            <a:t>lượng</a:t>
          </a:r>
          <a:r>
            <a:rPr lang="en-US" sz="2000" kern="1200" dirty="0"/>
            <a:t>, </a:t>
          </a:r>
          <a:r>
            <a:rPr lang="en-US" sz="2000" kern="1200" dirty="0" err="1"/>
            <a:t>kích</a:t>
          </a:r>
          <a:r>
            <a:rPr lang="en-US" sz="2000" kern="1200" dirty="0"/>
            <a:t> </a:t>
          </a:r>
          <a:r>
            <a:rPr lang="en-US" sz="2000" kern="1200" dirty="0" err="1"/>
            <a:t>thước</a:t>
          </a:r>
          <a:r>
            <a:rPr lang="en-US" sz="2000" kern="1200" dirty="0"/>
            <a:t> ổ </a:t>
          </a:r>
          <a:r>
            <a:rPr lang="en-US" sz="2000" kern="1200" dirty="0" err="1"/>
            <a:t>áp</a:t>
          </a:r>
          <a:r>
            <a:rPr lang="en-US" sz="2000" kern="1200" dirty="0"/>
            <a:t> </a:t>
          </a:r>
          <a:r>
            <a:rPr lang="en-US" sz="2000" kern="1200" dirty="0" err="1"/>
            <a:t>xe</a:t>
          </a:r>
          <a:endParaRPr lang="en-US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Tính</a:t>
          </a:r>
          <a:r>
            <a:rPr lang="en-US" sz="2000" kern="1200" dirty="0"/>
            <a:t> </a:t>
          </a:r>
          <a:r>
            <a:rPr lang="en-US" sz="2000" kern="1200" dirty="0" err="1"/>
            <a:t>chất</a:t>
          </a:r>
          <a:r>
            <a:rPr lang="en-US" sz="2000" kern="1200" dirty="0"/>
            <a:t>: </a:t>
          </a:r>
          <a:r>
            <a:rPr lang="en-US" sz="2000" kern="1200" dirty="0" err="1"/>
            <a:t>giảm</a:t>
          </a:r>
          <a:r>
            <a:rPr lang="en-US" sz="2000" kern="1200" dirty="0"/>
            <a:t> </a:t>
          </a:r>
          <a:r>
            <a:rPr lang="en-US" sz="2000" kern="1200" dirty="0" err="1"/>
            <a:t>âm</a:t>
          </a:r>
          <a:r>
            <a:rPr lang="en-US" sz="2000" kern="1200" dirty="0"/>
            <a:t> </a:t>
          </a:r>
          <a:r>
            <a:rPr lang="en-US" sz="2000" kern="1200" dirty="0" err="1"/>
            <a:t>hoặc</a:t>
          </a:r>
          <a:r>
            <a:rPr lang="en-US" sz="2000" kern="1200" dirty="0"/>
            <a:t> </a:t>
          </a:r>
          <a:r>
            <a:rPr lang="en-US" sz="2000" kern="1200" dirty="0" err="1"/>
            <a:t>tăng</a:t>
          </a:r>
          <a:r>
            <a:rPr lang="en-US" sz="2000" kern="1200" dirty="0"/>
            <a:t> </a:t>
          </a:r>
          <a:r>
            <a:rPr lang="en-US" sz="2000" kern="1200" dirty="0" err="1"/>
            <a:t>âm</a:t>
          </a:r>
          <a:endParaRPr lang="en-US" sz="2000" kern="1200" dirty="0"/>
        </a:p>
      </dsp:txBody>
      <dsp:txXfrm>
        <a:off x="4275424" y="3164320"/>
        <a:ext cx="2090112" cy="1304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77010-CDFE-421D-831F-7AB834D81711}" type="datetimeFigureOut">
              <a:rPr lang="vi-VN" smtClean="0"/>
              <a:pPr/>
              <a:t>18/04/2019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6570F-0EFA-4960-83E7-E3987B80894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2028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A0E9-3737-4354-9462-9FAF506B578C}" type="slidenum">
              <a:rPr lang="vi-VN" smtClean="0"/>
              <a:pPr/>
              <a:t>1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6570F-0EFA-4960-83E7-E3987B808947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45324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5EC0-C9FC-4B2A-80B8-56678FBAC350}" type="datetimeFigureOut">
              <a:rPr lang="vi-VN" smtClean="0"/>
              <a:pPr/>
              <a:t>18/04/2019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475E-2C28-4C91-AA09-1B6A1E6784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9111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5EC0-C9FC-4B2A-80B8-56678FBAC350}" type="datetimeFigureOut">
              <a:rPr lang="vi-VN" smtClean="0"/>
              <a:pPr/>
              <a:t>18/04/2019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475E-2C28-4C91-AA09-1B6A1E6784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071778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5EC0-C9FC-4B2A-80B8-56678FBAC350}" type="datetimeFigureOut">
              <a:rPr lang="vi-VN" smtClean="0"/>
              <a:pPr/>
              <a:t>18/04/2019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475E-2C28-4C91-AA09-1B6A1E6784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9204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5EC0-C9FC-4B2A-80B8-56678FBAC350}" type="datetimeFigureOut">
              <a:rPr lang="vi-VN" smtClean="0"/>
              <a:pPr/>
              <a:t>18/04/2019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475E-2C28-4C91-AA09-1B6A1E6784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1589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5EC0-C9FC-4B2A-80B8-56678FBAC350}" type="datetimeFigureOut">
              <a:rPr lang="vi-VN" smtClean="0"/>
              <a:pPr/>
              <a:t>18/04/2019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475E-2C28-4C91-AA09-1B6A1E6784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9597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5EC0-C9FC-4B2A-80B8-56678FBAC350}" type="datetimeFigureOut">
              <a:rPr lang="vi-VN" smtClean="0"/>
              <a:pPr/>
              <a:t>18/04/2019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475E-2C28-4C91-AA09-1B6A1E6784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5884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5EC0-C9FC-4B2A-80B8-56678FBAC350}" type="datetimeFigureOut">
              <a:rPr lang="vi-VN" smtClean="0"/>
              <a:pPr/>
              <a:t>18/04/2019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475E-2C28-4C91-AA09-1B6A1E6784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8059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5EC0-C9FC-4B2A-80B8-56678FBAC350}" type="datetimeFigureOut">
              <a:rPr lang="vi-VN" smtClean="0"/>
              <a:pPr/>
              <a:t>18/04/2019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475E-2C28-4C91-AA09-1B6A1E6784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1255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5EC0-C9FC-4B2A-80B8-56678FBAC350}" type="datetimeFigureOut">
              <a:rPr lang="vi-VN" smtClean="0"/>
              <a:pPr/>
              <a:t>18/04/2019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475E-2C28-4C91-AA09-1B6A1E6784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8819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5EC0-C9FC-4B2A-80B8-56678FBAC350}" type="datetimeFigureOut">
              <a:rPr lang="vi-VN" smtClean="0"/>
              <a:pPr/>
              <a:t>18/04/2019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475E-2C28-4C91-AA09-1B6A1E6784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233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5EC0-C9FC-4B2A-80B8-56678FBAC350}" type="datetimeFigureOut">
              <a:rPr lang="vi-VN" smtClean="0"/>
              <a:pPr/>
              <a:t>18/04/2019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475E-2C28-4C91-AA09-1B6A1E6784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2265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35EC0-C9FC-4B2A-80B8-56678FBAC350}" type="datetimeFigureOut">
              <a:rPr lang="vi-VN" smtClean="0"/>
              <a:pPr/>
              <a:t>18/04/2019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475E-2C28-4C91-AA09-1B6A1E6784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02150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ddt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" y="0"/>
            <a:ext cx="3286148" cy="1142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836" y="0"/>
            <a:ext cx="55721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ĐẠI HỌC DUY TÂN</a:t>
            </a:r>
            <a:endParaRPr lang="vi-VN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H="1" flipV="1">
            <a:off x="357159" y="4038915"/>
            <a:ext cx="4646890" cy="4616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5715026"/>
            <a:ext cx="2643206" cy="43088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endParaRPr lang="vi-VN" sz="2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8" y="4855511"/>
            <a:ext cx="3169492" cy="43088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endParaRPr lang="vi-VN" sz="2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8" y="5715026"/>
            <a:ext cx="3169492" cy="43088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9712" y="1163708"/>
            <a:ext cx="669674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amip</a:t>
            </a:r>
            <a:endParaRPr lang="vi-VN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1210" y="2065793"/>
            <a:ext cx="44116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9455" y="571492"/>
            <a:ext cx="32147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 DƯỢC</a:t>
            </a:r>
            <a:endParaRPr lang="vi-VN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9" y="3426741"/>
            <a:ext cx="4646890" cy="43088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GVHD: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ThS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BS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9543" y="6468794"/>
            <a:ext cx="45268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solidFill>
                  <a:schemeClr val="accent2"/>
                </a:solidFill>
                <a:latin typeface="Times New Roman" pitchFamily="18" charset="0"/>
                <a:ea typeface="Aachen" pitchFamily="18" charset="-93"/>
                <a:cs typeface="Times New Roman" pitchFamily="18" charset="0"/>
              </a:rPr>
              <a:t>Đà</a:t>
            </a:r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  <a:ea typeface="Aachen" pitchFamily="18" charset="-93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accent2"/>
                </a:solidFill>
                <a:latin typeface="Times New Roman" pitchFamily="18" charset="0"/>
                <a:ea typeface="Aachen" pitchFamily="18" charset="-93"/>
                <a:cs typeface="Times New Roman" pitchFamily="18" charset="0"/>
              </a:rPr>
              <a:t>Nẵng</a:t>
            </a:r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  <a:ea typeface="Aachen" pitchFamily="18" charset="-93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chemeClr val="accent2"/>
                </a:solidFill>
                <a:latin typeface="Times New Roman" pitchFamily="18" charset="0"/>
                <a:ea typeface="Aachen" pitchFamily="18" charset="-93"/>
                <a:cs typeface="Times New Roman" pitchFamily="18" charset="0"/>
              </a:rPr>
              <a:t>ngày</a:t>
            </a:r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  <a:ea typeface="Aachen" pitchFamily="18" charset="-93"/>
                <a:cs typeface="Times New Roman" pitchFamily="18" charset="0"/>
              </a:rPr>
              <a:t> 12 </a:t>
            </a:r>
            <a:r>
              <a:rPr lang="en-US" b="1" i="1" dirty="0" err="1">
                <a:solidFill>
                  <a:schemeClr val="accent2"/>
                </a:solidFill>
                <a:latin typeface="Times New Roman" pitchFamily="18" charset="0"/>
                <a:ea typeface="Aachen" pitchFamily="18" charset="-93"/>
                <a:cs typeface="Times New Roman" pitchFamily="18" charset="0"/>
              </a:rPr>
              <a:t>tháng</a:t>
            </a:r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  <a:ea typeface="Aachen" pitchFamily="18" charset="-93"/>
                <a:cs typeface="Times New Roman" pitchFamily="18" charset="0"/>
              </a:rPr>
              <a:t> 04 </a:t>
            </a:r>
            <a:r>
              <a:rPr lang="en-US" b="1" i="1" dirty="0" err="1">
                <a:solidFill>
                  <a:schemeClr val="accent2"/>
                </a:solidFill>
                <a:latin typeface="Times New Roman" pitchFamily="18" charset="0"/>
                <a:ea typeface="Aachen" pitchFamily="18" charset="-93"/>
                <a:cs typeface="Times New Roman" pitchFamily="18" charset="0"/>
              </a:rPr>
              <a:t>năm</a:t>
            </a:r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  <a:ea typeface="Aachen" pitchFamily="18" charset="-93"/>
                <a:cs typeface="Times New Roman" pitchFamily="18" charset="0"/>
              </a:rPr>
              <a:t> 2019</a:t>
            </a:r>
            <a:endParaRPr lang="vi-VN" b="1" i="1" dirty="0">
              <a:solidFill>
                <a:schemeClr val="accent2"/>
              </a:solidFill>
              <a:latin typeface="Times New Roman" pitchFamily="18" charset="0"/>
              <a:ea typeface="Aachen" pitchFamily="18" charset="-93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7224" y="4855511"/>
            <a:ext cx="2643206" cy="43088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vi-VN" sz="2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891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46130339"/>
              </p:ext>
            </p:extLst>
          </p:nvPr>
        </p:nvGraphicFramePr>
        <p:xfrm>
          <a:off x="0" y="17986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6A288A8-A7DE-4C22-B653-2F568FFD0614}"/>
              </a:ext>
            </a:extLst>
          </p:cNvPr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 smtClean="0"/>
          </a:p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2.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TRIỆU CHỨNG</a:t>
            </a:r>
            <a:endParaRPr lang="en-US" sz="3600" b="1" u="sng" dirty="0">
              <a:solidFill>
                <a:schemeClr val="accent1">
                  <a:lumMod val="50000"/>
                </a:schemeClr>
              </a:solidFill>
              <a:latin typeface="Calibri (Body)"/>
              <a:cs typeface="Calibri" panose="020F0502020204030204" pitchFamily="34" charset="0"/>
            </a:endParaRPr>
          </a:p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2.2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</a:rPr>
              <a:t>Cận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</a:rPr>
              <a:t>lâm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</a:rPr>
              <a:t>sàng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vi-VN" sz="3600" b="1" u="sng" dirty="0">
              <a:solidFill>
                <a:schemeClr val="tx2">
                  <a:lumMod val="75000"/>
                </a:schemeClr>
              </a:solidFill>
              <a:latin typeface="Calibri (Body)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77400" y="2971800"/>
            <a:ext cx="3657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1981200" y="2783372"/>
            <a:ext cx="685800" cy="37685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2379785" y="3858602"/>
            <a:ext cx="1049215" cy="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6000" y="4554421"/>
            <a:ext cx="762000" cy="5334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3" name="Picture 4" descr="a·apxe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705600" y="4724400"/>
            <a:ext cx="2362200" cy="1659244"/>
          </a:xfrm>
          <a:prstGeom prst="rect">
            <a:avLst/>
          </a:prstGeom>
          <a:noFill/>
        </p:spPr>
      </p:pic>
      <p:pic>
        <p:nvPicPr>
          <p:cNvPr id="24" name="Picture 23" descr="viem-gan-b1-1508557277064-22-0-499-768-crop-15085572797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9400" y="1693557"/>
            <a:ext cx="2286000" cy="158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82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871B73A-3A06-4956-B338-9C2FC115618B}"/>
              </a:ext>
            </a:extLst>
          </p:cNvPr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5" name="Content Placeholder 4" descr="43771105Liverabscess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1447800"/>
            <a:ext cx="3657600" cy="2743200"/>
          </a:xfrm>
          <a:noFill/>
        </p:spPr>
      </p:pic>
      <p:pic>
        <p:nvPicPr>
          <p:cNvPr id="6" name="Picture 4" descr="CA0TU3W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0" y="1447800"/>
            <a:ext cx="3657600" cy="2743200"/>
          </a:xfrm>
          <a:prstGeom prst="rect">
            <a:avLst/>
          </a:prstGeom>
          <a:noFill/>
        </p:spPr>
      </p:pic>
      <p:pic>
        <p:nvPicPr>
          <p:cNvPr id="7" name="Picture 4" descr="43761106Liverabsces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5800" y="4457700"/>
            <a:ext cx="3657600" cy="2400300"/>
          </a:xfrm>
          <a:prstGeom prst="rect">
            <a:avLst/>
          </a:prstGeom>
          <a:noFill/>
        </p:spPr>
      </p:pic>
      <p:pic>
        <p:nvPicPr>
          <p:cNvPr id="8" name="Picture 4" descr="03_AA1081_02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181600" y="4495800"/>
            <a:ext cx="3657600" cy="23622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V="1">
            <a:off x="304800" y="3048000"/>
            <a:ext cx="10668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33400" y="4876800"/>
            <a:ext cx="1524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953000" y="25146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953000" y="6019800"/>
            <a:ext cx="1600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676400" y="609600"/>
            <a:ext cx="5334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</a:rPr>
              <a:t>Một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</a:rPr>
              <a:t>số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</a:rPr>
              <a:t>hình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</a:rPr>
              <a:t>ảnh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</a:rPr>
              <a:t>về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</a:rPr>
              <a:t>áp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</a:rPr>
              <a:t>xe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</a:rPr>
              <a:t>gan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3200" b="1" u="sng" dirty="0">
              <a:solidFill>
                <a:schemeClr val="tx2">
                  <a:lumMod val="75000"/>
                </a:schemeClr>
              </a:solidFill>
              <a:latin typeface="Calibri (Body)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610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DF388C-20FE-4FFF-A2D3-FACEAA807489}"/>
              </a:ext>
            </a:extLst>
          </p:cNvPr>
          <p:cNvSpPr/>
          <p:nvPr/>
        </p:nvSpPr>
        <p:spPr>
          <a:xfrm>
            <a:off x="1" y="0"/>
            <a:ext cx="9144000" cy="1268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CHẨN ĐOÁN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vi-VN" sz="3600" b="1" u="sng" dirty="0">
              <a:solidFill>
                <a:schemeClr val="tx2">
                  <a:lumMod val="75000"/>
                </a:schemeClr>
              </a:solidFill>
              <a:latin typeface="Calibri (Body)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7410" y="3025942"/>
            <a:ext cx="4082899" cy="66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4802041" y="3922196"/>
            <a:ext cx="4097504" cy="5602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4809706" y="4741351"/>
            <a:ext cx="4097504" cy="675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8" name="Text Placeholder 1"/>
          <p:cNvSpPr>
            <a:spLocks noGrp="1"/>
          </p:cNvSpPr>
          <p:nvPr/>
        </p:nvSpPr>
        <p:spPr>
          <a:xfrm>
            <a:off x="0" y="114868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9" name="Text Placeholder 2"/>
          <p:cNvSpPr>
            <a:spLocks noGrp="1"/>
          </p:cNvSpPr>
          <p:nvPr/>
        </p:nvSpPr>
        <p:spPr>
          <a:xfrm>
            <a:off x="0" y="172474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altLang="ko-KR" dirty="0"/>
          </a:p>
        </p:txBody>
      </p:sp>
      <p:grpSp>
        <p:nvGrpSpPr>
          <p:cNvPr id="10" name="Group 9"/>
          <p:cNvGrpSpPr/>
          <p:nvPr/>
        </p:nvGrpSpPr>
        <p:grpSpPr>
          <a:xfrm>
            <a:off x="3677541" y="1700063"/>
            <a:ext cx="1464339" cy="4752045"/>
            <a:chOff x="4058860" y="987781"/>
            <a:chExt cx="1052368" cy="3696329"/>
          </a:xfrm>
        </p:grpSpPr>
        <p:sp>
          <p:nvSpPr>
            <p:cNvPr id="26" name="Rectangle 8"/>
            <p:cNvSpPr/>
            <p:nvPr/>
          </p:nvSpPr>
          <p:spPr>
            <a:xfrm rot="36931">
              <a:off x="4276045" y="3801165"/>
              <a:ext cx="592195" cy="863021"/>
            </a:xfrm>
            <a:custGeom>
              <a:avLst/>
              <a:gdLst/>
              <a:ahLst/>
              <a:cxnLst/>
              <a:rect l="l" t="t" r="r" b="b"/>
              <a:pathLst>
                <a:path w="1802378" h="1800199">
                  <a:moveTo>
                    <a:pt x="0" y="0"/>
                  </a:moveTo>
                  <a:lnTo>
                    <a:pt x="1802378" y="0"/>
                  </a:lnTo>
                  <a:lnTo>
                    <a:pt x="1802378" y="289727"/>
                  </a:lnTo>
                  <a:lnTo>
                    <a:pt x="1801366" y="289727"/>
                  </a:lnTo>
                  <a:lnTo>
                    <a:pt x="901188" y="1800199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0000"/>
                    <a:lumOff val="30000"/>
                  </a:schemeClr>
                </a:gs>
                <a:gs pos="100000">
                  <a:schemeClr val="accent2">
                    <a:lumMod val="70000"/>
                    <a:lumOff val="3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Rectangle 8"/>
            <p:cNvSpPr/>
            <p:nvPr/>
          </p:nvSpPr>
          <p:spPr>
            <a:xfrm>
              <a:off x="4468857" y="3793500"/>
              <a:ext cx="200342" cy="872829"/>
            </a:xfrm>
            <a:custGeom>
              <a:avLst/>
              <a:gdLst>
                <a:gd name="connsiteX0" fmla="*/ 0 w 1359043"/>
                <a:gd name="connsiteY0" fmla="*/ 0 h 1813992"/>
                <a:gd name="connsiteX1" fmla="*/ 1359043 w 1359043"/>
                <a:gd name="connsiteY1" fmla="*/ 0 h 1813992"/>
                <a:gd name="connsiteX2" fmla="*/ 1359043 w 1359043"/>
                <a:gd name="connsiteY2" fmla="*/ 212596 h 1813992"/>
                <a:gd name="connsiteX3" fmla="*/ 806822 w 1359043"/>
                <a:gd name="connsiteY3" fmla="*/ 1813992 h 1813992"/>
                <a:gd name="connsiteX4" fmla="*/ 1012 w 1359043"/>
                <a:gd name="connsiteY4" fmla="*/ 289727 h 1813992"/>
                <a:gd name="connsiteX5" fmla="*/ 0 w 1359043"/>
                <a:gd name="connsiteY5" fmla="*/ 289727 h 1813992"/>
                <a:gd name="connsiteX6" fmla="*/ 0 w 1359043"/>
                <a:gd name="connsiteY6" fmla="*/ 288030 h 1813992"/>
                <a:gd name="connsiteX7" fmla="*/ 0 w 1359043"/>
                <a:gd name="connsiteY7" fmla="*/ 0 h 1813992"/>
                <a:gd name="connsiteX0" fmla="*/ 0 w 1359043"/>
                <a:gd name="connsiteY0" fmla="*/ 0 h 1820658"/>
                <a:gd name="connsiteX1" fmla="*/ 1359043 w 1359043"/>
                <a:gd name="connsiteY1" fmla="*/ 0 h 1820658"/>
                <a:gd name="connsiteX2" fmla="*/ 1359043 w 1359043"/>
                <a:gd name="connsiteY2" fmla="*/ 212596 h 1820658"/>
                <a:gd name="connsiteX3" fmla="*/ 720119 w 1359043"/>
                <a:gd name="connsiteY3" fmla="*/ 1820658 h 1820658"/>
                <a:gd name="connsiteX4" fmla="*/ 1012 w 1359043"/>
                <a:gd name="connsiteY4" fmla="*/ 289727 h 1820658"/>
                <a:gd name="connsiteX5" fmla="*/ 0 w 1359043"/>
                <a:gd name="connsiteY5" fmla="*/ 289727 h 1820658"/>
                <a:gd name="connsiteX6" fmla="*/ 0 w 1359043"/>
                <a:gd name="connsiteY6" fmla="*/ 288030 h 1820658"/>
                <a:gd name="connsiteX7" fmla="*/ 0 w 1359043"/>
                <a:gd name="connsiteY7" fmla="*/ 0 h 182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043" h="1820658">
                  <a:moveTo>
                    <a:pt x="0" y="0"/>
                  </a:moveTo>
                  <a:lnTo>
                    <a:pt x="1359043" y="0"/>
                  </a:lnTo>
                  <a:lnTo>
                    <a:pt x="1359043" y="212596"/>
                  </a:lnTo>
                  <a:lnTo>
                    <a:pt x="720119" y="1820658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  <a:lumOff val="50000"/>
                  </a:schemeClr>
                </a:gs>
                <a:gs pos="100000">
                  <a:schemeClr val="accent2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8" name="Rectangle 2"/>
            <p:cNvSpPr/>
            <p:nvPr/>
          </p:nvSpPr>
          <p:spPr>
            <a:xfrm>
              <a:off x="4291066" y="1891296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0" y="0"/>
                  </a:moveTo>
                  <a:lnTo>
                    <a:pt x="99616" y="0"/>
                  </a:lnTo>
                  <a:lnTo>
                    <a:pt x="196906" y="63491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  <a:lumOff val="7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9" name="Rectangle 2"/>
            <p:cNvSpPr/>
            <p:nvPr/>
          </p:nvSpPr>
          <p:spPr>
            <a:xfrm>
              <a:off x="4486591" y="1953886"/>
              <a:ext cx="196906" cy="1950905"/>
            </a:xfrm>
            <a:custGeom>
              <a:avLst/>
              <a:gdLst/>
              <a:ahLst/>
              <a:cxnLst/>
              <a:rect l="l" t="t" r="r" b="b"/>
              <a:pathLst>
                <a:path w="196906" h="1950905">
                  <a:moveTo>
                    <a:pt x="0" y="0"/>
                  </a:moveTo>
                  <a:lnTo>
                    <a:pt x="101941" y="66527"/>
                  </a:lnTo>
                  <a:lnTo>
                    <a:pt x="196906" y="4552"/>
                  </a:lnTo>
                  <a:lnTo>
                    <a:pt x="196906" y="1950905"/>
                  </a:lnTo>
                  <a:lnTo>
                    <a:pt x="193201" y="1950905"/>
                  </a:lnTo>
                  <a:cubicBezTo>
                    <a:pt x="183184" y="1893988"/>
                    <a:pt x="144512" y="1851984"/>
                    <a:pt x="98453" y="1851984"/>
                  </a:cubicBezTo>
                  <a:cubicBezTo>
                    <a:pt x="52394" y="1851984"/>
                    <a:pt x="13723" y="1893988"/>
                    <a:pt x="3706" y="1950905"/>
                  </a:cubicBezTo>
                  <a:lnTo>
                    <a:pt x="0" y="1950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0" name="Rectangle 2"/>
            <p:cNvSpPr/>
            <p:nvPr/>
          </p:nvSpPr>
          <p:spPr>
            <a:xfrm>
              <a:off x="4683483" y="1895514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96435" y="0"/>
                  </a:moveTo>
                  <a:lnTo>
                    <a:pt x="196906" y="0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lnTo>
                    <a:pt x="0" y="629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" name="Isosceles Triangle 30"/>
            <p:cNvSpPr/>
            <p:nvPr/>
          </p:nvSpPr>
          <p:spPr>
            <a:xfrm rot="10800000">
              <a:off x="4468813" y="4423239"/>
              <a:ext cx="196906" cy="260871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2" name="Parallelogram 15"/>
            <p:cNvSpPr/>
            <p:nvPr/>
          </p:nvSpPr>
          <p:spPr>
            <a:xfrm rot="16200000">
              <a:off x="4098945" y="947696"/>
              <a:ext cx="972197" cy="1052368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93691" y="2963965"/>
            <a:ext cx="3705951" cy="68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292074" y="3932480"/>
            <a:ext cx="3705951" cy="5916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298423" y="4757711"/>
            <a:ext cx="3705951" cy="6715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TextBox 26"/>
          <p:cNvSpPr txBox="1"/>
          <p:nvPr/>
        </p:nvSpPr>
        <p:spPr>
          <a:xfrm>
            <a:off x="4802041" y="3051704"/>
            <a:ext cx="41051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Tìm</a:t>
            </a:r>
            <a:r>
              <a:rPr lang="en-US" altLang="ko-KR" sz="2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amip</a:t>
            </a:r>
            <a:r>
              <a:rPr lang="en-US" altLang="ko-KR" sz="2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trong</a:t>
            </a:r>
            <a:r>
              <a:rPr lang="en-US" altLang="ko-KR" sz="2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dịch</a:t>
            </a:r>
            <a:r>
              <a:rPr lang="en-US" altLang="ko-KR" sz="2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mủ</a:t>
            </a:r>
            <a:r>
              <a:rPr lang="en-US" altLang="ko-KR" sz="2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của</a:t>
            </a:r>
            <a:r>
              <a:rPr lang="en-US" altLang="ko-KR" sz="2200" b="1" dirty="0">
                <a:solidFill>
                  <a:schemeClr val="bg1"/>
                </a:solidFill>
                <a:cs typeface="Arial" pitchFamily="34" charset="0"/>
              </a:rPr>
              <a:t> ap </a:t>
            </a:r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xe</a:t>
            </a:r>
            <a:endParaRPr lang="ko-KR" altLang="en-US" sz="2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27"/>
          <p:cNvSpPr txBox="1"/>
          <p:nvPr/>
        </p:nvSpPr>
        <p:spPr>
          <a:xfrm>
            <a:off x="4660603" y="3908069"/>
            <a:ext cx="43765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Dựa</a:t>
            </a:r>
            <a:r>
              <a:rPr lang="en-US" altLang="ko-KR" sz="2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vào</a:t>
            </a:r>
            <a:r>
              <a:rPr lang="en-US" altLang="ko-KR" sz="2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các</a:t>
            </a:r>
            <a:r>
              <a:rPr lang="en-US" altLang="ko-KR" sz="2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phản</a:t>
            </a:r>
            <a:r>
              <a:rPr lang="en-US" altLang="ko-KR" sz="2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ứng</a:t>
            </a:r>
            <a:r>
              <a:rPr lang="en-US" altLang="ko-KR" sz="2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huyết</a:t>
            </a:r>
            <a:r>
              <a:rPr lang="en-US" altLang="ko-KR" sz="2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thanh</a:t>
            </a:r>
            <a:endParaRPr lang="ko-KR" altLang="en-US" sz="2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28"/>
          <p:cNvSpPr txBox="1"/>
          <p:nvPr/>
        </p:nvSpPr>
        <p:spPr>
          <a:xfrm>
            <a:off x="4615595" y="4788777"/>
            <a:ext cx="40623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Dựa</a:t>
            </a:r>
            <a:r>
              <a:rPr lang="en-US" altLang="ko-KR" sz="2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vào</a:t>
            </a:r>
            <a:r>
              <a:rPr lang="en-US" altLang="ko-KR" sz="2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các</a:t>
            </a:r>
            <a:r>
              <a:rPr lang="en-US" altLang="ko-KR" sz="2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dấu</a:t>
            </a:r>
            <a:r>
              <a:rPr lang="en-US" altLang="ko-KR" sz="2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hiệu</a:t>
            </a:r>
            <a:r>
              <a:rPr lang="en-US" altLang="ko-KR" sz="2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gián</a:t>
            </a:r>
            <a:r>
              <a:rPr lang="en-US" altLang="ko-KR" sz="2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tiếp</a:t>
            </a:r>
            <a:endParaRPr lang="ko-KR" altLang="en-US" sz="2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29"/>
          <p:cNvSpPr txBox="1"/>
          <p:nvPr/>
        </p:nvSpPr>
        <p:spPr>
          <a:xfrm>
            <a:off x="830000" y="3086647"/>
            <a:ext cx="295109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Dựa</a:t>
            </a:r>
            <a:r>
              <a:rPr lang="en-US" altLang="ko-KR" sz="2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vào</a:t>
            </a:r>
            <a:r>
              <a:rPr lang="en-US" altLang="ko-KR" sz="2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lâm</a:t>
            </a:r>
            <a:r>
              <a:rPr lang="en-US" altLang="ko-KR" sz="2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sàng</a:t>
            </a:r>
            <a:endParaRPr lang="ko-KR" altLang="en-US" sz="2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30"/>
          <p:cNvSpPr txBox="1"/>
          <p:nvPr/>
        </p:nvSpPr>
        <p:spPr>
          <a:xfrm>
            <a:off x="900666" y="3935419"/>
            <a:ext cx="2966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Dựa</a:t>
            </a:r>
            <a:r>
              <a:rPr lang="en-US" altLang="ko-KR" sz="2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vào</a:t>
            </a:r>
            <a:r>
              <a:rPr lang="en-US" altLang="ko-KR" sz="2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xét</a:t>
            </a:r>
            <a:r>
              <a:rPr lang="en-US" altLang="ko-KR" sz="2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nghiệm</a:t>
            </a:r>
            <a:endParaRPr lang="ko-KR" altLang="en-US" sz="2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31"/>
          <p:cNvSpPr txBox="1"/>
          <p:nvPr/>
        </p:nvSpPr>
        <p:spPr>
          <a:xfrm>
            <a:off x="1144647" y="4852035"/>
            <a:ext cx="237179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Chọc</a:t>
            </a:r>
            <a:r>
              <a:rPr lang="en-US" altLang="ko-KR" sz="2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hút</a:t>
            </a:r>
            <a:r>
              <a:rPr lang="en-US" altLang="ko-KR" sz="2200" b="1" dirty="0">
                <a:solidFill>
                  <a:schemeClr val="bg1"/>
                </a:solidFill>
                <a:cs typeface="Arial" pitchFamily="34" charset="0"/>
              </a:rPr>
              <a:t> ổ </a:t>
            </a:r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áp</a:t>
            </a:r>
            <a:r>
              <a:rPr lang="en-US" altLang="ko-KR" sz="2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  <a:cs typeface="Arial" pitchFamily="34" charset="0"/>
              </a:rPr>
              <a:t>xe</a:t>
            </a:r>
            <a:endParaRPr lang="ko-KR" altLang="en-US" sz="2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35"/>
          <p:cNvSpPr txBox="1"/>
          <p:nvPr/>
        </p:nvSpPr>
        <p:spPr>
          <a:xfrm>
            <a:off x="5082904" y="5909491"/>
            <a:ext cx="3277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36"/>
          <p:cNvSpPr txBox="1"/>
          <p:nvPr/>
        </p:nvSpPr>
        <p:spPr>
          <a:xfrm>
            <a:off x="786278" y="3432735"/>
            <a:ext cx="3277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37"/>
          <p:cNvSpPr txBox="1"/>
          <p:nvPr/>
        </p:nvSpPr>
        <p:spPr>
          <a:xfrm>
            <a:off x="774815" y="4183412"/>
            <a:ext cx="3277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38"/>
          <p:cNvSpPr txBox="1"/>
          <p:nvPr/>
        </p:nvSpPr>
        <p:spPr>
          <a:xfrm>
            <a:off x="1560023" y="6118191"/>
            <a:ext cx="3277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3230" y="2313142"/>
            <a:ext cx="2389839" cy="3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04864"/>
            <a:ext cx="23891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8796" y="1964920"/>
            <a:ext cx="34242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latin typeface="Calibri (Body)"/>
              </a:rPr>
              <a:t>Chẩn đoán xác định áp xe gan</a:t>
            </a:r>
            <a:endParaRPr lang="en-US" sz="2800" dirty="0">
              <a:latin typeface="Calibri (Body)"/>
            </a:endParaRPr>
          </a:p>
        </p:txBody>
      </p:sp>
      <p:sp>
        <p:nvSpPr>
          <p:cNvPr id="2049" name="Rectangle 2048"/>
          <p:cNvSpPr/>
          <p:nvPr/>
        </p:nvSpPr>
        <p:spPr>
          <a:xfrm>
            <a:off x="5269462" y="2020767"/>
            <a:ext cx="36377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latin typeface="Calibri (Body)"/>
              </a:rPr>
              <a:t>Chẩn đoán nguyên nhân Amip </a:t>
            </a:r>
            <a:endParaRPr lang="en-US" sz="2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0200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56441FE-9797-4E65-BA49-A8966F0C9E6C}"/>
              </a:ext>
            </a:extLst>
          </p:cNvPr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4.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BIẾN CHỨNG</a:t>
            </a:r>
            <a:endParaRPr lang="en-US" sz="3600" b="1" u="sng" dirty="0">
              <a:solidFill>
                <a:schemeClr val="accent1">
                  <a:lumMod val="50000"/>
                </a:schemeClr>
              </a:solidFill>
              <a:latin typeface="Calibri (Body)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4.1.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Vỡ 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ổ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</a:rPr>
              <a:t>áp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</a:rPr>
              <a:t>xe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vi-VN" sz="3600" b="1" u="sng" dirty="0">
              <a:solidFill>
                <a:schemeClr val="tx2">
                  <a:lumMod val="75000"/>
                </a:schemeClr>
              </a:solidFill>
              <a:latin typeface="Calibri (Body)"/>
              <a:cs typeface="Times New Roman" pitchFamily="18" charset="0"/>
            </a:endParaRPr>
          </a:p>
        </p:txBody>
      </p:sp>
      <p:sp>
        <p:nvSpPr>
          <p:cNvPr id="5" name="Text Placeholder 1"/>
          <p:cNvSpPr>
            <a:spLocks noGrp="1"/>
          </p:cNvSpPr>
          <p:nvPr/>
        </p:nvSpPr>
        <p:spPr>
          <a:xfrm>
            <a:off x="7930" y="103453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6" name="Text Placeholder 2"/>
          <p:cNvSpPr>
            <a:spLocks noGrp="1"/>
          </p:cNvSpPr>
          <p:nvPr/>
        </p:nvSpPr>
        <p:spPr>
          <a:xfrm>
            <a:off x="640857" y="234122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altLang="ko-KR"/>
          </a:p>
        </p:txBody>
      </p:sp>
      <p:sp>
        <p:nvSpPr>
          <p:cNvPr id="9" name="Oval 8"/>
          <p:cNvSpPr/>
          <p:nvPr/>
        </p:nvSpPr>
        <p:spPr>
          <a:xfrm>
            <a:off x="667380" y="1646192"/>
            <a:ext cx="1067936" cy="10684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32AEB8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67381" y="2911050"/>
            <a:ext cx="1067935" cy="10684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67382" y="4160523"/>
            <a:ext cx="1067934" cy="10684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27" name="TextBox 53"/>
          <p:cNvSpPr txBox="1"/>
          <p:nvPr/>
        </p:nvSpPr>
        <p:spPr>
          <a:xfrm>
            <a:off x="4849119" y="2513844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460200" y="2736492"/>
            <a:ext cx="3714740" cy="577229"/>
            <a:chOff x="779898" y="3362835"/>
            <a:chExt cx="2083399" cy="577229"/>
          </a:xfrm>
        </p:grpSpPr>
        <p:sp>
          <p:nvSpPr>
            <p:cNvPr id="25" name="TextBox 56"/>
            <p:cNvSpPr txBox="1"/>
            <p:nvPr/>
          </p:nvSpPr>
          <p:spPr>
            <a:xfrm>
              <a:off x="779898" y="366306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5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60"/>
          <p:cNvSpPr txBox="1"/>
          <p:nvPr/>
        </p:nvSpPr>
        <p:spPr>
          <a:xfrm>
            <a:off x="4849119" y="3930927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61"/>
          <p:cNvSpPr txBox="1"/>
          <p:nvPr/>
        </p:nvSpPr>
        <p:spPr>
          <a:xfrm>
            <a:off x="4931033" y="174041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62"/>
          <p:cNvSpPr txBox="1"/>
          <p:nvPr/>
        </p:nvSpPr>
        <p:spPr>
          <a:xfrm>
            <a:off x="902365" y="317702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63"/>
          <p:cNvSpPr txBox="1"/>
          <p:nvPr/>
        </p:nvSpPr>
        <p:spPr>
          <a:xfrm>
            <a:off x="879912" y="4519353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66"/>
          <p:cNvSpPr txBox="1"/>
          <p:nvPr/>
        </p:nvSpPr>
        <p:spPr>
          <a:xfrm>
            <a:off x="4849119" y="4781117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7380" y="5408534"/>
            <a:ext cx="1112843" cy="106310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20" name="TextBox 68"/>
          <p:cNvSpPr txBox="1"/>
          <p:nvPr/>
        </p:nvSpPr>
        <p:spPr>
          <a:xfrm>
            <a:off x="879912" y="570925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9372" y="1860186"/>
            <a:ext cx="59594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latin typeface="Calibri (Body)"/>
                <a:cs typeface="Times New Roman" pitchFamily="18" charset="0"/>
              </a:rPr>
              <a:t>Vỡ</a:t>
            </a:r>
            <a:r>
              <a:rPr lang="en-US" sz="2200" dirty="0">
                <a:latin typeface="Calibri (Body)"/>
                <a:cs typeface="Times New Roman" pitchFamily="18" charset="0"/>
              </a:rPr>
              <a:t> </a:t>
            </a:r>
            <a:r>
              <a:rPr lang="en-US" sz="2200" dirty="0" err="1">
                <a:latin typeface="Calibri (Body)"/>
                <a:cs typeface="Times New Roman" pitchFamily="18" charset="0"/>
              </a:rPr>
              <a:t>vào</a:t>
            </a:r>
            <a:r>
              <a:rPr lang="en-US" sz="2200" dirty="0">
                <a:latin typeface="Calibri (Body)"/>
                <a:cs typeface="Times New Roman" pitchFamily="18" charset="0"/>
              </a:rPr>
              <a:t> </a:t>
            </a:r>
            <a:r>
              <a:rPr lang="en-US" sz="2200" dirty="0" err="1">
                <a:latin typeface="Calibri (Body)"/>
                <a:cs typeface="Times New Roman" pitchFamily="18" charset="0"/>
              </a:rPr>
              <a:t>phổi</a:t>
            </a:r>
            <a:r>
              <a:rPr lang="en-US" sz="2200" dirty="0">
                <a:latin typeface="Calibri (Body)"/>
                <a:cs typeface="Times New Roman" pitchFamily="18" charset="0"/>
              </a:rPr>
              <a:t> : </a:t>
            </a:r>
            <a:r>
              <a:rPr lang="en-US" sz="2200" dirty="0" err="1">
                <a:latin typeface="Calibri (Body)"/>
                <a:cs typeface="Times New Roman" pitchFamily="18" charset="0"/>
              </a:rPr>
              <a:t>bệnh</a:t>
            </a:r>
            <a:r>
              <a:rPr lang="en-US" sz="2200" dirty="0">
                <a:latin typeface="Calibri (Body)"/>
                <a:cs typeface="Times New Roman" pitchFamily="18" charset="0"/>
              </a:rPr>
              <a:t> </a:t>
            </a:r>
            <a:r>
              <a:rPr lang="en-US" sz="2200" dirty="0" err="1">
                <a:latin typeface="Calibri (Body)"/>
                <a:cs typeface="Times New Roman" pitchFamily="18" charset="0"/>
              </a:rPr>
              <a:t>nhân</a:t>
            </a:r>
            <a:r>
              <a:rPr lang="en-US" sz="2200" dirty="0">
                <a:latin typeface="Calibri (Body)"/>
                <a:cs typeface="Times New Roman" pitchFamily="18" charset="0"/>
              </a:rPr>
              <a:t> </a:t>
            </a:r>
            <a:r>
              <a:rPr lang="en-US" sz="2200" dirty="0" err="1">
                <a:latin typeface="Calibri (Body)"/>
                <a:cs typeface="Times New Roman" pitchFamily="18" charset="0"/>
              </a:rPr>
              <a:t>khạc</a:t>
            </a:r>
            <a:r>
              <a:rPr lang="en-US" sz="2200" dirty="0">
                <a:latin typeface="Calibri (Body)"/>
                <a:cs typeface="Times New Roman" pitchFamily="18" charset="0"/>
              </a:rPr>
              <a:t> ra </a:t>
            </a:r>
            <a:r>
              <a:rPr lang="en-US" sz="2200" dirty="0" err="1">
                <a:latin typeface="Calibri (Body)"/>
                <a:cs typeface="Times New Roman" pitchFamily="18" charset="0"/>
              </a:rPr>
              <a:t>mủ</a:t>
            </a:r>
            <a:r>
              <a:rPr lang="en-US" sz="2200" dirty="0">
                <a:latin typeface="Calibri (Body)"/>
                <a:cs typeface="Times New Roman" pitchFamily="18" charset="0"/>
              </a:rPr>
              <a:t> </a:t>
            </a:r>
            <a:r>
              <a:rPr lang="en-US" sz="2200" dirty="0" err="1">
                <a:latin typeface="Calibri (Body)"/>
                <a:cs typeface="Times New Roman" pitchFamily="18" charset="0"/>
              </a:rPr>
              <a:t>hoặc</a:t>
            </a:r>
            <a:r>
              <a:rPr lang="en-US" sz="2200" dirty="0">
                <a:latin typeface="Calibri (Body)"/>
                <a:cs typeface="Times New Roman" pitchFamily="18" charset="0"/>
              </a:rPr>
              <a:t> </a:t>
            </a:r>
            <a:r>
              <a:rPr lang="en-US" sz="2200" dirty="0" err="1">
                <a:latin typeface="Calibri (Body)"/>
                <a:cs typeface="Times New Roman" pitchFamily="18" charset="0"/>
              </a:rPr>
              <a:t>ộc</a:t>
            </a:r>
            <a:r>
              <a:rPr lang="en-US" sz="2200" dirty="0">
                <a:latin typeface="Calibri (Body)"/>
                <a:cs typeface="Times New Roman" pitchFamily="18" charset="0"/>
              </a:rPr>
              <a:t> ra </a:t>
            </a:r>
            <a:r>
              <a:rPr lang="en-US" sz="2200" dirty="0" err="1">
                <a:latin typeface="Calibri (Body)"/>
                <a:cs typeface="Times New Roman" pitchFamily="18" charset="0"/>
              </a:rPr>
              <a:t>mủ</a:t>
            </a:r>
            <a:r>
              <a:rPr lang="en-US" sz="2200" dirty="0">
                <a:latin typeface="Calibri (Body)"/>
                <a:cs typeface="Times New Roman" pitchFamily="18" charset="0"/>
              </a:rPr>
              <a:t>, </a:t>
            </a:r>
            <a:r>
              <a:rPr lang="en-US" sz="2200" dirty="0" err="1">
                <a:latin typeface="Calibri (Body)"/>
                <a:cs typeface="Times New Roman" pitchFamily="18" charset="0"/>
              </a:rPr>
              <a:t>mủ</a:t>
            </a:r>
            <a:r>
              <a:rPr lang="en-US" sz="2200" dirty="0">
                <a:latin typeface="Calibri (Body)"/>
                <a:cs typeface="Times New Roman" pitchFamily="18" charset="0"/>
              </a:rPr>
              <a:t> </a:t>
            </a:r>
            <a:r>
              <a:rPr lang="en-US" sz="2200" dirty="0" err="1">
                <a:latin typeface="Calibri (Body)"/>
                <a:cs typeface="Times New Roman" pitchFamily="18" charset="0"/>
              </a:rPr>
              <a:t>có</a:t>
            </a:r>
            <a:r>
              <a:rPr lang="en-US" sz="2200" dirty="0">
                <a:latin typeface="Calibri (Body)"/>
                <a:cs typeface="Times New Roman" pitchFamily="18" charset="0"/>
              </a:rPr>
              <a:t> </a:t>
            </a:r>
            <a:r>
              <a:rPr lang="en-US" sz="2200" dirty="0" err="1">
                <a:latin typeface="Calibri (Body)"/>
                <a:cs typeface="Times New Roman" pitchFamily="18" charset="0"/>
              </a:rPr>
              <a:t>màu</a:t>
            </a:r>
            <a:r>
              <a:rPr lang="en-US" sz="2200" dirty="0">
                <a:latin typeface="Calibri (Body)"/>
                <a:cs typeface="Times New Roman" pitchFamily="18" charset="0"/>
              </a:rPr>
              <a:t> </a:t>
            </a:r>
            <a:r>
              <a:rPr lang="en-US" sz="2200" dirty="0" err="1">
                <a:latin typeface="Calibri (Body)"/>
                <a:cs typeface="Times New Roman" pitchFamily="18" charset="0"/>
              </a:rPr>
              <a:t>socola</a:t>
            </a:r>
            <a:r>
              <a:rPr lang="en-US" sz="2200" dirty="0">
                <a:latin typeface="Calibri (Body)"/>
                <a:cs typeface="Times New Roman" pitchFamily="18" charset="0"/>
              </a:rPr>
              <a:t>, </a:t>
            </a:r>
            <a:r>
              <a:rPr lang="en-US" sz="2200" dirty="0" err="1">
                <a:latin typeface="Calibri (Body)"/>
                <a:cs typeface="Times New Roman" pitchFamily="18" charset="0"/>
              </a:rPr>
              <a:t>không</a:t>
            </a:r>
            <a:r>
              <a:rPr lang="en-US" sz="2200" dirty="0">
                <a:latin typeface="Calibri (Body)"/>
                <a:cs typeface="Times New Roman" pitchFamily="18" charset="0"/>
              </a:rPr>
              <a:t> </a:t>
            </a:r>
            <a:r>
              <a:rPr lang="en-US" sz="2200" dirty="0" err="1">
                <a:latin typeface="Calibri (Body)"/>
                <a:cs typeface="Times New Roman" pitchFamily="18" charset="0"/>
              </a:rPr>
              <a:t>thối</a:t>
            </a:r>
            <a:endParaRPr lang="en-US" sz="2200" dirty="0">
              <a:latin typeface="Calibri (Body)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48873" y="3072953"/>
            <a:ext cx="56621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>
                <a:latin typeface="Calibri (Body)"/>
              </a:rPr>
              <a:t>Vỡ vào màng phổi : gây tràn dịch màng phổi phải. Tràn dịch thường nhiều</a:t>
            </a:r>
            <a:endParaRPr lang="en-US" sz="2200" dirty="0">
              <a:latin typeface="Calibri (Body)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780223" y="4214099"/>
            <a:ext cx="63162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latin typeface="Calibri (Body)"/>
                <a:cs typeface="Times New Roman" pitchFamily="18" charset="0"/>
              </a:rPr>
              <a:t>Vỡ</a:t>
            </a:r>
            <a:r>
              <a:rPr lang="en-US" sz="2200" dirty="0">
                <a:latin typeface="Calibri (Body)"/>
                <a:cs typeface="Times New Roman" pitchFamily="18" charset="0"/>
              </a:rPr>
              <a:t> </a:t>
            </a:r>
            <a:r>
              <a:rPr lang="en-US" sz="2200" dirty="0" err="1">
                <a:latin typeface="Calibri (Body)"/>
                <a:cs typeface="Times New Roman" pitchFamily="18" charset="0"/>
              </a:rPr>
              <a:t>vào</a:t>
            </a:r>
            <a:r>
              <a:rPr lang="en-US" sz="2200" dirty="0">
                <a:latin typeface="Calibri (Body)"/>
                <a:cs typeface="Times New Roman" pitchFamily="18" charset="0"/>
              </a:rPr>
              <a:t> </a:t>
            </a:r>
            <a:r>
              <a:rPr lang="en-US" sz="2200" dirty="0" err="1">
                <a:latin typeface="Calibri (Body)"/>
                <a:cs typeface="Times New Roman" pitchFamily="18" charset="0"/>
              </a:rPr>
              <a:t>màng</a:t>
            </a:r>
            <a:r>
              <a:rPr lang="en-US" sz="2200" dirty="0">
                <a:latin typeface="Calibri (Body)"/>
                <a:cs typeface="Times New Roman" pitchFamily="18" charset="0"/>
              </a:rPr>
              <a:t> </a:t>
            </a:r>
            <a:r>
              <a:rPr lang="en-US" sz="2200" dirty="0" err="1">
                <a:latin typeface="Calibri (Body)"/>
                <a:cs typeface="Times New Roman" pitchFamily="18" charset="0"/>
              </a:rPr>
              <a:t>ngoài</a:t>
            </a:r>
            <a:r>
              <a:rPr lang="en-US" sz="2200" dirty="0">
                <a:latin typeface="Calibri (Body)"/>
                <a:cs typeface="Times New Roman" pitchFamily="18" charset="0"/>
              </a:rPr>
              <a:t> </a:t>
            </a:r>
            <a:r>
              <a:rPr lang="en-US" sz="2200" dirty="0" err="1">
                <a:latin typeface="Calibri (Body)"/>
                <a:cs typeface="Times New Roman" pitchFamily="18" charset="0"/>
              </a:rPr>
              <a:t>tim</a:t>
            </a:r>
            <a:r>
              <a:rPr lang="en-US" sz="2200" dirty="0">
                <a:latin typeface="Calibri (Body)"/>
                <a:cs typeface="Times New Roman" pitchFamily="18" charset="0"/>
              </a:rPr>
              <a:t> : hay </a:t>
            </a:r>
            <a:r>
              <a:rPr lang="en-US" sz="2200" dirty="0" err="1">
                <a:latin typeface="Calibri (Body)"/>
                <a:cs typeface="Times New Roman" pitchFamily="18" charset="0"/>
              </a:rPr>
              <a:t>xảy</a:t>
            </a:r>
            <a:r>
              <a:rPr lang="en-US" sz="2200" dirty="0">
                <a:latin typeface="Calibri (Body)"/>
                <a:cs typeface="Times New Roman" pitchFamily="18" charset="0"/>
              </a:rPr>
              <a:t> ra </a:t>
            </a:r>
            <a:r>
              <a:rPr lang="en-US" sz="2200" dirty="0" err="1">
                <a:latin typeface="Calibri (Body)"/>
                <a:cs typeface="Times New Roman" pitchFamily="18" charset="0"/>
              </a:rPr>
              <a:t>với</a:t>
            </a:r>
            <a:r>
              <a:rPr lang="en-US" sz="2200" dirty="0">
                <a:latin typeface="Calibri (Body)"/>
                <a:cs typeface="Times New Roman" pitchFamily="18" charset="0"/>
              </a:rPr>
              <a:t> </a:t>
            </a:r>
            <a:r>
              <a:rPr lang="en-US" sz="2200" dirty="0" err="1">
                <a:latin typeface="Calibri (Body)"/>
                <a:cs typeface="Times New Roman" pitchFamily="18" charset="0"/>
              </a:rPr>
              <a:t>áp</a:t>
            </a:r>
            <a:r>
              <a:rPr lang="en-US" sz="2200" dirty="0">
                <a:latin typeface="Calibri (Body)"/>
                <a:cs typeface="Times New Roman" pitchFamily="18" charset="0"/>
              </a:rPr>
              <a:t> </a:t>
            </a:r>
            <a:r>
              <a:rPr lang="en-US" sz="2200" dirty="0" err="1">
                <a:latin typeface="Calibri (Body)"/>
                <a:cs typeface="Times New Roman" pitchFamily="18" charset="0"/>
              </a:rPr>
              <a:t>xe</a:t>
            </a:r>
            <a:r>
              <a:rPr lang="en-US" sz="2200" dirty="0">
                <a:latin typeface="Calibri (Body)"/>
                <a:cs typeface="Times New Roman" pitchFamily="18" charset="0"/>
              </a:rPr>
              <a:t> </a:t>
            </a:r>
            <a:r>
              <a:rPr lang="en-US" sz="2200" dirty="0" err="1">
                <a:latin typeface="Calibri (Body)"/>
                <a:cs typeface="Times New Roman" pitchFamily="18" charset="0"/>
              </a:rPr>
              <a:t>gan</a:t>
            </a:r>
            <a:r>
              <a:rPr lang="en-US" sz="2200" dirty="0">
                <a:latin typeface="Calibri (Body)"/>
                <a:cs typeface="Times New Roman" pitchFamily="18" charset="0"/>
              </a:rPr>
              <a:t> </a:t>
            </a:r>
            <a:r>
              <a:rPr lang="en-US" sz="2200" dirty="0" err="1">
                <a:latin typeface="Calibri (Body)"/>
                <a:cs typeface="Times New Roman" pitchFamily="18" charset="0"/>
              </a:rPr>
              <a:t>nằm</a:t>
            </a:r>
            <a:r>
              <a:rPr lang="en-US" sz="2200" dirty="0">
                <a:latin typeface="Calibri (Body)"/>
                <a:cs typeface="Times New Roman" pitchFamily="18" charset="0"/>
              </a:rPr>
              <a:t> ở </a:t>
            </a:r>
            <a:r>
              <a:rPr lang="en-US" sz="2200" dirty="0" err="1">
                <a:latin typeface="Calibri (Body)"/>
                <a:cs typeface="Times New Roman" pitchFamily="18" charset="0"/>
              </a:rPr>
              <a:t>phân</a:t>
            </a:r>
            <a:r>
              <a:rPr lang="en-US" sz="2200" dirty="0">
                <a:latin typeface="Calibri (Body)"/>
                <a:cs typeface="Times New Roman" pitchFamily="18" charset="0"/>
              </a:rPr>
              <a:t> </a:t>
            </a:r>
            <a:r>
              <a:rPr lang="en-US" sz="2200" dirty="0" err="1">
                <a:latin typeface="Calibri (Body)"/>
                <a:cs typeface="Times New Roman" pitchFamily="18" charset="0"/>
              </a:rPr>
              <a:t>thuz</a:t>
            </a:r>
            <a:r>
              <a:rPr lang="en-US" sz="2200" dirty="0">
                <a:latin typeface="Calibri (Body)"/>
                <a:cs typeface="Times New Roman" pitchFamily="18" charset="0"/>
              </a:rPr>
              <a:t> 7 - 8 </a:t>
            </a:r>
            <a:r>
              <a:rPr lang="en-US" sz="2200" dirty="0" err="1">
                <a:latin typeface="Calibri (Body)"/>
                <a:cs typeface="Times New Roman" pitchFamily="18" charset="0"/>
              </a:rPr>
              <a:t>hoặc</a:t>
            </a:r>
            <a:r>
              <a:rPr lang="en-US" sz="2200" dirty="0">
                <a:latin typeface="Calibri (Body)"/>
                <a:cs typeface="Times New Roman" pitchFamily="18" charset="0"/>
              </a:rPr>
              <a:t> ổ </a:t>
            </a:r>
            <a:r>
              <a:rPr lang="en-US" sz="2200" dirty="0" err="1">
                <a:latin typeface="Calibri (Body)"/>
                <a:cs typeface="Times New Roman" pitchFamily="18" charset="0"/>
              </a:rPr>
              <a:t>áp</a:t>
            </a:r>
            <a:r>
              <a:rPr lang="en-US" sz="2200" dirty="0">
                <a:latin typeface="Calibri (Body)"/>
                <a:cs typeface="Times New Roman" pitchFamily="18" charset="0"/>
              </a:rPr>
              <a:t> </a:t>
            </a:r>
            <a:r>
              <a:rPr lang="en-US" sz="2200" dirty="0" err="1">
                <a:latin typeface="Calibri (Body)"/>
                <a:cs typeface="Times New Roman" pitchFamily="18" charset="0"/>
              </a:rPr>
              <a:t>xe</a:t>
            </a:r>
            <a:r>
              <a:rPr lang="en-US" sz="2200" dirty="0">
                <a:latin typeface="Calibri (Body)"/>
                <a:cs typeface="Times New Roman" pitchFamily="18" charset="0"/>
              </a:rPr>
              <a:t> ở </a:t>
            </a:r>
            <a:r>
              <a:rPr lang="en-US" sz="2200" dirty="0" err="1">
                <a:latin typeface="Calibri (Body)"/>
                <a:cs typeface="Times New Roman" pitchFamily="18" charset="0"/>
              </a:rPr>
              <a:t>gan</a:t>
            </a:r>
            <a:r>
              <a:rPr lang="en-US" sz="2200" dirty="0">
                <a:latin typeface="Calibri (Body)"/>
                <a:cs typeface="Times New Roman" pitchFamily="18" charset="0"/>
              </a:rPr>
              <a:t> </a:t>
            </a:r>
            <a:r>
              <a:rPr lang="en-US" sz="2200" dirty="0" err="1">
                <a:latin typeface="Calibri (Body)"/>
                <a:cs typeface="Times New Roman" pitchFamily="18" charset="0"/>
              </a:rPr>
              <a:t>trái</a:t>
            </a:r>
            <a:endParaRPr lang="en-US" sz="2200" dirty="0">
              <a:latin typeface="Calibri (Body)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08358" y="5433221"/>
            <a:ext cx="71512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>
                <a:latin typeface="Calibri (Body)"/>
              </a:rPr>
              <a:t>Vỡ vào màng bụng gây viêm phúc mạc toàn thể : đột nhiên đau bụng, sốt tăng lên, bụng cứng, đau toàn bụng, khám thấy bụng có dịch, chọc hút ra mủ.</a:t>
            </a:r>
            <a:endParaRPr lang="en-US" sz="2200" dirty="0">
              <a:latin typeface="Calibri (Body)"/>
            </a:endParaRPr>
          </a:p>
        </p:txBody>
      </p:sp>
      <p:sp>
        <p:nvSpPr>
          <p:cNvPr id="52" name="TextBox 62">
            <a:extLst>
              <a:ext uri="{FF2B5EF4-FFF2-40B4-BE49-F238E27FC236}">
                <a16:creationId xmlns:a16="http://schemas.microsoft.com/office/drawing/2014/main" xmlns="" id="{A23547EE-6345-4D93-9313-388FF45EBBA4}"/>
              </a:ext>
            </a:extLst>
          </p:cNvPr>
          <p:cNvSpPr txBox="1"/>
          <p:nvPr/>
        </p:nvSpPr>
        <p:spPr>
          <a:xfrm>
            <a:off x="855781" y="191131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569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0DF9C24-9AA5-4134-89A0-87CEB7619FE5}"/>
              </a:ext>
            </a:extLst>
          </p:cNvPr>
          <p:cNvSpPr/>
          <p:nvPr/>
        </p:nvSpPr>
        <p:spPr>
          <a:xfrm>
            <a:off x="1" y="0"/>
            <a:ext cx="9144000" cy="1268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4.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BIẾN CHỨNG</a:t>
            </a:r>
            <a:endParaRPr lang="en-US" sz="3600" b="1" u="sng" dirty="0">
              <a:solidFill>
                <a:schemeClr val="accent1">
                  <a:lumMod val="50000"/>
                </a:schemeClr>
              </a:solidFill>
              <a:latin typeface="Calibri (Body)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4.2.</a:t>
            </a:r>
            <a:r>
              <a:rPr lang="en-US" sz="3600" b="1" u="sng" dirty="0" smtClean="0">
                <a:solidFill>
                  <a:schemeClr val="tx2">
                    <a:lumMod val="75000"/>
                  </a:schemeClr>
                </a:solidFill>
              </a:rPr>
              <a:t>Bệnh </a:t>
            </a:r>
            <a:r>
              <a:rPr lang="en-US" sz="3600" b="1" u="sng" dirty="0" err="1">
                <a:solidFill>
                  <a:schemeClr val="tx2">
                    <a:lumMod val="75000"/>
                  </a:schemeClr>
                </a:solidFill>
              </a:rPr>
              <a:t>nhân</a:t>
            </a:r>
            <a:r>
              <a:rPr lang="en-US" sz="3600" b="1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u="sng" dirty="0" err="1">
                <a:solidFill>
                  <a:schemeClr val="tx2">
                    <a:lumMod val="75000"/>
                  </a:schemeClr>
                </a:solidFill>
              </a:rPr>
              <a:t>suy</a:t>
            </a:r>
            <a:r>
              <a:rPr lang="en-US" sz="3600" b="1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u="sng" dirty="0" err="1">
                <a:solidFill>
                  <a:schemeClr val="tx2">
                    <a:lumMod val="75000"/>
                  </a:schemeClr>
                </a:solidFill>
              </a:rPr>
              <a:t>kiệt</a:t>
            </a:r>
            <a:endParaRPr lang="vi-VN" sz="3600" b="1" u="sng" dirty="0">
              <a:solidFill>
                <a:schemeClr val="tx2">
                  <a:lumMod val="75000"/>
                </a:schemeClr>
              </a:solidFill>
              <a:latin typeface="Calibri (Body)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D2195B4-DD4F-48BF-B6B2-24783B1BCE7B}"/>
              </a:ext>
            </a:extLst>
          </p:cNvPr>
          <p:cNvSpPr/>
          <p:nvPr/>
        </p:nvSpPr>
        <p:spPr>
          <a:xfrm>
            <a:off x="304800" y="1676400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Calibri (Body)"/>
                <a:cs typeface="Arial" panose="020B0604020202020204" pitchFamily="34" charset="0"/>
              </a:rPr>
              <a:t>Vì</a:t>
            </a:r>
            <a:r>
              <a:rPr lang="en-US" sz="2400" dirty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 (Body)"/>
                <a:cs typeface="Arial" panose="020B0604020202020204" pitchFamily="34" charset="0"/>
              </a:rPr>
              <a:t>nhiễm</a:t>
            </a:r>
            <a:r>
              <a:rPr lang="en-US" sz="2400" dirty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 (Body)"/>
                <a:cs typeface="Arial" panose="020B0604020202020204" pitchFamily="34" charset="0"/>
              </a:rPr>
              <a:t>trùng</a:t>
            </a:r>
            <a:r>
              <a:rPr lang="en-US" sz="2400" dirty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 (Body)"/>
                <a:cs typeface="Arial" panose="020B0604020202020204" pitchFamily="34" charset="0"/>
              </a:rPr>
              <a:t>nặng</a:t>
            </a:r>
            <a:r>
              <a:rPr lang="en-US" sz="2400" dirty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 (Body)"/>
                <a:cs typeface="Arial" panose="020B0604020202020204" pitchFamily="34" charset="0"/>
              </a:rPr>
              <a:t>kéo</a:t>
            </a:r>
            <a:r>
              <a:rPr lang="en-US" sz="2400" dirty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 (Body)"/>
                <a:cs typeface="Arial" panose="020B0604020202020204" pitchFamily="34" charset="0"/>
              </a:rPr>
              <a:t>dài</a:t>
            </a:r>
            <a:endParaRPr lang="en-US" sz="2400" dirty="0">
              <a:latin typeface="Calibri (Body)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Calibri (Body)"/>
                <a:cs typeface="Times New Roman" pitchFamily="18" charset="0"/>
              </a:rPr>
              <a:t>Cơ</a:t>
            </a:r>
            <a:r>
              <a:rPr lang="en-US" sz="2400" dirty="0">
                <a:latin typeface="Calibri (Body)"/>
                <a:cs typeface="Times New Roman" pitchFamily="18" charset="0"/>
              </a:rPr>
              <a:t> </a:t>
            </a:r>
            <a:r>
              <a:rPr lang="en-US" sz="2400" dirty="0" err="1">
                <a:latin typeface="Calibri (Body)"/>
                <a:cs typeface="Times New Roman" pitchFamily="18" charset="0"/>
              </a:rPr>
              <a:t>thể</a:t>
            </a:r>
            <a:r>
              <a:rPr lang="en-US" sz="2400" dirty="0">
                <a:latin typeface="Calibri (Body)"/>
                <a:cs typeface="Times New Roman" pitchFamily="18" charset="0"/>
              </a:rPr>
              <a:t> </a:t>
            </a:r>
            <a:r>
              <a:rPr lang="en-US" sz="2400" dirty="0" err="1">
                <a:latin typeface="Calibri (Body)"/>
                <a:cs typeface="Times New Roman" pitchFamily="18" charset="0"/>
              </a:rPr>
              <a:t>người</a:t>
            </a:r>
            <a:r>
              <a:rPr lang="en-US" sz="2400" dirty="0">
                <a:latin typeface="Calibri (Body)"/>
                <a:cs typeface="Times New Roman" pitchFamily="18" charset="0"/>
              </a:rPr>
              <a:t> </a:t>
            </a:r>
            <a:r>
              <a:rPr lang="en-US" sz="2400" dirty="0" err="1">
                <a:latin typeface="Calibri (Body)"/>
                <a:cs typeface="Times New Roman" pitchFamily="18" charset="0"/>
              </a:rPr>
              <a:t>bệnh</a:t>
            </a:r>
            <a:r>
              <a:rPr lang="en-US" sz="2400" dirty="0">
                <a:latin typeface="Calibri (Body)"/>
                <a:cs typeface="Times New Roman" pitchFamily="18" charset="0"/>
              </a:rPr>
              <a:t> </a:t>
            </a:r>
            <a:r>
              <a:rPr lang="en-US" sz="2400" dirty="0" err="1">
                <a:latin typeface="Calibri (Body)"/>
                <a:cs typeface="Times New Roman" pitchFamily="18" charset="0"/>
              </a:rPr>
              <a:t>suy</a:t>
            </a:r>
            <a:r>
              <a:rPr lang="en-US" sz="2400" dirty="0">
                <a:latin typeface="Calibri (Body)"/>
                <a:cs typeface="Times New Roman" pitchFamily="18" charset="0"/>
              </a:rPr>
              <a:t> </a:t>
            </a:r>
            <a:r>
              <a:rPr lang="en-US" sz="2400" dirty="0" err="1">
                <a:latin typeface="Calibri (Body)"/>
                <a:cs typeface="Times New Roman" pitchFamily="18" charset="0"/>
              </a:rPr>
              <a:t>kiệt</a:t>
            </a:r>
            <a:r>
              <a:rPr lang="en-US" sz="2400" dirty="0">
                <a:latin typeface="Calibri (Body)"/>
                <a:cs typeface="Times New Roman" pitchFamily="18" charset="0"/>
              </a:rPr>
              <a:t> </a:t>
            </a:r>
            <a:r>
              <a:rPr lang="en-US" sz="2400" dirty="0" err="1">
                <a:latin typeface="Calibri (Body)"/>
                <a:cs typeface="Times New Roman" pitchFamily="18" charset="0"/>
              </a:rPr>
              <a:t>và</a:t>
            </a:r>
            <a:r>
              <a:rPr lang="en-US" sz="2400" dirty="0">
                <a:latin typeface="Calibri (Body)"/>
                <a:cs typeface="Times New Roman" pitchFamily="18" charset="0"/>
              </a:rPr>
              <a:t> </a:t>
            </a:r>
            <a:r>
              <a:rPr lang="en-US" sz="2400" dirty="0" err="1">
                <a:latin typeface="Calibri (Body)"/>
                <a:cs typeface="Times New Roman" pitchFamily="18" charset="0"/>
              </a:rPr>
              <a:t>tử</a:t>
            </a:r>
            <a:r>
              <a:rPr lang="en-US" sz="2400" dirty="0">
                <a:latin typeface="Calibri (Body)"/>
                <a:cs typeface="Times New Roman" pitchFamily="18" charset="0"/>
              </a:rPr>
              <a:t> </a:t>
            </a:r>
            <a:r>
              <a:rPr lang="en-US" sz="2400" dirty="0" err="1">
                <a:latin typeface="Calibri (Body)"/>
                <a:cs typeface="Times New Roman" pitchFamily="18" charset="0"/>
              </a:rPr>
              <a:t>vong</a:t>
            </a:r>
            <a:endParaRPr lang="en-US" sz="2400" dirty="0">
              <a:latin typeface="Calibri (Body)"/>
              <a:cs typeface="Times New Roman" pitchFamily="18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8698AF6-9264-4B34-A813-07DAD3EA4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0"/>
            <a:ext cx="4572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045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223DBA-58B8-48E4-B6CC-2C27F9094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dirty="0">
                <a:latin typeface="Calibri (Body)"/>
                <a:cs typeface="Times New Roman" pitchFamily="18" charset="0"/>
              </a:rPr>
              <a:t>Ổ </a:t>
            </a:r>
            <a:r>
              <a:rPr lang="en-US" sz="2400" dirty="0" err="1">
                <a:latin typeface="Calibri (Body)"/>
                <a:cs typeface="Times New Roman" pitchFamily="18" charset="0"/>
              </a:rPr>
              <a:t>áp</a:t>
            </a:r>
            <a:r>
              <a:rPr lang="en-US" sz="2400" dirty="0">
                <a:latin typeface="Calibri (Body)"/>
                <a:cs typeface="Times New Roman" pitchFamily="18" charset="0"/>
              </a:rPr>
              <a:t> </a:t>
            </a:r>
            <a:r>
              <a:rPr lang="en-US" sz="2400" dirty="0" err="1">
                <a:latin typeface="Calibri (Body)"/>
                <a:cs typeface="Times New Roman" pitchFamily="18" charset="0"/>
              </a:rPr>
              <a:t>xe</a:t>
            </a:r>
            <a:r>
              <a:rPr lang="en-US" sz="2400" dirty="0">
                <a:latin typeface="Calibri (Body)"/>
                <a:cs typeface="Times New Roman" pitchFamily="18" charset="0"/>
              </a:rPr>
              <a:t> </a:t>
            </a:r>
            <a:r>
              <a:rPr lang="en-US" sz="2400" dirty="0" err="1">
                <a:latin typeface="Calibri (Body)"/>
                <a:cs typeface="Times New Roman" pitchFamily="18" charset="0"/>
              </a:rPr>
              <a:t>gan</a:t>
            </a:r>
            <a:r>
              <a:rPr lang="en-US" sz="2400" dirty="0">
                <a:latin typeface="Calibri (Body)"/>
                <a:cs typeface="Times New Roman" pitchFamily="18" charset="0"/>
              </a:rPr>
              <a:t> </a:t>
            </a:r>
            <a:r>
              <a:rPr lang="en-US" sz="2400" dirty="0" err="1">
                <a:latin typeface="Calibri (Body)"/>
                <a:cs typeface="Times New Roman" pitchFamily="18" charset="0"/>
              </a:rPr>
              <a:t>để</a:t>
            </a:r>
            <a:r>
              <a:rPr lang="en-US" sz="2400" dirty="0">
                <a:latin typeface="Calibri (Body)"/>
                <a:cs typeface="Times New Roman" pitchFamily="18" charset="0"/>
              </a:rPr>
              <a:t> </a:t>
            </a:r>
            <a:r>
              <a:rPr lang="en-US" sz="2400" dirty="0" err="1">
                <a:latin typeface="Calibri (Body)"/>
                <a:cs typeface="Times New Roman" pitchFamily="18" charset="0"/>
              </a:rPr>
              <a:t>lâu</a:t>
            </a:r>
            <a:r>
              <a:rPr lang="en-US" sz="2400" dirty="0">
                <a:latin typeface="Calibri (Body)"/>
                <a:cs typeface="Times New Roman" pitchFamily="18" charset="0"/>
              </a:rPr>
              <a:t> </a:t>
            </a:r>
            <a:r>
              <a:rPr lang="en-US" sz="2400" dirty="0" err="1">
                <a:latin typeface="Calibri (Body)"/>
                <a:cs typeface="Times New Roman" pitchFamily="18" charset="0"/>
              </a:rPr>
              <a:t>có</a:t>
            </a:r>
            <a:r>
              <a:rPr lang="en-US" sz="2400" dirty="0">
                <a:latin typeface="Calibri (Body)"/>
                <a:cs typeface="Times New Roman" pitchFamily="18" charset="0"/>
              </a:rPr>
              <a:t> </a:t>
            </a:r>
            <a:r>
              <a:rPr lang="en-US" sz="2400" dirty="0" err="1">
                <a:latin typeface="Calibri (Body)"/>
                <a:cs typeface="Times New Roman" pitchFamily="18" charset="0"/>
              </a:rPr>
              <a:t>thể</a:t>
            </a:r>
            <a:r>
              <a:rPr lang="en-US" sz="2400" dirty="0">
                <a:latin typeface="Calibri (Body)"/>
                <a:cs typeface="Times New Roman" pitchFamily="18" charset="0"/>
              </a:rPr>
              <a:t> </a:t>
            </a:r>
            <a:r>
              <a:rPr lang="en-US" sz="2400" dirty="0" err="1">
                <a:latin typeface="Calibri (Body)"/>
                <a:cs typeface="Times New Roman" pitchFamily="18" charset="0"/>
              </a:rPr>
              <a:t>bị</a:t>
            </a:r>
            <a:r>
              <a:rPr lang="en-US" sz="2400" dirty="0">
                <a:latin typeface="Calibri (Body)"/>
                <a:cs typeface="Times New Roman" pitchFamily="18" charset="0"/>
              </a:rPr>
              <a:t> </a:t>
            </a:r>
            <a:r>
              <a:rPr lang="en-US" sz="2400" dirty="0" err="1">
                <a:latin typeface="Calibri (Body)"/>
                <a:cs typeface="Times New Roman" pitchFamily="18" charset="0"/>
              </a:rPr>
              <a:t>nhiễm</a:t>
            </a:r>
            <a:r>
              <a:rPr lang="en-US" sz="2400" dirty="0">
                <a:latin typeface="Calibri (Body)"/>
                <a:cs typeface="Times New Roman" pitchFamily="18" charset="0"/>
              </a:rPr>
              <a:t> </a:t>
            </a:r>
            <a:r>
              <a:rPr lang="en-US" sz="2400" dirty="0" err="1">
                <a:latin typeface="Calibri (Body)"/>
                <a:cs typeface="Times New Roman" pitchFamily="18" charset="0"/>
              </a:rPr>
              <a:t>khuẩn</a:t>
            </a:r>
            <a:r>
              <a:rPr lang="en-US" sz="2400" dirty="0">
                <a:latin typeface="Calibri (Body)"/>
                <a:cs typeface="Times New Roman" pitchFamily="18" charset="0"/>
              </a:rPr>
              <a:t> </a:t>
            </a:r>
            <a:r>
              <a:rPr lang="en-US" sz="2400" dirty="0" err="1">
                <a:latin typeface="Calibri (Body)"/>
                <a:cs typeface="Times New Roman" pitchFamily="18" charset="0"/>
              </a:rPr>
              <a:t>thêm</a:t>
            </a:r>
            <a:r>
              <a:rPr lang="en-US" sz="2400" dirty="0">
                <a:latin typeface="Calibri (Body)"/>
                <a:cs typeface="Times New Roman" pitchFamily="18" charset="0"/>
              </a:rPr>
              <a:t> </a:t>
            </a:r>
            <a:r>
              <a:rPr lang="en-US" sz="2400" dirty="0" err="1">
                <a:latin typeface="Calibri (Body)"/>
                <a:cs typeface="Times New Roman" pitchFamily="18" charset="0"/>
              </a:rPr>
              <a:t>vào</a:t>
            </a:r>
            <a:r>
              <a:rPr lang="en-US" sz="2400" dirty="0">
                <a:latin typeface="Calibri (Body)"/>
                <a:cs typeface="Times New Roman" pitchFamily="18" charset="0"/>
              </a:rPr>
              <a:t>, </a:t>
            </a:r>
            <a:r>
              <a:rPr lang="en-US" sz="2400" dirty="0" err="1">
                <a:latin typeface="Calibri (Body)"/>
                <a:cs typeface="Times New Roman" pitchFamily="18" charset="0"/>
              </a:rPr>
              <a:t>biến</a:t>
            </a:r>
            <a:r>
              <a:rPr lang="en-US" sz="2400" dirty="0">
                <a:latin typeface="Calibri (Body)"/>
                <a:cs typeface="Times New Roman" pitchFamily="18" charset="0"/>
              </a:rPr>
              <a:t> </a:t>
            </a:r>
            <a:r>
              <a:rPr lang="en-US" sz="2400" dirty="0" err="1">
                <a:latin typeface="Calibri (Body)"/>
                <a:cs typeface="Times New Roman" pitchFamily="18" charset="0"/>
              </a:rPr>
              <a:t>chứng</a:t>
            </a:r>
            <a:r>
              <a:rPr lang="en-US" sz="2400" dirty="0">
                <a:latin typeface="Calibri (Body)"/>
                <a:cs typeface="Times New Roman" pitchFamily="18" charset="0"/>
              </a:rPr>
              <a:t> </a:t>
            </a:r>
            <a:r>
              <a:rPr lang="en-US" sz="2400" dirty="0" err="1">
                <a:latin typeface="Calibri (Body)"/>
                <a:cs typeface="Times New Roman" pitchFamily="18" charset="0"/>
              </a:rPr>
              <a:t>này</a:t>
            </a:r>
            <a:r>
              <a:rPr lang="en-US" sz="2400" dirty="0">
                <a:latin typeface="Calibri (Body)"/>
                <a:cs typeface="Times New Roman" pitchFamily="18" charset="0"/>
              </a:rPr>
              <a:t> </a:t>
            </a:r>
            <a:r>
              <a:rPr lang="en-US" sz="2400" dirty="0" err="1">
                <a:latin typeface="Calibri (Body)"/>
                <a:cs typeface="Times New Roman" pitchFamily="18" charset="0"/>
              </a:rPr>
              <a:t>gặp</a:t>
            </a:r>
            <a:r>
              <a:rPr lang="en-US" sz="2400" dirty="0">
                <a:latin typeface="Calibri (Body)"/>
                <a:cs typeface="Times New Roman" pitchFamily="18" charset="0"/>
              </a:rPr>
              <a:t> 1% </a:t>
            </a:r>
            <a:r>
              <a:rPr lang="en-US" sz="2400" dirty="0" err="1">
                <a:latin typeface="Calibri (Body)"/>
                <a:cs typeface="Times New Roman" pitchFamily="18" charset="0"/>
              </a:rPr>
              <a:t>trường</a:t>
            </a:r>
            <a:r>
              <a:rPr lang="en-US" sz="2400" dirty="0">
                <a:latin typeface="Calibri (Body)"/>
                <a:cs typeface="Times New Roman" pitchFamily="18" charset="0"/>
              </a:rPr>
              <a:t> </a:t>
            </a:r>
            <a:r>
              <a:rPr lang="en-US" sz="2400" dirty="0" err="1">
                <a:latin typeface="Calibri (Body)"/>
                <a:cs typeface="Times New Roman" pitchFamily="18" charset="0"/>
              </a:rPr>
              <a:t>hợp</a:t>
            </a:r>
            <a:r>
              <a:rPr lang="en-US" sz="2400" dirty="0">
                <a:latin typeface="Calibri (Body)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25A822D-27C5-4F5C-BC12-6937F1AFA80D}"/>
              </a:ext>
            </a:extLst>
          </p:cNvPr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4.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BIẾN CHỨNG</a:t>
            </a:r>
            <a:endParaRPr lang="en-US" sz="3600" b="1" u="sng" dirty="0">
              <a:solidFill>
                <a:schemeClr val="accent1">
                  <a:lumMod val="50000"/>
                </a:schemeClr>
              </a:solidFill>
              <a:latin typeface="Calibri (Body)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4.3.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Bội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</a:rPr>
              <a:t>nhiễm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 ổ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</a:rPr>
              <a:t>áp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</a:rPr>
              <a:t>xe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ABFA9934-256F-4A1F-AFAB-75B7E41FC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41910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263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134C190-108B-4D16-BE7D-736118C9EF7A}"/>
              </a:ext>
            </a:extLst>
          </p:cNvPr>
          <p:cNvSpPr/>
          <p:nvPr/>
        </p:nvSpPr>
        <p:spPr>
          <a:xfrm>
            <a:off x="1" y="0"/>
            <a:ext cx="9144000" cy="1268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ĐIỀU 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TRỊ</a:t>
            </a:r>
          </a:p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5.1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</a:rPr>
              <a:t>Thuốc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</a:rPr>
              <a:t>điều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</a:rPr>
              <a:t>trị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vi-VN" sz="3600" b="1" u="sng" dirty="0">
              <a:solidFill>
                <a:schemeClr val="tx2">
                  <a:lumMod val="75000"/>
                </a:schemeClr>
              </a:solidFill>
              <a:latin typeface="Calibri (Body)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C9D4FE9-64A3-4F1B-939F-D47336AB58CC}"/>
              </a:ext>
            </a:extLst>
          </p:cNvPr>
          <p:cNvSpPr/>
          <p:nvPr/>
        </p:nvSpPr>
        <p:spPr>
          <a:xfrm>
            <a:off x="107504" y="1296833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vi-VN" sz="2400" dirty="0">
                <a:solidFill>
                  <a:schemeClr val="accent2"/>
                </a:solidFill>
                <a:latin typeface="Calibri (Body)"/>
                <a:cs typeface="Times New Roman" pitchFamily="18" charset="0"/>
              </a:rPr>
              <a:t>Thuốc diệt amip: </a:t>
            </a:r>
            <a:r>
              <a:rPr lang="vi-VN" sz="2400" dirty="0">
                <a:latin typeface="Calibri (Body)"/>
                <a:cs typeface="Times New Roman" pitchFamily="18" charset="0"/>
              </a:rPr>
              <a:t>Nhóm 5- imidazol: chủ yếu dùng metronidazol 30-40mg/kg/ngày trong 10-14 ngày</a:t>
            </a:r>
            <a:r>
              <a:rPr lang="en-US" sz="2400" dirty="0">
                <a:latin typeface="Calibri (Body)"/>
                <a:cs typeface="Times New Roman" pitchFamily="18" charset="0"/>
              </a:rPr>
              <a:t>. </a:t>
            </a:r>
            <a:r>
              <a:rPr lang="vi-VN" sz="2400" dirty="0">
                <a:latin typeface="Calibri (Body)"/>
                <a:cs typeface="Times New Roman" pitchFamily="18" charset="0"/>
              </a:rPr>
              <a:t>Có thể dùng tinidazol  hoặc Ornidazole, hoặc Secnidazol.</a:t>
            </a:r>
            <a:r>
              <a:rPr lang="en-US" sz="2400" dirty="0">
                <a:latin typeface="Calibri (Body)"/>
                <a:cs typeface="Times New Roman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3C7544B-AD8A-4DE3-8759-E0AED2B1A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985521"/>
            <a:ext cx="4320480" cy="32844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782E381-76AB-469A-8D42-355B525B593C}"/>
              </a:ext>
            </a:extLst>
          </p:cNvPr>
          <p:cNvSpPr/>
          <p:nvPr/>
        </p:nvSpPr>
        <p:spPr>
          <a:xfrm>
            <a:off x="613062" y="6077365"/>
            <a:ext cx="3528392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 (Body)"/>
                <a:cs typeface="Arial" panose="020B0604020202020204" pitchFamily="34" charset="0"/>
              </a:rPr>
              <a:t>90</a:t>
            </a:r>
            <a:r>
              <a:rPr lang="vi-VN" sz="2400" dirty="0">
                <a:latin typeface="Calibri (Body)"/>
                <a:cs typeface="Arial" panose="020B0604020202020204" pitchFamily="34" charset="0"/>
              </a:rPr>
              <a:t>.000</a:t>
            </a:r>
            <a:r>
              <a:rPr lang="en-US" sz="2400" dirty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 (Body)"/>
                <a:cs typeface="Arial" panose="020B0604020202020204" pitchFamily="34" charset="0"/>
              </a:rPr>
              <a:t>Vnđ</a:t>
            </a:r>
            <a:r>
              <a:rPr lang="vi-VN" sz="2400" dirty="0">
                <a:latin typeface="Calibri (Body)"/>
                <a:cs typeface="Arial" panose="020B0604020202020204" pitchFamily="34" charset="0"/>
              </a:rPr>
              <a:t>/hộp̣</a:t>
            </a:r>
            <a:r>
              <a:rPr lang="en-US" sz="2400" dirty="0">
                <a:latin typeface="Calibri (Body)"/>
                <a:cs typeface="Arial" panose="020B0604020202020204" pitchFamily="34" charset="0"/>
              </a:rPr>
              <a:t>/10 </a:t>
            </a:r>
            <a:r>
              <a:rPr lang="en-US" sz="2400" dirty="0" err="1">
                <a:latin typeface="Calibri (Body)"/>
                <a:cs typeface="Arial" panose="020B0604020202020204" pitchFamily="34" charset="0"/>
              </a:rPr>
              <a:t>vỉ</a:t>
            </a:r>
            <a:r>
              <a:rPr lang="en-US" sz="2400" dirty="0">
                <a:latin typeface="Calibri (Body)"/>
                <a:cs typeface="Arial" panose="020B0604020202020204" pitchFamily="34" charset="0"/>
              </a:rPr>
              <a:t> x 10 </a:t>
            </a:r>
            <a:r>
              <a:rPr lang="en-US" sz="2400" dirty="0" err="1">
                <a:latin typeface="Calibri (Body)"/>
                <a:cs typeface="Arial" panose="020B0604020202020204" pitchFamily="34" charset="0"/>
              </a:rPr>
              <a:t>viên</a:t>
            </a:r>
            <a:endParaRPr lang="en-US" sz="2400" dirty="0">
              <a:latin typeface="Calibri (Body)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7AF317C-B9B8-4151-968A-13AFD2CE3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780928"/>
            <a:ext cx="3744416" cy="32844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8B6C06B-7390-47B5-94B7-FAF8046C0B3E}"/>
              </a:ext>
            </a:extLst>
          </p:cNvPr>
          <p:cNvSpPr/>
          <p:nvPr/>
        </p:nvSpPr>
        <p:spPr>
          <a:xfrm>
            <a:off x="5076056" y="6039117"/>
            <a:ext cx="3672408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 (Body)"/>
                <a:cs typeface="Arial" panose="020B0604020202020204" pitchFamily="34" charset="0"/>
              </a:rPr>
              <a:t>10</a:t>
            </a:r>
            <a:r>
              <a:rPr lang="vi-VN" sz="2400" dirty="0">
                <a:latin typeface="Calibri (Body)"/>
                <a:cs typeface="Arial" panose="020B0604020202020204" pitchFamily="34" charset="0"/>
              </a:rPr>
              <a:t>.000</a:t>
            </a:r>
            <a:r>
              <a:rPr lang="en-US" sz="2400" dirty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 (Body)"/>
                <a:cs typeface="Arial" panose="020B0604020202020204" pitchFamily="34" charset="0"/>
              </a:rPr>
              <a:t>Vnđ</a:t>
            </a:r>
            <a:r>
              <a:rPr lang="vi-VN" sz="2400" dirty="0">
                <a:latin typeface="Calibri (Body)"/>
                <a:cs typeface="Arial" panose="020B0604020202020204" pitchFamily="34" charset="0"/>
              </a:rPr>
              <a:t>/hộp̣</a:t>
            </a:r>
            <a:r>
              <a:rPr lang="en-US" sz="2400" dirty="0">
                <a:latin typeface="Calibri (Body)"/>
                <a:cs typeface="Arial" panose="020B0604020202020204" pitchFamily="34" charset="0"/>
              </a:rPr>
              <a:t>/2 </a:t>
            </a:r>
            <a:r>
              <a:rPr lang="en-US" sz="2400" dirty="0" err="1">
                <a:latin typeface="Calibri (Body)"/>
                <a:cs typeface="Arial" panose="020B0604020202020204" pitchFamily="34" charset="0"/>
              </a:rPr>
              <a:t>vỉ</a:t>
            </a:r>
            <a:r>
              <a:rPr lang="en-US" sz="2400" dirty="0">
                <a:latin typeface="Calibri (Body)"/>
                <a:cs typeface="Arial" panose="020B0604020202020204" pitchFamily="34" charset="0"/>
              </a:rPr>
              <a:t> x 10 </a:t>
            </a:r>
            <a:r>
              <a:rPr lang="en-US" sz="2400" dirty="0" err="1">
                <a:latin typeface="Calibri (Body)"/>
                <a:cs typeface="Arial" panose="020B0604020202020204" pitchFamily="34" charset="0"/>
              </a:rPr>
              <a:t>viên</a:t>
            </a:r>
            <a:endParaRPr lang="en-US" sz="24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43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9A0837-CDF3-4AE5-A76C-ACEB175112C4}"/>
              </a:ext>
            </a:extLst>
          </p:cNvPr>
          <p:cNvSpPr/>
          <p:nvPr/>
        </p:nvSpPr>
        <p:spPr>
          <a:xfrm>
            <a:off x="1" y="0"/>
            <a:ext cx="9144000" cy="1268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 smtClean="0"/>
          </a:p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ĐIỀU 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TRỊ</a:t>
            </a:r>
            <a:endParaRPr lang="en-US" sz="3600" b="1" u="sng" dirty="0">
              <a:solidFill>
                <a:schemeClr val="accent1">
                  <a:lumMod val="50000"/>
                </a:schemeClr>
              </a:solidFill>
              <a:latin typeface="Calibri (Body)"/>
              <a:cs typeface="Calibri" panose="020F0502020204030204" pitchFamily="34" charset="0"/>
            </a:endParaRPr>
          </a:p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5.1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</a:rPr>
              <a:t>Thuốc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</a:rPr>
              <a:t>điều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</a:rPr>
              <a:t>trị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vi-VN" sz="3600" b="1" u="sng" dirty="0">
              <a:solidFill>
                <a:schemeClr val="tx2">
                  <a:lumMod val="75000"/>
                </a:schemeClr>
              </a:solidFill>
              <a:latin typeface="Calibri (Body)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21F4744-CE02-4F8F-89A3-1A706F288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170" y="1784904"/>
            <a:ext cx="4464496" cy="39689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1AFF8E2-947D-44DC-A07A-990FFC726610}"/>
              </a:ext>
            </a:extLst>
          </p:cNvPr>
          <p:cNvSpPr/>
          <p:nvPr/>
        </p:nvSpPr>
        <p:spPr>
          <a:xfrm>
            <a:off x="561895" y="5934471"/>
            <a:ext cx="3793026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Calibri (Body)"/>
                <a:cs typeface="Arial" panose="020B0604020202020204" pitchFamily="34" charset="0"/>
              </a:rPr>
              <a:t>50</a:t>
            </a:r>
            <a:r>
              <a:rPr lang="vi-VN" sz="2400" dirty="0">
                <a:latin typeface="Calibri (Body)"/>
                <a:cs typeface="Arial" panose="020B0604020202020204" pitchFamily="34" charset="0"/>
              </a:rPr>
              <a:t>.000</a:t>
            </a:r>
            <a:r>
              <a:rPr lang="en-US" sz="2400" dirty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 (Body)"/>
                <a:cs typeface="Arial" panose="020B0604020202020204" pitchFamily="34" charset="0"/>
              </a:rPr>
              <a:t>Vnđ</a:t>
            </a:r>
            <a:r>
              <a:rPr lang="vi-VN" sz="2400" dirty="0">
                <a:latin typeface="Calibri (Body)"/>
                <a:cs typeface="Arial" panose="020B0604020202020204" pitchFamily="34" charset="0"/>
              </a:rPr>
              <a:t>/hộp̣</a:t>
            </a:r>
            <a:r>
              <a:rPr lang="en-US" sz="2400" dirty="0">
                <a:latin typeface="Calibri (Body)"/>
                <a:cs typeface="Arial" panose="020B0604020202020204" pitchFamily="34" charset="0"/>
              </a:rPr>
              <a:t>/1 </a:t>
            </a:r>
            <a:r>
              <a:rPr lang="en-US" sz="2400" dirty="0" err="1">
                <a:latin typeface="Calibri (Body)"/>
                <a:cs typeface="Arial" panose="020B0604020202020204" pitchFamily="34" charset="0"/>
              </a:rPr>
              <a:t>vỉ</a:t>
            </a:r>
            <a:r>
              <a:rPr lang="en-US" sz="2400" dirty="0">
                <a:latin typeface="Calibri (Body)"/>
                <a:cs typeface="Arial" panose="020B0604020202020204" pitchFamily="34" charset="0"/>
              </a:rPr>
              <a:t> x 4 </a:t>
            </a:r>
            <a:r>
              <a:rPr lang="en-US" sz="2400" dirty="0" err="1">
                <a:latin typeface="Calibri (Body)"/>
                <a:cs typeface="Arial" panose="020B0604020202020204" pitchFamily="34" charset="0"/>
              </a:rPr>
              <a:t>viên</a:t>
            </a:r>
            <a:endParaRPr lang="en-US" sz="2400" dirty="0">
              <a:latin typeface="Calibri (Body)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09FDFF-3B45-4A5E-B6A6-07F373434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5" y="1784904"/>
            <a:ext cx="4229100" cy="42883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1B702A0-65F0-432F-B5B8-B1AB0B5F6F3E}"/>
              </a:ext>
            </a:extLst>
          </p:cNvPr>
          <p:cNvSpPr/>
          <p:nvPr/>
        </p:nvSpPr>
        <p:spPr>
          <a:xfrm>
            <a:off x="5746650" y="5946444"/>
            <a:ext cx="2311851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Calibri (Body)"/>
                <a:cs typeface="Arial" panose="020B0604020202020204" pitchFamily="34" charset="0"/>
              </a:rPr>
              <a:t>30</a:t>
            </a:r>
            <a:r>
              <a:rPr lang="vi-VN" sz="2400" dirty="0">
                <a:latin typeface="Calibri (Body)"/>
                <a:cs typeface="Arial" panose="020B0604020202020204" pitchFamily="34" charset="0"/>
              </a:rPr>
              <a:t>.000</a:t>
            </a:r>
            <a:r>
              <a:rPr lang="en-US" sz="2400" dirty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 (Body)"/>
                <a:cs typeface="Arial" panose="020B0604020202020204" pitchFamily="34" charset="0"/>
              </a:rPr>
              <a:t>Vnđ</a:t>
            </a:r>
            <a:r>
              <a:rPr lang="en-US" sz="2400" dirty="0">
                <a:latin typeface="Calibri (Body)"/>
                <a:cs typeface="Arial" panose="020B0604020202020204" pitchFamily="34" charset="0"/>
              </a:rPr>
              <a:t>/chai </a:t>
            </a:r>
            <a:endParaRPr lang="en-US" sz="24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400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31621B0-F65F-47E1-B0AB-BD22BA600067}"/>
              </a:ext>
            </a:extLst>
          </p:cNvPr>
          <p:cNvSpPr/>
          <p:nvPr/>
        </p:nvSpPr>
        <p:spPr>
          <a:xfrm>
            <a:off x="1" y="0"/>
            <a:ext cx="9144000" cy="1268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 smtClean="0"/>
          </a:p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ĐIỀU TRỊ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5.1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</a:rPr>
              <a:t>Thuốc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</a:rPr>
              <a:t>điều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</a:rPr>
              <a:t>trị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vi-VN" sz="3600" b="1" u="sng" dirty="0">
              <a:solidFill>
                <a:schemeClr val="tx2">
                  <a:lumMod val="75000"/>
                </a:schemeClr>
              </a:solidFill>
              <a:latin typeface="Calibri (Body)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1A57DD-39AB-4120-A998-528739564347}"/>
              </a:ext>
            </a:extLst>
          </p:cNvPr>
          <p:cNvSpPr/>
          <p:nvPr/>
        </p:nvSpPr>
        <p:spPr>
          <a:xfrm>
            <a:off x="215516" y="1564962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defRPr/>
            </a:pPr>
            <a:r>
              <a:rPr lang="vi-VN" sz="2400" dirty="0">
                <a:solidFill>
                  <a:schemeClr val="accent2"/>
                </a:solidFill>
                <a:latin typeface="Calibri (Body)"/>
                <a:cs typeface="Times New Roman" pitchFamily="18" charset="0"/>
              </a:rPr>
              <a:t>-  Diệt amip ở ruột</a:t>
            </a:r>
            <a:r>
              <a:rPr lang="vi-VN" sz="2400" dirty="0">
                <a:solidFill>
                  <a:prstClr val="black"/>
                </a:solidFill>
                <a:latin typeface="Calibri (Body)"/>
                <a:cs typeface="Times New Roman" pitchFamily="18" charset="0"/>
              </a:rPr>
              <a:t>: Dùng Intetrix dạng viên 800mg – 1000mg/ngày trong 7-10 ngày. Hoặc dùng Diexiod viên 200mg</a:t>
            </a:r>
          </a:p>
        </p:txBody>
      </p:sp>
      <p:pic>
        <p:nvPicPr>
          <p:cNvPr id="6" name="Picture 6" descr="Káº¿t quáº£ hÃ¬nh áº£nh cho intetrix giÃ¡">
            <a:extLst>
              <a:ext uri="{FF2B5EF4-FFF2-40B4-BE49-F238E27FC236}">
                <a16:creationId xmlns:a16="http://schemas.microsoft.com/office/drawing/2014/main" xmlns="" id="{FE61A348-EE72-4B9A-94EF-31802E138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08032"/>
            <a:ext cx="4572000" cy="367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C8A245A-05B4-46B5-904B-06DBCC7FF99D}"/>
              </a:ext>
            </a:extLst>
          </p:cNvPr>
          <p:cNvSpPr/>
          <p:nvPr/>
        </p:nvSpPr>
        <p:spPr>
          <a:xfrm>
            <a:off x="546355" y="5926037"/>
            <a:ext cx="3550973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Calibri (Body)"/>
                <a:cs typeface="Arial" panose="020B0604020202020204" pitchFamily="34" charset="0"/>
              </a:rPr>
              <a:t>100</a:t>
            </a:r>
            <a:r>
              <a:rPr lang="vi-VN" sz="2400" dirty="0">
                <a:latin typeface="Calibri (Body)"/>
                <a:cs typeface="Arial" panose="020B0604020202020204" pitchFamily="34" charset="0"/>
              </a:rPr>
              <a:t>.000</a:t>
            </a:r>
            <a:r>
              <a:rPr lang="en-US" sz="2400" dirty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 (Body)"/>
                <a:cs typeface="Arial" panose="020B0604020202020204" pitchFamily="34" charset="0"/>
              </a:rPr>
              <a:t>Vnđ</a:t>
            </a:r>
            <a:r>
              <a:rPr lang="vi-VN" sz="2400" dirty="0">
                <a:latin typeface="Calibri (Body)"/>
                <a:cs typeface="Arial" panose="020B0604020202020204" pitchFamily="34" charset="0"/>
              </a:rPr>
              <a:t>/hộp̣</a:t>
            </a:r>
            <a:r>
              <a:rPr lang="en-US" sz="2400" dirty="0">
                <a:latin typeface="Calibri (Body)"/>
                <a:cs typeface="Arial" panose="020B0604020202020204" pitchFamily="34" charset="0"/>
              </a:rPr>
              <a:t> x 20 </a:t>
            </a:r>
            <a:r>
              <a:rPr lang="en-US" sz="2400" dirty="0" err="1">
                <a:latin typeface="Calibri (Body)"/>
                <a:cs typeface="Arial" panose="020B0604020202020204" pitchFamily="34" charset="0"/>
              </a:rPr>
              <a:t>viên</a:t>
            </a:r>
            <a:endParaRPr lang="en-US" sz="2400" dirty="0">
              <a:latin typeface="Calibri (Body)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70918E0-3885-4EF4-AC9E-5521B932D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5044" y="2833783"/>
            <a:ext cx="3907907" cy="30289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4F4526F-EA90-43F9-87D2-48D3B4B4072F}"/>
              </a:ext>
            </a:extLst>
          </p:cNvPr>
          <p:cNvSpPr/>
          <p:nvPr/>
        </p:nvSpPr>
        <p:spPr>
          <a:xfrm>
            <a:off x="5000271" y="5926037"/>
            <a:ext cx="3948518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Calibri (Body)"/>
                <a:cs typeface="Arial" panose="020B0604020202020204" pitchFamily="34" charset="0"/>
              </a:rPr>
              <a:t>95</a:t>
            </a:r>
            <a:r>
              <a:rPr lang="vi-VN" sz="2400" dirty="0">
                <a:latin typeface="Calibri (Body)"/>
                <a:cs typeface="Arial" panose="020B0604020202020204" pitchFamily="34" charset="0"/>
              </a:rPr>
              <a:t>.000</a:t>
            </a:r>
            <a:r>
              <a:rPr lang="en-US" sz="2400" dirty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 (Body)"/>
                <a:cs typeface="Arial" panose="020B0604020202020204" pitchFamily="34" charset="0"/>
              </a:rPr>
              <a:t>Vnđ</a:t>
            </a:r>
            <a:r>
              <a:rPr lang="vi-VN" sz="2400" dirty="0">
                <a:latin typeface="Calibri (Body)"/>
                <a:cs typeface="Arial" panose="020B0604020202020204" pitchFamily="34" charset="0"/>
              </a:rPr>
              <a:t>/hộp̣</a:t>
            </a:r>
            <a:r>
              <a:rPr lang="en-US" sz="2400" dirty="0">
                <a:latin typeface="Calibri (Body)"/>
                <a:cs typeface="Arial" panose="020B0604020202020204" pitchFamily="34" charset="0"/>
              </a:rPr>
              <a:t>/4 </a:t>
            </a:r>
            <a:r>
              <a:rPr lang="en-US" sz="2400" dirty="0" err="1">
                <a:latin typeface="Calibri (Body)"/>
                <a:cs typeface="Arial" panose="020B0604020202020204" pitchFamily="34" charset="0"/>
              </a:rPr>
              <a:t>vỉ</a:t>
            </a:r>
            <a:r>
              <a:rPr lang="en-US" sz="2400" dirty="0">
                <a:latin typeface="Calibri (Body)"/>
                <a:cs typeface="Arial" panose="020B0604020202020204" pitchFamily="34" charset="0"/>
              </a:rPr>
              <a:t> x 25 </a:t>
            </a:r>
            <a:r>
              <a:rPr lang="en-US" sz="2400" dirty="0" err="1">
                <a:latin typeface="Calibri (Body)"/>
                <a:cs typeface="Arial" panose="020B0604020202020204" pitchFamily="34" charset="0"/>
              </a:rPr>
              <a:t>viên</a:t>
            </a:r>
            <a:endParaRPr lang="en-US" sz="24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942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6DB8E68B-3C38-4912-BC62-FE4F4DE33B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03769797"/>
              </p:ext>
            </p:extLst>
          </p:nvPr>
        </p:nvGraphicFramePr>
        <p:xfrm>
          <a:off x="2" y="1844824"/>
          <a:ext cx="9143998" cy="5786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774">
                  <a:extLst>
                    <a:ext uri="{9D8B030D-6E8A-4147-A177-3AD203B41FA5}">
                      <a16:colId xmlns:a16="http://schemas.microsoft.com/office/drawing/2014/main" xmlns="" val="831737785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671916746"/>
                    </a:ext>
                  </a:extLst>
                </a:gridCol>
                <a:gridCol w="4067944">
                  <a:extLst>
                    <a:ext uri="{9D8B030D-6E8A-4147-A177-3AD203B41FA5}">
                      <a16:colId xmlns:a16="http://schemas.microsoft.com/office/drawing/2014/main" xmlns="" val="1372877505"/>
                    </a:ext>
                  </a:extLst>
                </a:gridCol>
              </a:tblGrid>
              <a:tr h="139771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Dùng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thuốc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chống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amip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thuần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Chọc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hút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mủ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phối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thuốc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chống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amip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Mổ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phối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dùng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thuốc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2112134"/>
                  </a:ext>
                </a:extLst>
              </a:tr>
              <a:tr h="3615461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nhẹ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vừa</a:t>
                      </a:r>
                      <a:endParaRPr lang="en-US" sz="2400" dirty="0">
                        <a:latin typeface="Calibri (Body)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Ổ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áp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xe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quá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lớn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(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kính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&lt;10 cm)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Bệnh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sớm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(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trước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Ổ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áp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xe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to (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kính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&gt;10 cm)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muộn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&gt;2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nitroimidazol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khỏi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nguy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biến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chứng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biến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chứng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vỡ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Bệnh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quá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muộn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Ổ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áp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xe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quá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to, ở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trí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dễ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vỡ</a:t>
                      </a:r>
                      <a:endParaRPr lang="en-US" sz="2400" dirty="0">
                        <a:latin typeface="Calibri (Body)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dùng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thuốc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đầy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đủ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,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phối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chọc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dò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như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mà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2400" dirty="0">
                          <a:latin typeface="Calibri (Body)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036507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DE298D9-9E49-40F4-9353-1A0586CD0016}"/>
              </a:ext>
            </a:extLst>
          </p:cNvPr>
          <p:cNvSpPr/>
          <p:nvPr/>
        </p:nvSpPr>
        <p:spPr>
          <a:xfrm>
            <a:off x="1" y="0"/>
            <a:ext cx="9144000" cy="1268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 smtClean="0"/>
          </a:p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ĐIỀU 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TRỊ</a:t>
            </a:r>
            <a:endParaRPr lang="en-US" sz="3600" b="1" u="sng" dirty="0">
              <a:solidFill>
                <a:schemeClr val="accent1">
                  <a:lumMod val="50000"/>
                </a:schemeClr>
              </a:solidFill>
              <a:latin typeface="Calibri (Body)"/>
              <a:cs typeface="Calibri" panose="020F0502020204030204" pitchFamily="34" charset="0"/>
            </a:endParaRPr>
          </a:p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5.2.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</a:rPr>
              <a:t>Lựa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</a:rPr>
              <a:t>chọn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</a:rPr>
              <a:t>chỉ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</a:rPr>
              <a:t>định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</a:rPr>
              <a:t>điều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</a:rPr>
              <a:t>trị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vi-VN" sz="3600" b="1" u="sng" dirty="0">
              <a:solidFill>
                <a:schemeClr val="tx2">
                  <a:lumMod val="75000"/>
                </a:schemeClr>
              </a:solidFill>
              <a:latin typeface="Calibri (Body)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54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8767437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lowchart: Connector 9"/>
          <p:cNvSpPr/>
          <p:nvPr/>
        </p:nvSpPr>
        <p:spPr>
          <a:xfrm>
            <a:off x="0" y="1913085"/>
            <a:ext cx="1115616" cy="108012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323528" y="3068960"/>
            <a:ext cx="1115616" cy="115212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467544" y="4327227"/>
            <a:ext cx="1152128" cy="104598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46081" y="5517232"/>
            <a:ext cx="1115616" cy="108012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" y="0"/>
            <a:ext cx="9144000" cy="1268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6" name="Rectangle 15"/>
          <p:cNvSpPr/>
          <p:nvPr/>
        </p:nvSpPr>
        <p:spPr>
          <a:xfrm>
            <a:off x="2483768" y="172715"/>
            <a:ext cx="3960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u="sng" cap="all" spc="0" dirty="0">
                <a:ln/>
                <a:solidFill>
                  <a:srgbClr val="1B18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MỤC TIÊU:</a:t>
            </a:r>
          </a:p>
        </p:txBody>
      </p:sp>
    </p:spTree>
    <p:extLst>
      <p:ext uri="{BB962C8B-B14F-4D97-AF65-F5344CB8AC3E}">
        <p14:creationId xmlns:p14="http://schemas.microsoft.com/office/powerpoint/2010/main" xmlns="" val="3303540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876457-BB2A-4744-8CBE-D8114F4AE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 err="1">
                <a:latin typeface="Calibri (Body)"/>
                <a:cs typeface="Arial" panose="020B0604020202020204" pitchFamily="34" charset="0"/>
              </a:rPr>
              <a:t>Tập</a:t>
            </a:r>
            <a:r>
              <a:rPr lang="en-US" dirty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 (Body)"/>
                <a:cs typeface="Arial" panose="020B0604020202020204" pitchFamily="34" charset="0"/>
              </a:rPr>
              <a:t>bài</a:t>
            </a:r>
            <a:r>
              <a:rPr lang="en-US" dirty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 (Body)"/>
                <a:cs typeface="Arial" panose="020B0604020202020204" pitchFamily="34" charset="0"/>
              </a:rPr>
              <a:t>giảng</a:t>
            </a:r>
            <a:r>
              <a:rPr lang="en-US" dirty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 (Body)"/>
                <a:cs typeface="Arial" panose="020B0604020202020204" pitchFamily="34" charset="0"/>
              </a:rPr>
              <a:t>Bệnh</a:t>
            </a:r>
            <a:r>
              <a:rPr lang="en-US" dirty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 (Body)"/>
                <a:cs typeface="Arial" panose="020B0604020202020204" pitchFamily="34" charset="0"/>
              </a:rPr>
              <a:t>lý</a:t>
            </a:r>
            <a:r>
              <a:rPr lang="en-US" dirty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 (Body)"/>
                <a:cs typeface="Arial" panose="020B0604020202020204" pitchFamily="34" charset="0"/>
              </a:rPr>
              <a:t>học</a:t>
            </a:r>
            <a:r>
              <a:rPr lang="en-US" dirty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 (Body)"/>
                <a:cs typeface="Arial" panose="020B0604020202020204" pitchFamily="34" charset="0"/>
              </a:rPr>
              <a:t>trường</a:t>
            </a:r>
            <a:r>
              <a:rPr lang="en-US" dirty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 (Body)"/>
                <a:cs typeface="Arial" panose="020B0604020202020204" pitchFamily="34" charset="0"/>
              </a:rPr>
              <a:t>Đại</a:t>
            </a:r>
            <a:r>
              <a:rPr lang="en-US" dirty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 (Body)"/>
                <a:cs typeface="Arial" panose="020B0604020202020204" pitchFamily="34" charset="0"/>
              </a:rPr>
              <a:t>học</a:t>
            </a:r>
            <a:r>
              <a:rPr lang="en-US" dirty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 (Body)"/>
                <a:cs typeface="Arial" panose="020B0604020202020204" pitchFamily="34" charset="0"/>
              </a:rPr>
              <a:t>Duy</a:t>
            </a:r>
            <a:r>
              <a:rPr lang="en-US" dirty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 (Body)"/>
                <a:cs typeface="Arial" panose="020B0604020202020204" pitchFamily="34" charset="0"/>
              </a:rPr>
              <a:t>tân</a:t>
            </a:r>
            <a:r>
              <a:rPr lang="en-US" dirty="0">
                <a:latin typeface="Calibri (Body)"/>
                <a:cs typeface="Arial" panose="020B0604020202020204" pitchFamily="34" charset="0"/>
              </a:rPr>
              <a:t>.</a:t>
            </a:r>
          </a:p>
          <a:p>
            <a:pPr marL="285750" indent="-285750"/>
            <a:r>
              <a:rPr lang="en-US" dirty="0" err="1">
                <a:latin typeface="Calibri (Body)"/>
                <a:cs typeface="Arial" panose="020B0604020202020204" pitchFamily="34" charset="0"/>
              </a:rPr>
              <a:t>Các</a:t>
            </a:r>
            <a:r>
              <a:rPr lang="en-US" dirty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 (Body)"/>
                <a:cs typeface="Arial" panose="020B0604020202020204" pitchFamily="34" charset="0"/>
              </a:rPr>
              <a:t>giáo</a:t>
            </a:r>
            <a:r>
              <a:rPr lang="en-US" dirty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 (Body)"/>
                <a:cs typeface="Arial" panose="020B0604020202020204" pitchFamily="34" charset="0"/>
              </a:rPr>
              <a:t>trình</a:t>
            </a:r>
            <a:r>
              <a:rPr lang="en-US" dirty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 (Body)"/>
                <a:cs typeface="Arial" panose="020B0604020202020204" pitchFamily="34" charset="0"/>
              </a:rPr>
              <a:t>về</a:t>
            </a:r>
            <a:r>
              <a:rPr lang="en-US" dirty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 (Body)"/>
                <a:cs typeface="Arial" panose="020B0604020202020204" pitchFamily="34" charset="0"/>
              </a:rPr>
              <a:t>bệnh</a:t>
            </a:r>
            <a:r>
              <a:rPr lang="en-US" dirty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 (Body)"/>
                <a:cs typeface="Arial" panose="020B0604020202020204" pitchFamily="34" charset="0"/>
              </a:rPr>
              <a:t>học</a:t>
            </a:r>
            <a:r>
              <a:rPr lang="en-US" dirty="0">
                <a:latin typeface="Calibri (Body)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libri (Body)"/>
                <a:cs typeface="Arial" panose="020B0604020202020204" pitchFamily="34" charset="0"/>
              </a:rPr>
              <a:t>dược</a:t>
            </a:r>
            <a:r>
              <a:rPr lang="en-US" dirty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 (Body)"/>
                <a:cs typeface="Arial" panose="020B0604020202020204" pitchFamily="34" charset="0"/>
              </a:rPr>
              <a:t>lý</a:t>
            </a:r>
            <a:r>
              <a:rPr lang="en-US" dirty="0">
                <a:latin typeface="Calibri (Body)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libri (Body)"/>
                <a:cs typeface="Arial" panose="020B0604020202020204" pitchFamily="34" charset="0"/>
              </a:rPr>
              <a:t>dược</a:t>
            </a:r>
            <a:r>
              <a:rPr lang="en-US" dirty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 (Body)"/>
                <a:cs typeface="Arial" panose="020B0604020202020204" pitchFamily="34" charset="0"/>
              </a:rPr>
              <a:t>lâm</a:t>
            </a:r>
            <a:r>
              <a:rPr lang="en-US" dirty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 (Body)"/>
                <a:cs typeface="Arial" panose="020B0604020202020204" pitchFamily="34" charset="0"/>
              </a:rPr>
              <a:t>sàng</a:t>
            </a:r>
            <a:r>
              <a:rPr lang="en-US" dirty="0">
                <a:latin typeface="Calibri (Body)"/>
                <a:cs typeface="Arial" panose="020B0604020202020204" pitchFamily="34" charset="0"/>
              </a:rPr>
              <a:t>.</a:t>
            </a:r>
          </a:p>
          <a:p>
            <a:pPr marL="285750" indent="-285750"/>
            <a:r>
              <a:rPr lang="en-US" dirty="0" err="1">
                <a:latin typeface="Calibri (Body)"/>
                <a:cs typeface="Arial" panose="020B0604020202020204" pitchFamily="34" charset="0"/>
              </a:rPr>
              <a:t>www.google.com.vn</a:t>
            </a:r>
            <a:endParaRPr lang="vi-VN" dirty="0">
              <a:latin typeface="Calibri (Body)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D2BF5C5-0C6C-434D-82E3-706E61D9B308}"/>
              </a:ext>
            </a:extLst>
          </p:cNvPr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u="sng" dirty="0">
              <a:solidFill>
                <a:schemeClr val="tx2">
                  <a:lumMod val="75000"/>
                </a:schemeClr>
              </a:solidFill>
              <a:latin typeface="Calibri (Body)"/>
              <a:cs typeface="Calibri" panose="020F050202020403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4600" y="0"/>
            <a:ext cx="3916650" cy="135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 smtClean="0"/>
              <a:t>Tư</a:t>
            </a:r>
            <a:r>
              <a:rPr lang="en-US" sz="3600" b="1" u="sng" dirty="0" smtClean="0"/>
              <a:t> </a:t>
            </a:r>
            <a:r>
              <a:rPr lang="en-US" sz="3600" b="1" u="sng" dirty="0" err="1" smtClean="0"/>
              <a:t>liệu</a:t>
            </a:r>
            <a:r>
              <a:rPr lang="en-US" sz="3600" b="1" u="sng" dirty="0" smtClean="0"/>
              <a:t> </a:t>
            </a:r>
            <a:r>
              <a:rPr lang="en-US" sz="3600" b="1" u="sng" dirty="0" err="1" smtClean="0"/>
              <a:t>tham</a:t>
            </a:r>
            <a:r>
              <a:rPr lang="en-US" sz="3600" b="1" u="sng" dirty="0" smtClean="0"/>
              <a:t> </a:t>
            </a:r>
            <a:r>
              <a:rPr lang="en-US" sz="3600" b="1" u="sng" dirty="0" err="1" smtClean="0"/>
              <a:t>khảo</a:t>
            </a:r>
            <a:endParaRPr lang="en-US" sz="3600" b="1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sng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2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-152400"/>
            <a:ext cx="9448800" cy="716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371600" y="0"/>
            <a:ext cx="6553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THANKS </a:t>
            </a:r>
          </a:p>
          <a:p>
            <a:pPr algn="ctr"/>
            <a:r>
              <a:rPr lang="en-US" sz="5400" b="1" dirty="0" smtClean="0"/>
              <a:t>FOR WATCHING !</a:t>
            </a:r>
            <a:endParaRPr lang="en-US" sz="5400" b="1" dirty="0" smtClean="0"/>
          </a:p>
          <a:p>
            <a:pPr algn="ctr"/>
            <a:endParaRPr lang="vi-VN" sz="5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37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" y="0"/>
            <a:ext cx="9144000" cy="1268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1.1 </a:t>
            </a:r>
            <a:r>
              <a:rPr lang="en-US" sz="36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Định</a:t>
            </a:r>
            <a:r>
              <a:rPr lang="en-US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nghĩa</a:t>
            </a:r>
            <a:endParaRPr lang="en-US" sz="36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2564" y="11484"/>
            <a:ext cx="9229130" cy="646331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1. </a:t>
            </a:r>
            <a:r>
              <a:rPr lang="en-US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ĐỊNH NGHĨA, NGUYÊN NHÂN VÀ </a:t>
            </a:r>
            <a:r>
              <a:rPr lang="en-US" sz="36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BỆNH</a:t>
            </a:r>
            <a:r>
              <a:rPr lang="en-US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SINH</a:t>
            </a:r>
            <a:endParaRPr lang="en-US" sz="36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763" y="1466394"/>
            <a:ext cx="88204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Áp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gan</a:t>
            </a:r>
            <a:r>
              <a:rPr lang="en-US" sz="2800" dirty="0"/>
              <a:t> do </a:t>
            </a:r>
            <a:r>
              <a:rPr lang="en-US" sz="2800" dirty="0" err="1"/>
              <a:t>amip</a:t>
            </a:r>
            <a:r>
              <a:rPr lang="en-US" sz="2800" dirty="0"/>
              <a:t>( Hepatic </a:t>
            </a:r>
            <a:r>
              <a:rPr lang="en-US" sz="2800" dirty="0" err="1"/>
              <a:t>Amebiasis</a:t>
            </a:r>
            <a:r>
              <a:rPr lang="en-US" sz="2800" dirty="0"/>
              <a:t>)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bệnh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ổ </a:t>
            </a:r>
            <a:r>
              <a:rPr lang="en-US" sz="2800" dirty="0" err="1"/>
              <a:t>mủ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nhu</a:t>
            </a:r>
            <a:r>
              <a:rPr lang="en-US" sz="2800" dirty="0"/>
              <a:t> </a:t>
            </a:r>
            <a:r>
              <a:rPr lang="en-US" sz="2800" dirty="0" err="1"/>
              <a:t>mô</a:t>
            </a:r>
            <a:r>
              <a:rPr lang="en-US" sz="2800" dirty="0"/>
              <a:t> </a:t>
            </a:r>
            <a:r>
              <a:rPr lang="en-US" sz="2800" dirty="0" err="1"/>
              <a:t>gan</a:t>
            </a:r>
            <a:r>
              <a:rPr lang="en-US" sz="2800" dirty="0"/>
              <a:t> do </a:t>
            </a:r>
            <a:r>
              <a:rPr lang="en-US" sz="2800" dirty="0" err="1"/>
              <a:t>amip</a:t>
            </a:r>
            <a:r>
              <a:rPr lang="en-US" sz="2800" dirty="0"/>
              <a:t> </a:t>
            </a:r>
            <a:r>
              <a:rPr lang="en-US" sz="2800" dirty="0" err="1"/>
              <a:t>gây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36912"/>
            <a:ext cx="9143999" cy="37444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79712" y="6430971"/>
            <a:ext cx="43558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u="sng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Hình</a:t>
            </a:r>
            <a:r>
              <a:rPr lang="en-US" sz="2400" b="1" u="sng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1.1</a:t>
            </a:r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n-US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Bệnh</a:t>
            </a:r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n-US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áp</a:t>
            </a:r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n-US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xe</a:t>
            </a:r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n-US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gan</a:t>
            </a:r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do </a:t>
            </a:r>
            <a:r>
              <a:rPr lang="en-US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amip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791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84784"/>
            <a:ext cx="1584176" cy="1728192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1828381" y="2708920"/>
            <a:ext cx="1951532" cy="21602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656184"/>
            <a:ext cx="1944216" cy="10527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6944" y="1484785"/>
            <a:ext cx="1440159" cy="1728191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5267102" y="2708920"/>
            <a:ext cx="1979713" cy="21602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6210" y="1611877"/>
            <a:ext cx="1667791" cy="155679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6652" y="3244334"/>
            <a:ext cx="1493912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Entamoeba</a:t>
            </a:r>
            <a:r>
              <a:rPr lang="en-US" sz="2000" b="1" dirty="0">
                <a:solidFill>
                  <a:srgbClr val="FF0000"/>
                </a:solidFill>
              </a:rPr>
              <a:t> vegetative </a:t>
            </a:r>
            <a:r>
              <a:rPr lang="en-US" sz="2000" b="1" dirty="0" err="1">
                <a:solidFill>
                  <a:srgbClr val="FF0000"/>
                </a:solidFill>
              </a:rPr>
              <a:t>histolytica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35589" y="2182551"/>
            <a:ext cx="2529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Tĩnh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 err="1"/>
              <a:t>mạc</a:t>
            </a:r>
            <a:r>
              <a:rPr lang="en-US" sz="2400" dirty="0"/>
              <a:t> </a:t>
            </a:r>
            <a:r>
              <a:rPr lang="en-US" sz="2400" dirty="0" err="1"/>
              <a:t>treo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tràng</a:t>
            </a:r>
            <a:r>
              <a:rPr lang="en-US" sz="2400" dirty="0"/>
              <a:t> </a:t>
            </a:r>
            <a:endParaRPr lang="vi-VN" sz="24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96652" y="4342860"/>
            <a:ext cx="0" cy="1296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96652" y="5070375"/>
            <a:ext cx="9629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424602" y="4839543"/>
            <a:ext cx="2759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vi </a:t>
            </a:r>
            <a:r>
              <a:rPr lang="en-US" sz="2400" dirty="0" err="1"/>
              <a:t>huyết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endParaRPr lang="vi-VN" sz="2400" dirty="0"/>
          </a:p>
        </p:txBody>
      </p:sp>
      <p:cxnSp>
        <p:nvCxnSpPr>
          <p:cNvPr id="30" name="Straight Arrow Connector 29"/>
          <p:cNvCxnSpPr>
            <a:endCxn id="31" idx="1"/>
          </p:cNvCxnSpPr>
          <p:nvPr/>
        </p:nvCxnSpPr>
        <p:spPr>
          <a:xfrm>
            <a:off x="4183691" y="5070375"/>
            <a:ext cx="103971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223401" y="4839543"/>
            <a:ext cx="2409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Nhiều</a:t>
            </a:r>
            <a:r>
              <a:rPr lang="en-US" sz="2400" dirty="0"/>
              <a:t> ổ vi </a:t>
            </a:r>
            <a:r>
              <a:rPr lang="en-US" sz="2400" dirty="0" err="1"/>
              <a:t>hoại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endParaRPr lang="vi-VN" sz="2400" dirty="0"/>
          </a:p>
        </p:txBody>
      </p:sp>
      <p:cxnSp>
        <p:nvCxnSpPr>
          <p:cNvPr id="1025" name="Straight Arrow Connector 1024"/>
          <p:cNvCxnSpPr/>
          <p:nvPr/>
        </p:nvCxnSpPr>
        <p:spPr>
          <a:xfrm>
            <a:off x="7476210" y="5070374"/>
            <a:ext cx="423344" cy="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1027"/>
          <p:cNvSpPr/>
          <p:nvPr/>
        </p:nvSpPr>
        <p:spPr>
          <a:xfrm>
            <a:off x="7976772" y="4839539"/>
            <a:ext cx="1168004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Ổ </a:t>
            </a:r>
            <a:r>
              <a:rPr lang="en-US" sz="2400" dirty="0" err="1">
                <a:solidFill>
                  <a:srgbClr val="FF0000"/>
                </a:solidFill>
              </a:rPr>
              <a:t>áp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xe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30" name="Rectangle 1029"/>
          <p:cNvSpPr/>
          <p:nvPr/>
        </p:nvSpPr>
        <p:spPr>
          <a:xfrm>
            <a:off x="228328" y="4654876"/>
            <a:ext cx="13142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Do </a:t>
            </a:r>
          </a:p>
          <a:p>
            <a:r>
              <a:rPr lang="en-US" sz="2400" dirty="0" err="1"/>
              <a:t>tắc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endParaRPr lang="vi-VN" sz="2400" dirty="0"/>
          </a:p>
        </p:txBody>
      </p:sp>
      <p:sp>
        <p:nvSpPr>
          <p:cNvPr id="1034" name="Rectangle 1033"/>
          <p:cNvSpPr/>
          <p:nvPr/>
        </p:nvSpPr>
        <p:spPr>
          <a:xfrm>
            <a:off x="4139450" y="4654872"/>
            <a:ext cx="10839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Bị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hoại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endParaRPr lang="vi-VN" sz="2400" dirty="0"/>
          </a:p>
        </p:txBody>
      </p:sp>
      <p:sp>
        <p:nvSpPr>
          <p:cNvPr id="1035" name="Rectangle 1034"/>
          <p:cNvSpPr/>
          <p:nvPr/>
        </p:nvSpPr>
        <p:spPr>
          <a:xfrm>
            <a:off x="228328" y="4342860"/>
            <a:ext cx="45719" cy="1296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EB5DA9F8-D54F-4A1F-84B0-5189113C0E29}"/>
              </a:ext>
            </a:extLst>
          </p:cNvPr>
          <p:cNvSpPr/>
          <p:nvPr/>
        </p:nvSpPr>
        <p:spPr>
          <a:xfrm>
            <a:off x="1" y="0"/>
            <a:ext cx="9144000" cy="1268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en-US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ĐỊNH NGHĨA, NGUYÊN NHÂN VÀ BỆNH SINH</a:t>
            </a:r>
          </a:p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1.2 </a:t>
            </a:r>
            <a:r>
              <a:rPr lang="en-US" sz="36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Nguyên</a:t>
            </a:r>
            <a:r>
              <a:rPr lang="en-US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nhân</a:t>
            </a:r>
            <a:r>
              <a:rPr lang="en-US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và</a:t>
            </a:r>
            <a:r>
              <a:rPr lang="en-US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bệnh</a:t>
            </a:r>
            <a:r>
              <a:rPr lang="en-US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sinh</a:t>
            </a:r>
            <a:endParaRPr lang="en-US" sz="36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63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39651" y="1704294"/>
            <a:ext cx="4788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Ổ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bên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endParaRPr lang="en-US" sz="2400" dirty="0"/>
          </a:p>
          <a:p>
            <a:r>
              <a:rPr lang="en-US" sz="2400" dirty="0"/>
              <a:t>( 90%).</a:t>
            </a:r>
          </a:p>
          <a:p>
            <a:pPr marL="342900" indent="-342900">
              <a:buFontTx/>
              <a:buChar char="-"/>
            </a:pPr>
            <a:r>
              <a:rPr lang="en-US" sz="2400" dirty="0" err="1"/>
              <a:t>Đa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1 ổ,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2- 3 ổ </a:t>
            </a:r>
            <a:r>
              <a:rPr lang="en-US" sz="2400" dirty="0" err="1"/>
              <a:t>thông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,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trăm</a:t>
            </a:r>
            <a:r>
              <a:rPr lang="en-US" sz="2400" dirty="0"/>
              <a:t> ổ </a:t>
            </a:r>
            <a:r>
              <a:rPr lang="en-US" sz="2400" dirty="0" err="1"/>
              <a:t>nhỏ</a:t>
            </a:r>
            <a:r>
              <a:rPr lang="en-US" sz="2400" dirty="0"/>
              <a:t>( </a:t>
            </a:r>
            <a:r>
              <a:rPr lang="en-US" sz="2400" dirty="0" err="1"/>
              <a:t>Hiếm</a:t>
            </a:r>
            <a:r>
              <a:rPr lang="en-US" sz="2400" dirty="0"/>
              <a:t>).</a:t>
            </a:r>
          </a:p>
          <a:p>
            <a:pPr marL="342900" indent="-342900">
              <a:buFontTx/>
              <a:buChar char="-"/>
            </a:pP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: 500- 600 ml </a:t>
            </a:r>
            <a:r>
              <a:rPr lang="en-US" sz="2400" dirty="0" err="1"/>
              <a:t>mủ</a:t>
            </a:r>
            <a:r>
              <a:rPr lang="en-US" sz="2400" dirty="0"/>
              <a:t>/ 5- 6 cm; </a:t>
            </a:r>
            <a:r>
              <a:rPr lang="en-US" sz="2400" dirty="0" err="1"/>
              <a:t>hoặc</a:t>
            </a:r>
            <a:r>
              <a:rPr lang="en-US" sz="2400" dirty="0"/>
              <a:t> 3 </a:t>
            </a:r>
            <a:r>
              <a:rPr lang="en-US" sz="2400" dirty="0" err="1"/>
              <a:t>lít</a:t>
            </a:r>
            <a:r>
              <a:rPr lang="en-US" sz="2400" dirty="0"/>
              <a:t> </a:t>
            </a:r>
            <a:r>
              <a:rPr lang="en-US" sz="2400" dirty="0" err="1"/>
              <a:t>mủ</a:t>
            </a:r>
            <a:r>
              <a:rPr lang="en-US" sz="2400" dirty="0"/>
              <a:t>/ 15- 16 cm.</a:t>
            </a:r>
          </a:p>
          <a:p>
            <a:pPr marL="342900" indent="-342900">
              <a:buFontTx/>
              <a:buChar char="-"/>
            </a:pPr>
            <a:r>
              <a:rPr lang="en-US" sz="2400" dirty="0" err="1"/>
              <a:t>Vách</a:t>
            </a:r>
            <a:r>
              <a:rPr lang="en-US" sz="2400" dirty="0"/>
              <a:t>: 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Lúc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: </a:t>
            </a:r>
            <a:r>
              <a:rPr lang="en-US" sz="2400" dirty="0" err="1"/>
              <a:t>lồi</a:t>
            </a:r>
            <a:r>
              <a:rPr lang="en-US" sz="2400" dirty="0"/>
              <a:t> </a:t>
            </a:r>
            <a:r>
              <a:rPr lang="en-US" sz="2400" dirty="0" err="1"/>
              <a:t>lõm</a:t>
            </a:r>
            <a:r>
              <a:rPr lang="en-US" sz="2400" dirty="0"/>
              <a:t>, </a:t>
            </a:r>
            <a:r>
              <a:rPr lang="en-US" sz="2400" dirty="0" err="1"/>
              <a:t>gồ</a:t>
            </a:r>
            <a:r>
              <a:rPr lang="en-US" sz="2400" dirty="0"/>
              <a:t> </a:t>
            </a:r>
            <a:r>
              <a:rPr lang="en-US" sz="2400" dirty="0" err="1"/>
              <a:t>ghề</a:t>
            </a:r>
            <a:r>
              <a:rPr lang="en-US" sz="2400" dirty="0"/>
              <a:t>, </a:t>
            </a:r>
            <a:r>
              <a:rPr lang="en-US" sz="2400" dirty="0" err="1"/>
              <a:t>méo</a:t>
            </a:r>
            <a:r>
              <a:rPr lang="en-US" sz="2400" dirty="0"/>
              <a:t> </a:t>
            </a:r>
            <a:r>
              <a:rPr lang="en-US" sz="2400" dirty="0" err="1"/>
              <a:t>mó</a:t>
            </a:r>
            <a:r>
              <a:rPr lang="en-US" sz="2400" dirty="0"/>
              <a:t>.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Sau</a:t>
            </a:r>
            <a:r>
              <a:rPr lang="en-US" sz="2400" dirty="0"/>
              <a:t>: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xơ</a:t>
            </a:r>
            <a:r>
              <a:rPr lang="en-US" sz="2400" dirty="0"/>
              <a:t> </a:t>
            </a:r>
            <a:r>
              <a:rPr lang="en-US" sz="2400" dirty="0" err="1"/>
              <a:t>hóa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vỏ</a:t>
            </a:r>
            <a:r>
              <a:rPr lang="en-US" sz="2400" dirty="0"/>
              <a:t> </a:t>
            </a:r>
            <a:r>
              <a:rPr lang="en-US" sz="2400" dirty="0" err="1"/>
              <a:t>xơ</a:t>
            </a:r>
            <a:r>
              <a:rPr lang="en-US" sz="2400" dirty="0"/>
              <a:t> </a:t>
            </a:r>
            <a:r>
              <a:rPr lang="en-US" sz="2400" dirty="0" err="1"/>
              <a:t>vững</a:t>
            </a:r>
            <a:r>
              <a:rPr lang="en-US" sz="2400" dirty="0"/>
              <a:t> </a:t>
            </a:r>
            <a:r>
              <a:rPr lang="en-US" sz="2400" dirty="0" err="1"/>
              <a:t>chắc</a:t>
            </a:r>
            <a:r>
              <a:rPr lang="en-US" sz="2400" dirty="0"/>
              <a:t>,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nhẵn</a:t>
            </a:r>
            <a:r>
              <a:rPr lang="en-US" sz="2400" dirty="0"/>
              <a:t>, </a:t>
            </a:r>
            <a:r>
              <a:rPr lang="en-US" sz="2400" dirty="0" err="1"/>
              <a:t>tròn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,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gồ</a:t>
            </a:r>
            <a:r>
              <a:rPr lang="en-US" sz="2400" dirty="0"/>
              <a:t> </a:t>
            </a:r>
            <a:r>
              <a:rPr lang="en-US" sz="2400" dirty="0" err="1"/>
              <a:t>ghề</a:t>
            </a:r>
            <a:r>
              <a:rPr lang="en-US" sz="2400" dirty="0"/>
              <a:t>, </a:t>
            </a:r>
            <a:r>
              <a:rPr lang="en-US" sz="2400" dirty="0" err="1"/>
              <a:t>lồi</a:t>
            </a:r>
            <a:r>
              <a:rPr lang="en-US" sz="2400" dirty="0"/>
              <a:t> </a:t>
            </a:r>
            <a:r>
              <a:rPr lang="en-US" sz="2400" dirty="0" err="1"/>
              <a:t>lõm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8476" y="1461731"/>
            <a:ext cx="4108450" cy="480208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3900" y="1463948"/>
            <a:ext cx="4572000" cy="49685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E8CFD52-0226-4FB4-8039-E8A66B7A3FB4}"/>
              </a:ext>
            </a:extLst>
          </p:cNvPr>
          <p:cNvSpPr/>
          <p:nvPr/>
        </p:nvSpPr>
        <p:spPr>
          <a:xfrm>
            <a:off x="8206" y="0"/>
            <a:ext cx="9144000" cy="1268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en-US" sz="36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ĐỊNH</a:t>
            </a:r>
            <a:r>
              <a:rPr lang="en-US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NGHĨA</a:t>
            </a:r>
            <a:r>
              <a:rPr lang="en-US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36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NGUYÊN</a:t>
            </a:r>
            <a:r>
              <a:rPr lang="en-US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NHÂN</a:t>
            </a:r>
            <a:r>
              <a:rPr lang="en-US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VÀ</a:t>
            </a:r>
            <a:r>
              <a:rPr lang="en-US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BỆNH</a:t>
            </a:r>
            <a:r>
              <a:rPr lang="en-US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SINH</a:t>
            </a:r>
            <a:endParaRPr lang="en-US" sz="36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1.2 </a:t>
            </a:r>
            <a:r>
              <a:rPr lang="en-US" sz="36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Nguyên</a:t>
            </a:r>
            <a:r>
              <a:rPr lang="en-US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nhân</a:t>
            </a:r>
            <a:r>
              <a:rPr lang="en-US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và</a:t>
            </a:r>
            <a:r>
              <a:rPr lang="en-US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bệnh</a:t>
            </a:r>
            <a:r>
              <a:rPr lang="en-US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sinh</a:t>
            </a:r>
            <a:endParaRPr lang="en-US" sz="36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912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56441FE-9797-4E65-BA49-A8966F0C9E6C}"/>
              </a:ext>
            </a:extLst>
          </p:cNvPr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vi-VN" sz="3600" b="1" u="sng" dirty="0">
              <a:solidFill>
                <a:schemeClr val="tx2">
                  <a:lumMod val="75000"/>
                </a:schemeClr>
              </a:solidFill>
              <a:latin typeface="Calibri (Body)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137" y="3538059"/>
            <a:ext cx="1981200" cy="20866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Sốt</a:t>
            </a:r>
            <a:endParaRPr lang="en-US" sz="2400" b="1" dirty="0"/>
          </a:p>
        </p:txBody>
      </p:sp>
      <p:sp>
        <p:nvSpPr>
          <p:cNvPr id="12" name="Oval 11"/>
          <p:cNvSpPr/>
          <p:nvPr/>
        </p:nvSpPr>
        <p:spPr>
          <a:xfrm>
            <a:off x="3677236" y="3538059"/>
            <a:ext cx="1981200" cy="20866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Đau</a:t>
            </a:r>
            <a:r>
              <a:rPr lang="en-US" sz="2400" b="1" dirty="0"/>
              <a:t> </a:t>
            </a:r>
            <a:r>
              <a:rPr lang="en-US" sz="2400" b="1" dirty="0" err="1"/>
              <a:t>hạ</a:t>
            </a:r>
            <a:r>
              <a:rPr lang="en-US" sz="2400" b="1" dirty="0"/>
              <a:t> </a:t>
            </a:r>
            <a:r>
              <a:rPr lang="en-US" sz="2400" b="1" dirty="0" err="1"/>
              <a:t>sườn</a:t>
            </a:r>
            <a:r>
              <a:rPr lang="en-US" sz="2400" b="1" dirty="0"/>
              <a:t> </a:t>
            </a:r>
            <a:r>
              <a:rPr lang="en-US" sz="2400" b="1" dirty="0" err="1"/>
              <a:t>phải</a:t>
            </a:r>
            <a:endParaRPr lang="en-US" sz="2400" b="1" dirty="0"/>
          </a:p>
        </p:txBody>
      </p:sp>
      <p:sp>
        <p:nvSpPr>
          <p:cNvPr id="13" name="Oval 12"/>
          <p:cNvSpPr/>
          <p:nvPr/>
        </p:nvSpPr>
        <p:spPr>
          <a:xfrm>
            <a:off x="6867971" y="3548335"/>
            <a:ext cx="1981200" cy="208663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Gan</a:t>
            </a:r>
            <a:r>
              <a:rPr lang="en-US" sz="2400" b="1" dirty="0"/>
              <a:t> to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452760" y="4124178"/>
            <a:ext cx="1128639" cy="9144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754273" y="4124178"/>
            <a:ext cx="1002032" cy="1054871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97A35E-F022-46D1-AAC6-17B98B948567}"/>
              </a:ext>
            </a:extLst>
          </p:cNvPr>
          <p:cNvSpPr/>
          <p:nvPr/>
        </p:nvSpPr>
        <p:spPr>
          <a:xfrm>
            <a:off x="222152" y="1526551"/>
            <a:ext cx="617220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2400" b="1" dirty="0">
                <a:latin typeface="Calibri (Body)"/>
                <a:cs typeface="Arial" panose="020B0604020202020204" pitchFamily="34" charset="0"/>
              </a:rPr>
              <a:t>Thể điển hình</a:t>
            </a:r>
            <a:endParaRPr lang="en-US" sz="2400" b="1" dirty="0">
              <a:latin typeface="Calibri (Body)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 (Body)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 (Body)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 (Body)"/>
                <a:cs typeface="Arial" panose="020B0604020202020204" pitchFamily="34" charset="0"/>
              </a:rPr>
              <a:t>ba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 (Body)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 (Body)"/>
                <a:cs typeface="Arial" panose="020B0604020202020204" pitchFamily="34" charset="0"/>
              </a:rPr>
              <a:t>triệu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 (Body)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 (Body)"/>
                <a:cs typeface="Arial" panose="020B0604020202020204" pitchFamily="34" charset="0"/>
              </a:rPr>
              <a:t>chứng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 (Body)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 (Body)"/>
                <a:cs typeface="Arial" panose="020B0604020202020204" pitchFamily="34" charset="0"/>
              </a:rPr>
              <a:t>chính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 (Body)"/>
                <a:cs typeface="Arial" panose="020B0604020202020204" pitchFamily="34" charset="0"/>
              </a:rPr>
              <a:t> (tam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 (Body)"/>
                <a:cs typeface="Arial" panose="020B0604020202020204" pitchFamily="34" charset="0"/>
              </a:rPr>
              <a:t>chứng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 (Body)"/>
                <a:cs typeface="Arial" panose="020B0604020202020204" pitchFamily="34" charset="0"/>
              </a:rPr>
              <a:t> Fontan)</a:t>
            </a:r>
            <a:endParaRPr lang="en-US" sz="2400" dirty="0">
              <a:latin typeface="Calibri (Body)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-3238900" y="2971800"/>
            <a:ext cx="3238900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3048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-1066800" y="838200"/>
            <a:ext cx="184731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184731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52400"/>
            <a:ext cx="3810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2.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TRIỆU 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CHỨNG</a:t>
            </a:r>
          </a:p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2.1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</a:rPr>
              <a:t>Lâm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</a:rPr>
              <a:t>sàng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2690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F702875D-4496-412D-8F37-2AB480F0D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1576212"/>
              </p:ext>
            </p:extLst>
          </p:nvPr>
        </p:nvGraphicFramePr>
        <p:xfrm>
          <a:off x="0" y="1757466"/>
          <a:ext cx="9144000" cy="6198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526">
                  <a:extLst>
                    <a:ext uri="{9D8B030D-6E8A-4147-A177-3AD203B41FA5}">
                      <a16:colId xmlns:a16="http://schemas.microsoft.com/office/drawing/2014/main" xmlns="" val="3568250628"/>
                    </a:ext>
                  </a:extLst>
                </a:gridCol>
                <a:gridCol w="2085474">
                  <a:extLst>
                    <a:ext uri="{9D8B030D-6E8A-4147-A177-3AD203B41FA5}">
                      <a16:colId xmlns:a16="http://schemas.microsoft.com/office/drawing/2014/main" xmlns="" val="399684275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561995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50470786"/>
                    </a:ext>
                  </a:extLst>
                </a:gridCol>
              </a:tblGrid>
              <a:tr h="98663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Sốt</a:t>
                      </a:r>
                      <a:endParaRPr lang="en-US" sz="28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Đau</a:t>
                      </a:r>
                      <a:r>
                        <a:rPr lang="en-US" sz="28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hạ</a:t>
                      </a:r>
                      <a:r>
                        <a:rPr lang="en-US" sz="28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 s</a:t>
                      </a:r>
                      <a:r>
                        <a:rPr lang="vi-VN" sz="28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ư</a:t>
                      </a:r>
                      <a:r>
                        <a:rPr lang="en-US" sz="2800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ờn</a:t>
                      </a:r>
                      <a:r>
                        <a:rPr lang="en-US" sz="28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phải</a:t>
                      </a:r>
                      <a:endParaRPr lang="en-US" sz="28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Gan to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Triệu</a:t>
                      </a:r>
                      <a:r>
                        <a:rPr lang="en-US" sz="28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chứng</a:t>
                      </a:r>
                      <a:r>
                        <a:rPr lang="en-US" sz="28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khác</a:t>
                      </a:r>
                      <a:endParaRPr lang="en-US" sz="28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5276838"/>
                  </a:ext>
                </a:extLst>
              </a:tr>
              <a:tr h="411389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Sốt</a:t>
                      </a:r>
                      <a:r>
                        <a:rPr lang="en-US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cao</a:t>
                      </a:r>
                      <a:r>
                        <a:rPr lang="en-US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39-40°C</a:t>
                      </a:r>
                      <a:r>
                        <a:rPr lang="en-US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kèm</a:t>
                      </a:r>
                      <a:r>
                        <a:rPr lang="en-US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rét</a:t>
                      </a:r>
                      <a:r>
                        <a:rPr lang="en-US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 run </a:t>
                      </a:r>
                      <a:r>
                        <a:rPr lang="en-US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vã</a:t>
                      </a:r>
                      <a:r>
                        <a:rPr lang="en-US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mồ</a:t>
                      </a:r>
                      <a:r>
                        <a:rPr lang="en-US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hôi</a:t>
                      </a:r>
                      <a:endParaRPr lang="en-US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 (Body)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kéo</a:t>
                      </a:r>
                      <a:r>
                        <a:rPr lang="en-US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en-US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 5-7 </a:t>
                      </a:r>
                      <a:r>
                        <a:rPr lang="en-US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liên</a:t>
                      </a:r>
                      <a:r>
                        <a:rPr lang="en-US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tục</a:t>
                      </a:r>
                      <a:r>
                        <a:rPr lang="en-US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hằng</a:t>
                      </a:r>
                      <a:r>
                        <a:rPr lang="en-US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triệu</a:t>
                      </a:r>
                      <a:r>
                        <a:rPr lang="en-US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chứng</a:t>
                      </a:r>
                      <a:r>
                        <a:rPr lang="en-US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xuất</a:t>
                      </a:r>
                      <a:r>
                        <a:rPr lang="en-US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đầu</a:t>
                      </a:r>
                      <a:r>
                        <a:rPr lang="en-US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 (Body)"/>
                          <a:cs typeface="Arial" panose="020B0604020202020204" pitchFamily="34" charset="0"/>
                        </a:rPr>
                        <a:t>tiên</a:t>
                      </a:r>
                      <a:endParaRPr lang="en-US" sz="2400" dirty="0">
                        <a:ln>
                          <a:solidFill>
                            <a:schemeClr val="accent1"/>
                          </a:solidFill>
                        </a:ln>
                        <a:latin typeface="Calibri (Body)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Đau</a:t>
                      </a:r>
                      <a:r>
                        <a:rPr lang="en-US" sz="2400" dirty="0">
                          <a:latin typeface="Calibri (Body)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âm</a:t>
                      </a:r>
                      <a:r>
                        <a:rPr lang="en-US" sz="2400" dirty="0">
                          <a:latin typeface="Calibri (Body)"/>
                          <a:cs typeface="Times New Roman" pitchFamily="18" charset="0"/>
                        </a:rPr>
                        <a:t> ỉ, </a:t>
                      </a: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đâu</a:t>
                      </a:r>
                      <a:r>
                        <a:rPr lang="en-US" sz="2400" dirty="0">
                          <a:latin typeface="Calibri (Body)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khó</a:t>
                      </a:r>
                      <a:r>
                        <a:rPr lang="en-US" sz="2400" dirty="0">
                          <a:latin typeface="Calibri (Body)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cử</a:t>
                      </a:r>
                      <a:r>
                        <a:rPr lang="en-US" sz="2400" dirty="0">
                          <a:latin typeface="Calibri (Body)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dirty="0">
                          <a:latin typeface="Calibri (Body)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đau</a:t>
                      </a:r>
                      <a:r>
                        <a:rPr lang="en-US" sz="2400" dirty="0">
                          <a:latin typeface="Calibri (Body)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tăng</a:t>
                      </a:r>
                      <a:r>
                        <a:rPr lang="en-US" sz="2400" dirty="0">
                          <a:latin typeface="Calibri (Body)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khi</a:t>
                      </a:r>
                      <a:r>
                        <a:rPr lang="en-US" sz="2400" dirty="0">
                          <a:latin typeface="Calibri (Body)"/>
                          <a:cs typeface="Times New Roman" pitchFamily="18" charset="0"/>
                        </a:rPr>
                        <a:t> ho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400" dirty="0">
                          <a:latin typeface="Calibri (Body)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Đau</a:t>
                      </a:r>
                      <a:r>
                        <a:rPr lang="en-US" sz="2400" dirty="0">
                          <a:latin typeface="Calibri (Body)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hạ</a:t>
                      </a:r>
                      <a:r>
                        <a:rPr lang="en-US" sz="2400" dirty="0">
                          <a:latin typeface="Calibri (Body)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sườn</a:t>
                      </a:r>
                      <a:r>
                        <a:rPr lang="en-US" sz="2400" dirty="0">
                          <a:latin typeface="Calibri (Body)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phải</a:t>
                      </a:r>
                      <a:r>
                        <a:rPr lang="en-US" sz="2400" dirty="0">
                          <a:latin typeface="Calibri (Body)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xuyên</a:t>
                      </a:r>
                      <a:r>
                        <a:rPr lang="en-US" sz="2400" dirty="0">
                          <a:latin typeface="Calibri (Body)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lên</a:t>
                      </a:r>
                      <a:r>
                        <a:rPr lang="en-US" sz="2400" dirty="0">
                          <a:latin typeface="Calibri (Body)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vai</a:t>
                      </a:r>
                      <a:endParaRPr lang="en-US" sz="2400" dirty="0">
                        <a:latin typeface="Calibri (Body)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400" dirty="0">
                          <a:latin typeface="Calibri (Body)"/>
                          <a:cs typeface="Times New Roman" panose="02020603050405020304" pitchFamily="18" charset="0"/>
                        </a:rPr>
                        <a:t>Gan to </a:t>
                      </a:r>
                      <a:r>
                        <a:rPr lang="en-US" sz="2400" dirty="0" err="1">
                          <a:latin typeface="Calibri (Body)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Calibri (Body)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>
                          <a:latin typeface="Calibri (Body)"/>
                          <a:cs typeface="Times New Roman" panose="02020603050405020304" pitchFamily="18" charset="0"/>
                        </a:rPr>
                        <a:t> 3-4 cm </a:t>
                      </a:r>
                      <a:r>
                        <a:rPr lang="en-US" sz="2400" dirty="0" err="1">
                          <a:latin typeface="Calibri (Body)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dirty="0">
                          <a:latin typeface="Calibri (Body)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Times New Roman" panose="02020603050405020304" pitchFamily="18" charset="0"/>
                        </a:rPr>
                        <a:t>bờ</a:t>
                      </a:r>
                      <a:r>
                        <a:rPr lang="en-US" sz="2400" dirty="0">
                          <a:latin typeface="Calibri (Body)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Times New Roman" panose="02020603050405020304" pitchFamily="18" charset="0"/>
                        </a:rPr>
                        <a:t>sườn</a:t>
                      </a:r>
                      <a:r>
                        <a:rPr lang="en-US" sz="2400" dirty="0">
                          <a:latin typeface="Calibri (Body)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Calibri (Body)"/>
                          <a:cs typeface="Times New Roman" panose="02020603050405020304" pitchFamily="18" charset="0"/>
                        </a:rPr>
                        <a:t>mềm</a:t>
                      </a:r>
                      <a:r>
                        <a:rPr lang="en-US" sz="2400" dirty="0">
                          <a:latin typeface="Calibri (Body)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Calibri (Body)"/>
                          <a:cs typeface="Times New Roman" panose="02020603050405020304" pitchFamily="18" charset="0"/>
                        </a:rPr>
                        <a:t>nhẵn</a:t>
                      </a:r>
                      <a:r>
                        <a:rPr lang="en-US" sz="2400" dirty="0">
                          <a:latin typeface="Calibri (Body)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Calibri (Body)"/>
                          <a:cs typeface="Times New Roman" panose="02020603050405020304" pitchFamily="18" charset="0"/>
                        </a:rPr>
                        <a:t>bờ</a:t>
                      </a:r>
                      <a:r>
                        <a:rPr lang="en-US" sz="2400" dirty="0">
                          <a:latin typeface="Calibri (Body)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Times New Roman" panose="02020603050405020304" pitchFamily="18" charset="0"/>
                        </a:rPr>
                        <a:t>tù</a:t>
                      </a:r>
                      <a:r>
                        <a:rPr lang="en-US" sz="2400" dirty="0">
                          <a:latin typeface="Calibri (Body)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Calibri (Body)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400" dirty="0">
                          <a:latin typeface="Calibri (Body)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Times New Roman" panose="02020603050405020304" pitchFamily="18" charset="0"/>
                        </a:rPr>
                        <a:t>đau</a:t>
                      </a:r>
                      <a:endParaRPr lang="en-US" sz="2400" dirty="0">
                        <a:latin typeface="Calibri (Body)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en-US" sz="2400" dirty="0" err="1">
                          <a:latin typeface="Calibri (Body)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dirty="0">
                          <a:latin typeface="Calibri (Body)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Calibri (Body)"/>
                          <a:cs typeface="Times New Roman" panose="02020603050405020304" pitchFamily="18" charset="0"/>
                        </a:rPr>
                        <a:t> rung </a:t>
                      </a:r>
                      <a:r>
                        <a:rPr lang="en-US" sz="2400" dirty="0" err="1">
                          <a:latin typeface="Calibri (Body)"/>
                          <a:cs typeface="Times New Roman" panose="02020603050405020304" pitchFamily="18" charset="0"/>
                        </a:rPr>
                        <a:t>gan</a:t>
                      </a:r>
                      <a:r>
                        <a:rPr lang="en-US" sz="2400" dirty="0">
                          <a:latin typeface="Calibri (Body)"/>
                          <a:cs typeface="Times New Roman" panose="02020603050405020304" pitchFamily="18" charset="0"/>
                        </a:rPr>
                        <a:t> (+)  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en-US" sz="2400" dirty="0" err="1">
                          <a:latin typeface="Calibri (Body)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dirty="0">
                          <a:latin typeface="Calibri (Body)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Calibri (Body)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Times New Roman" panose="02020603050405020304" pitchFamily="18" charset="0"/>
                        </a:rPr>
                        <a:t>Louddlow</a:t>
                      </a:r>
                      <a:r>
                        <a:rPr lang="en-US" sz="2400" dirty="0">
                          <a:latin typeface="Calibri (Body)"/>
                          <a:cs typeface="Times New Roman" panose="02020603050405020304" pitchFamily="18" charset="0"/>
                        </a:rPr>
                        <a:t> (+)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ln>
                          <a:solidFill>
                            <a:schemeClr val="accent1"/>
                          </a:solidFill>
                        </a:ln>
                        <a:latin typeface="Calibri (Body)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Rối</a:t>
                      </a:r>
                      <a:r>
                        <a:rPr lang="en-US" sz="2400" dirty="0">
                          <a:latin typeface="Calibri (Body)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loạn</a:t>
                      </a:r>
                      <a:r>
                        <a:rPr lang="en-US" sz="2400" dirty="0">
                          <a:latin typeface="Calibri (Body)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tiêu</a:t>
                      </a:r>
                      <a:r>
                        <a:rPr lang="en-US" sz="2400" dirty="0">
                          <a:latin typeface="Calibri (Body)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hóa</a:t>
                      </a:r>
                      <a:endParaRPr lang="en-US" sz="2400" dirty="0">
                        <a:latin typeface="Calibri (Body)"/>
                        <a:cs typeface="Times New Roman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Gầy</a:t>
                      </a:r>
                      <a:r>
                        <a:rPr lang="en-US" sz="2400" dirty="0">
                          <a:latin typeface="Calibri (Body)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sút</a:t>
                      </a:r>
                      <a:r>
                        <a:rPr lang="en-US" sz="2400" dirty="0">
                          <a:latin typeface="Calibri (Body)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nhiều</a:t>
                      </a:r>
                      <a:endParaRPr lang="en-US" sz="2400" dirty="0">
                        <a:latin typeface="Calibri (Body)"/>
                        <a:cs typeface="Times New Roman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Calibri (Body)"/>
                          <a:cs typeface="Times New Roman" pitchFamily="18" charset="0"/>
                        </a:rPr>
                        <a:t>Da </a:t>
                      </a: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vùng</a:t>
                      </a:r>
                      <a:r>
                        <a:rPr lang="en-US" sz="2400" dirty="0">
                          <a:latin typeface="Calibri (Body)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gan</a:t>
                      </a:r>
                      <a:r>
                        <a:rPr lang="en-US" sz="2400" dirty="0">
                          <a:latin typeface="Calibri (Body)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nóng</a:t>
                      </a:r>
                      <a:r>
                        <a:rPr lang="en-US" sz="2400" dirty="0">
                          <a:latin typeface="Calibri (Body)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hơn</a:t>
                      </a:r>
                      <a:r>
                        <a:rPr lang="en-US" sz="2400" dirty="0">
                          <a:latin typeface="Calibri (Body)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phù</a:t>
                      </a:r>
                      <a:r>
                        <a:rPr lang="en-US" sz="2400" dirty="0">
                          <a:latin typeface="Calibri (Body)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nề</a:t>
                      </a:r>
                      <a:r>
                        <a:rPr lang="en-US" sz="2400" dirty="0">
                          <a:latin typeface="Calibri (Body)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Lách</a:t>
                      </a:r>
                      <a:r>
                        <a:rPr lang="en-US" sz="2400" dirty="0">
                          <a:latin typeface="Calibri (Body)"/>
                          <a:cs typeface="Times New Roman" pitchFamily="18" charset="0"/>
                        </a:rPr>
                        <a:t> to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Tràn</a:t>
                      </a:r>
                      <a:r>
                        <a:rPr lang="en-US" sz="2400" dirty="0">
                          <a:latin typeface="Calibri (Body)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dịch</a:t>
                      </a:r>
                      <a:r>
                        <a:rPr lang="en-US" sz="2400" dirty="0">
                          <a:latin typeface="Calibri (Body)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màng</a:t>
                      </a:r>
                      <a:r>
                        <a:rPr lang="en-US" sz="2400" dirty="0">
                          <a:latin typeface="Calibri (Body)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libri (Body)"/>
                          <a:cs typeface="Times New Roman" pitchFamily="18" charset="0"/>
                        </a:rPr>
                        <a:t>phổi</a:t>
                      </a:r>
                      <a:endParaRPr lang="en-US" sz="2400" dirty="0">
                        <a:latin typeface="Calibri (Body)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400" dirty="0">
                        <a:ln>
                          <a:solidFill>
                            <a:schemeClr val="accent1"/>
                          </a:solidFill>
                        </a:ln>
                        <a:latin typeface="Calibri (Body)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762257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B5B9337-86B2-4649-9E5D-02C0E7CB06A3}"/>
              </a:ext>
            </a:extLst>
          </p:cNvPr>
          <p:cNvSpPr/>
          <p:nvPr/>
        </p:nvSpPr>
        <p:spPr>
          <a:xfrm>
            <a:off x="0" y="-19929"/>
            <a:ext cx="9144000" cy="1268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2.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TRIỆU CHỨNG</a:t>
            </a:r>
            <a:endParaRPr lang="en-US" sz="3600" b="1" u="sng" dirty="0" smtClean="0">
              <a:solidFill>
                <a:schemeClr val="accent1">
                  <a:lumMod val="50000"/>
                </a:schemeClr>
              </a:solidFill>
              <a:latin typeface="Calibri (Body)"/>
              <a:cs typeface="Calibri" panose="020F0502020204030204" pitchFamily="34" charset="0"/>
            </a:endParaRPr>
          </a:p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2.1.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</a:rPr>
              <a:t>Lâm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</a:rPr>
              <a:t>sàng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2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B5C75B-46AB-43BD-979A-BED2523BFAA7}"/>
              </a:ext>
            </a:extLst>
          </p:cNvPr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2.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TRIỆU CHỨNG</a:t>
            </a:r>
            <a:endParaRPr lang="en-US" sz="3600" b="1" u="sng" dirty="0">
              <a:solidFill>
                <a:schemeClr val="accent1">
                  <a:lumMod val="50000"/>
                </a:schemeClr>
              </a:solidFill>
              <a:latin typeface="Calibri (Body)"/>
              <a:cs typeface="Calibri" panose="020F0502020204030204" pitchFamily="34" charset="0"/>
            </a:endParaRPr>
          </a:p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2.1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</a:rPr>
              <a:t>Lâm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</a:rPr>
              <a:t>sàng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1F1754D-F164-4774-BBDC-BDE8DC477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i="1" dirty="0"/>
              <a:t/>
            </a:r>
            <a:br>
              <a:rPr lang="vi-VN" i="1" dirty="0"/>
            </a:br>
            <a:r>
              <a:rPr lang="vi-VN" i="1" dirty="0"/>
              <a:t/>
            </a:r>
            <a:br>
              <a:rPr lang="vi-VN" i="1" dirty="0"/>
            </a:br>
            <a:r>
              <a:rPr lang="vi-VN" i="1" dirty="0"/>
              <a:t/>
            </a:r>
            <a:br>
              <a:rPr lang="vi-VN" i="1" dirty="0"/>
            </a:br>
            <a:r>
              <a:rPr lang="vi-VN" dirty="0"/>
              <a:t/>
            </a:r>
            <a:br>
              <a:rPr lang="vi-VN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29000" y="1600200"/>
            <a:ext cx="9906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i="1" dirty="0">
                <a:latin typeface="Calibri (Body)"/>
              </a:rPr>
              <a:t>Thể không sốt</a:t>
            </a:r>
            <a:endParaRPr lang="en-US" i="1" dirty="0">
              <a:latin typeface="Calibri (Body)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2057400"/>
            <a:ext cx="9906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i="1" dirty="0">
                <a:latin typeface="Calibri (Body)"/>
              </a:rPr>
              <a:t>Thể sốt kéo dài</a:t>
            </a:r>
            <a:endParaRPr lang="en-US" dirty="0">
              <a:latin typeface="Calibri (Body)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3200400"/>
            <a:ext cx="9906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i="1" dirty="0">
                <a:latin typeface="Calibri (Body)"/>
              </a:rPr>
              <a:t>Thể vàng da</a:t>
            </a:r>
            <a:endParaRPr lang="en-US" dirty="0">
              <a:latin typeface="Calibri (Body)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90800" y="5562600"/>
            <a:ext cx="9906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i="1" dirty="0">
                <a:latin typeface="Calibri (Body)"/>
              </a:rPr>
              <a:t>Thể không đau</a:t>
            </a:r>
            <a:endParaRPr lang="en-US" dirty="0">
              <a:latin typeface="Calibri (Body)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3600" y="5334000"/>
            <a:ext cx="9906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i="1" dirty="0">
                <a:latin typeface="Calibri (Body)"/>
              </a:rPr>
              <a:t>Thể suy gan</a:t>
            </a:r>
            <a:endParaRPr lang="en-US" dirty="0">
              <a:latin typeface="Calibri (Body)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05600" y="2286000"/>
            <a:ext cx="1371600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i="1" dirty="0">
                <a:latin typeface="Calibri (Body)"/>
              </a:rPr>
              <a:t>Thể theo kích thước của gan</a:t>
            </a:r>
            <a:endParaRPr lang="en-US" dirty="0">
              <a:latin typeface="Calibri (Body)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0600" y="4648200"/>
            <a:ext cx="9906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i="1" dirty="0">
                <a:latin typeface="Calibri (Body)"/>
              </a:rPr>
              <a:t>Thể áp xe gan trái</a:t>
            </a:r>
            <a:endParaRPr lang="en-US" dirty="0">
              <a:latin typeface="Calibri (Body)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86600" y="3886200"/>
            <a:ext cx="12192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i="1" dirty="0">
                <a:latin typeface="Calibri (Body)"/>
              </a:rPr>
              <a:t>Thể phổi màng phổi</a:t>
            </a:r>
            <a:endParaRPr lang="en-US" dirty="0">
              <a:latin typeface="Calibri (Body)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29200" y="1371600"/>
            <a:ext cx="1219200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i="1" dirty="0"/>
              <a:t> </a:t>
            </a:r>
            <a:r>
              <a:rPr lang="vi-VN" i="1" dirty="0">
                <a:latin typeface="Calibri (Body)"/>
              </a:rPr>
              <a:t>Thể có tràn dịch màng ngoài tim</a:t>
            </a:r>
            <a:endParaRPr lang="en-US" dirty="0">
              <a:latin typeface="Calibri (Body)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91000" y="5410200"/>
            <a:ext cx="9906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i="1" dirty="0">
                <a:latin typeface="Calibri (Body)"/>
              </a:rPr>
              <a:t>Thể giả ung thư gan</a:t>
            </a:r>
            <a:r>
              <a:rPr lang="vi-VN" dirty="0">
                <a:latin typeface="Calibri (Body)"/>
              </a:rPr>
              <a:t>. </a:t>
            </a:r>
            <a:endParaRPr lang="en-US" dirty="0">
              <a:latin typeface="Calibri (Body)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29000" y="3200400"/>
            <a:ext cx="1905000" cy="1676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(Body)"/>
                <a:cs typeface="Times New Roman" pitchFamily="18" charset="0"/>
              </a:rPr>
              <a:t>Thể</a:t>
            </a: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(Body)"/>
                <a:cs typeface="Times New Roman" pitchFamily="18" charset="0"/>
              </a:rPr>
              <a:t> </a:t>
            </a:r>
            <a:r>
              <a:rPr lang="en-US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(Body)"/>
                <a:cs typeface="Times New Roman" pitchFamily="18" charset="0"/>
              </a:rPr>
              <a:t>không</a:t>
            </a: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(Body)"/>
                <a:cs typeface="Times New Roman" pitchFamily="18" charset="0"/>
              </a:rPr>
              <a:t> </a:t>
            </a:r>
            <a:r>
              <a:rPr lang="en-US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(Body)"/>
                <a:cs typeface="Times New Roman" pitchFamily="18" charset="0"/>
              </a:rPr>
              <a:t>điển</a:t>
            </a: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(Body)"/>
                <a:cs typeface="Times New Roman" pitchFamily="18" charset="0"/>
              </a:rPr>
              <a:t> </a:t>
            </a:r>
            <a:r>
              <a:rPr lang="en-US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(Body)"/>
                <a:cs typeface="Times New Roman" pitchFamily="18" charset="0"/>
              </a:rPr>
              <a:t>hình</a:t>
            </a:r>
            <a:endParaRPr lang="en-US" sz="2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(Body)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>
            <a:stCxn id="21" idx="0"/>
          </p:cNvCxnSpPr>
          <p:nvPr/>
        </p:nvCxnSpPr>
        <p:spPr>
          <a:xfrm rot="16200000" flipV="1">
            <a:off x="4019550" y="2838450"/>
            <a:ext cx="60960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2743202" y="2971802"/>
            <a:ext cx="761998" cy="609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2"/>
            <a:endCxn id="11" idx="3"/>
          </p:cNvCxnSpPr>
          <p:nvPr/>
        </p:nvCxnSpPr>
        <p:spPr>
          <a:xfrm rot="10800000">
            <a:off x="1676400" y="3695700"/>
            <a:ext cx="17526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7" idx="3"/>
          </p:cNvCxnSpPr>
          <p:nvPr/>
        </p:nvCxnSpPr>
        <p:spPr>
          <a:xfrm rot="10800000" flipV="1">
            <a:off x="1981200" y="4419600"/>
            <a:ext cx="1600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3314700" y="48387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1" idx="7"/>
            <a:endCxn id="19" idx="2"/>
          </p:cNvCxnSpPr>
          <p:nvPr/>
        </p:nvCxnSpPr>
        <p:spPr>
          <a:xfrm rot="5400000" flipH="1" flipV="1">
            <a:off x="4957458" y="2764562"/>
            <a:ext cx="778903" cy="583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257800" y="3352800"/>
            <a:ext cx="1447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8" idx="1"/>
          </p:cNvCxnSpPr>
          <p:nvPr/>
        </p:nvCxnSpPr>
        <p:spPr>
          <a:xfrm>
            <a:off x="5257800" y="4267200"/>
            <a:ext cx="1828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0" idx="0"/>
          </p:cNvCxnSpPr>
          <p:nvPr/>
        </p:nvCxnSpPr>
        <p:spPr>
          <a:xfrm rot="16200000" flipH="1">
            <a:off x="4324350" y="5048250"/>
            <a:ext cx="60960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1" idx="5"/>
          </p:cNvCxnSpPr>
          <p:nvPr/>
        </p:nvCxnSpPr>
        <p:spPr>
          <a:xfrm rot="16200000" flipH="1">
            <a:off x="5186058" y="4500257"/>
            <a:ext cx="702703" cy="964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3361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E499DA0-5703-4595-AD7F-8FC59D2DABA0}"/>
              </a:ext>
            </a:extLst>
          </p:cNvPr>
          <p:cNvSpPr/>
          <p:nvPr/>
        </p:nvSpPr>
        <p:spPr>
          <a:xfrm>
            <a:off x="1" y="0"/>
            <a:ext cx="9144000" cy="1268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2.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TRIỆU CHỨNG</a:t>
            </a:r>
            <a:endParaRPr lang="en-US" sz="3600" b="1" u="sng" dirty="0">
              <a:solidFill>
                <a:schemeClr val="accent1">
                  <a:lumMod val="50000"/>
                </a:schemeClr>
              </a:solidFill>
              <a:latin typeface="Calibri (Body)"/>
              <a:cs typeface="Calibri" panose="020F0502020204030204" pitchFamily="34" charset="0"/>
            </a:endParaRPr>
          </a:p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2.1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</a:rPr>
              <a:t>Lâm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</a:rPr>
              <a:t>sàng</a:t>
            </a:r>
            <a:endParaRPr lang="vi-VN" sz="3600" b="1" u="sng" dirty="0">
              <a:solidFill>
                <a:schemeClr val="accent1">
                  <a:lumMod val="50000"/>
                </a:schemeClr>
              </a:solidFill>
              <a:latin typeface="Calibri (Body)"/>
              <a:cs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952751"/>
            <a:ext cx="3455963" cy="323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8650" y="2952751"/>
            <a:ext cx="3591950" cy="33718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71600" y="1805955"/>
            <a:ext cx="6781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Cách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nghiệm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pháp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ấn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kẽ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sườn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</a:rPr>
              <a:t> rung </a:t>
            </a:r>
            <a:r>
              <a:rPr lang="en-US" sz="2400" b="1" dirty="0" err="1" smtClean="0">
                <a:solidFill>
                  <a:srgbClr val="FF0000"/>
                </a:solidFill>
              </a:rPr>
              <a:t>gan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4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1095</Words>
  <Application>Microsoft Office PowerPoint</Application>
  <PresentationFormat>On-screen Show (4:3)</PresentationFormat>
  <Paragraphs>173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78</cp:revision>
  <dcterms:created xsi:type="dcterms:W3CDTF">2019-04-15T09:56:00Z</dcterms:created>
  <dcterms:modified xsi:type="dcterms:W3CDTF">2019-04-17T18:47:05Z</dcterms:modified>
</cp:coreProperties>
</file>