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7" r:id="rId3"/>
    <p:sldId id="298" r:id="rId4"/>
    <p:sldId id="294" r:id="rId5"/>
    <p:sldId id="299" r:id="rId6"/>
    <p:sldId id="315" r:id="rId7"/>
    <p:sldId id="308" r:id="rId8"/>
    <p:sldId id="309" r:id="rId9"/>
    <p:sldId id="310" r:id="rId10"/>
    <p:sldId id="313" r:id="rId11"/>
    <p:sldId id="311" r:id="rId12"/>
    <p:sldId id="314" r:id="rId13"/>
    <p:sldId id="284" r:id="rId14"/>
    <p:sldId id="316" r:id="rId15"/>
    <p:sldId id="321" r:id="rId16"/>
    <p:sldId id="317" r:id="rId17"/>
    <p:sldId id="318" r:id="rId18"/>
    <p:sldId id="319" r:id="rId19"/>
    <p:sldId id="322" r:id="rId20"/>
    <p:sldId id="320" r:id="rId21"/>
    <p:sldId id="287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B7433-78C1-46FD-8A3B-22FCEC1EC4C8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1D9C1-63D7-4681-8277-782A0B53A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66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DELL\Desktop\Thực vật dược\twitter-bg-by-416studios-duck-egg-cherry-blos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1318" y="3810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XƠ CỨNG BÌ HỆ THỐNG </a:t>
            </a:r>
            <a:endParaRPr lang="en-US" sz="36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6224" y="2514600"/>
            <a:ext cx="3651600" cy="3352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PTH 350 H –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Nhóm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</a:t>
            </a:r>
            <a:endParaRPr lang="vi-VN" sz="2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50000"/>
              </a:lnSpc>
            </a:pPr>
            <a:endParaRPr lang="en-US" sz="24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Nguyễn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Mạnh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Tuấn</a:t>
            </a:r>
            <a:endParaRPr lang="en-U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Nguyễn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Tấn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Khang</a:t>
            </a:r>
            <a:endParaRPr lang="en-U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Nguyễn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Thùy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Dương</a:t>
            </a:r>
            <a:endParaRPr lang="en-U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Phạm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Thị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Nguyệt</a:t>
            </a:r>
            <a:endParaRPr lang="en-U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691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Thực vật dược\twitter-bg-by-416studios-duck-egg-cherry-blos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44313" y="15892"/>
            <a:ext cx="5724644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II.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Lâm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sàng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xét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nghiệm</a:t>
            </a:r>
            <a:endParaRPr lang="en-US" sz="36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1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e.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Tiêu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hóa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3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578571"/>
              </p:ext>
            </p:extLst>
          </p:nvPr>
        </p:nvGraphicFramePr>
        <p:xfrm>
          <a:off x="263235" y="1296128"/>
          <a:ext cx="8686800" cy="426574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171700"/>
                <a:gridCol w="2171700"/>
                <a:gridCol w="4343400"/>
              </a:tblGrid>
              <a:tr h="6096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</a:pPr>
                      <a:r>
                        <a:rPr lang="en-US" sz="2400" b="1" dirty="0" err="1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Miệng</a:t>
                      </a:r>
                      <a:endParaRPr lang="en-US" sz="2400" b="1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14511" marR="14511" marT="14511" marB="1451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</a:pPr>
                      <a:r>
                        <a:rPr lang="en-US" sz="2400" b="1" dirty="0" err="1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Thực</a:t>
                      </a:r>
                      <a:r>
                        <a:rPr lang="en-US" sz="2400" b="1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quản</a:t>
                      </a:r>
                      <a:endParaRPr lang="en-US" sz="2400" b="1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14511" marR="14511" marT="14511" marB="1451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</a:pPr>
                      <a:r>
                        <a:rPr lang="en-US" sz="2400" b="1" dirty="0" err="1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Dạ</a:t>
                      </a:r>
                      <a:r>
                        <a:rPr lang="en-US" sz="2400" b="1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 </a:t>
                      </a:r>
                      <a:r>
                        <a:rPr lang="en-US" sz="2400" b="1" dirty="0" err="1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dày</a:t>
                      </a:r>
                      <a:r>
                        <a:rPr lang="en-US" sz="2400" b="1" baseline="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- </a:t>
                      </a:r>
                      <a:r>
                        <a:rPr lang="en-US" sz="2400" b="1" dirty="0" err="1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Ruột</a:t>
                      </a:r>
                      <a:endParaRPr lang="en-US" sz="2400" b="1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14511" marR="14511" marT="14511" marB="14511" anchor="ctr"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</a:pPr>
                      <a:r>
                        <a:rPr lang="en-US" sz="2400" dirty="0" err="1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Loét</a:t>
                      </a:r>
                      <a:r>
                        <a:rPr lang="en-US" sz="24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miệng</a:t>
                      </a:r>
                      <a:endParaRPr lang="en-US" sz="24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14511" marR="14511" marT="14511" marB="1451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</a:pPr>
                      <a:r>
                        <a:rPr lang="en-US" sz="240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Tổn</a:t>
                      </a:r>
                      <a:r>
                        <a:rPr lang="en-US" sz="2400" baseline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thương sớm</a:t>
                      </a:r>
                      <a:endParaRPr lang="vi-VN" sz="240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14511" marR="14511" marT="14511" marB="1451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</a:pPr>
                      <a:r>
                        <a:rPr lang="en-US" sz="240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Niêm</a:t>
                      </a:r>
                      <a:r>
                        <a:rPr lang="en-US" sz="2400" baseline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mạc xơ cứng, giảm co bóp</a:t>
                      </a:r>
                      <a:endParaRPr lang="en-US" sz="240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14511" marR="14511" marT="14511" marB="14511" anchor="ctr"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Khó nuốt</a:t>
                      </a:r>
                    </a:p>
                  </a:txBody>
                  <a:tcPr marL="14511" marR="14511" marT="14511" marB="1451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</a:pPr>
                      <a:r>
                        <a:rPr lang="vi-VN" sz="24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Giảm nhu </a:t>
                      </a:r>
                      <a:r>
                        <a:rPr lang="vi-VN" sz="2400" dirty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động</a:t>
                      </a:r>
                      <a:endParaRPr lang="vi-VN" sz="24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14511" marR="14511" marT="14511" marB="1451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</a:pPr>
                      <a:r>
                        <a:rPr lang="en-US" sz="240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Đau, chướng</a:t>
                      </a:r>
                      <a:r>
                        <a:rPr lang="en-US" sz="2400" baseline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bụng, ỉa chảy</a:t>
                      </a:r>
                      <a:endParaRPr lang="en-US" sz="240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14511" marR="14511" marT="14511" marB="14511" anchor="ctr"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</a:pPr>
                      <a:r>
                        <a:rPr lang="en-US" sz="240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Ứ</a:t>
                      </a:r>
                      <a:r>
                        <a:rPr lang="en-US" sz="2400" baseline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nước bọt (30%)</a:t>
                      </a:r>
                      <a:endParaRPr lang="en-US" sz="240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14511" marR="14511" marT="14511" marB="1451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</a:pPr>
                      <a:r>
                        <a:rPr lang="en-US" sz="240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Hẹp thực quản</a:t>
                      </a:r>
                    </a:p>
                  </a:txBody>
                  <a:tcPr marL="14511" marR="14511" marT="14511" marB="1451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</a:pPr>
                      <a:r>
                        <a:rPr lang="vi-VN" sz="240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Ứ thức </a:t>
                      </a:r>
                      <a:r>
                        <a:rPr lang="vi-VN" sz="240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ăn</a:t>
                      </a:r>
                      <a:endParaRPr lang="vi-VN" sz="240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14511" marR="14511" marT="14511" marB="14511" anchor="ctr">
                    <a:solidFill>
                      <a:schemeClr val="bg1"/>
                    </a:solidFill>
                  </a:tcPr>
                </a:tc>
              </a:tr>
              <a:tr h="45865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</a:pPr>
                      <a:r>
                        <a:rPr lang="en-US" sz="240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Viêm</a:t>
                      </a:r>
                      <a:r>
                        <a:rPr lang="en-US" sz="2400" baseline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gai lưỡi</a:t>
                      </a:r>
                      <a:endParaRPr lang="en-US" sz="240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14511" marR="14511" marT="14511" marB="1451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</a:pPr>
                      <a:r>
                        <a:rPr lang="en-US" sz="240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Loét thực quản</a:t>
                      </a:r>
                    </a:p>
                  </a:txBody>
                  <a:tcPr marL="14511" marR="14511" marT="14511" marB="1451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</a:pPr>
                      <a:r>
                        <a:rPr lang="en-US" sz="240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Nhu</a:t>
                      </a:r>
                      <a:r>
                        <a:rPr lang="en-US" sz="2400" baseline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động kém, kém hấp thu</a:t>
                      </a:r>
                      <a:endParaRPr lang="en-US" sz="240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14511" marR="14511" marT="14511" marB="14511" anchor="ctr">
                    <a:solidFill>
                      <a:schemeClr val="bg1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</a:pPr>
                      <a:r>
                        <a:rPr lang="vi-VN" sz="24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Teo gai lưỡi</a:t>
                      </a:r>
                    </a:p>
                  </a:txBody>
                  <a:tcPr marL="14511" marR="14511" marT="14511" marB="1451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Trào ngược thực quản</a:t>
                      </a:r>
                      <a:r>
                        <a:rPr lang="en-US" sz="240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14511" marR="14511" marT="14511" marB="1451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</a:pPr>
                      <a:r>
                        <a:rPr lang="en-US" sz="240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Chảy máu dạ </a:t>
                      </a:r>
                      <a:r>
                        <a:rPr lang="en-US" sz="240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dày,</a:t>
                      </a:r>
                      <a:r>
                        <a:rPr lang="en-US" sz="2400" baseline="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Thủng </a:t>
                      </a:r>
                      <a:r>
                        <a:rPr lang="en-US" sz="240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ruột</a:t>
                      </a:r>
                    </a:p>
                  </a:txBody>
                  <a:tcPr marL="14511" marR="14511" marT="14511" marB="14511" anchor="ctr">
                    <a:solidFill>
                      <a:schemeClr val="bg1"/>
                    </a:solidFill>
                  </a:tcPr>
                </a:tc>
              </a:tr>
              <a:tr h="45865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</a:pPr>
                      <a:r>
                        <a:rPr lang="vi-VN" sz="240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Áp xe răng</a:t>
                      </a:r>
                    </a:p>
                  </a:txBody>
                  <a:tcPr marL="14511" marR="14511" marT="14511" marB="1451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</a:pPr>
                      <a:r>
                        <a:rPr lang="en-US" sz="240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</a:t>
                      </a:r>
                    </a:p>
                  </a:txBody>
                  <a:tcPr marL="14511" marR="14511" marT="14511" marB="1451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</a:pPr>
                      <a:r>
                        <a:rPr lang="en-US" sz="2400" dirty="0" err="1" smtClean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Hoại</a:t>
                      </a:r>
                      <a:r>
                        <a:rPr lang="en-US" sz="24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  </a:t>
                      </a:r>
                      <a:r>
                        <a:rPr lang="en-US" sz="2400" dirty="0" err="1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tử</a:t>
                      </a:r>
                      <a:r>
                        <a:rPr lang="en-US" sz="2400" dirty="0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ruột</a:t>
                      </a:r>
                      <a:endParaRPr lang="en-US" sz="2400" dirty="0"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14511" marR="14511" marT="14511" marB="14511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5400" y="5695146"/>
            <a:ext cx="6553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Gan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lách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hạch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ít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bị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tổn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thương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199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Thực vật dược\twitter-bg-by-416studios-duck-egg-cherry-blos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191491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Tim (15%)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97336" y="1219200"/>
            <a:ext cx="2001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Mắt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352800" y="1094417"/>
            <a:ext cx="0" cy="56801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9600" y="1773198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234545" y="1094417"/>
            <a:ext cx="0" cy="56801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29000" y="1219200"/>
            <a:ext cx="2717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Thận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10%)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455" y="1790954"/>
            <a:ext cx="30826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Bệnh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xơ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cơ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tim</a:t>
            </a:r>
            <a:r>
              <a:rPr lang="vi-VN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đột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tử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Suy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thất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phải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biến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chứng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tâm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phế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mãn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tính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Viêm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ngoài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màng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tim</a:t>
            </a:r>
            <a:r>
              <a:rPr lang="vi-VN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02577" y="1956553"/>
            <a:ext cx="2843645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Suy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thận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cấp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Nhẹ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protein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niêu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34545" y="2002747"/>
            <a:ext cx="259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Tổn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thương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đáy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mắt</a:t>
            </a:r>
            <a:r>
              <a:rPr lang="vi-VN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44313" y="241360"/>
            <a:ext cx="57246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II.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Lâm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sàng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xét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nghiệm</a:t>
            </a:r>
            <a:endParaRPr lang="en-US" sz="36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767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2" grpId="0"/>
      <p:bldP spid="4" grpId="0"/>
      <p:bldP spid="5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Thực vật dược\twitter-bg-by-416studios-duck-egg-cherry-blos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44314" y="241360"/>
            <a:ext cx="5724644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II.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Lâm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sàng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xét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nghiệm</a:t>
            </a:r>
            <a:endParaRPr lang="en-US" sz="36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10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2.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Xét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nghiệm</a:t>
            </a:r>
            <a:endParaRPr lang="en-US" sz="3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40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1676400"/>
            <a:ext cx="3962400" cy="51365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vi-VN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Cần làm các xét </a:t>
            </a:r>
            <a:r>
              <a:rPr lang="vi-VN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nghiệm</a:t>
            </a:r>
            <a:endParaRPr lang="en-US" sz="24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vi-VN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ông </a:t>
            </a:r>
            <a:r>
              <a:rPr lang="vi-VN" sz="2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thức máu sinh hoá máu, nước </a:t>
            </a:r>
            <a:r>
              <a:rPr lang="vi-VN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tiểu</a:t>
            </a:r>
            <a:r>
              <a:rPr lang="en-US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vi-VN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Xquang </a:t>
            </a:r>
            <a:r>
              <a:rPr lang="vi-VN" sz="2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tim phổi, xét nghiệm phân. </a:t>
            </a:r>
            <a:endParaRPr lang="en-US" sz="240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vi-VN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Xét </a:t>
            </a:r>
            <a:r>
              <a:rPr lang="vi-VN" sz="2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nghiệm chức năng </a:t>
            </a:r>
            <a:r>
              <a:rPr lang="vi-VN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phổi</a:t>
            </a:r>
            <a:r>
              <a:rPr lang="en-US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vi-VN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hụp </a:t>
            </a:r>
            <a:r>
              <a:rPr lang="vi-VN" sz="240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Barium  thực quản dạ dày</a:t>
            </a:r>
            <a:r>
              <a:rPr lang="vi-VN" sz="240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06635" y="1828800"/>
            <a:ext cx="1257300" cy="48317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Sinh thiết da.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400800" y="1828800"/>
            <a:ext cx="2359378" cy="48317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Miễn dịch huỳnh quang trực tiếp lắng đọng </a:t>
            </a:r>
            <a:r>
              <a:rPr lang="vi-V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IgG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37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762">
            <a:solidFill>
              <a:srgbClr val="FAFE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38236" y="506162"/>
            <a:ext cx="129366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0"/>
              </a:lnSpc>
              <a:spcBef>
                <a:spcPts val="58"/>
              </a:spcBef>
            </a:pPr>
            <a:endParaRPr sz="100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1176" y="318417"/>
            <a:ext cx="3968024" cy="6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28">
              <a:lnSpc>
                <a:spcPts val="1935"/>
              </a:lnSpc>
              <a:spcBef>
                <a:spcPts val="96"/>
              </a:spcBef>
            </a:pP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sz="3000" b="1" spc="-4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sz="3000" b="1" spc="4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b="1" spc="-25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ÀNG </a:t>
            </a:r>
            <a:r>
              <a:rPr sz="3000" b="1" spc="-10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À XÉT NGHIỆM</a:t>
            </a:r>
            <a:endParaRPr sz="30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34289">
              <a:lnSpc>
                <a:spcPct val="101725"/>
              </a:lnSpc>
              <a:spcBef>
                <a:spcPts val="1066"/>
              </a:spcBef>
            </a:pP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sz="2200" b="1" spc="-8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2200" b="1" spc="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ệ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ứ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sz="2200" b="1" spc="-9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endParaRPr sz="22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7841" y="1295400"/>
            <a:ext cx="6522898" cy="2753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300" marR="11260" algn="just">
              <a:lnSpc>
                <a:spcPts val="1935"/>
              </a:lnSpc>
              <a:spcBef>
                <a:spcPts val="96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7156" y="4826312"/>
            <a:ext cx="4770153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50961" y="6599491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smtClean="0">
                <a:solidFill>
                  <a:srgbClr val="8A8A8A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0" y="0"/>
            <a:ext cx="9144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TextBox 8"/>
          <p:cNvSpPr txBox="1"/>
          <p:nvPr/>
        </p:nvSpPr>
        <p:spPr>
          <a:xfrm>
            <a:off x="1061176" y="1085395"/>
            <a:ext cx="724462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Đó là bệnh có tổn thương toàn bộ tổ chức mô liên kết, có rối loạn đa hệ thống, đặc trưng bởi những tổn thương ở da, mạch máu và nội tạng: thực quản, phổi tim và thận.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Bệnh thưởng bắt đầu từ 40 – 50 tuổi, thường gặp ở nữ (80%).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Bệnh ít tổn thương nội tạng hơn các bệnh trong nhóm.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Diễn biến mãn tính, kéo dài, trên cơ sở các đợt điều trị cấp tính.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Tiên lượng khó đoán, có thể tử vong đột ngột do tổn thương cơ tim, phần lớn bệnh nhân tử vong có thời gian tiến triển trung bình 5 năm.</a:t>
            </a:r>
          </a:p>
        </p:txBody>
      </p:sp>
      <p:pic>
        <p:nvPicPr>
          <p:cNvPr id="12" name="Picture 2" descr="C:\Users\DELL\Desktop\Thực vật dược\twitter-bg-by-416studios-duck-egg-cherry-blos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476084" y="241360"/>
            <a:ext cx="4261103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III.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Chuẩn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đoán</a:t>
            </a:r>
            <a:endParaRPr lang="en-US" sz="36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1000" b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 algn="ctr"/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Chuẩn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đoán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xác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định</a:t>
            </a:r>
            <a:endParaRPr lang="en-US" sz="30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0935" y="16764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Tiêu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chuẩn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chuẩn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đoán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XCBTT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của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Hội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khớp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học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Mỹ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(ACR)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gồm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các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tiêu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chuẩn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Chuẩn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đoán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dương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tính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khi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có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tiêu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chuẩn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chính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hoặc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có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tiêu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chuẩn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phụ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096163"/>
              </p:ext>
            </p:extLst>
          </p:nvPr>
        </p:nvGraphicFramePr>
        <p:xfrm>
          <a:off x="989521" y="2894617"/>
          <a:ext cx="7387934" cy="201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693967"/>
                <a:gridCol w="3693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Tiêu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chuẩn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chính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Tiêu chuẩn phụ</a:t>
                      </a:r>
                      <a:endParaRPr lang="en-US" sz="240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Xơ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da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vùng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gần</a:t>
                      </a:r>
                      <a:r>
                        <a:rPr lang="en-US" sz="24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Xơ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da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đầu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chi.</a:t>
                      </a:r>
                    </a:p>
                    <a:p>
                      <a:pPr algn="l"/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Sẹo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ở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ngón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tay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hoặc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vết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loét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ở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đầu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ngón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tay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</a:p>
                    <a:p>
                      <a:pPr algn="l"/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Xơ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phổi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ở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vùng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đáy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28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762">
            <a:solidFill>
              <a:srgbClr val="FAFE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38236" y="506162"/>
            <a:ext cx="129366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0"/>
              </a:lnSpc>
              <a:spcBef>
                <a:spcPts val="58"/>
              </a:spcBef>
            </a:pPr>
            <a:endParaRPr sz="100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1176" y="318417"/>
            <a:ext cx="3968024" cy="6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28">
              <a:lnSpc>
                <a:spcPts val="1935"/>
              </a:lnSpc>
              <a:spcBef>
                <a:spcPts val="96"/>
              </a:spcBef>
            </a:pP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sz="3000" b="1" spc="-4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sz="3000" b="1" spc="4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b="1" spc="-25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ÀNG </a:t>
            </a:r>
            <a:r>
              <a:rPr sz="3000" b="1" spc="-10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À XÉT NGHIỆM</a:t>
            </a:r>
            <a:endParaRPr sz="30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34289">
              <a:lnSpc>
                <a:spcPct val="101725"/>
              </a:lnSpc>
              <a:spcBef>
                <a:spcPts val="1066"/>
              </a:spcBef>
            </a:pP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sz="2200" b="1" spc="-8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2200" b="1" spc="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ệ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ứ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sz="2200" b="1" spc="-9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endParaRPr sz="22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7841" y="1295400"/>
            <a:ext cx="6522898" cy="2753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300" marR="11260" algn="just">
              <a:lnSpc>
                <a:spcPts val="1935"/>
              </a:lnSpc>
              <a:spcBef>
                <a:spcPts val="96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7156" y="4826312"/>
            <a:ext cx="4770153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50961" y="6599491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smtClean="0">
                <a:solidFill>
                  <a:srgbClr val="8A8A8A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0" y="0"/>
            <a:ext cx="9144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TextBox 8"/>
          <p:cNvSpPr txBox="1"/>
          <p:nvPr/>
        </p:nvSpPr>
        <p:spPr>
          <a:xfrm>
            <a:off x="1061176" y="1085395"/>
            <a:ext cx="724462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Đó là bệnh có tổn thương toàn bộ tổ chức mô liên kết, có rối loạn đa hệ thống, đặc trưng bởi những tổn thương ở da, mạch máu và nội tạng: thực quản, phổi tim và thận.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Bệnh thưởng bắt đầu từ 40 – 50 tuổi, thường gặp ở nữ (80%).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Bệnh ít tổn thương nội tạng hơn các bệnh trong nhóm.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Diễn biến mãn tính, kéo dài, trên cơ sở các đợt điều trị cấp tính.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Tiên lượng khó đoán, có thể tử vong đột ngột do tổn thương cơ tim, phần lớn bệnh nhân tử vong có thời gian tiến triển trung bình 5 năm.</a:t>
            </a:r>
          </a:p>
        </p:txBody>
      </p:sp>
      <p:pic>
        <p:nvPicPr>
          <p:cNvPr id="12" name="Picture 2" descr="C:\Users\DELL\Desktop\Thực vật dược\twitter-bg-by-416studios-duck-egg-cherry-blos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26" y="-35282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939602" y="76200"/>
            <a:ext cx="3339376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III.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Chuẩn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đoán</a:t>
            </a:r>
            <a:endParaRPr lang="en-US" sz="36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10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Thể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lâm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sàng</a:t>
            </a:r>
            <a:endParaRPr lang="en-US" sz="30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26605" y="1676400"/>
            <a:ext cx="63055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Hội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chứng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XREST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Calcinose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calci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hóa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tổ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chức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dưới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đầu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chi.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Raynaud: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hội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chứng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Raynaud.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Oesophagienn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atteinte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):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tổn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thương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thực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quản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Sclerodactilie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XCB ở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đầu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ngón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tay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Telangiecsies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các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chám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ban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đỏ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ở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mặt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1298186"/>
            <a:ext cx="39680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Thể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lan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tỏa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Toàn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thân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en-U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2207" y="2362200"/>
            <a:ext cx="23712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Thể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khu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trú</a:t>
            </a:r>
            <a:endParaRPr lang="en-U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2523592" y="1914115"/>
            <a:ext cx="0" cy="2150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2324" y="4421008"/>
            <a:ext cx="23712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Thể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kết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hợp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endParaRPr lang="en-U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07686" y="4777550"/>
            <a:ext cx="5955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Hội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chứng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Gougerot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Sjogren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hội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chứng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khô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Viêm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khớp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+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teo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xơ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tuyến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lệ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tuyến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nước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bọt</a:t>
            </a:r>
            <a:r>
              <a:rPr lang="en-US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2523592" y="4520521"/>
            <a:ext cx="0" cy="15317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9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6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762">
            <a:solidFill>
              <a:srgbClr val="FAFE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38236" y="506162"/>
            <a:ext cx="129366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0"/>
              </a:lnSpc>
              <a:spcBef>
                <a:spcPts val="58"/>
              </a:spcBef>
            </a:pPr>
            <a:endParaRPr sz="100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1176" y="318417"/>
            <a:ext cx="3968024" cy="6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28">
              <a:lnSpc>
                <a:spcPts val="1935"/>
              </a:lnSpc>
              <a:spcBef>
                <a:spcPts val="96"/>
              </a:spcBef>
            </a:pP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sz="3000" b="1" spc="-4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sz="3000" b="1" spc="4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b="1" spc="-25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ÀNG </a:t>
            </a:r>
            <a:r>
              <a:rPr sz="3000" b="1" spc="-10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À XÉT NGHIỆM</a:t>
            </a:r>
            <a:endParaRPr sz="30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34289">
              <a:lnSpc>
                <a:spcPct val="101725"/>
              </a:lnSpc>
              <a:spcBef>
                <a:spcPts val="1066"/>
              </a:spcBef>
            </a:pP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sz="2200" b="1" spc="-8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2200" b="1" spc="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ệ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ứ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sz="2200" b="1" spc="-9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endParaRPr sz="22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7841" y="1295400"/>
            <a:ext cx="6522898" cy="2753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300" marR="11260" algn="just">
              <a:lnSpc>
                <a:spcPts val="1935"/>
              </a:lnSpc>
              <a:spcBef>
                <a:spcPts val="96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7156" y="4826312"/>
            <a:ext cx="4770153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50961" y="6599491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smtClean="0">
                <a:solidFill>
                  <a:srgbClr val="8A8A8A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0" y="0"/>
            <a:ext cx="9144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TextBox 8"/>
          <p:cNvSpPr txBox="1"/>
          <p:nvPr/>
        </p:nvSpPr>
        <p:spPr>
          <a:xfrm>
            <a:off x="1061176" y="1085395"/>
            <a:ext cx="724462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Đó là bệnh có tổn thương toàn bộ tổ chức mô liên kết, có rối loạn đa hệ thống, đặc trưng bởi những tổn thương ở da, mạch máu và nội tạng: thực quản, phổi tim và thận.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Bệnh thưởng bắt đầu từ 40 – 50 tuổi, thường gặp ở nữ (80%).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Bệnh ít tổn thương nội tạng hơn các bệnh trong nhóm.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Diễn biến mãn tính, kéo dài, trên cơ sở các đợt điều trị cấp tính.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Tiên lượng khó đoán, có thể tử vong đột ngột do tổn thương cơ tim, phần lớn bệnh nhân tử vong có thời gian tiến triển trung bình 5 năm.</a:t>
            </a:r>
          </a:p>
        </p:txBody>
      </p:sp>
      <p:pic>
        <p:nvPicPr>
          <p:cNvPr id="12" name="Picture 2" descr="C:\Users\DELL\Desktop\Thực vật dược\twitter-bg-by-416studios-duck-egg-cherry-blos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ELL\Desktop\nguyệt\15996240_719692784871803_651275153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42" y="359319"/>
            <a:ext cx="7331715" cy="613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22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762">
            <a:solidFill>
              <a:srgbClr val="FAFE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38236" y="506162"/>
            <a:ext cx="129366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0"/>
              </a:lnSpc>
              <a:spcBef>
                <a:spcPts val="58"/>
              </a:spcBef>
            </a:pPr>
            <a:endParaRPr sz="100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1176" y="318417"/>
            <a:ext cx="3968024" cy="6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28">
              <a:lnSpc>
                <a:spcPts val="1935"/>
              </a:lnSpc>
              <a:spcBef>
                <a:spcPts val="96"/>
              </a:spcBef>
            </a:pP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sz="3000" b="1" spc="-4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sz="3000" b="1" spc="4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b="1" spc="-25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ÀNG </a:t>
            </a:r>
            <a:r>
              <a:rPr sz="3000" b="1" spc="-10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À XÉT NGHIỆM</a:t>
            </a:r>
            <a:endParaRPr sz="30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34289">
              <a:lnSpc>
                <a:spcPct val="101725"/>
              </a:lnSpc>
              <a:spcBef>
                <a:spcPts val="1066"/>
              </a:spcBef>
            </a:pP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sz="2200" b="1" spc="-8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2200" b="1" spc="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ệ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ứ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sz="2200" b="1" spc="-9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endParaRPr sz="22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7841" y="1295400"/>
            <a:ext cx="6522898" cy="2753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300" marR="11260" algn="just">
              <a:lnSpc>
                <a:spcPts val="1935"/>
              </a:lnSpc>
              <a:spcBef>
                <a:spcPts val="96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7156" y="4826312"/>
            <a:ext cx="4770153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50961" y="6599491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smtClean="0">
                <a:solidFill>
                  <a:srgbClr val="8A8A8A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0" y="0"/>
            <a:ext cx="9144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TextBox 8"/>
          <p:cNvSpPr txBox="1"/>
          <p:nvPr/>
        </p:nvSpPr>
        <p:spPr>
          <a:xfrm>
            <a:off x="1061176" y="1085395"/>
            <a:ext cx="724462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Đó là bệnh có tổn thương toàn bộ tổ chức mô liên kết, có rối loạn đa hệ thống, đặc trưng bởi những tổn thương ở da, mạch máu và nội tạng: thực quản, phổi tim và thận.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Bệnh thưởng bắt đầu từ 40 – 50 tuổi, thường gặp ở nữ (80%).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Bệnh ít tổn thương nội tạng hơn các bệnh trong nhóm.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Diễn biến mãn tính, kéo dài, trên cơ sở các đợt điều trị cấp tính.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Tiên lượng khó đoán, có thể tử vong đột ngột do tổn thương cơ tim, phần lớn bệnh nhân tử vong có thời gian tiến triển trung bình 5 năm.</a:t>
            </a:r>
          </a:p>
        </p:txBody>
      </p:sp>
      <p:pic>
        <p:nvPicPr>
          <p:cNvPr id="12" name="Picture 2" descr="C:\Users\DELL\Desktop\Thực vật dược\twitter-bg-by-416studios-duck-egg-cherry-blos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305893" y="1044"/>
            <a:ext cx="6601487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IV.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Điều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trị</a:t>
            </a:r>
            <a:endParaRPr lang="en-US" sz="36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10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Các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thuốc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điều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trị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xơ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cứng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toàn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thể</a:t>
            </a:r>
            <a:endParaRPr lang="en-US" sz="30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799" y="1318251"/>
            <a:ext cx="864616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Chỉ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có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 –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penicillamin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thuốc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chẹn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calci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ức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chế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men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chuyển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hóa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là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hiệu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quả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nhất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Các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thuốc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sử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dụng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điều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trị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gồm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D–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penicillamin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uống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liều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cao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tăng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dần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kéo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dài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nhiều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tháng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Corticosteroid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vi-V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uống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liều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tăng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dần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kéo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dài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nhiều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tháng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Hội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Raynaud: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Thuốc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chẹn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calci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Nifedipin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),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reserpin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…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Điều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trị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triệu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khi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có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tổn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thương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ở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nội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tạng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Giữ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vệ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sinh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chăm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sóc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da,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đầu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ngón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điều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trị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suối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khoáng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290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762">
            <a:solidFill>
              <a:srgbClr val="FAFE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38236" y="506162"/>
            <a:ext cx="129366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0"/>
              </a:lnSpc>
              <a:spcBef>
                <a:spcPts val="58"/>
              </a:spcBef>
            </a:pPr>
            <a:endParaRPr sz="100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1176" y="318417"/>
            <a:ext cx="3968024" cy="6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28">
              <a:lnSpc>
                <a:spcPts val="1935"/>
              </a:lnSpc>
              <a:spcBef>
                <a:spcPts val="96"/>
              </a:spcBef>
            </a:pP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sz="3000" b="1" spc="-4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sz="3000" b="1" spc="4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b="1" spc="-25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ÀNG </a:t>
            </a:r>
            <a:r>
              <a:rPr sz="3000" b="1" spc="-10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À XÉT NGHIỆM</a:t>
            </a:r>
            <a:endParaRPr sz="30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34289">
              <a:lnSpc>
                <a:spcPct val="101725"/>
              </a:lnSpc>
              <a:spcBef>
                <a:spcPts val="1066"/>
              </a:spcBef>
            </a:pP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sz="2200" b="1" spc="-8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2200" b="1" spc="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ệ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ứ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sz="2200" b="1" spc="-9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endParaRPr sz="22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7841" y="1295400"/>
            <a:ext cx="6522898" cy="2753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300" marR="11260" algn="just">
              <a:lnSpc>
                <a:spcPts val="1935"/>
              </a:lnSpc>
              <a:spcBef>
                <a:spcPts val="96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7156" y="4826312"/>
            <a:ext cx="4770153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50961" y="6599491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smtClean="0">
                <a:solidFill>
                  <a:srgbClr val="8A8A8A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0" y="0"/>
            <a:ext cx="9144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TextBox 8"/>
          <p:cNvSpPr txBox="1"/>
          <p:nvPr/>
        </p:nvSpPr>
        <p:spPr>
          <a:xfrm>
            <a:off x="1061176" y="1085395"/>
            <a:ext cx="724462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Đó là bệnh có tổn thương toàn bộ tổ chức mô liên kết, có rối loạn đa hệ thống, đặc trưng bởi những tổn thương ở da, mạch máu và nội tạng: thực quản, phổi tim và thận.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Bệnh thưởng bắt đầu từ 40 – 50 tuổi, thường gặp ở nữ (80%).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Bệnh ít tổn thương nội tạng hơn các bệnh trong nhóm.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Diễn biến mãn tính, kéo dài, trên cơ sở các đợt điều trị cấp tính.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Tiên lượng khó đoán, có thể tử vong đột ngột do tổn thương cơ tim, phần lớn bệnh nhân tử vong có thời gian tiến triển trung bình 5 năm.</a:t>
            </a:r>
          </a:p>
        </p:txBody>
      </p:sp>
      <p:pic>
        <p:nvPicPr>
          <p:cNvPr id="12" name="Picture 2" descr="C:\Users\DELL\Desktop\Thực vật dược\twitter-bg-by-416studios-duck-egg-cherry-blos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669244" y="-1"/>
            <a:ext cx="3874779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IV.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Điều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trị</a:t>
            </a:r>
            <a:endParaRPr lang="en-US" sz="36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10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3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Điều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trị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triệu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chứng</a:t>
            </a:r>
            <a:endParaRPr lang="en-US" sz="30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34896" y="1847057"/>
            <a:ext cx="37381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Biện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pháp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chung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1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Dùng</a:t>
            </a:r>
            <a:r>
              <a:rPr lang="en-US" sz="2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thuốc</a:t>
            </a:r>
            <a:r>
              <a:rPr lang="en-US" sz="2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chẹn</a:t>
            </a:r>
            <a:r>
              <a:rPr lang="en-US" sz="2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calci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Nifedipin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Diltiazem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1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Reserpin</a:t>
            </a:r>
            <a:r>
              <a:rPr lang="en-US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…)</a:t>
            </a:r>
            <a:endParaRPr lang="vi-VN" sz="21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Mặc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ấm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đi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găng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tay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tất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khi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lạnh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tránh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stress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1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Không</a:t>
            </a:r>
            <a:r>
              <a:rPr lang="en-US" sz="2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dùng</a:t>
            </a:r>
            <a:r>
              <a:rPr lang="en-US" sz="2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thuốc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như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Amphetamin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Ergotmin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chẹn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beta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giao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cảm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…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2682869" y="1451094"/>
            <a:ext cx="0" cy="549995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3251" y="1827736"/>
            <a:ext cx="87604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62700" y="1451094"/>
            <a:ext cx="0" cy="52505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962" y="1827736"/>
            <a:ext cx="268286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Tránh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tiếp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xúc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với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xà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phòng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Bôi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thuốc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mỡ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vi-VN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</a:t>
            </a:r>
            <a:r>
              <a:rPr lang="vi-VN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iều </a:t>
            </a:r>
            <a:r>
              <a:rPr lang="vi-VN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trị </a:t>
            </a:r>
            <a:r>
              <a:rPr lang="vi-VN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các </a:t>
            </a:r>
            <a:r>
              <a:rPr lang="vi-VN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vết loét bị nhiễm khuẩn bằng thuốc kháng sinh, kết hợp với thuốc diệt khuẩn tại chỗ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1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62700" y="1799812"/>
            <a:ext cx="2959153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Chống</a:t>
            </a:r>
            <a:r>
              <a:rPr lang="en-US" sz="2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trào</a:t>
            </a:r>
            <a:r>
              <a:rPr lang="en-US" sz="2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ngược</a:t>
            </a:r>
            <a:r>
              <a:rPr lang="en-US" sz="2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thực</a:t>
            </a:r>
            <a:r>
              <a:rPr lang="en-US" sz="21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quản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ăn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nhiều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bữa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nhỏ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thuốc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chống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acid (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Cimetidin,Ranitidin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1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Omeprasol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…)</a:t>
            </a:r>
            <a:endParaRPr lang="en-US" sz="21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1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Hội</a:t>
            </a:r>
            <a:r>
              <a:rPr lang="en-US" sz="21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chứng</a:t>
            </a:r>
            <a:r>
              <a:rPr lang="en-US" sz="21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kém</a:t>
            </a:r>
            <a:r>
              <a:rPr lang="en-US" sz="21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hấp</a:t>
            </a:r>
            <a:r>
              <a:rPr lang="en-US" sz="21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thu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vi-VN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kháng </a:t>
            </a:r>
            <a:r>
              <a:rPr lang="vi-VN" sz="21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sinh nhóm cyclin theo </a:t>
            </a:r>
            <a:r>
              <a:rPr lang="vi-VN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đợt</a:t>
            </a:r>
            <a:r>
              <a:rPr lang="en-US" sz="21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0500" y="1261883"/>
            <a:ext cx="2590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Tổn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thương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97436" y="1288093"/>
            <a:ext cx="367983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Hội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chứng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Raynuad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73091" y="1261883"/>
            <a:ext cx="2590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Tiêu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hóa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362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2" grpId="0"/>
      <p:bldP spid="23" grpId="0"/>
      <p:bldP spid="27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DELL\Desktop\Thực vật dược\twitter-bg-by-416studios-duck-egg-cherry-blos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object 21"/>
          <p:cNvSpPr/>
          <p:nvPr/>
        </p:nvSpPr>
        <p:spPr>
          <a:xfrm>
            <a:off x="0" y="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762">
            <a:solidFill>
              <a:srgbClr val="FAFE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38236" y="506162"/>
            <a:ext cx="129366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0"/>
              </a:lnSpc>
              <a:spcBef>
                <a:spcPts val="58"/>
              </a:spcBef>
            </a:pPr>
            <a:endParaRPr sz="100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7841" y="1295400"/>
            <a:ext cx="6522898" cy="2753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300" marR="11260" algn="just">
              <a:lnSpc>
                <a:spcPts val="1935"/>
              </a:lnSpc>
              <a:spcBef>
                <a:spcPts val="96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7156" y="4826312"/>
            <a:ext cx="4770153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50961" y="6599491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smtClean="0">
                <a:solidFill>
                  <a:srgbClr val="8A8A8A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0" y="0"/>
            <a:ext cx="9144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Rectangle 12"/>
          <p:cNvSpPr/>
          <p:nvPr/>
        </p:nvSpPr>
        <p:spPr>
          <a:xfrm>
            <a:off x="2669244" y="76200"/>
            <a:ext cx="3874779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IV.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Điều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trị</a:t>
            </a:r>
            <a:endParaRPr lang="en-US" sz="36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10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3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Điều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trị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triệu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chứng</a:t>
            </a:r>
            <a:endParaRPr lang="en-US" sz="30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90500" y="2057400"/>
            <a:ext cx="87604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56221" y="1580346"/>
            <a:ext cx="0" cy="52505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0500" y="2168102"/>
            <a:ext cx="55245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Viêm</a:t>
            </a:r>
            <a:r>
              <a:rPr lang="en-US" sz="22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cơ</a:t>
            </a:r>
            <a:r>
              <a:rPr lang="en-US" sz="22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cấp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Glucocorticoid,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không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chỉ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định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trong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trường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hợp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XCBTT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không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có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tổn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thương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cơ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Đau</a:t>
            </a:r>
            <a:r>
              <a:rPr lang="en-US" sz="22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khớp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Aspirin,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các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thuốc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chống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viêm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không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steroid,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vật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lý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trị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liệu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tiêm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tại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khớp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ghép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khớp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giả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khi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bị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hủy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hoại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nhiều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Dùng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Prednisolon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5mg/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ngày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uống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cách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ngày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cải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thiện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toàn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trạng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đau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khớp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72203" y="2264915"/>
            <a:ext cx="30787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Không</a:t>
            </a:r>
            <a:r>
              <a:rPr lang="en-US" sz="2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thể</a:t>
            </a:r>
            <a:r>
              <a:rPr lang="en-US" sz="2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phục</a:t>
            </a:r>
            <a:r>
              <a:rPr lang="en-US" sz="2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hồi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Chủ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yếu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điều</a:t>
            </a:r>
            <a:r>
              <a:rPr lang="en-US" sz="2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trị</a:t>
            </a:r>
            <a:r>
              <a:rPr lang="en-US" sz="2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triệu</a:t>
            </a:r>
            <a:r>
              <a:rPr lang="en-US" sz="2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chứng</a:t>
            </a:r>
            <a:r>
              <a:rPr lang="en-US" sz="2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2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biến</a:t>
            </a:r>
            <a:r>
              <a:rPr lang="en-US" sz="24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0500" y="1545893"/>
            <a:ext cx="54483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Triệu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chứng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cơ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xương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khớp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72202" y="1580346"/>
            <a:ext cx="2590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Xơ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phổi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990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762">
            <a:solidFill>
              <a:srgbClr val="FAFE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38236" y="506162"/>
            <a:ext cx="129366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0"/>
              </a:lnSpc>
              <a:spcBef>
                <a:spcPts val="58"/>
              </a:spcBef>
            </a:pPr>
            <a:endParaRPr sz="100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1176" y="318417"/>
            <a:ext cx="3968024" cy="6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28">
              <a:lnSpc>
                <a:spcPts val="1935"/>
              </a:lnSpc>
              <a:spcBef>
                <a:spcPts val="96"/>
              </a:spcBef>
            </a:pP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sz="3000" b="1" spc="-4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sz="3000" b="1" spc="4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b="1" spc="-25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ÀNG </a:t>
            </a:r>
            <a:r>
              <a:rPr sz="3000" b="1" spc="-10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À XÉT NGHIỆM</a:t>
            </a:r>
            <a:endParaRPr sz="30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34289">
              <a:lnSpc>
                <a:spcPct val="101725"/>
              </a:lnSpc>
              <a:spcBef>
                <a:spcPts val="1066"/>
              </a:spcBef>
            </a:pP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sz="2200" b="1" spc="-8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2200" b="1" spc="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ệ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ứ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sz="2200" b="1" spc="-9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endParaRPr sz="22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7841" y="1295400"/>
            <a:ext cx="6522898" cy="2753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300" marR="11260" algn="just">
              <a:lnSpc>
                <a:spcPts val="1935"/>
              </a:lnSpc>
              <a:spcBef>
                <a:spcPts val="96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7156" y="4826312"/>
            <a:ext cx="4770153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50961" y="6599491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smtClean="0">
                <a:solidFill>
                  <a:srgbClr val="8A8A8A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0" y="0"/>
            <a:ext cx="9144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TextBox 8"/>
          <p:cNvSpPr txBox="1"/>
          <p:nvPr/>
        </p:nvSpPr>
        <p:spPr>
          <a:xfrm>
            <a:off x="1061176" y="1085395"/>
            <a:ext cx="724462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Đó là bệnh có tổn thương toàn bộ tổ chức mô liên kết, có rối loạn đa hệ thống, đặc trưng bởi những tổn thương ở da, mạch máu và nội tạng: thực quản, phổi tim và thận.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Bệnh thưởng bắt đầu từ 40 – 50 tuổi, thường gặp ở nữ (80%).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Bệnh ít tổn thương nội tạng hơn các bệnh trong nhóm.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Diễn biến mãn tính, kéo dài, trên cơ sở các đợt điều trị cấp tính.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Tiên lượng khó đoán, có thể tử vong đột ngột do tổn thương cơ tim, phần lớn bệnh nhân tử vong có thời gian tiến triển trung bình 5 năm.</a:t>
            </a:r>
          </a:p>
        </p:txBody>
      </p:sp>
      <p:pic>
        <p:nvPicPr>
          <p:cNvPr id="12" name="Picture 2" descr="C:\Users\DELL\Desktop\Thực vật dược\twitter-bg-by-416studios-duck-egg-cherry-blos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669244" y="76200"/>
            <a:ext cx="3874779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IV.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Điều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trị</a:t>
            </a:r>
            <a:endParaRPr lang="en-US" sz="36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10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3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Điều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trị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triệu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chứng</a:t>
            </a:r>
            <a:endParaRPr lang="en-US" sz="30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90500" y="2057400"/>
            <a:ext cx="87604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31872" y="1545893"/>
            <a:ext cx="0" cy="52505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5576" y="2164075"/>
            <a:ext cx="5266295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vi-VN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ác </a:t>
            </a:r>
            <a:r>
              <a:rPr lang="vi-VN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thuốc ức chế men chuyển có tác dụng bình ổn và bảo tồn chức năng thận như một số thuốc hạ áp tốt. </a:t>
            </a: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vi-VN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Các thuố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vi-VN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vi-VN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Captopril (37.5-75mg/ ngày</a:t>
            </a:r>
            <a:r>
              <a:rPr lang="vi-VN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vi-VN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vi-VN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Enalaprin, lisinopril, </a:t>
            </a:r>
            <a:r>
              <a:rPr lang="vi-VN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peridopril</a:t>
            </a: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…</a:t>
            </a: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</a:t>
            </a:r>
            <a:r>
              <a:rPr lang="vi-VN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hận </a:t>
            </a:r>
            <a:r>
              <a:rPr lang="vi-VN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nhân tạo có thể chỉ định trong trường hợp tổn thương thận tiến triển</a:t>
            </a:r>
            <a:endParaRPr lang="en-US" sz="2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638799" y="2164076"/>
            <a:ext cx="3200401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vi-VN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Đòi hỏi </a:t>
            </a:r>
            <a:r>
              <a:rPr lang="vi-VN" sz="22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phải theo dõi cẩn thận </a:t>
            </a:r>
            <a:r>
              <a:rPr lang="vi-VN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việc dùng digitalis và thuốc lợi tiểu. </a:t>
            </a: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vi-VN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Các </a:t>
            </a:r>
            <a:r>
              <a:rPr lang="vi-VN" sz="22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thuốc ức chế calci làm cải thiện cung lượng tim</a:t>
            </a:r>
            <a:endParaRPr lang="en-US" sz="2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500" y="1545893"/>
            <a:ext cx="54483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Tổn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thương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thận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do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mạch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máu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72202" y="1580346"/>
            <a:ext cx="2590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Tổn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thương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tim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608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762">
            <a:solidFill>
              <a:srgbClr val="FAFE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38236" y="506162"/>
            <a:ext cx="129366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0"/>
              </a:lnSpc>
              <a:spcBef>
                <a:spcPts val="58"/>
              </a:spcBef>
            </a:pPr>
            <a:endParaRPr sz="100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1176" y="318417"/>
            <a:ext cx="3968024" cy="6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28">
              <a:lnSpc>
                <a:spcPts val="1935"/>
              </a:lnSpc>
              <a:spcBef>
                <a:spcPts val="96"/>
              </a:spcBef>
            </a:pP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sz="3000" b="1" spc="-4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sz="3000" b="1" spc="4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b="1" spc="-25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ÀNG </a:t>
            </a:r>
            <a:r>
              <a:rPr sz="3000" b="1" spc="-10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À XÉT NGHIỆM</a:t>
            </a:r>
            <a:endParaRPr sz="30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34289">
              <a:lnSpc>
                <a:spcPct val="101725"/>
              </a:lnSpc>
              <a:spcBef>
                <a:spcPts val="1066"/>
              </a:spcBef>
            </a:pP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sz="2200" b="1" spc="-8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2200" b="1" spc="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ệ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ứ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sz="2200" b="1" spc="-9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endParaRPr sz="22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7841" y="1295400"/>
            <a:ext cx="6522898" cy="2753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300" marR="11260" algn="just">
              <a:lnSpc>
                <a:spcPts val="1935"/>
              </a:lnSpc>
              <a:spcBef>
                <a:spcPts val="96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7156" y="4826312"/>
            <a:ext cx="4770153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50961" y="6599491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smtClean="0">
                <a:solidFill>
                  <a:srgbClr val="8A8A8A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0" y="0"/>
            <a:ext cx="9144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TextBox 8"/>
          <p:cNvSpPr txBox="1"/>
          <p:nvPr/>
        </p:nvSpPr>
        <p:spPr>
          <a:xfrm>
            <a:off x="1061176" y="1085395"/>
            <a:ext cx="724462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Đó là bệnh có tổn thương toàn bộ tổ chức mô liên kết, có rối loạn đa hệ thống, đặc trưng bởi những tổn thương ở da, mạch máu và nội tạng: thực quản, phổi tim và thận.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Bệnh thưởng bắt đầu từ 40 – 50 tuổi, thường gặp ở nữ (80%).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Bệnh ít tổn thương nội tạng hơn các bệnh trong nhóm.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Diễn biến mãn tính, kéo dài, trên cơ sở các đợt điều trị cấp tính.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Tiên lượng khó đoán, có thể tử vong đột ngột do tổn thương cơ tim, phần lớn bệnh nhân tử vong có thời gian tiến triển trung bình 5 năm.</a:t>
            </a:r>
          </a:p>
        </p:txBody>
      </p:sp>
      <p:pic>
        <p:nvPicPr>
          <p:cNvPr id="12" name="Picture 2" descr="C:\Users\DELL\Desktop\Thực vật dược\twitter-bg-by-416studios-duck-egg-cherry-blos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73959" y="427982"/>
            <a:ext cx="5596083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XƠ CỨNG BÌ HỆ 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THỐNG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(XCBHT) </a:t>
            </a:r>
            <a:endParaRPr lang="en-US" sz="32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057399" y="1828800"/>
            <a:ext cx="6893561" cy="46074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88722" y="1975729"/>
            <a:ext cx="6096000" cy="3721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Trình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bày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triệu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lâm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sàng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xét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nghiệm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của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bệnh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xơ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cứng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hệ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thống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Trình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bày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được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tiêu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chuẩn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chuẩn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đoán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XCBHT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của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hội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thấp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khớp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học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Mỹ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Nêu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được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các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nguyên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tắc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điều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trị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XCBHT.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8559" y="2835056"/>
            <a:ext cx="1447800" cy="15240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Mục</a:t>
            </a:r>
            <a:r>
              <a:rPr lang="en-US" sz="3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tiêu</a:t>
            </a:r>
            <a:endParaRPr lang="en-US" sz="30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108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762">
            <a:solidFill>
              <a:srgbClr val="FAFE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38236" y="506162"/>
            <a:ext cx="129366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0"/>
              </a:lnSpc>
              <a:spcBef>
                <a:spcPts val="58"/>
              </a:spcBef>
            </a:pPr>
            <a:endParaRPr sz="1000">
              <a:latin typeface="Arial Unicode MS"/>
              <a:cs typeface="Arial Unicode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1176" y="318417"/>
            <a:ext cx="3968024" cy="6807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28">
              <a:lnSpc>
                <a:spcPts val="1935"/>
              </a:lnSpc>
              <a:spcBef>
                <a:spcPts val="96"/>
              </a:spcBef>
            </a:pP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sz="3000" b="1" spc="-4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sz="3000" b="1" spc="4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000" b="1" spc="-25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ÀNG </a:t>
            </a:r>
            <a:r>
              <a:rPr sz="3000" b="1" spc="-10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sz="3000" b="1" spc="0" baseline="303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À XÉT NGHIỆM</a:t>
            </a:r>
            <a:endParaRPr sz="30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marR="34289">
              <a:lnSpc>
                <a:spcPct val="101725"/>
              </a:lnSpc>
              <a:spcBef>
                <a:spcPts val="1066"/>
              </a:spcBef>
            </a:pP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sz="2200" b="1" spc="-8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2200" b="1" spc="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ệ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ứ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sz="2200" b="1" spc="-9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sz="2200" b="1" spc="-4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200" b="1" spc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endParaRPr sz="220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7841" y="1295400"/>
            <a:ext cx="6522898" cy="2753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300" marR="11260" algn="just">
              <a:lnSpc>
                <a:spcPts val="1935"/>
              </a:lnSpc>
              <a:spcBef>
                <a:spcPts val="96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7156" y="4826312"/>
            <a:ext cx="4770153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50961" y="6599491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smtClean="0">
                <a:solidFill>
                  <a:srgbClr val="8A8A8A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0" y="0"/>
            <a:ext cx="9144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TextBox 8"/>
          <p:cNvSpPr txBox="1"/>
          <p:nvPr/>
        </p:nvSpPr>
        <p:spPr>
          <a:xfrm>
            <a:off x="1061176" y="1085395"/>
            <a:ext cx="724462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Đó là bệnh có tổn thương toàn bộ tổ chức mô liên kết, có rối loạn đa hệ thống, đặc trưng bởi những tổn thương ở da, mạch máu và nội tạng: thực quản, phổi tim và thận.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Bệnh thưởng bắt đầu từ 40 – 50 tuổi, thường gặp ở nữ (80%).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Bệnh ít tổn thương nội tạng hơn các bệnh trong nhóm.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Diễn biến mãn tính, kéo dài, trên cơ sở các đợt điều trị cấp tính.</a:t>
            </a:r>
          </a:p>
          <a:p>
            <a:pPr marL="285750" indent="-285750" algn="just">
              <a:buFontTx/>
              <a:buChar char="-"/>
            </a:pPr>
            <a:endParaRPr lang="en-US" sz="21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n-US" sz="2100" smtClean="0">
                <a:latin typeface="Times New Roman" pitchFamily="18" charset="0"/>
                <a:cs typeface="Times New Roman" pitchFamily="18" charset="0"/>
              </a:rPr>
              <a:t>Tiên lượng khó đoán, có thể tử vong đột ngột do tổn thương cơ tim, phần lớn bệnh nhân tử vong có thời gian tiến triển trung bình 5 năm.</a:t>
            </a:r>
          </a:p>
        </p:txBody>
      </p:sp>
      <p:pic>
        <p:nvPicPr>
          <p:cNvPr id="12" name="Picture 2" descr="C:\Users\DELL\Desktop\Thực vật dược\twitter-bg-by-416studios-duck-egg-cherry-blos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947091" y="228545"/>
            <a:ext cx="53190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V. Theo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dõi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tiên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lượng</a:t>
            </a:r>
            <a:endParaRPr lang="en-US" sz="36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12954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vi-V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Mức độ tổn thương và mức độ nặng của bệnh rất </a:t>
            </a:r>
            <a:r>
              <a:rPr lang="vi-VN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khác nhau tùy từng cá thể</a:t>
            </a:r>
            <a:r>
              <a:rPr lang="vi-V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vi-V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Tiên </a:t>
            </a:r>
            <a:r>
              <a:rPr lang="vi-V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lượng vẫn tỏ ra xấu hơn đối với chủng tộc da đen, nam giới, bệnh nhân có </a:t>
            </a:r>
            <a:r>
              <a:rPr lang="vi-V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tuổi.</a:t>
            </a: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vi-VN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Tuổi </a:t>
            </a:r>
            <a:r>
              <a:rPr lang="vi-VN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thọ </a:t>
            </a:r>
            <a:r>
              <a:rPr lang="vi-V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tùy thuộc vào tình trạng </a:t>
            </a:r>
            <a:r>
              <a:rPr lang="vi-VN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nặng nhẹ </a:t>
            </a:r>
            <a:r>
              <a:rPr lang="vi-V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của các </a:t>
            </a:r>
            <a:r>
              <a:rPr lang="vi-VN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tổn thương nội tạng</a:t>
            </a:r>
            <a:r>
              <a:rPr lang="vi-V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đặc biệt là tổn thương của tim, phổi và </a:t>
            </a:r>
            <a:r>
              <a:rPr lang="vi-V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thận.</a:t>
            </a: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vi-V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Tỉ </a:t>
            </a:r>
            <a:r>
              <a:rPr lang="vi-V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lệ sống </a:t>
            </a:r>
            <a:r>
              <a:rPr lang="vi-VN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1, 6, &amp; 12 năm.</a:t>
            </a:r>
          </a:p>
        </p:txBody>
      </p:sp>
    </p:spTree>
    <p:extLst>
      <p:ext uri="{BB962C8B-B14F-4D97-AF65-F5344CB8AC3E}">
        <p14:creationId xmlns:p14="http://schemas.microsoft.com/office/powerpoint/2010/main" val="99625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0" y="0"/>
            <a:ext cx="914400" cy="0"/>
          </a:xfrm>
          <a:custGeom>
            <a:avLst/>
            <a:gdLst/>
            <a:ahLst/>
            <a:cxnLst/>
            <a:rect l="l" t="t" r="r" b="b"/>
            <a:pathLst>
              <a:path w="914400">
                <a:moveTo>
                  <a:pt x="0" y="0"/>
                </a:moveTo>
                <a:lnTo>
                  <a:pt x="914400" y="0"/>
                </a:lnTo>
              </a:path>
            </a:pathLst>
          </a:custGeom>
          <a:ln w="762">
            <a:solidFill>
              <a:srgbClr val="FAFE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038236" y="506162"/>
            <a:ext cx="129366" cy="1526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70"/>
              </a:lnSpc>
              <a:spcBef>
                <a:spcPts val="58"/>
              </a:spcBef>
            </a:pPr>
            <a:endParaRPr sz="100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7841" y="1295400"/>
            <a:ext cx="6522898" cy="2753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300" marR="11260" algn="just">
              <a:lnSpc>
                <a:spcPts val="1935"/>
              </a:lnSpc>
              <a:spcBef>
                <a:spcPts val="96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7156" y="4826312"/>
            <a:ext cx="4770153" cy="5283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50961" y="6599491"/>
            <a:ext cx="125501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spc="0" baseline="2275" smtClean="0">
                <a:solidFill>
                  <a:srgbClr val="8A8A8A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0" y="0"/>
            <a:ext cx="9144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4099" name="Picture 3" descr="C:\Users\DELL\Desktop\nguyệt\chuyn-tiu-lun-nh-gi-v-thc-hc-tp-ca-sinh-vin-hc-vin-nng-nghip-vit-nama-ra-gii-php-i-mi-nhn-thc-v-i-mi-phng-php-hc-tp-theo-hng-hc-ch-ng-14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28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Thực vật dược\twitter-bg-by-416studios-duck-egg-cherry-blos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76300" y="949246"/>
            <a:ext cx="73914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en-US" sz="25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Xơ cứng bì toàn thể (XCBTT) </a:t>
            </a:r>
            <a:r>
              <a:rPr lang="en-US" sz="2500">
                <a:latin typeface="Times New Roman" pitchFamily="18" charset="0"/>
                <a:cs typeface="Times New Roman" pitchFamily="18" charset="0"/>
              </a:rPr>
              <a:t>là một bệnh hệ thống thường gặp, đứng thứ 2 sau lupus ban đỏ hệ thống.</a:t>
            </a:r>
          </a:p>
          <a:p>
            <a:pPr marL="285750" indent="-285750" algn="just">
              <a:buFont typeface="Arial" charset="0"/>
              <a:buChar char="•"/>
            </a:pPr>
            <a:endParaRPr lang="en-US" sz="25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en-US" sz="2500">
                <a:latin typeface="Times New Roman" pitchFamily="18" charset="0"/>
                <a:cs typeface="Times New Roman" pitchFamily="18" charset="0"/>
              </a:rPr>
              <a:t>Là một bệnh </a:t>
            </a:r>
            <a:r>
              <a:rPr lang="en-US" sz="25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tự miễn dịch</a:t>
            </a:r>
            <a:r>
              <a:rPr lang="en-US" sz="2500">
                <a:latin typeface="Times New Roman" pitchFamily="18" charset="0"/>
                <a:cs typeface="Times New Roman" pitchFamily="18" charset="0"/>
              </a:rPr>
              <a:t>, đặc trưng bởi tình trạng </a:t>
            </a:r>
            <a:r>
              <a:rPr lang="en-US" sz="25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xơ hóa da</a:t>
            </a:r>
            <a:r>
              <a:rPr lang="en-US" sz="25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25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mô dưới da</a:t>
            </a:r>
            <a:r>
              <a:rPr lang="en-US" sz="25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 typeface="Arial" charset="0"/>
              <a:buChar char="•"/>
            </a:pPr>
            <a:endParaRPr lang="en-US" sz="25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en-US" sz="2500">
                <a:latin typeface="Times New Roman" pitchFamily="18" charset="0"/>
                <a:cs typeface="Times New Roman" pitchFamily="18" charset="0"/>
              </a:rPr>
              <a:t>Các yếu tố bệnh sinh: nội tiết, di truyền, môi trường.</a:t>
            </a:r>
          </a:p>
          <a:p>
            <a:pPr marL="285750" indent="-285750" algn="just">
              <a:buFont typeface="Arial" charset="0"/>
              <a:buChar char="•"/>
            </a:pPr>
            <a:endParaRPr lang="en-US" sz="25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en-US" sz="2500">
                <a:latin typeface="Times New Roman" pitchFamily="18" charset="0"/>
                <a:cs typeface="Times New Roman" pitchFamily="18" charset="0"/>
              </a:rPr>
              <a:t>Bệnh thưởng bắt đầu từ 40 – 50 tuổi, thường gặp ở nữ (80%) và hiện </a:t>
            </a:r>
            <a:r>
              <a:rPr lang="en-US" sz="25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chưa có phương pháp điều trị hiệu quả</a:t>
            </a:r>
            <a:r>
              <a:rPr lang="en-US" sz="250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 typeface="Arial" charset="0"/>
              <a:buChar char="•"/>
            </a:pPr>
            <a:endParaRPr lang="en-US" sz="250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en-US" sz="25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Bụi silic </a:t>
            </a:r>
            <a:r>
              <a:rPr lang="en-US" sz="2500">
                <a:latin typeface="Times New Roman" pitchFamily="18" charset="0"/>
                <a:cs typeface="Times New Roman" pitchFamily="18" charset="0"/>
              </a:rPr>
              <a:t>có thể là yếu tố khởi phát do bệnh xuất hiện nhiều ở thợ mỏ than và mỏ vàng.</a:t>
            </a:r>
          </a:p>
        </p:txBody>
      </p:sp>
      <p:sp>
        <p:nvSpPr>
          <p:cNvPr id="6" name="Rectangle 5"/>
          <p:cNvSpPr/>
          <p:nvPr/>
        </p:nvSpPr>
        <p:spPr>
          <a:xfrm>
            <a:off x="3292813" y="241360"/>
            <a:ext cx="26276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I.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Đại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</a:rPr>
              <a:t>cương</a:t>
            </a:r>
            <a:endParaRPr lang="en-US" sz="3600" b="1" dirty="0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949246"/>
            <a:ext cx="7620000" cy="568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151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Thực vật dược\twitter-bg-by-416studios-duck-egg-cherry-blos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5" y="19833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17526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vi-V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ệnh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có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tổn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thương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toàn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bộ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tổ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chức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mô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liên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kết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rối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loạn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đa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hệ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thống</a:t>
            </a:r>
            <a:r>
              <a:rPr lang="vi-V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mạch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máu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nội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tạng</a:t>
            </a:r>
            <a:r>
              <a:rPr lang="vi-V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Bệnh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ít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tổn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thương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nội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tạng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hơn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các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bệnh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trong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nhóm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Diễn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biến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mãn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tính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kéo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dài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trên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cơ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sở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các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đợt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điều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trị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cấp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tính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Tiên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lượng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khó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đoán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có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thể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tử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vong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đột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ngột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tổn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thương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cơ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tim.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44313" y="241360"/>
            <a:ext cx="5724645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II.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Lâm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sàng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xét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nghiệm</a:t>
            </a:r>
            <a:endParaRPr lang="en-US" sz="36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10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Triệu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chứng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lâm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sàng</a:t>
            </a:r>
            <a:endParaRPr lang="en-US" sz="30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986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Thực vật dược\twitter-bg-by-416studios-duck-egg-cherry-blos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72835" y="1905000"/>
            <a:ext cx="7467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Thường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gặp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85 – 100%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các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bệnh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nhân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xơ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cứng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bì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Xuất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hiện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sớm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nặng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tiến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triển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âm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thầm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90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%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bệnh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nhân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XCBTT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được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báo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trước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bằng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hội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Raynaud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Khởi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phát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do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lạnh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thường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bắt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đầu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cấp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nhiều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đợt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với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rối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loạn</a:t>
            </a:r>
            <a:r>
              <a:rPr lang="vi-V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dinh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dưỡng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ở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đầu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chi</a:t>
            </a:r>
            <a:r>
              <a:rPr lang="vi-V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FontTx/>
              <a:buChar char="-"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44313" y="241360"/>
            <a:ext cx="5724645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II.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Lâm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sàng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xét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nghiệm</a:t>
            </a:r>
            <a:endParaRPr lang="en-US" sz="36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10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3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Hội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chứng</a:t>
            </a:r>
            <a:r>
              <a:rPr lang="en-US" sz="3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Raynaud</a:t>
            </a:r>
            <a:endParaRPr lang="en-US" sz="3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490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Thực vật dược\twitter-bg-by-416studios-duck-egg-cherry-blos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1524000"/>
            <a:ext cx="75438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Thấy tê, mất cảm giác ở đầu chi, chuột rút, rối loạn vân mạch hoặc tiến triển theo </a:t>
            </a:r>
            <a:r>
              <a:rPr lang="en-US" sz="2500" b="1" u="sng" smtClean="0">
                <a:latin typeface="Times New Roman" pitchFamily="18" charset="0"/>
                <a:cs typeface="Times New Roman" pitchFamily="18" charset="0"/>
              </a:rPr>
              <a:t>3 giai đoạn (GĐ)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500" b="1">
                <a:latin typeface="Times New Roman" pitchFamily="18" charset="0"/>
                <a:cs typeface="Times New Roman" pitchFamily="18" charset="0"/>
              </a:rPr>
              <a:t>GĐ 1</a:t>
            </a:r>
            <a:r>
              <a:rPr lang="en-US" sz="2500">
                <a:latin typeface="Times New Roman" pitchFamily="18" charset="0"/>
                <a:cs typeface="Times New Roman" pitchFamily="18" charset="0"/>
              </a:rPr>
              <a:t>: Trong vài phút, xảy ra nhanh, đầu ngón trắng, lạnh, mất cảm giác (co mạch).</a:t>
            </a:r>
          </a:p>
          <a:p>
            <a:pPr algn="just"/>
            <a:r>
              <a:rPr lang="en-US" sz="2500" b="1">
                <a:latin typeface="Times New Roman" pitchFamily="18" charset="0"/>
                <a:cs typeface="Times New Roman" pitchFamily="18" charset="0"/>
              </a:rPr>
              <a:t>GĐ 2</a:t>
            </a:r>
            <a:r>
              <a:rPr lang="en-US" sz="2500">
                <a:latin typeface="Times New Roman" pitchFamily="18" charset="0"/>
                <a:cs typeface="Times New Roman" pitchFamily="18" charset="0"/>
              </a:rPr>
              <a:t>: Vùng chi tím lại và đau do ứ trệ máu ở hệ tiểu tĩnh mạch, tim đau nhức.</a:t>
            </a:r>
          </a:p>
          <a:p>
            <a:pPr algn="just"/>
            <a:r>
              <a:rPr lang="en-US" sz="2500" b="1">
                <a:latin typeface="Times New Roman" pitchFamily="18" charset="0"/>
                <a:cs typeface="Times New Roman" pitchFamily="18" charset="0"/>
              </a:rPr>
              <a:t>GĐ 3</a:t>
            </a:r>
            <a:r>
              <a:rPr lang="en-US" sz="2500">
                <a:latin typeface="Times New Roman" pitchFamily="18" charset="0"/>
                <a:cs typeface="Times New Roman" pitchFamily="18" charset="0"/>
              </a:rPr>
              <a:t>: Trở lại bình thường. </a:t>
            </a:r>
          </a:p>
          <a:p>
            <a:pPr marL="342900" indent="-342900" algn="just">
              <a:buFont typeface="Arial" charset="0"/>
              <a:buChar char="•"/>
            </a:pPr>
            <a:endParaRPr lang="en-US" sz="25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Xuất </a:t>
            </a:r>
            <a:r>
              <a:rPr lang="en-US" sz="2500">
                <a:latin typeface="Times New Roman" pitchFamily="18" charset="0"/>
                <a:cs typeface="Times New Roman" pitchFamily="18" charset="0"/>
              </a:rPr>
              <a:t>hiện </a:t>
            </a:r>
            <a:r>
              <a:rPr lang="en-US" sz="2500" b="1">
                <a:latin typeface="Times New Roman" pitchFamily="18" charset="0"/>
                <a:cs typeface="Times New Roman" pitchFamily="18" charset="0"/>
              </a:rPr>
              <a:t>ngày càng nhiều, mau </a:t>
            </a:r>
            <a:r>
              <a:rPr lang="en-US" sz="250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2500" b="1">
                <a:latin typeface="Times New Roman" pitchFamily="18" charset="0"/>
                <a:cs typeface="Times New Roman" pitchFamily="18" charset="0"/>
              </a:rPr>
              <a:t>rõ hơn </a:t>
            </a:r>
            <a:r>
              <a:rPr lang="en-US" sz="2500">
                <a:latin typeface="Times New Roman" pitchFamily="18" charset="0"/>
                <a:cs typeface="Times New Roman" pitchFamily="18" charset="0"/>
              </a:rPr>
              <a:t>theo tiến triển 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bệnh.</a:t>
            </a:r>
          </a:p>
          <a:p>
            <a:pPr marL="342900" indent="-342900" algn="just">
              <a:buFont typeface="Arial" charset="0"/>
              <a:buChar char="•"/>
            </a:pPr>
            <a:endParaRPr lang="en-US" sz="25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Triệu chứng </a:t>
            </a:r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: tắc mạch, hoại tử, loét.</a:t>
            </a:r>
            <a:endParaRPr lang="en-US" sz="2500">
              <a:latin typeface="Times New Roman" pitchFamily="18" charset="0"/>
              <a:cs typeface="Times New Roman" pitchFamily="18" charset="0"/>
            </a:endParaRPr>
          </a:p>
          <a:p>
            <a:endParaRPr lang="en-US" sz="2500"/>
          </a:p>
        </p:txBody>
      </p:sp>
      <p:sp>
        <p:nvSpPr>
          <p:cNvPr id="6" name="Rectangle 5"/>
          <p:cNvSpPr/>
          <p:nvPr/>
        </p:nvSpPr>
        <p:spPr>
          <a:xfrm>
            <a:off x="1744313" y="241360"/>
            <a:ext cx="5724645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II.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Lâm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sàng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xét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nghiệm</a:t>
            </a:r>
            <a:endParaRPr lang="en-US" sz="36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10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en-US" sz="3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Hội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chứng</a:t>
            </a:r>
            <a:r>
              <a:rPr lang="en-US" sz="3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Raynaud</a:t>
            </a:r>
            <a:endParaRPr lang="en-US" sz="3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4000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2" name="Picture 8" descr="C:\Users\DELL\Desktop\nguyệt\raynau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1" y="1544781"/>
            <a:ext cx="2836906" cy="455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C:\Users\DELL\Desktop\nguyệt\hoi-chung-rayn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04" y="1544781"/>
            <a:ext cx="5988193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85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Thực vật dược\twitter-bg-by-416studios-duck-egg-cherry-blos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44313" y="241360"/>
            <a:ext cx="5724645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II.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Lâm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sàng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xét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nghiệm</a:t>
            </a:r>
            <a:endParaRPr lang="en-US" sz="36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1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Tổn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thương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 (100%)</a:t>
            </a:r>
            <a:endParaRPr lang="en-US" sz="3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0100" y="1981200"/>
            <a:ext cx="754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Tổn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thương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của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mô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dưới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trong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XCBTT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là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triệu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chứng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quan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trọng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nhất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để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chuẩn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đoán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bệnh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khi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khám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lâm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sàng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Có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giai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đoạn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phù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nề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(35%),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cứng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hoặc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xơ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cuối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cùng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là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teo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Thường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thấy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ở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mặt</a:t>
            </a:r>
            <a:r>
              <a:rPr lang="vi-VN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tay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vi-V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thân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638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Thực vật dược\twitter-bg-by-416studios-duck-egg-cherry-blos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44314" y="241360"/>
            <a:ext cx="5724644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II.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Lâm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sàng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xét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nghiệm</a:t>
            </a:r>
            <a:endParaRPr lang="en-US" sz="36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en-US" sz="1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Tổn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thương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 (100</a:t>
            </a:r>
            <a:r>
              <a:rPr lang="en-US" sz="3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%)</a:t>
            </a:r>
            <a:endParaRPr lang="en-US" sz="3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527252"/>
            <a:ext cx="769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Loét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hoại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tử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ở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đầu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ngón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mu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bàn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tay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do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loạn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dưỡng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tắc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mạch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vôi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hóa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tổ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chức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Xơ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hóa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rộng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toàn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thân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phù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cứng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ở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mặt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cổ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gốc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chi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lồi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lõm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có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thể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xuất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hiện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vùng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mất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sắc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tố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trên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</a:t>
            </a:r>
            <a:r>
              <a:rPr lang="vi-VN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Picture 5" descr="C:\Users\DELL\Desktop\nguyệt\2-37e6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62400"/>
            <a:ext cx="7543800" cy="230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4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LL\Desktop\Thực vật dược\twitter-bg-by-416studios-duck-egg-cherry-bloss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2192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Bộ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máy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vận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động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(75%)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89418" y="1219200"/>
            <a:ext cx="2611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Phổi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(25%)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682835" y="949246"/>
            <a:ext cx="0" cy="56801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9600" y="1773198"/>
            <a:ext cx="8229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4800" y="1804164"/>
            <a:ext cx="4038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charset="0"/>
              <a:buChar char="•"/>
            </a:pP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Đau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mỏi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cơ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tăng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dần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teo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cơ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giảm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cơ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lực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gốc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chi,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viêm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cơ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Arial" charset="0"/>
              <a:buChar char="•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Xương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khớp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(45-90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%): 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đau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viêm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dính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cứng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khớp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tiêu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xương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ở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khớp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ngón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tay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đầu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xương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trụ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876800" y="1782757"/>
            <a:ext cx="3657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Xơ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phổi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rối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loạn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thông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khí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phổi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xuất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hiện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sớm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thường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gặp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b="1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Tăng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áp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lực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động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mạch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phổi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nguyên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phá</a:t>
            </a:r>
            <a:r>
              <a:rPr lang="vi-V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thứ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thứ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phát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sau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xơ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phổi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Tâm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phế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mạn</a:t>
            </a:r>
            <a:r>
              <a:rPr lang="en-US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44314" y="241360"/>
            <a:ext cx="5724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II.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Lâm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sàng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và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xét</a:t>
            </a:r>
            <a:r>
              <a:rPr lang="en-US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nghiệm</a:t>
            </a:r>
            <a:endParaRPr lang="en-US" sz="3600" b="1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361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2242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2697</Words>
  <Application>Microsoft Office PowerPoint</Application>
  <PresentationFormat>On-screen Show (4:3)</PresentationFormat>
  <Paragraphs>288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PC</cp:lastModifiedBy>
  <cp:revision>208</cp:revision>
  <dcterms:modified xsi:type="dcterms:W3CDTF">2017-01-15T02:56:09Z</dcterms:modified>
</cp:coreProperties>
</file>