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78" r:id="rId3"/>
    <p:sldId id="271" r:id="rId4"/>
    <p:sldId id="272" r:id="rId5"/>
    <p:sldId id="273" r:id="rId6"/>
    <p:sldId id="274" r:id="rId7"/>
    <p:sldId id="275" r:id="rId8"/>
    <p:sldId id="276" r:id="rId9"/>
    <p:sldId id="277" r:id="rId10"/>
    <p:sldId id="256" r:id="rId11"/>
    <p:sldId id="260" r:id="rId12"/>
    <p:sldId id="261" r:id="rId13"/>
    <p:sldId id="262" r:id="rId14"/>
    <p:sldId id="263" r:id="rId15"/>
    <p:sldId id="266" r:id="rId16"/>
    <p:sldId id="265" r:id="rId17"/>
    <p:sldId id="264" r:id="rId18"/>
    <p:sldId id="267" r:id="rId19"/>
    <p:sldId id="268" r:id="rId20"/>
    <p:sldId id="279" r:id="rId21"/>
    <p:sldId id="280" r:id="rId22"/>
    <p:sldId id="281" r:id="rId23"/>
    <p:sldId id="282" r:id="rId24"/>
    <p:sldId id="283" r:id="rId25"/>
    <p:sldId id="284" r:id="rId26"/>
    <p:sldId id="285" r:id="rId27"/>
    <p:sldId id="286" r:id="rId28"/>
    <p:sldId id="287" r:id="rId29"/>
    <p:sldId id="288" r:id="rId30"/>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2" d="100"/>
          <a:sy n="52" d="100"/>
        </p:scale>
        <p:origin x="-90" y="-5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610E5-C98F-4CCA-A97B-2ACF12A44099}"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E63FEB-1A96-4F97-96AF-00B662259D2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610E5-C98F-4CCA-A97B-2ACF12A44099}"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E63FEB-1A96-4F97-96AF-00B662259D2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610E5-C98F-4CCA-A97B-2ACF12A44099}"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E63FEB-1A96-4F97-96AF-00B662259D2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610E5-C98F-4CCA-A97B-2ACF12A44099}"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E63FEB-1A96-4F97-96AF-00B662259D2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610E5-C98F-4CCA-A97B-2ACF12A44099}" type="datetimeFigureOut">
              <a:rPr lang="en-GB" smtClean="0"/>
              <a:t>11/05/2018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E63FEB-1A96-4F97-96AF-00B662259D2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610E5-C98F-4CCA-A97B-2ACF12A44099}" type="datetimeFigureOut">
              <a:rPr lang="en-GB" smtClean="0"/>
              <a:t>11/05/2018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E63FEB-1A96-4F97-96AF-00B662259D26}"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6610E5-C98F-4CCA-A97B-2ACF12A44099}" type="datetimeFigureOut">
              <a:rPr lang="en-GB" smtClean="0"/>
              <a:t>11/05/2018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E63FEB-1A96-4F97-96AF-00B662259D2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610E5-C98F-4CCA-A97B-2ACF12A44099}" type="datetimeFigureOut">
              <a:rPr lang="en-GB" smtClean="0"/>
              <a:t>11/05/2018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E63FEB-1A96-4F97-96AF-00B662259D2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610E5-C98F-4CCA-A97B-2ACF12A44099}" type="datetimeFigureOut">
              <a:rPr lang="en-GB" smtClean="0"/>
              <a:t>11/05/2018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E63FEB-1A96-4F97-96AF-00B662259D2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610E5-C98F-4CCA-A97B-2ACF12A44099}" type="datetimeFigureOut">
              <a:rPr lang="en-GB" smtClean="0"/>
              <a:t>11/05/2018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E63FEB-1A96-4F97-96AF-00B662259D26}"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76610E5-C98F-4CCA-A97B-2ACF12A44099}" type="datetimeFigureOut">
              <a:rPr lang="en-GB" smtClean="0"/>
              <a:t>11/05/2018</a:t>
            </a:fld>
            <a:endParaRPr lang="en-GB"/>
          </a:p>
        </p:txBody>
      </p:sp>
      <p:sp>
        <p:nvSpPr>
          <p:cNvPr id="9" name="Slide Number Placeholder 8"/>
          <p:cNvSpPr>
            <a:spLocks noGrp="1"/>
          </p:cNvSpPr>
          <p:nvPr>
            <p:ph type="sldNum" sz="quarter" idx="11"/>
          </p:nvPr>
        </p:nvSpPr>
        <p:spPr/>
        <p:txBody>
          <a:bodyPr/>
          <a:lstStyle/>
          <a:p>
            <a:fld id="{0CE63FEB-1A96-4F97-96AF-00B662259D26}"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CE63FEB-1A96-4F97-96AF-00B662259D26}"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76610E5-C98F-4CCA-A97B-2ACF12A44099}" type="datetimeFigureOut">
              <a:rPr lang="en-GB" smtClean="0"/>
              <a:t>11/05/2018</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b="0" i="0" u="none"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b="0" i="0" u="none"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vi.m.wikipedia.org/w/index.php?title=Sooty_Mangabey&amp;action=edit&amp;redlink=1" TargetMode="External"/><Relationship Id="rId2" Type="http://schemas.openxmlformats.org/officeDocument/2006/relationships/hyperlink" Target="https://vi.m.wikipedia.org/wiki/Tinh_tinh_th%C3%B4ng_th%C6%B0%E1%BB%9D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054" y="1196752"/>
            <a:ext cx="7193329" cy="4392488"/>
          </a:xfrm>
          <a:prstGeom prst="rect">
            <a:avLst/>
          </a:prstGeom>
        </p:spPr>
      </p:pic>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05" y="16737"/>
            <a:ext cx="7762428" cy="129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880054" y="5589240"/>
            <a:ext cx="7193329" cy="1107996"/>
          </a:xfrm>
          <a:prstGeom prst="rect">
            <a:avLst/>
          </a:prstGeom>
          <a:noFill/>
        </p:spPr>
        <p:txBody>
          <a:bodyPr wrap="square" rtlCol="0">
            <a:spAutoFit/>
          </a:bodyPr>
          <a:lstStyle/>
          <a:p>
            <a:pPr>
              <a:lnSpc>
                <a:spcPct val="150000"/>
              </a:lnSpc>
            </a:pPr>
            <a:r>
              <a:rPr lang="en-US" sz="2200" b="1" i="1" u="sng" dirty="0" err="1">
                <a:latin typeface="Times New Roman" pitchFamily="16" charset="0"/>
                <a:cs typeface="Times New Roman" pitchFamily="16" charset="0"/>
              </a:rPr>
              <a:t>Giảng</a:t>
            </a:r>
            <a:r>
              <a:rPr lang="en-US" sz="2200" b="1" i="1" u="sng" dirty="0">
                <a:latin typeface="Times New Roman" pitchFamily="16" charset="0"/>
                <a:cs typeface="Times New Roman" pitchFamily="16" charset="0"/>
              </a:rPr>
              <a:t> </a:t>
            </a:r>
            <a:r>
              <a:rPr lang="en-US" sz="2200" b="1" i="1" u="sng" dirty="0" err="1">
                <a:latin typeface="Times New Roman" pitchFamily="16" charset="0"/>
                <a:cs typeface="Times New Roman" pitchFamily="16" charset="0"/>
              </a:rPr>
              <a:t>viên</a:t>
            </a:r>
            <a:r>
              <a:rPr lang="en-US" sz="2200" b="1" i="1" u="sng" dirty="0">
                <a:latin typeface="Times New Roman" pitchFamily="16" charset="0"/>
                <a:cs typeface="Times New Roman" pitchFamily="16" charset="0"/>
              </a:rPr>
              <a:t> </a:t>
            </a:r>
            <a:r>
              <a:rPr lang="en-US" sz="2200" b="1" i="1" u="sng" dirty="0" err="1">
                <a:latin typeface="Times New Roman" pitchFamily="16" charset="0"/>
                <a:cs typeface="Times New Roman" pitchFamily="16" charset="0"/>
              </a:rPr>
              <a:t>hướng</a:t>
            </a:r>
            <a:r>
              <a:rPr lang="en-US" sz="2200" b="1" i="1" u="sng" dirty="0">
                <a:latin typeface="Times New Roman" pitchFamily="16" charset="0"/>
                <a:cs typeface="Times New Roman" pitchFamily="16" charset="0"/>
              </a:rPr>
              <a:t> </a:t>
            </a:r>
            <a:r>
              <a:rPr lang="en-US" sz="2200" b="1" i="1" u="sng" dirty="0" err="1">
                <a:latin typeface="Times New Roman" pitchFamily="16" charset="0"/>
                <a:cs typeface="Times New Roman" pitchFamily="16" charset="0"/>
              </a:rPr>
              <a:t>dẫn</a:t>
            </a:r>
            <a:r>
              <a:rPr lang="en-US" sz="2200" b="1" dirty="0">
                <a:latin typeface="Times New Roman" pitchFamily="16" charset="0"/>
                <a:cs typeface="Times New Roman" pitchFamily="16" charset="0"/>
              </a:rPr>
              <a:t>: </a:t>
            </a:r>
            <a:r>
              <a:rPr lang="en-US" sz="2200" b="1" dirty="0" err="1">
                <a:latin typeface="Times New Roman" pitchFamily="16" charset="0"/>
                <a:cs typeface="Times New Roman" pitchFamily="16" charset="0"/>
              </a:rPr>
              <a:t>Ths</a:t>
            </a:r>
            <a:r>
              <a:rPr lang="en-US" sz="2200" b="1" dirty="0">
                <a:latin typeface="Times New Roman" pitchFamily="16" charset="0"/>
                <a:cs typeface="Times New Roman" pitchFamily="16" charset="0"/>
              </a:rPr>
              <a:t>. </a:t>
            </a:r>
            <a:r>
              <a:rPr lang="en-US" sz="2200" b="1" dirty="0" err="1">
                <a:latin typeface="Times New Roman" pitchFamily="16" charset="0"/>
                <a:cs typeface="Times New Roman" pitchFamily="16" charset="0"/>
              </a:rPr>
              <a:t>Bs</a:t>
            </a:r>
            <a:r>
              <a:rPr lang="en-US" sz="2200" b="1" dirty="0">
                <a:latin typeface="Times New Roman" pitchFamily="16" charset="0"/>
                <a:cs typeface="Times New Roman" pitchFamily="16" charset="0"/>
              </a:rPr>
              <a:t>. NGUYỄN PHÚC </a:t>
            </a:r>
            <a:r>
              <a:rPr lang="en-US" sz="2200" b="1" dirty="0" smtClean="0">
                <a:latin typeface="Times New Roman" pitchFamily="16" charset="0"/>
                <a:cs typeface="Times New Roman" pitchFamily="16" charset="0"/>
              </a:rPr>
              <a:t>HỌC</a:t>
            </a:r>
          </a:p>
          <a:p>
            <a:pPr>
              <a:lnSpc>
                <a:spcPct val="150000"/>
              </a:lnSpc>
            </a:pPr>
            <a:r>
              <a:rPr lang="en-US" sz="2200" b="1" i="1" dirty="0" err="1" smtClean="0">
                <a:latin typeface="Times New Roman" pitchFamily="16" charset="0"/>
                <a:cs typeface="Times New Roman" pitchFamily="16" charset="0"/>
              </a:rPr>
              <a:t>Lớp</a:t>
            </a:r>
            <a:r>
              <a:rPr lang="en-US" sz="2200" b="1" dirty="0" smtClean="0">
                <a:latin typeface="Times New Roman" pitchFamily="16" charset="0"/>
                <a:cs typeface="Times New Roman" pitchFamily="16" charset="0"/>
              </a:rPr>
              <a:t>: PTH 350 J</a:t>
            </a:r>
          </a:p>
        </p:txBody>
      </p:sp>
    </p:spTree>
    <p:extLst>
      <p:ext uri="{BB962C8B-B14F-4D97-AF65-F5344CB8AC3E}">
        <p14:creationId xmlns:p14="http://schemas.microsoft.com/office/powerpoint/2010/main" val="298872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48679"/>
          </a:xfrm>
        </p:spPr>
        <p:txBody>
          <a:bodyPr>
            <a:normAutofit/>
          </a:bodyPr>
          <a:lstStyle/>
          <a:p>
            <a:r>
              <a:rPr lang="en-GB" sz="2800" b="1" dirty="0" smtClean="0">
                <a:solidFill>
                  <a:srgbClr val="FF0000"/>
                </a:solidFill>
                <a:latin typeface="Times New Roman" pitchFamily="18" charset="0"/>
                <a:cs typeface="Times New Roman" pitchFamily="18" charset="0"/>
              </a:rPr>
              <a:t>3. </a:t>
            </a:r>
            <a:r>
              <a:rPr lang="en-GB" sz="2800" b="1" dirty="0" err="1" smtClean="0">
                <a:solidFill>
                  <a:srgbClr val="FF0000"/>
                </a:solidFill>
                <a:latin typeface="Times New Roman" pitchFamily="18" charset="0"/>
                <a:cs typeface="Times New Roman" pitchFamily="18" charset="0"/>
              </a:rPr>
              <a:t>Cơ</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chế</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bệnh</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sinh</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rối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loạn</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miễn</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dịch</a:t>
            </a:r>
            <a:r>
              <a:rPr lang="en-GB" sz="2800" b="1" dirty="0" smtClean="0">
                <a:solidFill>
                  <a:srgbClr val="FF0000"/>
                </a:solidFill>
                <a:latin typeface="Times New Roman" pitchFamily="18" charset="0"/>
                <a:cs typeface="Times New Roman" pitchFamily="18" charset="0"/>
              </a:rPr>
              <a:t> do HIV</a:t>
            </a:r>
            <a:endParaRPr lang="en-GB" sz="2800"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254422" y="631776"/>
            <a:ext cx="5643306" cy="6237312"/>
          </a:xfrm>
        </p:spPr>
        <p:txBody>
          <a:bodyPr>
            <a:normAutofit/>
          </a:bodyPr>
          <a:lstStyle/>
          <a:p>
            <a:pPr algn="l">
              <a:lnSpc>
                <a:spcPct val="150000"/>
              </a:lnSpc>
            </a:pPr>
            <a:r>
              <a:rPr lang="en-US" sz="2200" dirty="0" smtClean="0">
                <a:solidFill>
                  <a:schemeClr val="tx1"/>
                </a:solidFill>
                <a:latin typeface="Times New Roman" panose="02020603050405020304" pitchFamily="18" charset="0"/>
                <a:cs typeface="Times New Roman" panose="02020603050405020304" pitchFamily="18" charset="0"/>
              </a:rPr>
              <a:t>- HIV </a:t>
            </a:r>
            <a:r>
              <a:rPr lang="en-US" sz="2200" dirty="0" err="1" smtClean="0">
                <a:solidFill>
                  <a:schemeClr val="tx1"/>
                </a:solidFill>
                <a:latin typeface="Times New Roman" panose="02020603050405020304" pitchFamily="18" charset="0"/>
                <a:cs typeface="Times New Roman" panose="02020603050405020304" pitchFamily="18" charset="0"/>
              </a:rPr>
              <a:t>gây</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tổn</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thương</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các</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tế</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bào</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của</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hệ</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miễn</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dịch</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dẫn</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tới</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các</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rối</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loạn</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đáp</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ứng</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miễn</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dịch.Trong</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các</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tế</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bào</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miễn</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dịch</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bị</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tổn</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thương</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thì</a:t>
            </a:r>
            <a:r>
              <a:rPr lang="en-US" sz="2200" dirty="0" smtClean="0">
                <a:solidFill>
                  <a:schemeClr val="tx1"/>
                </a:solidFill>
                <a:latin typeface="Times New Roman" panose="02020603050405020304" pitchFamily="18" charset="0"/>
                <a:cs typeface="Times New Roman" panose="02020603050405020304" pitchFamily="18" charset="0"/>
              </a:rPr>
              <a:t> T-CD4 </a:t>
            </a:r>
            <a:r>
              <a:rPr lang="en-US" sz="2200" dirty="0" err="1" smtClean="0">
                <a:solidFill>
                  <a:schemeClr val="tx1"/>
                </a:solidFill>
                <a:latin typeface="Times New Roman" panose="02020603050405020304" pitchFamily="18" charset="0"/>
                <a:cs typeface="Times New Roman" panose="02020603050405020304" pitchFamily="18" charset="0"/>
              </a:rPr>
              <a:t>bị</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tổn</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thương</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đầu</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tiên</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và</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trầm</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trọng</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nhất</a:t>
            </a:r>
            <a:r>
              <a:rPr lang="en-US" sz="2200" dirty="0" smtClean="0">
                <a:solidFill>
                  <a:schemeClr val="tx1"/>
                </a:solidFill>
                <a:latin typeface="Times New Roman" panose="02020603050405020304" pitchFamily="18" charset="0"/>
                <a:cs typeface="Times New Roman" panose="02020603050405020304" pitchFamily="18" charset="0"/>
              </a:rPr>
              <a:t>.</a:t>
            </a:r>
          </a:p>
          <a:p>
            <a:pPr algn="l">
              <a:lnSpc>
                <a:spcPct val="150000"/>
              </a:lnSpc>
            </a:pP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Khi</a:t>
            </a:r>
            <a:r>
              <a:rPr lang="en-US" sz="2200" dirty="0" smtClean="0">
                <a:solidFill>
                  <a:schemeClr val="tx1"/>
                </a:solidFill>
                <a:latin typeface="Times New Roman" panose="02020603050405020304" pitchFamily="18" charset="0"/>
                <a:cs typeface="Times New Roman" panose="02020603050405020304" pitchFamily="18" charset="0"/>
              </a:rPr>
              <a:t> HIV </a:t>
            </a:r>
            <a:r>
              <a:rPr lang="en-US" sz="2200" dirty="0" err="1" smtClean="0">
                <a:solidFill>
                  <a:schemeClr val="tx1"/>
                </a:solidFill>
                <a:latin typeface="Times New Roman" panose="02020603050405020304" pitchFamily="18" charset="0"/>
                <a:cs typeface="Times New Roman" panose="02020603050405020304" pitchFamily="18" charset="0"/>
              </a:rPr>
              <a:t>xâm</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nhập</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tế</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bào</a:t>
            </a:r>
            <a:r>
              <a:rPr lang="en-US" sz="2200" dirty="0" smtClean="0">
                <a:solidFill>
                  <a:schemeClr val="tx1"/>
                </a:solidFill>
                <a:latin typeface="Times New Roman" panose="02020603050405020304" pitchFamily="18" charset="0"/>
                <a:cs typeface="Times New Roman" panose="02020603050405020304" pitchFamily="18" charset="0"/>
              </a:rPr>
              <a:t> T-CD4, </a:t>
            </a:r>
            <a:r>
              <a:rPr lang="en-US" sz="2200" dirty="0" err="1" smtClean="0">
                <a:solidFill>
                  <a:schemeClr val="tx1"/>
                </a:solidFill>
                <a:latin typeface="Times New Roman" panose="02020603050405020304" pitchFamily="18" charset="0"/>
                <a:cs typeface="Times New Roman" panose="02020603050405020304" pitchFamily="18" charset="0"/>
              </a:rPr>
              <a:t>nó</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sẽ</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trực</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tiếp</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hủy</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diệt</a:t>
            </a:r>
            <a:r>
              <a:rPr lang="en-US" sz="2200" dirty="0" smtClean="0">
                <a:solidFill>
                  <a:schemeClr val="tx1"/>
                </a:solidFill>
                <a:latin typeface="Times New Roman" panose="02020603050405020304" pitchFamily="18" charset="0"/>
                <a:cs typeface="Times New Roman" panose="02020603050405020304" pitchFamily="18" charset="0"/>
              </a:rPr>
              <a:t> T-CD4 </a:t>
            </a:r>
            <a:r>
              <a:rPr lang="en-US" sz="2200" dirty="0" err="1" smtClean="0">
                <a:solidFill>
                  <a:schemeClr val="tx1"/>
                </a:solidFill>
                <a:latin typeface="Times New Roman" panose="02020603050405020304" pitchFamily="18" charset="0"/>
                <a:cs typeface="Times New Roman" panose="02020603050405020304" pitchFamily="18" charset="0"/>
              </a:rPr>
              <a:t>bằng</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cách</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tăng</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thẩm</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thấu</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màng</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tế</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bào</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gây</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độc</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tế</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bào</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hoặc</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giản</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tiếp</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giết</a:t>
            </a:r>
            <a:r>
              <a:rPr lang="en-US" sz="2200" dirty="0" smtClean="0">
                <a:solidFill>
                  <a:schemeClr val="tx1"/>
                </a:solidFill>
                <a:latin typeface="Times New Roman" panose="02020603050405020304" pitchFamily="18" charset="0"/>
                <a:cs typeface="Times New Roman" panose="02020603050405020304" pitchFamily="18" charset="0"/>
              </a:rPr>
              <a:t> T-CD4 do </a:t>
            </a:r>
            <a:r>
              <a:rPr lang="en-US" sz="2200" dirty="0" err="1" smtClean="0">
                <a:solidFill>
                  <a:schemeClr val="tx1"/>
                </a:solidFill>
                <a:latin typeface="Times New Roman" panose="02020603050405020304" pitchFamily="18" charset="0"/>
                <a:cs typeface="Times New Roman" panose="02020603050405020304" pitchFamily="18" charset="0"/>
              </a:rPr>
              <a:t>hình</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thành</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kháng</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thể</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kháng</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lympho</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hoặc</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phản</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ứng</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chéo</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giữa</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kháng</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thể</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kháng</a:t>
            </a:r>
            <a:r>
              <a:rPr lang="en-US" sz="2200" dirty="0" smtClean="0">
                <a:solidFill>
                  <a:schemeClr val="tx1"/>
                </a:solidFill>
                <a:latin typeface="Times New Roman" panose="02020603050405020304" pitchFamily="18" charset="0"/>
                <a:cs typeface="Times New Roman" panose="02020603050405020304" pitchFamily="18" charset="0"/>
              </a:rPr>
              <a:t> HIV </a:t>
            </a:r>
            <a:r>
              <a:rPr lang="en-US" sz="2200" dirty="0" err="1" smtClean="0">
                <a:solidFill>
                  <a:schemeClr val="tx1"/>
                </a:solidFill>
                <a:latin typeface="Times New Roman" panose="02020603050405020304" pitchFamily="18" charset="0"/>
                <a:cs typeface="Times New Roman" panose="02020603050405020304" pitchFamily="18" charset="0"/>
              </a:rPr>
              <a:t>với</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kháng</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nguyên</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tế</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bào</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đích</a:t>
            </a:r>
            <a:r>
              <a:rPr lang="en-US" sz="2200" dirty="0" smtClean="0">
                <a:solidFill>
                  <a:schemeClr val="tx1"/>
                </a:solidFill>
                <a:latin typeface="Times New Roman" panose="02020603050405020304" pitchFamily="18" charset="0"/>
                <a:cs typeface="Times New Roman" panose="02020603050405020304" pitchFamily="18" charset="0"/>
              </a:rPr>
              <a:t>.</a:t>
            </a:r>
            <a:endParaRPr lang="en-GB" sz="2200"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4280" y="1124744"/>
            <a:ext cx="2911872" cy="2183904"/>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2359" y="3717032"/>
            <a:ext cx="3181815" cy="271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4605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2" y="0"/>
            <a:ext cx="9177001" cy="548680"/>
          </a:xfrm>
        </p:spPr>
        <p:txBody>
          <a:bodyPr>
            <a:normAutofit/>
          </a:bodyPr>
          <a:lstStyle/>
          <a:p>
            <a:r>
              <a:rPr lang="en-GB" sz="2800" b="1" dirty="0" smtClean="0">
                <a:solidFill>
                  <a:srgbClr val="FF0000"/>
                </a:solidFill>
                <a:latin typeface="Times New Roman" pitchFamily="18" charset="0"/>
                <a:cs typeface="Times New Roman" pitchFamily="18" charset="0"/>
              </a:rPr>
              <a:t>4. </a:t>
            </a:r>
            <a:r>
              <a:rPr lang="en-GB" sz="2800" b="1" dirty="0" err="1" smtClean="0">
                <a:solidFill>
                  <a:srgbClr val="FF0000"/>
                </a:solidFill>
                <a:latin typeface="Times New Roman" pitchFamily="18" charset="0"/>
                <a:cs typeface="Times New Roman" pitchFamily="18" charset="0"/>
              </a:rPr>
              <a:t>Các</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giai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đoạn</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nhiễm</a:t>
            </a:r>
            <a:r>
              <a:rPr lang="en-GB" sz="2800" b="1" dirty="0" smtClean="0">
                <a:solidFill>
                  <a:srgbClr val="FF0000"/>
                </a:solidFill>
                <a:latin typeface="Times New Roman" pitchFamily="18" charset="0"/>
                <a:cs typeface="Times New Roman" pitchFamily="18" charset="0"/>
              </a:rPr>
              <a:t> HIV </a:t>
            </a:r>
            <a:r>
              <a:rPr lang="en-GB" sz="2800" b="1" dirty="0" err="1" smtClean="0">
                <a:solidFill>
                  <a:srgbClr val="FF0000"/>
                </a:solidFill>
                <a:latin typeface="Times New Roman" pitchFamily="18" charset="0"/>
                <a:cs typeface="Times New Roman" pitchFamily="18" charset="0"/>
              </a:rPr>
              <a:t>và</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hội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chứng</a:t>
            </a:r>
            <a:r>
              <a:rPr lang="en-GB" sz="2800" b="1" dirty="0" smtClean="0">
                <a:solidFill>
                  <a:srgbClr val="FF0000"/>
                </a:solidFill>
                <a:latin typeface="Times New Roman" pitchFamily="18" charset="0"/>
                <a:cs typeface="Times New Roman" pitchFamily="18" charset="0"/>
              </a:rPr>
              <a:t> AIDS</a:t>
            </a:r>
            <a:endParaRPr lang="en-GB"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548680"/>
            <a:ext cx="8460432" cy="6309320"/>
          </a:xfrm>
        </p:spPr>
        <p:txBody>
          <a:bodyPr>
            <a:normAutofit/>
          </a:bodyPr>
          <a:lstStyle/>
          <a:p>
            <a:pPr marL="0" indent="0">
              <a:lnSpc>
                <a:spcPct val="150000"/>
              </a:lnSpc>
              <a:buNone/>
            </a:pPr>
            <a:r>
              <a:rPr lang="en-GB" sz="2200" b="1" dirty="0" smtClean="0">
                <a:latin typeface="Times New Roman" pitchFamily="18" charset="0"/>
                <a:cs typeface="Times New Roman" pitchFamily="18" charset="0"/>
              </a:rPr>
              <a:t>4.1. </a:t>
            </a:r>
            <a:r>
              <a:rPr lang="en-GB" sz="2200" b="1" dirty="0" err="1" smtClean="0">
                <a:latin typeface="Times New Roman" pitchFamily="18" charset="0"/>
                <a:cs typeface="Times New Roman" pitchFamily="18" charset="0"/>
              </a:rPr>
              <a:t>Các</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giai</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đoạn</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nhiễm</a:t>
            </a:r>
            <a:r>
              <a:rPr lang="en-GB" sz="2200" b="1" dirty="0" smtClean="0">
                <a:latin typeface="Times New Roman" pitchFamily="18" charset="0"/>
                <a:cs typeface="Times New Roman" pitchFamily="18" charset="0"/>
              </a:rPr>
              <a:t> HIV</a:t>
            </a:r>
            <a:r>
              <a:rPr lang="en-US" sz="2200" b="1" dirty="0" smtClean="0">
                <a:latin typeface="Times New Roman" panose="02020603050405020304" pitchFamily="18" charset="0"/>
                <a:cs typeface="Times New Roman" panose="02020603050405020304" pitchFamily="18" charset="0"/>
              </a:rPr>
              <a:t>.</a:t>
            </a:r>
          </a:p>
          <a:p>
            <a:pPr marL="0" indent="0">
              <a:lnSpc>
                <a:spcPct val="150000"/>
              </a:lnSpc>
              <a:buNone/>
            </a:pPr>
            <a:r>
              <a:rPr lang="en-GB" sz="2200" b="1" dirty="0" smtClean="0">
                <a:latin typeface="Times New Roman" pitchFamily="18" charset="0"/>
                <a:cs typeface="Times New Roman" pitchFamily="18" charset="0"/>
              </a:rPr>
              <a:t>4.1.1. </a:t>
            </a:r>
            <a:r>
              <a:rPr lang="en-GB" sz="2200" b="1" dirty="0" err="1" smtClean="0">
                <a:latin typeface="Times New Roman" pitchFamily="18" charset="0"/>
                <a:cs typeface="Times New Roman" pitchFamily="18" charset="0"/>
              </a:rPr>
              <a:t>Giai</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đoạn</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nhiễn</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trùng</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khởi</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phát</a:t>
            </a:r>
            <a:endParaRPr lang="en-GB" sz="2200" b="1" dirty="0" smtClean="0">
              <a:latin typeface="Times New Roman" pitchFamily="18" charset="0"/>
              <a:cs typeface="Times New Roman" pitchFamily="18" charset="0"/>
            </a:endParaRPr>
          </a:p>
          <a:p>
            <a:pPr>
              <a:lnSpc>
                <a:spcPct val="150000"/>
              </a:lnSpc>
            </a:pPr>
            <a:r>
              <a:rPr lang="en-US" sz="2200" dirty="0" err="1" smtClean="0">
                <a:latin typeface="Times New Roman" panose="02020603050405020304" pitchFamily="18" charset="0"/>
                <a:cs typeface="Times New Roman" panose="02020603050405020304" pitchFamily="18" charset="0"/>
              </a:rPr>
              <a:t>Giai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đoạn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này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kéo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dài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3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8 </a:t>
            </a:r>
            <a:r>
              <a:rPr lang="en-US" sz="2200" dirty="0" err="1" smtClean="0">
                <a:latin typeface="Times New Roman" panose="02020603050405020304" pitchFamily="18" charset="0"/>
                <a:cs typeface="Times New Roman" panose="02020603050405020304" pitchFamily="18" charset="0"/>
              </a:rPr>
              <a:t>tuần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1 -2 </a:t>
            </a:r>
            <a:r>
              <a:rPr lang="en-US" sz="2200" dirty="0" err="1" smtClean="0">
                <a:latin typeface="Times New Roman" panose="02020603050405020304" pitchFamily="18" charset="0"/>
                <a:cs typeface="Times New Roman" panose="02020603050405020304" pitchFamily="18" charset="0"/>
              </a:rPr>
              <a:t>tuần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đầu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nguyên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kháng</a:t>
            </a:r>
            <a:r>
              <a:rPr lang="en-US" sz="2200" dirty="0" smtClean="0">
                <a:latin typeface="Times New Roman" panose="02020603050405020304" pitchFamily="18" charset="0"/>
                <a:cs typeface="Times New Roman" panose="02020603050405020304" pitchFamily="18" charset="0"/>
              </a:rPr>
              <a:t> HIV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máu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khoảng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tuần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thứ</a:t>
            </a:r>
            <a:r>
              <a:rPr lang="en-US" sz="2200" dirty="0" smtClean="0">
                <a:latin typeface="Times New Roman" panose="02020603050405020304" pitchFamily="18" charset="0"/>
                <a:cs typeface="Times New Roman" panose="02020603050405020304" pitchFamily="18" charset="0"/>
              </a:rPr>
              <a:t> 3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huyết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thanh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nguyên</a:t>
            </a:r>
            <a:r>
              <a:rPr lang="en-US" sz="2200" dirty="0" smtClean="0">
                <a:latin typeface="Times New Roman" panose="02020603050405020304" pitchFamily="18" charset="0"/>
                <a:cs typeface="Times New Roman" panose="02020603050405020304" pitchFamily="18" charset="0"/>
              </a:rPr>
              <a:t> p24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kháng</a:t>
            </a:r>
            <a:r>
              <a:rPr lang="en-US" sz="2200" dirty="0" smtClean="0">
                <a:latin typeface="Times New Roman" panose="02020603050405020304" pitchFamily="18" charset="0"/>
                <a:cs typeface="Times New Roman" panose="02020603050405020304" pitchFamily="18" charset="0"/>
              </a:rPr>
              <a:t> HIV </a:t>
            </a:r>
            <a:r>
              <a:rPr lang="en-US" sz="2200" dirty="0" err="1" smtClean="0">
                <a:latin typeface="Times New Roman" panose="02020603050405020304" pitchFamily="18" charset="0"/>
                <a:cs typeface="Times New Roman" panose="02020603050405020304" pitchFamily="18" charset="0"/>
              </a:rPr>
              <a:t>typ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IgM</a:t>
            </a:r>
            <a:r>
              <a:rPr lang="en-US" sz="2200" dirty="0" smtClean="0">
                <a:latin typeface="Times New Roman" panose="02020603050405020304" pitchFamily="18" charset="0"/>
                <a:cs typeface="Times New Roman" panose="02020603050405020304" pitchFamily="18" charset="0"/>
              </a:rPr>
              <a:t>.</a:t>
            </a:r>
          </a:p>
          <a:p>
            <a:pPr>
              <a:lnSpc>
                <a:spcPct val="150000"/>
              </a:lnSpc>
            </a:pPr>
            <a:r>
              <a:rPr lang="en-US" sz="2200" dirty="0" err="1" smtClean="0">
                <a:latin typeface="Times New Roman" panose="02020603050405020304" pitchFamily="18" charset="0"/>
                <a:cs typeface="Times New Roman" panose="02020603050405020304" pitchFamily="18" charset="0"/>
              </a:rPr>
              <a:t>Tuy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yếu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tố</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này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xuất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hiện</a:t>
            </a:r>
            <a:r>
              <a:rPr lang="en-US" sz="2200" dirty="0" smtClean="0">
                <a:latin typeface="Times New Roman" panose="02020603050405020304" pitchFamily="18" charset="0"/>
                <a:cs typeface="Times New Roman" panose="02020603050405020304" pitchFamily="18" charset="0"/>
              </a:rPr>
              <a:t> ở </a:t>
            </a:r>
            <a:r>
              <a:rPr lang="en-US" sz="2200" dirty="0" err="1" smtClean="0">
                <a:latin typeface="Times New Roman" panose="02020603050405020304" pitchFamily="18" charset="0"/>
                <a:cs typeface="Times New Roman" panose="02020603050405020304" pitchFamily="18" charset="0"/>
              </a:rPr>
              <a:t>mức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độ</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kỹ</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thuật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hiện</a:t>
            </a:r>
            <a:r>
              <a:rPr lang="en-US" sz="2200" dirty="0" smtClean="0">
                <a:latin typeface="Times New Roman" panose="02020603050405020304" pitchFamily="18" charset="0"/>
                <a:cs typeface="Times New Roman" panose="02020603050405020304" pitchFamily="18" charset="0"/>
              </a:rPr>
              <a:t> nay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độ</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nhạy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phát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hiện</a:t>
            </a:r>
            <a:r>
              <a:rPr lang="en-US" sz="2200" dirty="0" smtClean="0">
                <a:latin typeface="Times New Roman" panose="02020603050405020304" pitchFamily="18" charset="0"/>
                <a:cs typeface="Times New Roman" panose="02020603050405020304" pitchFamily="18" charset="0"/>
              </a:rPr>
              <a:t>.</a:t>
            </a:r>
          </a:p>
          <a:p>
            <a:pPr>
              <a:lnSpc>
                <a:spcPct val="150000"/>
              </a:lnSpc>
            </a:pPr>
            <a:r>
              <a:rPr lang="en-US" sz="2200" dirty="0" err="1" smtClean="0">
                <a:latin typeface="Times New Roman" panose="02020603050405020304" pitchFamily="18" charset="0"/>
                <a:cs typeface="Times New Roman" panose="02020603050405020304" pitchFamily="18" charset="0"/>
              </a:rPr>
              <a:t>Đây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giai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đoạn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cửa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sổ</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nếu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lấy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máu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truyền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giai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đoạn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này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sẽ</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dễ</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nhiễm</a:t>
            </a:r>
            <a:r>
              <a:rPr lang="en-US" sz="2200" dirty="0" smtClean="0">
                <a:latin typeface="Times New Roman" panose="02020603050405020304" pitchFamily="18" charset="0"/>
                <a:cs typeface="Times New Roman" panose="02020603050405020304" pitchFamily="18" charset="0"/>
              </a:rPr>
              <a:t> HIV, </a:t>
            </a:r>
            <a:r>
              <a:rPr lang="en-US" sz="2200" dirty="0" err="1" smtClean="0">
                <a:latin typeface="Times New Roman" panose="02020603050405020304" pitchFamily="18" charset="0"/>
                <a:cs typeface="Times New Roman" panose="02020603050405020304" pitchFamily="18" charset="0"/>
              </a:rPr>
              <a:t>mặc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dù</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xét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nghiệm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sàng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lọc</a:t>
            </a:r>
            <a:r>
              <a:rPr lang="en-US" sz="2200" dirty="0" smtClean="0">
                <a:latin typeface="Times New Roman" panose="02020603050405020304" pitchFamily="18" charset="0"/>
                <a:cs typeface="Times New Roman" panose="02020603050405020304" pitchFamily="18" charset="0"/>
              </a:rPr>
              <a:t>.</a:t>
            </a:r>
          </a:p>
          <a:p>
            <a:pPr marL="0" indent="0">
              <a:lnSpc>
                <a:spcPct val="150000"/>
              </a:lnSpc>
              <a:buNone/>
            </a:pPr>
            <a:endParaRPr lang="en-GB" sz="2200" dirty="0">
              <a:latin typeface="Times New Roman" pitchFamily="18" charset="0"/>
              <a:cs typeface="Times New Roman" pitchFamily="18" charset="0"/>
            </a:endParaRPr>
          </a:p>
        </p:txBody>
      </p:sp>
    </p:spTree>
    <p:extLst>
      <p:ext uri="{BB962C8B-B14F-4D97-AF65-F5344CB8AC3E}">
        <p14:creationId xmlns:p14="http://schemas.microsoft.com/office/powerpoint/2010/main" val="37363836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2" y="0"/>
            <a:ext cx="9177001" cy="548680"/>
          </a:xfrm>
        </p:spPr>
        <p:txBody>
          <a:bodyPr>
            <a:normAutofit/>
          </a:bodyPr>
          <a:lstStyle/>
          <a:p>
            <a:r>
              <a:rPr lang="en-GB" sz="2800" b="1" dirty="0" smtClean="0">
                <a:solidFill>
                  <a:srgbClr val="FF0000"/>
                </a:solidFill>
                <a:latin typeface="Times New Roman" pitchFamily="18" charset="0"/>
                <a:cs typeface="Times New Roman" pitchFamily="18" charset="0"/>
              </a:rPr>
              <a:t>4. </a:t>
            </a:r>
            <a:r>
              <a:rPr lang="en-GB" sz="2800" b="1" dirty="0" err="1" smtClean="0">
                <a:solidFill>
                  <a:srgbClr val="FF0000"/>
                </a:solidFill>
                <a:latin typeface="Times New Roman" pitchFamily="18" charset="0"/>
                <a:cs typeface="Times New Roman" pitchFamily="18" charset="0"/>
              </a:rPr>
              <a:t>Các</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giai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đoạn</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nhiễm</a:t>
            </a:r>
            <a:r>
              <a:rPr lang="en-GB" sz="2800" b="1" dirty="0" smtClean="0">
                <a:solidFill>
                  <a:srgbClr val="FF0000"/>
                </a:solidFill>
                <a:latin typeface="Times New Roman" pitchFamily="18" charset="0"/>
                <a:cs typeface="Times New Roman" pitchFamily="18" charset="0"/>
              </a:rPr>
              <a:t> HIV </a:t>
            </a:r>
            <a:r>
              <a:rPr lang="en-GB" sz="2800" b="1" dirty="0" err="1" smtClean="0">
                <a:solidFill>
                  <a:srgbClr val="FF0000"/>
                </a:solidFill>
                <a:latin typeface="Times New Roman" pitchFamily="18" charset="0"/>
                <a:cs typeface="Times New Roman" pitchFamily="18" charset="0"/>
              </a:rPr>
              <a:t>và</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hội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chứng</a:t>
            </a:r>
            <a:r>
              <a:rPr lang="en-GB" sz="2800" b="1" dirty="0" smtClean="0">
                <a:solidFill>
                  <a:srgbClr val="FF0000"/>
                </a:solidFill>
                <a:latin typeface="Times New Roman" pitchFamily="18" charset="0"/>
                <a:cs typeface="Times New Roman" pitchFamily="18" charset="0"/>
              </a:rPr>
              <a:t> AIDS</a:t>
            </a:r>
            <a:endParaRPr lang="en-GB"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476672"/>
            <a:ext cx="8460432" cy="6381328"/>
          </a:xfrm>
        </p:spPr>
        <p:txBody>
          <a:bodyPr>
            <a:normAutofit/>
          </a:bodyPr>
          <a:lstStyle/>
          <a:p>
            <a:pPr marL="0" indent="0">
              <a:lnSpc>
                <a:spcPct val="150000"/>
              </a:lnSpc>
              <a:buNone/>
            </a:pPr>
            <a:r>
              <a:rPr lang="en-GB" sz="2200" b="1" dirty="0" smtClean="0">
                <a:latin typeface="Times New Roman" pitchFamily="18" charset="0"/>
                <a:cs typeface="Times New Roman" pitchFamily="18" charset="0"/>
              </a:rPr>
              <a:t>4.1. </a:t>
            </a:r>
            <a:r>
              <a:rPr lang="en-GB" sz="2200" b="1" dirty="0" err="1" smtClean="0">
                <a:latin typeface="Times New Roman" pitchFamily="18" charset="0"/>
                <a:cs typeface="Times New Roman" pitchFamily="18" charset="0"/>
              </a:rPr>
              <a:t>Các</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giai</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đoạn</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nhiễm</a:t>
            </a:r>
            <a:r>
              <a:rPr lang="en-GB" sz="2200" b="1" dirty="0" smtClean="0">
                <a:latin typeface="Times New Roman" pitchFamily="18" charset="0"/>
                <a:cs typeface="Times New Roman" pitchFamily="18" charset="0"/>
              </a:rPr>
              <a:t> HIV</a:t>
            </a:r>
            <a:endParaRPr lang="en-US" sz="2200" b="1" dirty="0">
              <a:latin typeface="Times New Roman" panose="02020603050405020304" pitchFamily="18" charset="0"/>
              <a:cs typeface="Times New Roman" panose="02020603050405020304" pitchFamily="18" charset="0"/>
            </a:endParaRPr>
          </a:p>
          <a:p>
            <a:pPr marL="0" indent="0">
              <a:lnSpc>
                <a:spcPct val="150000"/>
              </a:lnSpc>
              <a:buNone/>
            </a:pPr>
            <a:r>
              <a:rPr lang="en-US" sz="2200" b="1" dirty="0" smtClean="0">
                <a:latin typeface="Times New Roman" panose="02020603050405020304" pitchFamily="18" charset="0"/>
                <a:cs typeface="Times New Roman" panose="02020603050405020304" pitchFamily="18" charset="0"/>
              </a:rPr>
              <a:t>4.1.2. </a:t>
            </a:r>
            <a:r>
              <a:rPr lang="en-US" sz="2200" b="1" dirty="0" err="1" smtClean="0">
                <a:latin typeface="Times New Roman" panose="02020603050405020304" pitchFamily="18" charset="0"/>
                <a:cs typeface="Times New Roman" panose="02020603050405020304" pitchFamily="18" charset="0"/>
              </a:rPr>
              <a:t>Giai</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đoạn</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nhiễm</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trùng</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tiềm</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tàng</a:t>
            </a:r>
            <a:endParaRPr lang="en-US" sz="2200" b="1" dirty="0" smtClean="0">
              <a:latin typeface="Times New Roman" panose="02020603050405020304" pitchFamily="18" charset="0"/>
              <a:cs typeface="Times New Roman" panose="02020603050405020304" pitchFamily="18" charset="0"/>
            </a:endParaRPr>
          </a:p>
          <a:p>
            <a:pPr>
              <a:lnSpc>
                <a:spcPct val="150000"/>
              </a:lnSpc>
            </a:pPr>
            <a:r>
              <a:rPr lang="en-US" sz="2200" dirty="0" err="1" smtClean="0">
                <a:latin typeface="Times New Roman" panose="02020603050405020304" pitchFamily="18" charset="0"/>
                <a:cs typeface="Times New Roman" panose="02020603050405020304" pitchFamily="18" charset="0"/>
              </a:rPr>
              <a:t>Giai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đoạn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này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kéo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dài</a:t>
            </a:r>
            <a:r>
              <a:rPr lang="en-US" sz="2200" dirty="0" smtClean="0">
                <a:latin typeface="Times New Roman" panose="02020603050405020304" pitchFamily="18" charset="0"/>
                <a:cs typeface="Times New Roman" panose="02020603050405020304" pitchFamily="18" charset="0"/>
              </a:rPr>
              <a:t> 3 </a:t>
            </a:r>
            <a:r>
              <a:rPr lang="en-US" sz="2200" dirty="0" err="1" smtClean="0">
                <a:latin typeface="Times New Roman" panose="02020603050405020304" pitchFamily="18" charset="0"/>
                <a:cs typeface="Times New Roman" panose="02020603050405020304" pitchFamily="18" charset="0"/>
              </a:rPr>
              <a:t>tháng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10 </a:t>
            </a:r>
            <a:r>
              <a:rPr lang="en-US" sz="2200" dirty="0" err="1" smtClean="0">
                <a:latin typeface="Times New Roman" panose="02020603050405020304" pitchFamily="18" charset="0"/>
                <a:cs typeface="Times New Roman" panose="02020603050405020304" pitchFamily="18" charset="0"/>
              </a:rPr>
              <a:t>năm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hoặc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dài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hơn</a:t>
            </a:r>
            <a:r>
              <a:rPr lang="en-US" sz="2200" dirty="0" smtClean="0">
                <a:latin typeface="Times New Roman" panose="02020603050405020304" pitchFamily="18" charset="0"/>
                <a:cs typeface="Times New Roman" panose="02020603050405020304" pitchFamily="18" charset="0"/>
              </a:rPr>
              <a:t>.</a:t>
            </a:r>
          </a:p>
          <a:p>
            <a:pPr>
              <a:lnSpc>
                <a:spcPct val="150000"/>
              </a:lnSpc>
            </a:pP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huyết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thanh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đặc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hiệu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nguyên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HIV, </a:t>
            </a:r>
            <a:r>
              <a:rPr lang="en-US" sz="2200" dirty="0" err="1" smtClean="0">
                <a:latin typeface="Times New Roman" panose="02020603050405020304" pitchFamily="18" charset="0"/>
                <a:cs typeface="Times New Roman" panose="02020603050405020304" pitchFamily="18" charset="0"/>
              </a:rPr>
              <a:t>phần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lớn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kháng</a:t>
            </a:r>
            <a:r>
              <a:rPr lang="en-US" sz="2200" dirty="0" smtClean="0">
                <a:latin typeface="Times New Roman" panose="02020603050405020304" pitchFamily="18" charset="0"/>
                <a:cs typeface="Times New Roman" panose="02020603050405020304" pitchFamily="18" charset="0"/>
              </a:rPr>
              <a:t> HIV </a:t>
            </a:r>
            <a:r>
              <a:rPr lang="en-US" sz="2200" dirty="0" err="1" smtClean="0">
                <a:latin typeface="Times New Roman" panose="02020603050405020304" pitchFamily="18" charset="0"/>
                <a:cs typeface="Times New Roman" panose="02020603050405020304" pitchFamily="18" charset="0"/>
              </a:rPr>
              <a:t>typ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IgG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dễ</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phát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hiện</a:t>
            </a:r>
            <a:r>
              <a:rPr lang="en-US" sz="2200" dirty="0" smtClean="0">
                <a:latin typeface="Times New Roman" panose="02020603050405020304" pitchFamily="18" charset="0"/>
                <a:cs typeface="Times New Roman" panose="02020603050405020304" pitchFamily="18" charset="0"/>
              </a:rPr>
              <a:t>.</a:t>
            </a:r>
          </a:p>
          <a:p>
            <a:pPr>
              <a:lnSpc>
                <a:spcPct val="150000"/>
              </a:lnSpc>
            </a:pP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triệu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chứng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lâm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sàng</a:t>
            </a:r>
            <a:r>
              <a:rPr lang="en-US" sz="2200" dirty="0" smtClean="0">
                <a:latin typeface="Times New Roman" panose="02020603050405020304" pitchFamily="18" charset="0"/>
                <a:cs typeface="Times New Roman" panose="02020603050405020304" pitchFamily="18" charset="0"/>
              </a:rPr>
              <a:t>.</a:t>
            </a:r>
          </a:p>
          <a:p>
            <a:pPr marL="0" indent="0">
              <a:lnSpc>
                <a:spcPct val="150000"/>
              </a:lnSpc>
              <a:buNone/>
            </a:pPr>
            <a:r>
              <a:rPr lang="en-US" sz="2200" b="1" dirty="0" smtClean="0">
                <a:latin typeface="Times New Roman" panose="02020603050405020304" pitchFamily="18" charset="0"/>
                <a:cs typeface="Times New Roman" panose="02020603050405020304" pitchFamily="18" charset="0"/>
              </a:rPr>
              <a:t>4.1.3. </a:t>
            </a:r>
            <a:r>
              <a:rPr lang="en-US" sz="2200" b="1" dirty="0" err="1" smtClean="0">
                <a:latin typeface="Times New Roman" panose="02020603050405020304" pitchFamily="18" charset="0"/>
                <a:cs typeface="Times New Roman" panose="02020603050405020304" pitchFamily="18" charset="0"/>
              </a:rPr>
              <a:t>Giai</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đoạn</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hình</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thành</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hội</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chứng</a:t>
            </a:r>
            <a:r>
              <a:rPr lang="en-US" sz="2200" b="1" dirty="0" smtClean="0">
                <a:latin typeface="Times New Roman" panose="02020603050405020304" pitchFamily="18" charset="0"/>
                <a:cs typeface="Times New Roman" panose="02020603050405020304" pitchFamily="18" charset="0"/>
              </a:rPr>
              <a:t> AIDS:</a:t>
            </a:r>
          </a:p>
          <a:p>
            <a:pPr>
              <a:lnSpc>
                <a:spcPct val="150000"/>
              </a:lnSpc>
            </a:pPr>
            <a:r>
              <a:rPr lang="en-US" sz="2200" dirty="0" err="1" smtClean="0">
                <a:latin typeface="Times New Roman" panose="02020603050405020304" pitchFamily="18" charset="0"/>
                <a:cs typeface="Times New Roman" panose="02020603050405020304" pitchFamily="18" charset="0"/>
              </a:rPr>
              <a:t>Biểu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hiện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hội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chứng</a:t>
            </a:r>
            <a:r>
              <a:rPr lang="en-US" sz="2200" dirty="0" smtClean="0">
                <a:latin typeface="Times New Roman" panose="02020603050405020304" pitchFamily="18" charset="0"/>
                <a:cs typeface="Times New Roman" panose="02020603050405020304" pitchFamily="18" charset="0"/>
              </a:rPr>
              <a:t> AIDS </a:t>
            </a:r>
            <a:r>
              <a:rPr lang="en-US" sz="2200" dirty="0" err="1" smtClean="0">
                <a:latin typeface="Times New Roman" panose="02020603050405020304" pitchFamily="18" charset="0"/>
                <a:cs typeface="Times New Roman" panose="02020603050405020304" pitchFamily="18" charset="0"/>
              </a:rPr>
              <a:t>trên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lâm</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sàng</a:t>
            </a:r>
            <a:endParaRPr lang="en-US" sz="2200" dirty="0" smtClean="0">
              <a:latin typeface="Times New Roman" panose="02020603050405020304" pitchFamily="18" charset="0"/>
              <a:cs typeface="Times New Roman" panose="02020603050405020304" pitchFamily="18" charset="0"/>
            </a:endParaRPr>
          </a:p>
          <a:p>
            <a:pPr>
              <a:lnSpc>
                <a:spcPct val="150000"/>
              </a:lnSpc>
            </a:pP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huyết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thanh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phát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hiện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nguyên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kháng</a:t>
            </a:r>
            <a:r>
              <a:rPr lang="en-US" sz="2200" dirty="0" smtClean="0">
                <a:latin typeface="Times New Roman" panose="02020603050405020304" pitchFamily="18" charset="0"/>
                <a:cs typeface="Times New Roman" panose="02020603050405020304" pitchFamily="18" charset="0"/>
              </a:rPr>
              <a:t> HIV </a:t>
            </a:r>
            <a:r>
              <a:rPr lang="en-US" sz="2200" dirty="0" err="1" smtClean="0">
                <a:latin typeface="Times New Roman" panose="02020603050405020304" pitchFamily="18" charset="0"/>
                <a:cs typeface="Times New Roman" panose="02020603050405020304" pitchFamily="18" charset="0"/>
              </a:rPr>
              <a:t>đặc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hiệu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từng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nguyên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phức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hợp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miễn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dịch</a:t>
            </a:r>
            <a:r>
              <a:rPr lang="en-US" sz="2200" dirty="0" smtClean="0">
                <a:latin typeface="Times New Roman" panose="02020603050405020304" pitchFamily="18" charset="0"/>
                <a:cs typeface="Times New Roman" panose="02020603050405020304" pitchFamily="18" charset="0"/>
              </a:rPr>
              <a:t>. </a:t>
            </a:r>
          </a:p>
          <a:p>
            <a:pPr>
              <a:lnSpc>
                <a:spcPct val="150000"/>
              </a:lnSpc>
            </a:pPr>
            <a:endParaRPr lang="en-US" sz="2200" dirty="0" smtClean="0">
              <a:latin typeface="Times New Roman" panose="02020603050405020304" pitchFamily="18" charset="0"/>
              <a:cs typeface="Times New Roman" panose="02020603050405020304" pitchFamily="18" charset="0"/>
            </a:endParaRPr>
          </a:p>
          <a:p>
            <a:pPr marL="0" indent="0">
              <a:lnSpc>
                <a:spcPct val="150000"/>
              </a:lnSpc>
              <a:buNone/>
            </a:pPr>
            <a:endParaRPr lang="en-US" sz="2200" dirty="0" smtClean="0">
              <a:latin typeface="Times New Roman" panose="02020603050405020304" pitchFamily="18" charset="0"/>
              <a:cs typeface="Times New Roman" panose="02020603050405020304" pitchFamily="18" charset="0"/>
            </a:endParaRPr>
          </a:p>
          <a:p>
            <a:pPr>
              <a:lnSpc>
                <a:spcPct val="150000"/>
              </a:lnSpc>
            </a:pPr>
            <a:endParaRPr lang="en-GB" sz="2200" dirty="0">
              <a:latin typeface="Times New Roman" pitchFamily="18" charset="0"/>
              <a:cs typeface="Times New Roman" pitchFamily="18" charset="0"/>
            </a:endParaRPr>
          </a:p>
        </p:txBody>
      </p:sp>
    </p:spTree>
    <p:extLst>
      <p:ext uri="{BB962C8B-B14F-4D97-AF65-F5344CB8AC3E}">
        <p14:creationId xmlns:p14="http://schemas.microsoft.com/office/powerpoint/2010/main" val="37363836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2" y="0"/>
            <a:ext cx="9177001" cy="548680"/>
          </a:xfrm>
        </p:spPr>
        <p:txBody>
          <a:bodyPr>
            <a:normAutofit/>
          </a:bodyPr>
          <a:lstStyle/>
          <a:p>
            <a:r>
              <a:rPr lang="en-GB" sz="2800" b="1" dirty="0" smtClean="0">
                <a:solidFill>
                  <a:srgbClr val="FF0000"/>
                </a:solidFill>
                <a:latin typeface="Times New Roman" pitchFamily="18" charset="0"/>
                <a:cs typeface="Times New Roman" pitchFamily="18" charset="0"/>
              </a:rPr>
              <a:t>4. </a:t>
            </a:r>
            <a:r>
              <a:rPr lang="en-GB" sz="2800" b="1" dirty="0" err="1" smtClean="0">
                <a:solidFill>
                  <a:srgbClr val="FF0000"/>
                </a:solidFill>
                <a:latin typeface="Times New Roman" pitchFamily="18" charset="0"/>
                <a:cs typeface="Times New Roman" pitchFamily="18" charset="0"/>
              </a:rPr>
              <a:t>Các</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giai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đoạn</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nhiễm</a:t>
            </a:r>
            <a:r>
              <a:rPr lang="en-GB" sz="2800" b="1" dirty="0" smtClean="0">
                <a:solidFill>
                  <a:srgbClr val="FF0000"/>
                </a:solidFill>
                <a:latin typeface="Times New Roman" pitchFamily="18" charset="0"/>
                <a:cs typeface="Times New Roman" pitchFamily="18" charset="0"/>
              </a:rPr>
              <a:t> HIV </a:t>
            </a:r>
            <a:r>
              <a:rPr lang="en-GB" sz="2800" b="1" dirty="0" err="1" smtClean="0">
                <a:solidFill>
                  <a:srgbClr val="FF0000"/>
                </a:solidFill>
                <a:latin typeface="Times New Roman" pitchFamily="18" charset="0"/>
                <a:cs typeface="Times New Roman" pitchFamily="18" charset="0"/>
              </a:rPr>
              <a:t>và</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hội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chứng</a:t>
            </a:r>
            <a:r>
              <a:rPr lang="en-GB" sz="2800" b="1" dirty="0" smtClean="0">
                <a:solidFill>
                  <a:srgbClr val="FF0000"/>
                </a:solidFill>
                <a:latin typeface="Times New Roman" pitchFamily="18" charset="0"/>
                <a:cs typeface="Times New Roman" pitchFamily="18" charset="0"/>
              </a:rPr>
              <a:t> AIDS</a:t>
            </a:r>
            <a:endParaRPr lang="en-GB"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1564" y="468264"/>
            <a:ext cx="9144000" cy="6381328"/>
          </a:xfrm>
        </p:spPr>
        <p:txBody>
          <a:bodyPr>
            <a:normAutofit/>
          </a:bodyPr>
          <a:lstStyle/>
          <a:p>
            <a:pPr marL="0" indent="0">
              <a:lnSpc>
                <a:spcPct val="150000"/>
              </a:lnSpc>
              <a:buNone/>
            </a:pPr>
            <a:r>
              <a:rPr lang="en-GB" sz="2200" b="1" dirty="0" smtClean="0">
                <a:latin typeface="Times New Roman" pitchFamily="18" charset="0"/>
                <a:cs typeface="Times New Roman" pitchFamily="18" charset="0"/>
              </a:rPr>
              <a:t>4.2. </a:t>
            </a:r>
            <a:r>
              <a:rPr lang="en-GB" sz="2200" b="1" dirty="0" err="1" smtClean="0">
                <a:latin typeface="Times New Roman" pitchFamily="18" charset="0"/>
                <a:cs typeface="Times New Roman" pitchFamily="18" charset="0"/>
              </a:rPr>
              <a:t>Hội</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chứng</a:t>
            </a:r>
            <a:r>
              <a:rPr lang="en-GB" sz="2200" b="1" dirty="0" smtClean="0">
                <a:latin typeface="Times New Roman" pitchFamily="18" charset="0"/>
                <a:cs typeface="Times New Roman" pitchFamily="18" charset="0"/>
              </a:rPr>
              <a:t> AIDS:</a:t>
            </a:r>
          </a:p>
          <a:p>
            <a:pPr marL="0" indent="0">
              <a:lnSpc>
                <a:spcPct val="150000"/>
              </a:lnSpc>
              <a:buNone/>
            </a:pPr>
            <a:r>
              <a:rPr lang="en-GB" sz="2200" b="1" dirty="0" smtClean="0">
                <a:latin typeface="Times New Roman" pitchFamily="18" charset="0"/>
                <a:cs typeface="Times New Roman" pitchFamily="18" charset="0"/>
              </a:rPr>
              <a:t>4.2.1. </a:t>
            </a:r>
            <a:r>
              <a:rPr lang="en-GB" sz="2200" b="1" dirty="0" err="1" smtClean="0">
                <a:latin typeface="Times New Roman" pitchFamily="18" charset="0"/>
                <a:cs typeface="Times New Roman" pitchFamily="18" charset="0"/>
              </a:rPr>
              <a:t>Lâm</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sàng</a:t>
            </a:r>
            <a:r>
              <a:rPr lang="en-GB" sz="2200" b="1" dirty="0" smtClean="0">
                <a:latin typeface="Times New Roman" pitchFamily="18" charset="0"/>
                <a:cs typeface="Times New Roman" pitchFamily="18" charset="0"/>
              </a:rPr>
              <a:t>:</a:t>
            </a:r>
          </a:p>
          <a:p>
            <a:pPr marL="0" indent="0">
              <a:lnSpc>
                <a:spcPct val="150000"/>
              </a:lnSpc>
              <a:buNone/>
            </a:pPr>
            <a:r>
              <a:rPr lang="en-GB" sz="2200" i="1" dirty="0" err="1" smtClean="0">
                <a:latin typeface="Times New Roman" pitchFamily="18" charset="0"/>
                <a:cs typeface="Times New Roman" pitchFamily="18" charset="0"/>
              </a:rPr>
              <a:t>a.Những</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nhóm</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bệnh</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thường</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gặp</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của</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hội</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chứng</a:t>
            </a:r>
            <a:r>
              <a:rPr lang="en-GB" sz="2200" i="1" dirty="0" smtClean="0">
                <a:latin typeface="Times New Roman" pitchFamily="18" charset="0"/>
                <a:cs typeface="Times New Roman" pitchFamily="18" charset="0"/>
              </a:rPr>
              <a:t> AIDS</a:t>
            </a:r>
            <a:endParaRPr lang="en-US" sz="2200" i="1" dirty="0" smtClean="0">
              <a:latin typeface="Times New Roman" panose="02020603050405020304" pitchFamily="18" charset="0"/>
              <a:cs typeface="Times New Roman" panose="02020603050405020304" pitchFamily="18" charset="0"/>
            </a:endParaRPr>
          </a:p>
          <a:p>
            <a:pPr>
              <a:lnSpc>
                <a:spcPct val="150000"/>
              </a:lnSpc>
              <a:buFont typeface="Arial" charset="0"/>
              <a:buChar char="•"/>
            </a:pPr>
            <a:r>
              <a:rPr lang="en-US" sz="2200" dirty="0" err="1" smtClean="0">
                <a:latin typeface="Times New Roman" panose="02020603050405020304" pitchFamily="18" charset="0"/>
                <a:cs typeface="Times New Roman" panose="02020603050405020304" pitchFamily="18" charset="0"/>
              </a:rPr>
              <a:t>Nhiễm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trùng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hội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thường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gặp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phổi</a:t>
            </a:r>
            <a:r>
              <a:rPr lang="en-US" sz="2200" dirty="0" smtClean="0">
                <a:latin typeface="Times New Roman" panose="02020603050405020304" pitchFamily="18" charset="0"/>
                <a:cs typeface="Times New Roman" panose="02020603050405020304" pitchFamily="18" charset="0"/>
              </a:rPr>
              <a:t> do </a:t>
            </a:r>
            <a:r>
              <a:rPr lang="en-US" sz="2200" i="1" dirty="0" err="1" smtClean="0">
                <a:latin typeface="Times New Roman" panose="02020603050405020304" pitchFamily="18" charset="0"/>
                <a:cs typeface="Times New Roman" panose="02020603050405020304" pitchFamily="18" charset="0"/>
              </a:rPr>
              <a:t>Pneumocytis</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carinii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hoặc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nhiễm</a:t>
            </a:r>
            <a:r>
              <a:rPr lang="en-US" sz="2200" dirty="0" smtClean="0">
                <a:latin typeface="Times New Roman" panose="02020603050405020304" pitchFamily="18" charset="0"/>
                <a:cs typeface="Times New Roman" panose="02020603050405020304" pitchFamily="18" charset="0"/>
              </a:rPr>
              <a:t> </a:t>
            </a:r>
            <a:r>
              <a:rPr lang="en-US" sz="2200" i="1" dirty="0" smtClean="0">
                <a:latin typeface="Times New Roman" panose="02020603050405020304" pitchFamily="18" charset="0"/>
                <a:cs typeface="Times New Roman" panose="02020603050405020304" pitchFamily="18" charset="0"/>
              </a:rPr>
              <a:t>Cytomegalovirus.</a:t>
            </a:r>
          </a:p>
          <a:p>
            <a:pPr marL="0" indent="0">
              <a:lnSpc>
                <a:spcPct val="150000"/>
              </a:lnSpc>
              <a:buNone/>
            </a:pPr>
            <a:endParaRPr lang="en-US" sz="2400" i="1" dirty="0" smtClean="0">
              <a:latin typeface="Times New Roman" panose="02020603050405020304" pitchFamily="18" charset="0"/>
              <a:cs typeface="Times New Roman" panose="02020603050405020304" pitchFamily="18" charset="0"/>
            </a:endParaRPr>
          </a:p>
          <a:p>
            <a:pPr>
              <a:lnSpc>
                <a:spcPct val="150000"/>
              </a:lnSpc>
            </a:pPr>
            <a:endParaRPr lang="en-GB" sz="22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760028"/>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076655"/>
            <a:ext cx="3344589" cy="356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4028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2" y="0"/>
            <a:ext cx="9177001" cy="548680"/>
          </a:xfrm>
        </p:spPr>
        <p:txBody>
          <a:bodyPr>
            <a:normAutofit/>
          </a:bodyPr>
          <a:lstStyle/>
          <a:p>
            <a:r>
              <a:rPr lang="en-GB" sz="2800" b="1" dirty="0" smtClean="0">
                <a:solidFill>
                  <a:srgbClr val="FF0000"/>
                </a:solidFill>
                <a:latin typeface="Times New Roman" pitchFamily="18" charset="0"/>
                <a:cs typeface="Times New Roman" pitchFamily="18" charset="0"/>
              </a:rPr>
              <a:t>4. </a:t>
            </a:r>
            <a:r>
              <a:rPr lang="en-GB" sz="2800" b="1" dirty="0" err="1" smtClean="0">
                <a:solidFill>
                  <a:srgbClr val="FF0000"/>
                </a:solidFill>
                <a:latin typeface="Times New Roman" pitchFamily="18" charset="0"/>
                <a:cs typeface="Times New Roman" pitchFamily="18" charset="0"/>
              </a:rPr>
              <a:t>Các</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giai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đoạn</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nhiễm</a:t>
            </a:r>
            <a:r>
              <a:rPr lang="en-GB" sz="2800" b="1" dirty="0" smtClean="0">
                <a:solidFill>
                  <a:srgbClr val="FF0000"/>
                </a:solidFill>
                <a:latin typeface="Times New Roman" pitchFamily="18" charset="0"/>
                <a:cs typeface="Times New Roman" pitchFamily="18" charset="0"/>
              </a:rPr>
              <a:t> HIV </a:t>
            </a:r>
            <a:r>
              <a:rPr lang="en-GB" sz="2800" b="1" dirty="0" err="1" smtClean="0">
                <a:solidFill>
                  <a:srgbClr val="FF0000"/>
                </a:solidFill>
                <a:latin typeface="Times New Roman" pitchFamily="18" charset="0"/>
                <a:cs typeface="Times New Roman" pitchFamily="18" charset="0"/>
              </a:rPr>
              <a:t>và</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hội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chứng</a:t>
            </a:r>
            <a:r>
              <a:rPr lang="en-GB" sz="2800" b="1" dirty="0" smtClean="0">
                <a:solidFill>
                  <a:srgbClr val="FF0000"/>
                </a:solidFill>
                <a:latin typeface="Times New Roman" pitchFamily="18" charset="0"/>
                <a:cs typeface="Times New Roman" pitchFamily="18" charset="0"/>
              </a:rPr>
              <a:t> AIDS</a:t>
            </a:r>
            <a:endParaRPr lang="en-GB"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476672"/>
            <a:ext cx="8964488" cy="6381328"/>
          </a:xfrm>
        </p:spPr>
        <p:txBody>
          <a:bodyPr>
            <a:normAutofit/>
          </a:bodyPr>
          <a:lstStyle/>
          <a:p>
            <a:pPr marL="0" indent="0">
              <a:lnSpc>
                <a:spcPct val="150000"/>
              </a:lnSpc>
              <a:buNone/>
            </a:pPr>
            <a:r>
              <a:rPr lang="en-GB" sz="2200" b="1" dirty="0" smtClean="0">
                <a:latin typeface="Times New Roman" pitchFamily="18" charset="0"/>
                <a:cs typeface="Times New Roman" pitchFamily="18" charset="0"/>
              </a:rPr>
              <a:t>4.2. </a:t>
            </a:r>
            <a:r>
              <a:rPr lang="en-GB" sz="2200" b="1" dirty="0" err="1" smtClean="0">
                <a:latin typeface="Times New Roman" pitchFamily="18" charset="0"/>
                <a:cs typeface="Times New Roman" pitchFamily="18" charset="0"/>
              </a:rPr>
              <a:t>Hội</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chứng</a:t>
            </a:r>
            <a:r>
              <a:rPr lang="en-GB" sz="2200" b="1" dirty="0" smtClean="0">
                <a:latin typeface="Times New Roman" pitchFamily="18" charset="0"/>
                <a:cs typeface="Times New Roman" pitchFamily="18" charset="0"/>
              </a:rPr>
              <a:t> AIDS:</a:t>
            </a:r>
          </a:p>
          <a:p>
            <a:pPr marL="0" indent="0">
              <a:lnSpc>
                <a:spcPct val="150000"/>
              </a:lnSpc>
              <a:buNone/>
            </a:pPr>
            <a:r>
              <a:rPr lang="en-GB" sz="2200" b="1" dirty="0" smtClean="0">
                <a:latin typeface="Times New Roman" pitchFamily="18" charset="0"/>
                <a:cs typeface="Times New Roman" pitchFamily="18" charset="0"/>
              </a:rPr>
              <a:t>4.2.1. </a:t>
            </a:r>
            <a:r>
              <a:rPr lang="en-GB" sz="2200" b="1" dirty="0" err="1" smtClean="0">
                <a:latin typeface="Times New Roman" pitchFamily="18" charset="0"/>
                <a:cs typeface="Times New Roman" pitchFamily="18" charset="0"/>
              </a:rPr>
              <a:t>Lâm</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sàng</a:t>
            </a:r>
            <a:r>
              <a:rPr lang="en-GB" sz="2200" b="1" dirty="0" smtClean="0">
                <a:latin typeface="Times New Roman" pitchFamily="18" charset="0"/>
                <a:cs typeface="Times New Roman" pitchFamily="18" charset="0"/>
              </a:rPr>
              <a:t>:</a:t>
            </a:r>
          </a:p>
          <a:p>
            <a:pPr marL="0" indent="0">
              <a:lnSpc>
                <a:spcPct val="150000"/>
              </a:lnSpc>
              <a:buNone/>
            </a:pPr>
            <a:r>
              <a:rPr lang="en-GB" sz="2200" i="1" dirty="0" err="1">
                <a:latin typeface="Times New Roman" pitchFamily="18" charset="0"/>
                <a:cs typeface="Times New Roman" pitchFamily="18" charset="0"/>
              </a:rPr>
              <a:t>a</a:t>
            </a:r>
            <a:r>
              <a:rPr lang="en-GB" sz="2200" i="1" dirty="0" err="1" smtClean="0">
                <a:latin typeface="Times New Roman" pitchFamily="18" charset="0"/>
                <a:cs typeface="Times New Roman" pitchFamily="18" charset="0"/>
              </a:rPr>
              <a:t>.Những</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nhóm</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bệnh</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thường</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gặp</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của</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hội</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chứng</a:t>
            </a:r>
            <a:r>
              <a:rPr lang="en-GB" sz="2200" i="1" dirty="0" smtClean="0">
                <a:latin typeface="Times New Roman" pitchFamily="18" charset="0"/>
                <a:cs typeface="Times New Roman" pitchFamily="18" charset="0"/>
              </a:rPr>
              <a:t> AIDS</a:t>
            </a:r>
            <a:endParaRPr lang="en-US" sz="2200" i="1" dirty="0" smtClean="0">
              <a:latin typeface="Times New Roman" panose="02020603050405020304" pitchFamily="18" charset="0"/>
              <a:cs typeface="Times New Roman" panose="02020603050405020304" pitchFamily="18" charset="0"/>
            </a:endParaRPr>
          </a:p>
          <a:p>
            <a:pPr>
              <a:lnSpc>
                <a:spcPct val="150000"/>
              </a:lnSpc>
              <a:buFont typeface="Arial" charset="0"/>
              <a:buChar char="•"/>
            </a:pPr>
            <a:r>
              <a:rPr lang="en-US" sz="2200" dirty="0" err="1" smtClean="0">
                <a:latin typeface="Times New Roman" panose="02020603050405020304" pitchFamily="18" charset="0"/>
                <a:cs typeface="Times New Roman" panose="02020603050405020304" pitchFamily="18" charset="0"/>
              </a:rPr>
              <a:t>Nhiễm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trùng</a:t>
            </a:r>
            <a:r>
              <a:rPr lang="en-US" sz="2200" dirty="0" smtClean="0">
                <a:latin typeface="Times New Roman" panose="02020603050405020304" pitchFamily="18" charset="0"/>
                <a:cs typeface="Times New Roman" panose="02020603050405020304" pitchFamily="18" charset="0"/>
              </a:rPr>
              <a:t> do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căn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nguyên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thường</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Nếu gặp ở người nhiễm HIV thì có khuynh hướng nặng hơn, tần suất cao hơn và  triệu chứng thường không điển hình như</a:t>
            </a:r>
            <a:r>
              <a:rPr lang="en-GB" sz="2200" dirty="0" smtClean="0">
                <a:latin typeface="Times New Roman" panose="02020603050405020304" pitchFamily="18" charset="0"/>
                <a:cs typeface="Times New Roman" panose="02020603050405020304" pitchFamily="18" charset="0"/>
              </a:rPr>
              <a:t>: </a:t>
            </a:r>
            <a:r>
              <a:rPr lang="vi-VN" sz="2200" i="1" dirty="0" smtClean="0">
                <a:latin typeface="Times New Roman" panose="02020603050405020304" pitchFamily="18" charset="0"/>
                <a:cs typeface="Times New Roman" panose="02020603050405020304" pitchFamily="18" charset="0"/>
              </a:rPr>
              <a:t>Herpes simplex virus</a:t>
            </a:r>
            <a:r>
              <a:rPr lang="vi-VN" sz="2200" dirty="0" smtClean="0">
                <a:latin typeface="Times New Roman" panose="02020603050405020304" pitchFamily="18" charset="0"/>
                <a:cs typeface="Times New Roman" panose="02020603050405020304" pitchFamily="18" charset="0"/>
              </a:rPr>
              <a:t>, nhiễm lao</a:t>
            </a:r>
            <a:r>
              <a:rPr lang="en-GB" sz="2200" dirty="0" smtClean="0">
                <a:latin typeface="Times New Roman" panose="02020603050405020304" pitchFamily="18" charset="0"/>
                <a:cs typeface="Times New Roman" panose="02020603050405020304" pitchFamily="18" charset="0"/>
              </a:rPr>
              <a:t>.</a:t>
            </a:r>
            <a:endParaRPr lang="en-US" sz="2200" i="1" dirty="0" smtClean="0">
              <a:latin typeface="Times New Roman" panose="02020603050405020304" pitchFamily="18" charset="0"/>
              <a:cs typeface="Times New Roman" panose="02020603050405020304" pitchFamily="18" charset="0"/>
            </a:endParaRPr>
          </a:p>
          <a:p>
            <a:pPr>
              <a:lnSpc>
                <a:spcPct val="150000"/>
              </a:lnSpc>
            </a:pPr>
            <a:endParaRPr lang="en-GB" sz="22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4042091"/>
            <a:ext cx="3694532" cy="277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060" y="4036507"/>
            <a:ext cx="4181450" cy="277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1818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2" y="0"/>
            <a:ext cx="9177001" cy="548680"/>
          </a:xfrm>
        </p:spPr>
        <p:txBody>
          <a:bodyPr>
            <a:normAutofit/>
          </a:bodyPr>
          <a:lstStyle/>
          <a:p>
            <a:r>
              <a:rPr lang="en-GB" sz="2800" b="1" dirty="0" smtClean="0">
                <a:solidFill>
                  <a:srgbClr val="FF0000"/>
                </a:solidFill>
                <a:latin typeface="Times New Roman" pitchFamily="18" charset="0"/>
                <a:cs typeface="Times New Roman" pitchFamily="18" charset="0"/>
              </a:rPr>
              <a:t>4. </a:t>
            </a:r>
            <a:r>
              <a:rPr lang="en-GB" sz="2800" b="1" dirty="0" err="1" smtClean="0">
                <a:solidFill>
                  <a:srgbClr val="FF0000"/>
                </a:solidFill>
                <a:latin typeface="Times New Roman" pitchFamily="18" charset="0"/>
                <a:cs typeface="Times New Roman" pitchFamily="18" charset="0"/>
              </a:rPr>
              <a:t>Các</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giai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đoạn</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nhiễm</a:t>
            </a:r>
            <a:r>
              <a:rPr lang="en-GB" sz="2800" b="1" dirty="0" smtClean="0">
                <a:solidFill>
                  <a:srgbClr val="FF0000"/>
                </a:solidFill>
                <a:latin typeface="Times New Roman" pitchFamily="18" charset="0"/>
                <a:cs typeface="Times New Roman" pitchFamily="18" charset="0"/>
              </a:rPr>
              <a:t> HIV </a:t>
            </a:r>
            <a:r>
              <a:rPr lang="en-GB" sz="2800" b="1" dirty="0" err="1" smtClean="0">
                <a:solidFill>
                  <a:srgbClr val="FF0000"/>
                </a:solidFill>
                <a:latin typeface="Times New Roman" pitchFamily="18" charset="0"/>
                <a:cs typeface="Times New Roman" pitchFamily="18" charset="0"/>
              </a:rPr>
              <a:t>và</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hội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chứng</a:t>
            </a:r>
            <a:r>
              <a:rPr lang="en-GB" sz="2800" b="1" dirty="0" smtClean="0">
                <a:solidFill>
                  <a:srgbClr val="FF0000"/>
                </a:solidFill>
                <a:latin typeface="Times New Roman" pitchFamily="18" charset="0"/>
                <a:cs typeface="Times New Roman" pitchFamily="18" charset="0"/>
              </a:rPr>
              <a:t> AIDS</a:t>
            </a:r>
            <a:endParaRPr lang="en-GB"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9159" y="476672"/>
            <a:ext cx="5498945" cy="6381328"/>
          </a:xfrm>
        </p:spPr>
        <p:txBody>
          <a:bodyPr>
            <a:normAutofit/>
          </a:bodyPr>
          <a:lstStyle/>
          <a:p>
            <a:pPr marL="0" indent="0">
              <a:lnSpc>
                <a:spcPct val="150000"/>
              </a:lnSpc>
              <a:buNone/>
            </a:pPr>
            <a:r>
              <a:rPr lang="en-GB" sz="2200" b="1" dirty="0" smtClean="0">
                <a:latin typeface="Times New Roman" pitchFamily="18" charset="0"/>
                <a:cs typeface="Times New Roman" pitchFamily="18" charset="0"/>
              </a:rPr>
              <a:t>4.2. </a:t>
            </a:r>
            <a:r>
              <a:rPr lang="en-GB" sz="2200" b="1" dirty="0" err="1" smtClean="0">
                <a:latin typeface="Times New Roman" pitchFamily="18" charset="0"/>
                <a:cs typeface="Times New Roman" pitchFamily="18" charset="0"/>
              </a:rPr>
              <a:t>Hội</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chứng</a:t>
            </a:r>
            <a:r>
              <a:rPr lang="en-GB" sz="2200" b="1" dirty="0" smtClean="0">
                <a:latin typeface="Times New Roman" pitchFamily="18" charset="0"/>
                <a:cs typeface="Times New Roman" pitchFamily="18" charset="0"/>
              </a:rPr>
              <a:t> AIDS:</a:t>
            </a:r>
          </a:p>
          <a:p>
            <a:pPr marL="0" indent="0">
              <a:lnSpc>
                <a:spcPct val="150000"/>
              </a:lnSpc>
              <a:buNone/>
            </a:pPr>
            <a:r>
              <a:rPr lang="en-GB" sz="2200" b="1" dirty="0" smtClean="0">
                <a:latin typeface="Times New Roman" pitchFamily="18" charset="0"/>
                <a:cs typeface="Times New Roman" pitchFamily="18" charset="0"/>
              </a:rPr>
              <a:t>4.2.1. </a:t>
            </a:r>
            <a:r>
              <a:rPr lang="en-GB" sz="2200" b="1" dirty="0" err="1" smtClean="0">
                <a:latin typeface="Times New Roman" pitchFamily="18" charset="0"/>
                <a:cs typeface="Times New Roman" pitchFamily="18" charset="0"/>
              </a:rPr>
              <a:t>Lâm</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sàng</a:t>
            </a:r>
            <a:r>
              <a:rPr lang="en-GB" sz="2200" b="1" dirty="0" smtClean="0">
                <a:latin typeface="Times New Roman" pitchFamily="18" charset="0"/>
                <a:cs typeface="Times New Roman" pitchFamily="18" charset="0"/>
              </a:rPr>
              <a:t>:</a:t>
            </a:r>
          </a:p>
          <a:p>
            <a:pPr marL="0" indent="0">
              <a:lnSpc>
                <a:spcPct val="150000"/>
              </a:lnSpc>
              <a:buNone/>
            </a:pPr>
            <a:r>
              <a:rPr lang="en-GB" sz="2200" i="1" dirty="0" err="1">
                <a:latin typeface="Times New Roman" pitchFamily="18" charset="0"/>
                <a:cs typeface="Times New Roman" pitchFamily="18" charset="0"/>
              </a:rPr>
              <a:t>a</a:t>
            </a:r>
            <a:r>
              <a:rPr lang="en-GB" sz="2200" i="1" dirty="0" err="1" smtClean="0">
                <a:latin typeface="Times New Roman" pitchFamily="18" charset="0"/>
                <a:cs typeface="Times New Roman" pitchFamily="18" charset="0"/>
              </a:rPr>
              <a:t>.Những</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nhóm</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bệnh</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thường</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gặp</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của</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hội</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chứng</a:t>
            </a:r>
            <a:r>
              <a:rPr lang="en-GB" sz="2200" i="1" dirty="0" smtClean="0">
                <a:latin typeface="Times New Roman" pitchFamily="18" charset="0"/>
                <a:cs typeface="Times New Roman" pitchFamily="18" charset="0"/>
              </a:rPr>
              <a:t> AIDS</a:t>
            </a:r>
            <a:endParaRPr lang="en-US" sz="2200" i="1" dirty="0" smtClean="0">
              <a:latin typeface="Times New Roman" panose="02020603050405020304" pitchFamily="18" charset="0"/>
              <a:cs typeface="Times New Roman" panose="02020603050405020304" pitchFamily="18" charset="0"/>
            </a:endParaRPr>
          </a:p>
          <a:p>
            <a:pPr algn="just">
              <a:lnSpc>
                <a:spcPct val="150000"/>
              </a:lnSpc>
            </a:pPr>
            <a:r>
              <a:rPr lang="en-GB" sz="2200" dirty="0" err="1" smtClean="0">
                <a:latin typeface="Times New Roman" pitchFamily="18" charset="0"/>
                <a:cs typeface="Times New Roman" pitchFamily="18" charset="0"/>
              </a:rPr>
              <a:t>Ung</a:t>
            </a:r>
            <a:r>
              <a:rPr lang="en-GB" sz="2200" dirty="0" smtClean="0">
                <a:latin typeface="Times New Roman" pitchFamily="18" charset="0"/>
                <a:cs typeface="Times New Roman" pitchFamily="18" charset="0"/>
              </a:rPr>
              <a:t> </a:t>
            </a:r>
            <a:r>
              <a:rPr lang="en-GB" sz="2200" dirty="0" err="1" smtClean="0">
                <a:latin typeface="Times New Roman" pitchFamily="18" charset="0"/>
                <a:cs typeface="Times New Roman" pitchFamily="18" charset="0"/>
              </a:rPr>
              <a:t>thư</a:t>
            </a:r>
            <a:r>
              <a:rPr lang="en-GB" sz="2200" dirty="0" smtClean="0">
                <a:latin typeface="Times New Roman" pitchFamily="18" charset="0"/>
                <a:cs typeface="Times New Roman" pitchFamily="18" charset="0"/>
              </a:rPr>
              <a:t> </a:t>
            </a:r>
            <a:r>
              <a:rPr lang="en-GB" sz="2200" dirty="0" err="1" smtClean="0">
                <a:latin typeface="Times New Roman" pitchFamily="18" charset="0"/>
                <a:cs typeface="Times New Roman" pitchFamily="18" charset="0"/>
              </a:rPr>
              <a:t>hóa</a:t>
            </a:r>
            <a:r>
              <a:rPr lang="en-GB" sz="2200" dirty="0" smtClean="0">
                <a:latin typeface="Times New Roman" pitchFamily="18" charset="0"/>
                <a:cs typeface="Times New Roman" pitchFamily="18" charset="0"/>
              </a:rPr>
              <a:t>: </a:t>
            </a:r>
            <a:r>
              <a:rPr lang="en-US" sz="2200" dirty="0" err="1" smtClean="0">
                <a:latin typeface="Times New Roman" panose="02020603050405020304" pitchFamily="18" charset="0"/>
                <a:cs typeface="Times New Roman" panose="02020603050405020304" pitchFamily="18" charset="0"/>
              </a:rPr>
              <a:t>Ung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phát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sinh</a:t>
            </a:r>
            <a:r>
              <a:rPr lang="en-US" sz="2200" dirty="0" smtClean="0">
                <a:latin typeface="Times New Roman" panose="02020603050405020304" pitchFamily="18" charset="0"/>
                <a:cs typeface="Times New Roman" panose="02020603050405020304" pitchFamily="18" charset="0"/>
              </a:rPr>
              <a:t> ở </a:t>
            </a:r>
            <a:r>
              <a:rPr lang="en-US" sz="2200" dirty="0" err="1" smtClean="0">
                <a:latin typeface="Times New Roman" panose="02020603050405020304" pitchFamily="18" charset="0"/>
                <a:cs typeface="Times New Roman" panose="02020603050405020304" pitchFamily="18" charset="0"/>
              </a:rPr>
              <a:t>những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hệ</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thống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thường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ít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xảy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ung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a:t>
            </a:r>
            <a:r>
              <a:rPr lang="en-US" sz="2200" dirty="0" smtClean="0">
                <a:latin typeface="Times New Roman" panose="02020603050405020304" pitchFamily="18" charset="0"/>
                <a:cs typeface="Times New Roman" panose="02020603050405020304" pitchFamily="18" charset="0"/>
              </a:rPr>
              <a:t> ở </a:t>
            </a:r>
            <a:r>
              <a:rPr lang="en-US" sz="2200" dirty="0" err="1" smtClean="0">
                <a:latin typeface="Times New Roman" panose="02020603050405020304" pitchFamily="18" charset="0"/>
                <a:cs typeface="Times New Roman" panose="02020603050405020304" pitchFamily="18" charset="0"/>
              </a:rPr>
              <a:t>những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người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đáp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ứng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miễn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dịch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thường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dụ</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như</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ung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hóa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hệ</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lympho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hạch</a:t>
            </a:r>
            <a:r>
              <a:rPr lang="en-US" sz="2200" dirty="0" smtClean="0">
                <a:latin typeface="Times New Roman" panose="02020603050405020304" pitchFamily="18" charset="0"/>
                <a:cs typeface="Times New Roman" panose="02020603050405020304" pitchFamily="18" charset="0"/>
              </a:rPr>
              <a:t> to </a:t>
            </a:r>
            <a:r>
              <a:rPr lang="en-US" sz="2200" dirty="0" err="1" smtClean="0">
                <a:latin typeface="Times New Roman" panose="02020603050405020304" pitchFamily="18" charset="0"/>
                <a:cs typeface="Times New Roman" panose="02020603050405020304" pitchFamily="18" charset="0"/>
              </a:rPr>
              <a:t>dạng</a:t>
            </a:r>
            <a:r>
              <a:rPr lang="en-US" sz="2200" dirty="0" smtClean="0">
                <a:latin typeface="Times New Roman" panose="02020603050405020304" pitchFamily="18" charset="0"/>
                <a:cs typeface="Times New Roman" panose="02020603050405020304" pitchFamily="18" charset="0"/>
              </a:rPr>
              <a:t> Kaposi’s sarcoma, u </a:t>
            </a:r>
            <a:r>
              <a:rPr lang="en-US" sz="2200" dirty="0" err="1" smtClean="0">
                <a:latin typeface="Times New Roman" panose="02020603050405020304" pitchFamily="18" charset="0"/>
                <a:cs typeface="Times New Roman" panose="02020603050405020304" pitchFamily="18" charset="0"/>
              </a:rPr>
              <a:t>lympho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Hodgkin).</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263" y="4365104"/>
            <a:ext cx="3284772" cy="221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263" y="1556792"/>
            <a:ext cx="3446320" cy="258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2450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2" y="0"/>
            <a:ext cx="9177001" cy="548680"/>
          </a:xfrm>
        </p:spPr>
        <p:txBody>
          <a:bodyPr>
            <a:normAutofit/>
          </a:bodyPr>
          <a:lstStyle/>
          <a:p>
            <a:r>
              <a:rPr lang="en-GB" sz="2800" b="1" dirty="0" smtClean="0">
                <a:solidFill>
                  <a:srgbClr val="FF0000"/>
                </a:solidFill>
                <a:latin typeface="Times New Roman" pitchFamily="18" charset="0"/>
                <a:cs typeface="Times New Roman" pitchFamily="18" charset="0"/>
              </a:rPr>
              <a:t>4. </a:t>
            </a:r>
            <a:r>
              <a:rPr lang="en-GB" sz="2800" b="1" dirty="0" err="1" smtClean="0">
                <a:solidFill>
                  <a:srgbClr val="FF0000"/>
                </a:solidFill>
                <a:latin typeface="Times New Roman" pitchFamily="18" charset="0"/>
                <a:cs typeface="Times New Roman" pitchFamily="18" charset="0"/>
              </a:rPr>
              <a:t>Các</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giai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đoạn</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nhiễm</a:t>
            </a:r>
            <a:r>
              <a:rPr lang="en-GB" sz="2800" b="1" dirty="0" smtClean="0">
                <a:solidFill>
                  <a:srgbClr val="FF0000"/>
                </a:solidFill>
                <a:latin typeface="Times New Roman" pitchFamily="18" charset="0"/>
                <a:cs typeface="Times New Roman" pitchFamily="18" charset="0"/>
              </a:rPr>
              <a:t> HIV </a:t>
            </a:r>
            <a:r>
              <a:rPr lang="en-GB" sz="2800" b="1" dirty="0" err="1" smtClean="0">
                <a:solidFill>
                  <a:srgbClr val="FF0000"/>
                </a:solidFill>
                <a:latin typeface="Times New Roman" pitchFamily="18" charset="0"/>
                <a:cs typeface="Times New Roman" pitchFamily="18" charset="0"/>
              </a:rPr>
              <a:t>và</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hội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chứng</a:t>
            </a:r>
            <a:r>
              <a:rPr lang="en-GB" sz="2800" b="1" dirty="0" smtClean="0">
                <a:solidFill>
                  <a:srgbClr val="FF0000"/>
                </a:solidFill>
                <a:latin typeface="Times New Roman" pitchFamily="18" charset="0"/>
                <a:cs typeface="Times New Roman" pitchFamily="18" charset="0"/>
              </a:rPr>
              <a:t> AIDS</a:t>
            </a:r>
            <a:endParaRPr lang="en-GB"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476672"/>
            <a:ext cx="8460432" cy="6381328"/>
          </a:xfrm>
        </p:spPr>
        <p:txBody>
          <a:bodyPr>
            <a:normAutofit/>
          </a:bodyPr>
          <a:lstStyle/>
          <a:p>
            <a:pPr marL="0" indent="0">
              <a:lnSpc>
                <a:spcPct val="150000"/>
              </a:lnSpc>
              <a:buNone/>
            </a:pPr>
            <a:r>
              <a:rPr lang="en-GB" sz="2400" b="1" dirty="0" smtClean="0">
                <a:latin typeface="Times New Roman" pitchFamily="18" charset="0"/>
                <a:cs typeface="Times New Roman" pitchFamily="18" charset="0"/>
              </a:rPr>
              <a:t>4.2. </a:t>
            </a:r>
            <a:r>
              <a:rPr lang="en-GB" sz="2400" b="1" dirty="0" err="1" smtClean="0">
                <a:latin typeface="Times New Roman" pitchFamily="18" charset="0"/>
                <a:cs typeface="Times New Roman" pitchFamily="18" charset="0"/>
              </a:rPr>
              <a:t>Hội</a:t>
            </a:r>
            <a:r>
              <a:rPr lang="en-GB" sz="2400" b="1" dirty="0" smtClean="0">
                <a:latin typeface="Times New Roman" pitchFamily="18" charset="0"/>
                <a:cs typeface="Times New Roman" pitchFamily="18" charset="0"/>
              </a:rPr>
              <a:t> </a:t>
            </a:r>
            <a:r>
              <a:rPr lang="en-GB" sz="2400" b="1" dirty="0" err="1" smtClean="0">
                <a:latin typeface="Times New Roman" pitchFamily="18" charset="0"/>
                <a:cs typeface="Times New Roman" pitchFamily="18" charset="0"/>
              </a:rPr>
              <a:t>chứng</a:t>
            </a:r>
            <a:r>
              <a:rPr lang="en-GB" sz="2400" b="1" dirty="0" smtClean="0">
                <a:latin typeface="Times New Roman" pitchFamily="18" charset="0"/>
                <a:cs typeface="Times New Roman" pitchFamily="18" charset="0"/>
              </a:rPr>
              <a:t> AIDS:</a:t>
            </a:r>
          </a:p>
          <a:p>
            <a:pPr marL="0" indent="0">
              <a:lnSpc>
                <a:spcPct val="150000"/>
              </a:lnSpc>
              <a:buNone/>
            </a:pPr>
            <a:r>
              <a:rPr lang="en-GB" sz="2400" b="1" dirty="0" smtClean="0">
                <a:latin typeface="Times New Roman" pitchFamily="18" charset="0"/>
                <a:cs typeface="Times New Roman" pitchFamily="18" charset="0"/>
              </a:rPr>
              <a:t>4.2.1. </a:t>
            </a:r>
            <a:r>
              <a:rPr lang="en-GB" sz="2400" b="1" dirty="0" err="1" smtClean="0">
                <a:latin typeface="Times New Roman" pitchFamily="18" charset="0"/>
                <a:cs typeface="Times New Roman" pitchFamily="18" charset="0"/>
              </a:rPr>
              <a:t>Lâm</a:t>
            </a:r>
            <a:r>
              <a:rPr lang="en-GB" sz="2400" b="1" dirty="0" smtClean="0">
                <a:latin typeface="Times New Roman" pitchFamily="18" charset="0"/>
                <a:cs typeface="Times New Roman" pitchFamily="18" charset="0"/>
              </a:rPr>
              <a:t> </a:t>
            </a:r>
            <a:r>
              <a:rPr lang="en-GB" sz="2400" b="1" dirty="0" err="1" smtClean="0">
                <a:latin typeface="Times New Roman" pitchFamily="18" charset="0"/>
                <a:cs typeface="Times New Roman" pitchFamily="18" charset="0"/>
              </a:rPr>
              <a:t>sàng</a:t>
            </a:r>
            <a:r>
              <a:rPr lang="en-GB" sz="2400" b="1" dirty="0" smtClean="0">
                <a:latin typeface="Times New Roman" pitchFamily="18" charset="0"/>
                <a:cs typeface="Times New Roman" pitchFamily="18" charset="0"/>
              </a:rPr>
              <a:t>:</a:t>
            </a:r>
          </a:p>
          <a:p>
            <a:pPr marL="0" indent="0">
              <a:lnSpc>
                <a:spcPct val="150000"/>
              </a:lnSpc>
              <a:buNone/>
            </a:pPr>
            <a:r>
              <a:rPr lang="en-GB" sz="2400" i="1" dirty="0" err="1">
                <a:latin typeface="Times New Roman" pitchFamily="18" charset="0"/>
                <a:cs typeface="Times New Roman" pitchFamily="18" charset="0"/>
              </a:rPr>
              <a:t>a</a:t>
            </a:r>
            <a:r>
              <a:rPr lang="en-GB" sz="2400" i="1" dirty="0" err="1" smtClean="0">
                <a:latin typeface="Times New Roman" pitchFamily="18" charset="0"/>
                <a:cs typeface="Times New Roman" pitchFamily="18" charset="0"/>
              </a:rPr>
              <a:t>.Những</a:t>
            </a:r>
            <a:r>
              <a:rPr lang="en-GB" sz="2400" i="1" dirty="0" smtClean="0">
                <a:latin typeface="Times New Roman" pitchFamily="18" charset="0"/>
                <a:cs typeface="Times New Roman" pitchFamily="18" charset="0"/>
              </a:rPr>
              <a:t> </a:t>
            </a:r>
            <a:r>
              <a:rPr lang="en-GB" sz="2400" i="1" dirty="0" err="1" smtClean="0">
                <a:latin typeface="Times New Roman" pitchFamily="18" charset="0"/>
                <a:cs typeface="Times New Roman" pitchFamily="18" charset="0"/>
              </a:rPr>
              <a:t>nhóm</a:t>
            </a:r>
            <a:r>
              <a:rPr lang="en-GB" sz="2400" i="1" dirty="0" smtClean="0">
                <a:latin typeface="Times New Roman" pitchFamily="18" charset="0"/>
                <a:cs typeface="Times New Roman" pitchFamily="18" charset="0"/>
              </a:rPr>
              <a:t> </a:t>
            </a:r>
            <a:r>
              <a:rPr lang="en-GB" sz="2400" i="1" dirty="0" err="1" smtClean="0">
                <a:latin typeface="Times New Roman" pitchFamily="18" charset="0"/>
                <a:cs typeface="Times New Roman" pitchFamily="18" charset="0"/>
              </a:rPr>
              <a:t>bệnh</a:t>
            </a:r>
            <a:r>
              <a:rPr lang="en-GB" sz="2400" i="1" dirty="0" smtClean="0">
                <a:latin typeface="Times New Roman" pitchFamily="18" charset="0"/>
                <a:cs typeface="Times New Roman" pitchFamily="18" charset="0"/>
              </a:rPr>
              <a:t> </a:t>
            </a:r>
            <a:r>
              <a:rPr lang="en-GB" sz="2400" i="1" dirty="0" err="1" smtClean="0">
                <a:latin typeface="Times New Roman" pitchFamily="18" charset="0"/>
                <a:cs typeface="Times New Roman" pitchFamily="18" charset="0"/>
              </a:rPr>
              <a:t>thường</a:t>
            </a:r>
            <a:r>
              <a:rPr lang="en-GB" sz="2400" i="1" dirty="0" smtClean="0">
                <a:latin typeface="Times New Roman" pitchFamily="18" charset="0"/>
                <a:cs typeface="Times New Roman" pitchFamily="18" charset="0"/>
              </a:rPr>
              <a:t> </a:t>
            </a:r>
            <a:r>
              <a:rPr lang="en-GB" sz="2400" i="1" dirty="0" err="1" smtClean="0">
                <a:latin typeface="Times New Roman" pitchFamily="18" charset="0"/>
                <a:cs typeface="Times New Roman" pitchFamily="18" charset="0"/>
              </a:rPr>
              <a:t>gặp</a:t>
            </a:r>
            <a:r>
              <a:rPr lang="en-GB" sz="2400" i="1" dirty="0" smtClean="0">
                <a:latin typeface="Times New Roman" pitchFamily="18" charset="0"/>
                <a:cs typeface="Times New Roman" pitchFamily="18" charset="0"/>
              </a:rPr>
              <a:t> </a:t>
            </a:r>
            <a:r>
              <a:rPr lang="en-GB" sz="2400" i="1" dirty="0" err="1" smtClean="0">
                <a:latin typeface="Times New Roman" pitchFamily="18" charset="0"/>
                <a:cs typeface="Times New Roman" pitchFamily="18" charset="0"/>
              </a:rPr>
              <a:t>của</a:t>
            </a:r>
            <a:r>
              <a:rPr lang="en-GB" sz="2400" i="1" dirty="0" smtClean="0">
                <a:latin typeface="Times New Roman" pitchFamily="18" charset="0"/>
                <a:cs typeface="Times New Roman" pitchFamily="18" charset="0"/>
              </a:rPr>
              <a:t> </a:t>
            </a:r>
            <a:r>
              <a:rPr lang="en-GB" sz="2400" i="1" dirty="0" err="1" smtClean="0">
                <a:latin typeface="Times New Roman" pitchFamily="18" charset="0"/>
                <a:cs typeface="Times New Roman" pitchFamily="18" charset="0"/>
              </a:rPr>
              <a:t>hội</a:t>
            </a:r>
            <a:r>
              <a:rPr lang="en-GB" sz="2400" i="1" dirty="0" smtClean="0">
                <a:latin typeface="Times New Roman" pitchFamily="18" charset="0"/>
                <a:cs typeface="Times New Roman" pitchFamily="18" charset="0"/>
              </a:rPr>
              <a:t> </a:t>
            </a:r>
            <a:r>
              <a:rPr lang="en-GB" sz="2400" i="1" dirty="0" err="1" smtClean="0">
                <a:latin typeface="Times New Roman" pitchFamily="18" charset="0"/>
                <a:cs typeface="Times New Roman" pitchFamily="18" charset="0"/>
              </a:rPr>
              <a:t>chứng</a:t>
            </a:r>
            <a:r>
              <a:rPr lang="en-GB" sz="2400" i="1" dirty="0" smtClean="0">
                <a:latin typeface="Times New Roman" pitchFamily="18" charset="0"/>
                <a:cs typeface="Times New Roman" pitchFamily="18" charset="0"/>
              </a:rPr>
              <a:t> AIDS</a:t>
            </a:r>
            <a:endParaRPr lang="en-US" sz="2400" i="1" dirty="0" smtClean="0">
              <a:latin typeface="Times New Roman" panose="02020603050405020304" pitchFamily="18" charset="0"/>
              <a:cs typeface="Times New Roman" panose="02020603050405020304" pitchFamily="18" charset="0"/>
            </a:endParaRPr>
          </a:p>
          <a:p>
            <a:pPr>
              <a:lnSpc>
                <a:spcPct val="150000"/>
              </a:lnSpc>
            </a:pPr>
            <a:r>
              <a:rPr lang="en-US" sz="2400" dirty="0" err="1" smtClean="0">
                <a:latin typeface="Times New Roman" panose="02020603050405020304" pitchFamily="18" charset="0"/>
                <a:cs typeface="Times New Roman" panose="02020603050405020304" pitchFamily="18" charset="0"/>
              </a:rPr>
              <a:t>Biểu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nhiễm</a:t>
            </a:r>
            <a:r>
              <a:rPr lang="en-US" sz="2400" i="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HIV</a:t>
            </a:r>
            <a:r>
              <a:rPr lang="en-US" sz="2400" i="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não</a:t>
            </a:r>
            <a:r>
              <a:rPr lang="en-US" sz="2400" dirty="0" smtClean="0">
                <a:latin typeface="Times New Roman" panose="02020603050405020304" pitchFamily="18" charset="0"/>
                <a:cs typeface="Times New Roman" panose="02020603050405020304" pitchFamily="18" charset="0"/>
              </a:rPr>
              <a:t> do HIV,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tủy</a:t>
            </a:r>
            <a:r>
              <a:rPr lang="en-US" sz="2400" dirty="0" smtClean="0">
                <a:latin typeface="Times New Roman" panose="02020603050405020304" pitchFamily="18" charset="0"/>
                <a:cs typeface="Times New Roman" panose="02020603050405020304" pitchFamily="18" charset="0"/>
              </a:rPr>
              <a:t> do HIV</a:t>
            </a:r>
            <a:endParaRPr lang="en-GB" sz="24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3" y="3429000"/>
            <a:ext cx="5779223" cy="3184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2450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2" y="0"/>
            <a:ext cx="9177001" cy="548680"/>
          </a:xfrm>
        </p:spPr>
        <p:txBody>
          <a:bodyPr>
            <a:normAutofit/>
          </a:bodyPr>
          <a:lstStyle/>
          <a:p>
            <a:r>
              <a:rPr lang="en-GB" sz="2800" b="1" dirty="0" smtClean="0">
                <a:solidFill>
                  <a:srgbClr val="FF0000"/>
                </a:solidFill>
                <a:latin typeface="Times New Roman" pitchFamily="18" charset="0"/>
                <a:cs typeface="Times New Roman" pitchFamily="18" charset="0"/>
              </a:rPr>
              <a:t>4. </a:t>
            </a:r>
            <a:r>
              <a:rPr lang="en-GB" sz="2800" b="1" dirty="0" err="1" smtClean="0">
                <a:solidFill>
                  <a:srgbClr val="FF0000"/>
                </a:solidFill>
                <a:latin typeface="Times New Roman" pitchFamily="18" charset="0"/>
                <a:cs typeface="Times New Roman" pitchFamily="18" charset="0"/>
              </a:rPr>
              <a:t>Các</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giai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đoạn</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nhiễm</a:t>
            </a:r>
            <a:r>
              <a:rPr lang="en-GB" sz="2800" b="1" dirty="0" smtClean="0">
                <a:solidFill>
                  <a:srgbClr val="FF0000"/>
                </a:solidFill>
                <a:latin typeface="Times New Roman" pitchFamily="18" charset="0"/>
                <a:cs typeface="Times New Roman" pitchFamily="18" charset="0"/>
              </a:rPr>
              <a:t> HIV </a:t>
            </a:r>
            <a:r>
              <a:rPr lang="en-GB" sz="2800" b="1" dirty="0" err="1" smtClean="0">
                <a:solidFill>
                  <a:srgbClr val="FF0000"/>
                </a:solidFill>
                <a:latin typeface="Times New Roman" pitchFamily="18" charset="0"/>
                <a:cs typeface="Times New Roman" pitchFamily="18" charset="0"/>
              </a:rPr>
              <a:t>và</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hội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chứng</a:t>
            </a:r>
            <a:r>
              <a:rPr lang="en-GB" sz="2800" b="1" dirty="0" smtClean="0">
                <a:solidFill>
                  <a:srgbClr val="FF0000"/>
                </a:solidFill>
                <a:latin typeface="Times New Roman" pitchFamily="18" charset="0"/>
                <a:cs typeface="Times New Roman" pitchFamily="18" charset="0"/>
              </a:rPr>
              <a:t> AIDS</a:t>
            </a:r>
            <a:endParaRPr lang="en-GB"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7504" y="575257"/>
            <a:ext cx="5040559" cy="6264696"/>
          </a:xfrm>
        </p:spPr>
        <p:txBody>
          <a:bodyPr>
            <a:normAutofit fontScale="85000" lnSpcReduction="20000"/>
          </a:bodyPr>
          <a:lstStyle/>
          <a:p>
            <a:pPr marL="0" indent="0">
              <a:lnSpc>
                <a:spcPct val="150000"/>
              </a:lnSpc>
              <a:buNone/>
            </a:pPr>
            <a:r>
              <a:rPr lang="en-GB" sz="2400" b="1" dirty="0" smtClean="0">
                <a:latin typeface="Times New Roman" pitchFamily="18" charset="0"/>
                <a:cs typeface="Times New Roman" pitchFamily="18" charset="0"/>
              </a:rPr>
              <a:t>4.2. </a:t>
            </a:r>
            <a:r>
              <a:rPr lang="en-GB" sz="2400" b="1" dirty="0" err="1" smtClean="0">
                <a:latin typeface="Times New Roman" pitchFamily="18" charset="0"/>
                <a:cs typeface="Times New Roman" pitchFamily="18" charset="0"/>
              </a:rPr>
              <a:t>Hội</a:t>
            </a:r>
            <a:r>
              <a:rPr lang="en-GB" sz="2400" b="1" dirty="0" smtClean="0">
                <a:latin typeface="Times New Roman" pitchFamily="18" charset="0"/>
                <a:cs typeface="Times New Roman" pitchFamily="18" charset="0"/>
              </a:rPr>
              <a:t> </a:t>
            </a:r>
            <a:r>
              <a:rPr lang="en-GB" sz="2400" b="1" dirty="0" err="1" smtClean="0">
                <a:latin typeface="Times New Roman" pitchFamily="18" charset="0"/>
                <a:cs typeface="Times New Roman" pitchFamily="18" charset="0"/>
              </a:rPr>
              <a:t>chứng</a:t>
            </a:r>
            <a:r>
              <a:rPr lang="en-GB" sz="2400" b="1" dirty="0" smtClean="0">
                <a:latin typeface="Times New Roman" pitchFamily="18" charset="0"/>
                <a:cs typeface="Times New Roman" pitchFamily="18" charset="0"/>
              </a:rPr>
              <a:t> AIDS:</a:t>
            </a:r>
          </a:p>
          <a:p>
            <a:pPr marL="0" indent="0">
              <a:lnSpc>
                <a:spcPct val="160000"/>
              </a:lnSpc>
              <a:buNone/>
            </a:pPr>
            <a:r>
              <a:rPr lang="en-GB" sz="2400" b="1" dirty="0" smtClean="0">
                <a:latin typeface="Times New Roman" pitchFamily="18" charset="0"/>
                <a:cs typeface="Times New Roman" pitchFamily="18" charset="0"/>
              </a:rPr>
              <a:t>4.2.1. </a:t>
            </a:r>
            <a:r>
              <a:rPr lang="en-GB" sz="2400" b="1" dirty="0" err="1" smtClean="0">
                <a:latin typeface="Times New Roman" pitchFamily="18" charset="0"/>
                <a:cs typeface="Times New Roman" pitchFamily="18" charset="0"/>
              </a:rPr>
              <a:t>Lâm</a:t>
            </a:r>
            <a:r>
              <a:rPr lang="en-GB" sz="2400" b="1" dirty="0" smtClean="0">
                <a:latin typeface="Times New Roman" pitchFamily="18" charset="0"/>
                <a:cs typeface="Times New Roman" pitchFamily="18" charset="0"/>
              </a:rPr>
              <a:t> </a:t>
            </a:r>
            <a:r>
              <a:rPr lang="en-GB" sz="2400" b="1" dirty="0" err="1" smtClean="0">
                <a:latin typeface="Times New Roman" pitchFamily="18" charset="0"/>
                <a:cs typeface="Times New Roman" pitchFamily="18" charset="0"/>
              </a:rPr>
              <a:t>sàng</a:t>
            </a:r>
            <a:r>
              <a:rPr lang="en-GB" sz="2400" b="1" dirty="0" smtClean="0">
                <a:latin typeface="Times New Roman" pitchFamily="18" charset="0"/>
                <a:cs typeface="Times New Roman" pitchFamily="18" charset="0"/>
              </a:rPr>
              <a:t>:</a:t>
            </a:r>
          </a:p>
          <a:p>
            <a:pPr marL="0" indent="0">
              <a:lnSpc>
                <a:spcPct val="160000"/>
              </a:lnSpc>
              <a:buNone/>
            </a:pPr>
            <a:r>
              <a:rPr lang="en-GB" sz="2400" i="1" dirty="0" smtClean="0">
                <a:latin typeface="Times New Roman" pitchFamily="18" charset="0"/>
                <a:cs typeface="Times New Roman" pitchFamily="18" charset="0"/>
              </a:rPr>
              <a:t>b. </a:t>
            </a:r>
            <a:r>
              <a:rPr lang="en-GB" sz="2400" i="1" dirty="0" err="1" smtClean="0">
                <a:latin typeface="Times New Roman" pitchFamily="18" charset="0"/>
                <a:cs typeface="Times New Roman" pitchFamily="18" charset="0"/>
              </a:rPr>
              <a:t>Phức</a:t>
            </a:r>
            <a:r>
              <a:rPr lang="en-GB" sz="2400" i="1" dirty="0" smtClean="0">
                <a:latin typeface="Times New Roman" pitchFamily="18" charset="0"/>
                <a:cs typeface="Times New Roman" pitchFamily="18" charset="0"/>
              </a:rPr>
              <a:t> </a:t>
            </a:r>
            <a:r>
              <a:rPr lang="en-GB" sz="2400" i="1" dirty="0" err="1" smtClean="0">
                <a:latin typeface="Times New Roman" pitchFamily="18" charset="0"/>
                <a:cs typeface="Times New Roman" pitchFamily="18" charset="0"/>
              </a:rPr>
              <a:t>hợp</a:t>
            </a:r>
            <a:r>
              <a:rPr lang="en-GB" sz="2400" i="1" dirty="0" smtClean="0">
                <a:latin typeface="Times New Roman" pitchFamily="18" charset="0"/>
                <a:cs typeface="Times New Roman" pitchFamily="18" charset="0"/>
              </a:rPr>
              <a:t> </a:t>
            </a:r>
            <a:r>
              <a:rPr lang="en-GB" sz="2400" i="1" dirty="0" err="1" smtClean="0">
                <a:latin typeface="Times New Roman" pitchFamily="18" charset="0"/>
                <a:cs typeface="Times New Roman" pitchFamily="18" charset="0"/>
              </a:rPr>
              <a:t>liên</a:t>
            </a:r>
            <a:r>
              <a:rPr lang="en-GB" sz="2400" i="1" dirty="0" smtClean="0">
                <a:latin typeface="Times New Roman" pitchFamily="18" charset="0"/>
                <a:cs typeface="Times New Roman" pitchFamily="18" charset="0"/>
              </a:rPr>
              <a:t> </a:t>
            </a:r>
            <a:r>
              <a:rPr lang="en-GB" sz="2400" i="1" dirty="0" err="1" smtClean="0">
                <a:latin typeface="Times New Roman" pitchFamily="18" charset="0"/>
                <a:cs typeface="Times New Roman" pitchFamily="18" charset="0"/>
              </a:rPr>
              <a:t>quan</a:t>
            </a:r>
            <a:r>
              <a:rPr lang="en-GB" sz="2400" i="1" dirty="0" smtClean="0">
                <a:latin typeface="Times New Roman" pitchFamily="18" charset="0"/>
                <a:cs typeface="Times New Roman" pitchFamily="18" charset="0"/>
              </a:rPr>
              <a:t> AIDS </a:t>
            </a:r>
            <a:r>
              <a:rPr lang="en-GB" sz="2400" i="1" dirty="0" err="1" smtClean="0">
                <a:latin typeface="Times New Roman" pitchFamily="18" charset="0"/>
                <a:cs typeface="Times New Roman" pitchFamily="18" charset="0"/>
              </a:rPr>
              <a:t>và</a:t>
            </a:r>
            <a:r>
              <a:rPr lang="en-GB" sz="2400" i="1" dirty="0" smtClean="0">
                <a:latin typeface="Times New Roman" pitchFamily="18" charset="0"/>
                <a:cs typeface="Times New Roman" pitchFamily="18" charset="0"/>
              </a:rPr>
              <a:t> </a:t>
            </a:r>
            <a:r>
              <a:rPr lang="en-GB" sz="2400" i="1" dirty="0" err="1" smtClean="0">
                <a:latin typeface="Times New Roman" pitchFamily="18" charset="0"/>
                <a:cs typeface="Times New Roman" pitchFamily="18" charset="0"/>
              </a:rPr>
              <a:t>hội</a:t>
            </a:r>
            <a:r>
              <a:rPr lang="en-GB" sz="2400" i="1" dirty="0" smtClean="0">
                <a:latin typeface="Times New Roman" pitchFamily="18" charset="0"/>
                <a:cs typeface="Times New Roman" pitchFamily="18" charset="0"/>
              </a:rPr>
              <a:t> </a:t>
            </a:r>
            <a:r>
              <a:rPr lang="en-GB" sz="2400" i="1" dirty="0" err="1" smtClean="0">
                <a:latin typeface="Times New Roman" pitchFamily="18" charset="0"/>
                <a:cs typeface="Times New Roman" pitchFamily="18" charset="0"/>
              </a:rPr>
              <a:t>chứng</a:t>
            </a:r>
            <a:r>
              <a:rPr lang="en-GB" sz="2400" i="1" dirty="0" smtClean="0">
                <a:latin typeface="Times New Roman" pitchFamily="18" charset="0"/>
                <a:cs typeface="Times New Roman" pitchFamily="18" charset="0"/>
              </a:rPr>
              <a:t> AIDS </a:t>
            </a:r>
            <a:r>
              <a:rPr lang="en-GB" sz="2400" i="1" dirty="0" err="1" smtClean="0">
                <a:latin typeface="Times New Roman" pitchFamily="18" charset="0"/>
                <a:cs typeface="Times New Roman" pitchFamily="18" charset="0"/>
              </a:rPr>
              <a:t>đầy</a:t>
            </a:r>
            <a:r>
              <a:rPr lang="en-GB" sz="2400" i="1" dirty="0" smtClean="0">
                <a:latin typeface="Times New Roman" pitchFamily="18" charset="0"/>
                <a:cs typeface="Times New Roman" pitchFamily="18" charset="0"/>
              </a:rPr>
              <a:t> </a:t>
            </a:r>
            <a:r>
              <a:rPr lang="en-GB" sz="2400" i="1" dirty="0" err="1" smtClean="0">
                <a:latin typeface="Times New Roman" pitchFamily="18" charset="0"/>
                <a:cs typeface="Times New Roman" pitchFamily="18" charset="0"/>
              </a:rPr>
              <a:t>đủ</a:t>
            </a:r>
            <a:r>
              <a:rPr lang="en-GB" sz="2400" i="1" dirty="0" smtClean="0">
                <a:latin typeface="Times New Roman" pitchFamily="18" charset="0"/>
                <a:cs typeface="Times New Roman" pitchFamily="18" charset="0"/>
              </a:rPr>
              <a:t>:</a:t>
            </a:r>
          </a:p>
          <a:p>
            <a:pPr>
              <a:lnSpc>
                <a:spcPct val="160000"/>
              </a:lnSpc>
            </a:pPr>
            <a:r>
              <a:rPr lang="en-US" sz="2400" dirty="0" err="1" smtClean="0">
                <a:latin typeface="Times New Roman" panose="02020603050405020304" pitchFamily="18" charset="0"/>
                <a:cs typeface="Times New Roman" panose="02020603050405020304" pitchFamily="18" charset="0"/>
              </a:rPr>
              <a:t>Phức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AIDS   (AIDS   – Related Complex – ARC):</a:t>
            </a:r>
          </a:p>
          <a:p>
            <a:pPr marL="0" indent="0">
              <a:lnSpc>
                <a:spcPct val="160000"/>
              </a:lnSpc>
              <a:buNone/>
            </a:pP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Sốt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kéo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sút</a:t>
            </a:r>
            <a:r>
              <a:rPr lang="en-US" sz="2400" dirty="0" smtClean="0">
                <a:latin typeface="Times New Roman" panose="02020603050405020304" pitchFamily="18" charset="0"/>
                <a:cs typeface="Times New Roman" panose="02020603050405020304" pitchFamily="18" charset="0"/>
              </a:rPr>
              <a:t>  &gt;  10%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trọng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kéo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dài</a:t>
            </a:r>
            <a:r>
              <a:rPr lang="en-US" sz="2400" dirty="0" smtClean="0">
                <a:latin typeface="Times New Roman" panose="02020603050405020304" pitchFamily="18" charset="0"/>
                <a:cs typeface="Times New Roman" panose="02020603050405020304" pitchFamily="18" charset="0"/>
              </a:rPr>
              <a:t>;</a:t>
            </a:r>
          </a:p>
          <a:p>
            <a:pPr marL="0" indent="0">
              <a:lnSpc>
                <a:spcPct val="160000"/>
              </a:lnSpc>
              <a:buNone/>
            </a:pP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Viêm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loét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miệng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kéo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nhiễm</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Herpes simplex virus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nhiễm</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Varicella zoster virus </a:t>
            </a:r>
            <a:r>
              <a:rPr lang="en-US" sz="2400" dirty="0" err="1" smtClean="0">
                <a:latin typeface="Times New Roman" panose="02020603050405020304" pitchFamily="18" charset="0"/>
                <a:cs typeface="Times New Roman" panose="02020603050405020304" pitchFamily="18" charset="0"/>
              </a:rPr>
              <a:t>tái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nhiễm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nhiễm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nấm</a:t>
            </a:r>
            <a:r>
              <a:rPr lang="en-US" sz="2400" dirty="0" smtClean="0">
                <a:latin typeface="Times New Roman" panose="02020603050405020304" pitchFamily="18" charset="0"/>
                <a:cs typeface="Times New Roman" panose="02020603050405020304" pitchFamily="18" charset="0"/>
              </a:rPr>
              <a:t> da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niêm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mạc</a:t>
            </a:r>
            <a:r>
              <a:rPr lang="en-US" sz="2400" dirty="0" smtClean="0">
                <a:latin typeface="Times New Roman" panose="02020603050405020304" pitchFamily="18" charset="0"/>
                <a:cs typeface="Times New Roman" panose="02020603050405020304" pitchFamily="18" charset="0"/>
              </a:rPr>
              <a:t>,</a:t>
            </a:r>
          </a:p>
          <a:p>
            <a:pPr marL="0" indent="0">
              <a:lnSpc>
                <a:spcPct val="160000"/>
              </a:lnSpc>
              <a:buNone/>
            </a:pPr>
            <a:r>
              <a:rPr lang="en-US" sz="2400" dirty="0" smtClean="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Ngứa</a:t>
            </a:r>
            <a:r>
              <a:rPr lang="en-US" sz="2400" dirty="0" smtClean="0">
                <a:latin typeface="Times New Roman" panose="02020603050405020304" pitchFamily="18" charset="0"/>
                <a:cs typeface="Times New Roman" panose="02020603050405020304" pitchFamily="18" charset="0"/>
              </a:rPr>
              <a:t>, ban </a:t>
            </a:r>
            <a:r>
              <a:rPr lang="en-US" sz="2400" dirty="0" err="1" smtClean="0">
                <a:latin typeface="Times New Roman" panose="02020603050405020304" pitchFamily="18" charset="0"/>
                <a:cs typeface="Times New Roman" panose="02020603050405020304" pitchFamily="18" charset="0"/>
              </a:rPr>
              <a:t>đỏ</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bầm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da. </a:t>
            </a:r>
          </a:p>
          <a:p>
            <a:pPr marL="0" indent="0">
              <a:lnSpc>
                <a:spcPct val="150000"/>
              </a:lnSpc>
              <a:buNone/>
            </a:pPr>
            <a:endParaRPr lang="en-US" sz="2400" i="1" dirty="0" smtClean="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502" y="2420888"/>
            <a:ext cx="3864977" cy="292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4718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2" y="0"/>
            <a:ext cx="9177001" cy="548680"/>
          </a:xfrm>
        </p:spPr>
        <p:txBody>
          <a:bodyPr>
            <a:normAutofit/>
          </a:bodyPr>
          <a:lstStyle/>
          <a:p>
            <a:r>
              <a:rPr lang="en-GB" sz="2800" b="1" dirty="0" smtClean="0">
                <a:solidFill>
                  <a:srgbClr val="FF0000"/>
                </a:solidFill>
                <a:latin typeface="Times New Roman" pitchFamily="18" charset="0"/>
                <a:cs typeface="Times New Roman" pitchFamily="18" charset="0"/>
              </a:rPr>
              <a:t>4. </a:t>
            </a:r>
            <a:r>
              <a:rPr lang="en-GB" sz="2800" b="1" dirty="0" err="1" smtClean="0">
                <a:solidFill>
                  <a:srgbClr val="FF0000"/>
                </a:solidFill>
                <a:latin typeface="Times New Roman" pitchFamily="18" charset="0"/>
                <a:cs typeface="Times New Roman" pitchFamily="18" charset="0"/>
              </a:rPr>
              <a:t>Các</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giai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đoạn</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nhiễm</a:t>
            </a:r>
            <a:r>
              <a:rPr lang="en-GB" sz="2800" b="1" dirty="0" smtClean="0">
                <a:solidFill>
                  <a:srgbClr val="FF0000"/>
                </a:solidFill>
                <a:latin typeface="Times New Roman" pitchFamily="18" charset="0"/>
                <a:cs typeface="Times New Roman" pitchFamily="18" charset="0"/>
              </a:rPr>
              <a:t> HIV </a:t>
            </a:r>
            <a:r>
              <a:rPr lang="en-GB" sz="2800" b="1" dirty="0" err="1" smtClean="0">
                <a:solidFill>
                  <a:srgbClr val="FF0000"/>
                </a:solidFill>
                <a:latin typeface="Times New Roman" pitchFamily="18" charset="0"/>
                <a:cs typeface="Times New Roman" pitchFamily="18" charset="0"/>
              </a:rPr>
              <a:t>và</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hội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chứng</a:t>
            </a:r>
            <a:r>
              <a:rPr lang="en-GB" sz="2800" b="1" dirty="0" smtClean="0">
                <a:solidFill>
                  <a:srgbClr val="FF0000"/>
                </a:solidFill>
                <a:latin typeface="Times New Roman" pitchFamily="18" charset="0"/>
                <a:cs typeface="Times New Roman" pitchFamily="18" charset="0"/>
              </a:rPr>
              <a:t> AIDS</a:t>
            </a:r>
            <a:endParaRPr lang="en-GB"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7504" y="575257"/>
            <a:ext cx="8352928" cy="6264696"/>
          </a:xfrm>
        </p:spPr>
        <p:txBody>
          <a:bodyPr>
            <a:normAutofit/>
          </a:bodyPr>
          <a:lstStyle/>
          <a:p>
            <a:pPr marL="0" indent="0">
              <a:lnSpc>
                <a:spcPct val="150000"/>
              </a:lnSpc>
              <a:buNone/>
            </a:pPr>
            <a:r>
              <a:rPr lang="en-GB" sz="2200" b="1" dirty="0" smtClean="0">
                <a:latin typeface="Times New Roman" pitchFamily="18" charset="0"/>
                <a:cs typeface="Times New Roman" pitchFamily="18" charset="0"/>
              </a:rPr>
              <a:t>4.2. </a:t>
            </a:r>
            <a:r>
              <a:rPr lang="en-GB" sz="2200" b="1" dirty="0" err="1" smtClean="0">
                <a:latin typeface="Times New Roman" pitchFamily="18" charset="0"/>
                <a:cs typeface="Times New Roman" pitchFamily="18" charset="0"/>
              </a:rPr>
              <a:t>Hội</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chứng</a:t>
            </a:r>
            <a:r>
              <a:rPr lang="en-GB" sz="2200" b="1" dirty="0" smtClean="0">
                <a:latin typeface="Times New Roman" pitchFamily="18" charset="0"/>
                <a:cs typeface="Times New Roman" pitchFamily="18" charset="0"/>
              </a:rPr>
              <a:t> AIDS:</a:t>
            </a:r>
          </a:p>
          <a:p>
            <a:pPr marL="0" indent="0">
              <a:lnSpc>
                <a:spcPct val="160000"/>
              </a:lnSpc>
              <a:buNone/>
            </a:pPr>
            <a:r>
              <a:rPr lang="en-GB" sz="2200" b="1" dirty="0" smtClean="0">
                <a:latin typeface="Times New Roman" pitchFamily="18" charset="0"/>
                <a:cs typeface="Times New Roman" pitchFamily="18" charset="0"/>
              </a:rPr>
              <a:t>4.2.1. </a:t>
            </a:r>
            <a:r>
              <a:rPr lang="en-GB" sz="2200" b="1" dirty="0" err="1" smtClean="0">
                <a:latin typeface="Times New Roman" pitchFamily="18" charset="0"/>
                <a:cs typeface="Times New Roman" pitchFamily="18" charset="0"/>
              </a:rPr>
              <a:t>Lâm</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sàng</a:t>
            </a:r>
            <a:r>
              <a:rPr lang="en-GB" sz="2200" b="1" dirty="0" smtClean="0">
                <a:latin typeface="Times New Roman" pitchFamily="18" charset="0"/>
                <a:cs typeface="Times New Roman" pitchFamily="18" charset="0"/>
              </a:rPr>
              <a:t>:</a:t>
            </a:r>
          </a:p>
          <a:p>
            <a:pPr marL="0" indent="0">
              <a:lnSpc>
                <a:spcPct val="160000"/>
              </a:lnSpc>
              <a:buNone/>
            </a:pPr>
            <a:r>
              <a:rPr lang="en-GB" sz="2200" i="1" dirty="0" smtClean="0">
                <a:latin typeface="Times New Roman" pitchFamily="18" charset="0"/>
                <a:cs typeface="Times New Roman" pitchFamily="18" charset="0"/>
              </a:rPr>
              <a:t>b. </a:t>
            </a:r>
            <a:r>
              <a:rPr lang="en-GB" sz="2200" i="1" dirty="0" err="1" smtClean="0">
                <a:latin typeface="Times New Roman" pitchFamily="18" charset="0"/>
                <a:cs typeface="Times New Roman" pitchFamily="18" charset="0"/>
              </a:rPr>
              <a:t>Phức</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hợp</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liên</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quan</a:t>
            </a:r>
            <a:r>
              <a:rPr lang="en-GB" sz="2200" i="1" dirty="0" smtClean="0">
                <a:latin typeface="Times New Roman" pitchFamily="18" charset="0"/>
                <a:cs typeface="Times New Roman" pitchFamily="18" charset="0"/>
              </a:rPr>
              <a:t> AIDS </a:t>
            </a:r>
            <a:r>
              <a:rPr lang="en-GB" sz="2200" i="1" dirty="0" err="1" smtClean="0">
                <a:latin typeface="Times New Roman" pitchFamily="18" charset="0"/>
                <a:cs typeface="Times New Roman" pitchFamily="18" charset="0"/>
              </a:rPr>
              <a:t>và</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hội</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chứng</a:t>
            </a:r>
            <a:r>
              <a:rPr lang="en-GB" sz="2200" i="1" dirty="0" smtClean="0">
                <a:latin typeface="Times New Roman" pitchFamily="18" charset="0"/>
                <a:cs typeface="Times New Roman" pitchFamily="18" charset="0"/>
              </a:rPr>
              <a:t> AIDS </a:t>
            </a:r>
            <a:r>
              <a:rPr lang="en-GB" sz="2200" i="1" dirty="0" err="1" smtClean="0">
                <a:latin typeface="Times New Roman" pitchFamily="18" charset="0"/>
                <a:cs typeface="Times New Roman" pitchFamily="18" charset="0"/>
              </a:rPr>
              <a:t>đầy</a:t>
            </a:r>
            <a:r>
              <a:rPr lang="en-GB" sz="2200" i="1" dirty="0" smtClean="0">
                <a:latin typeface="Times New Roman" pitchFamily="18" charset="0"/>
                <a:cs typeface="Times New Roman" pitchFamily="18" charset="0"/>
              </a:rPr>
              <a:t> </a:t>
            </a:r>
            <a:r>
              <a:rPr lang="en-GB" sz="2200" i="1" dirty="0" err="1" smtClean="0">
                <a:latin typeface="Times New Roman" pitchFamily="18" charset="0"/>
                <a:cs typeface="Times New Roman" pitchFamily="18" charset="0"/>
              </a:rPr>
              <a:t>đủ</a:t>
            </a:r>
            <a:r>
              <a:rPr lang="en-GB" sz="2200" i="1" dirty="0" smtClean="0">
                <a:latin typeface="Times New Roman" pitchFamily="18" charset="0"/>
                <a:cs typeface="Times New Roman" pitchFamily="18" charset="0"/>
              </a:rPr>
              <a:t>:</a:t>
            </a:r>
          </a:p>
          <a:p>
            <a:r>
              <a:rPr lang="en-US" sz="2200" dirty="0" err="1" smtClean="0">
                <a:latin typeface="Times New Roman" panose="02020603050405020304" pitchFamily="18" charset="0"/>
                <a:cs typeface="Times New Roman" panose="02020603050405020304" pitchFamily="18" charset="0"/>
              </a:rPr>
              <a:t>Hội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chứng</a:t>
            </a:r>
            <a:r>
              <a:rPr lang="en-US" sz="2200" dirty="0" smtClean="0">
                <a:latin typeface="Times New Roman" panose="02020603050405020304" pitchFamily="18" charset="0"/>
                <a:cs typeface="Times New Roman" panose="02020603050405020304" pitchFamily="18" charset="0"/>
              </a:rPr>
              <a:t> AIDS </a:t>
            </a:r>
            <a:r>
              <a:rPr lang="en-US" sz="2200" dirty="0" err="1" smtClean="0">
                <a:latin typeface="Times New Roman" panose="02020603050405020304" pitchFamily="18" charset="0"/>
                <a:cs typeface="Times New Roman" panose="02020603050405020304" pitchFamily="18" charset="0"/>
              </a:rPr>
              <a:t>đầy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Bao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gồm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triệu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chứng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kèm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theo</a:t>
            </a:r>
            <a:r>
              <a:rPr lang="en-US" sz="2200" dirty="0" smtClean="0">
                <a:latin typeface="Times New Roman" panose="02020603050405020304" pitchFamily="18" charset="0"/>
                <a:cs typeface="Times New Roman" panose="02020603050405020304" pitchFamily="18" charset="0"/>
              </a:rPr>
              <a:t> 1 </a:t>
            </a:r>
            <a:r>
              <a:rPr lang="en-US" sz="2200" dirty="0" err="1" smtClean="0">
                <a:latin typeface="Times New Roman" panose="02020603050405020304" pitchFamily="18" charset="0"/>
                <a:cs typeface="Times New Roman" panose="02020603050405020304" pitchFamily="18" charset="0"/>
              </a:rPr>
              <a:t>hoặc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nhiều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biểu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hiện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sau</a:t>
            </a:r>
            <a:r>
              <a:rPr lang="en-US" sz="2200" dirty="0" smtClean="0">
                <a:latin typeface="Times New Roman" panose="02020603050405020304" pitchFamily="18" charset="0"/>
                <a:cs typeface="Times New Roman" panose="02020603050405020304" pitchFamily="18" charset="0"/>
              </a:rPr>
              <a:t>:</a:t>
            </a:r>
          </a:p>
          <a:p>
            <a:pPr marL="0" indent="0">
              <a:buNone/>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Hạch</a:t>
            </a:r>
            <a:r>
              <a:rPr lang="en-US" sz="2200" dirty="0" smtClean="0">
                <a:latin typeface="Times New Roman" panose="02020603050405020304" pitchFamily="18" charset="0"/>
                <a:cs typeface="Times New Roman" panose="02020603050405020304" pitchFamily="18" charset="0"/>
              </a:rPr>
              <a:t> to </a:t>
            </a:r>
            <a:r>
              <a:rPr lang="en-US" sz="2200" dirty="0" err="1" smtClean="0">
                <a:latin typeface="Times New Roman" panose="02020603050405020304" pitchFamily="18" charset="0"/>
                <a:cs typeface="Times New Roman" panose="02020603050405020304" pitchFamily="18" charset="0"/>
              </a:rPr>
              <a:t>dạng</a:t>
            </a:r>
            <a:r>
              <a:rPr lang="en-US" sz="2200" dirty="0" smtClean="0">
                <a:latin typeface="Times New Roman" panose="02020603050405020304" pitchFamily="18" charset="0"/>
                <a:cs typeface="Times New Roman" panose="02020603050405020304" pitchFamily="18" charset="0"/>
              </a:rPr>
              <a:t> Kaposi sarcoma</a:t>
            </a:r>
          </a:p>
          <a:p>
            <a:pPr marL="0" indent="0">
              <a:buNone/>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Nhiễm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trùng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phổi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phổi</a:t>
            </a:r>
            <a:r>
              <a:rPr lang="en-US" sz="2200" dirty="0" smtClean="0">
                <a:latin typeface="Times New Roman" panose="02020603050405020304" pitchFamily="18" charset="0"/>
                <a:cs typeface="Times New Roman" panose="02020603050405020304" pitchFamily="18" charset="0"/>
              </a:rPr>
              <a:t> do </a:t>
            </a:r>
            <a:r>
              <a:rPr lang="en-US" sz="2200" i="1" dirty="0" err="1" smtClean="0">
                <a:latin typeface="Times New Roman" panose="02020603050405020304" pitchFamily="18" charset="0"/>
                <a:cs typeface="Times New Roman" panose="02020603050405020304" pitchFamily="18" charset="0"/>
              </a:rPr>
              <a:t>Phneumocytis</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carinii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lao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phổi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nấm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phổi</a:t>
            </a:r>
            <a:r>
              <a:rPr lang="en-US" sz="2200" dirty="0" smtClean="0">
                <a:latin typeface="Times New Roman" panose="02020603050405020304" pitchFamily="18" charset="0"/>
                <a:cs typeface="Times New Roman" panose="02020603050405020304" pitchFamily="18" charset="0"/>
              </a:rPr>
              <a:t>.</a:t>
            </a:r>
          </a:p>
          <a:p>
            <a:pPr marL="0" indent="0">
              <a:buNone/>
            </a:pPr>
            <a:r>
              <a:rPr lang="en-US" sz="2200" dirty="0" smtClean="0">
                <a:latin typeface="Times New Roman" panose="02020603050405020304" pitchFamily="18" charset="0"/>
                <a:cs typeface="Times New Roman" panose="02020603050405020304" pitchFamily="18" charset="0"/>
              </a:rPr>
              <a:t>	+ </a:t>
            </a:r>
            <a:r>
              <a:rPr lang="en-US" sz="2200" dirty="0" err="1" smtClean="0">
                <a:latin typeface="Times New Roman" panose="02020603050405020304" pitchFamily="18" charset="0"/>
                <a:cs typeface="Times New Roman" panose="02020603050405020304" pitchFamily="18" charset="0"/>
              </a:rPr>
              <a:t>Thần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kinh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liệt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loạn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tâm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sút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tuệ</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rối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loạn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cảm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nóng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lạnh</a:t>
            </a:r>
            <a:r>
              <a:rPr lang="en-US" sz="2200" dirty="0" smtClean="0">
                <a:latin typeface="Times New Roman" panose="02020603050405020304" pitchFamily="18" charset="0"/>
                <a:cs typeface="Times New Roman" panose="02020603050405020304" pitchFamily="18" charset="0"/>
              </a:rPr>
              <a:t>.</a:t>
            </a:r>
          </a:p>
          <a:p>
            <a:pPr marL="0" indent="0">
              <a:lnSpc>
                <a:spcPct val="150000"/>
              </a:lnSpc>
              <a:buNone/>
            </a:pPr>
            <a:endParaRPr lang="en-US" sz="2200" i="1" dirty="0" smtClean="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869160"/>
            <a:ext cx="2669439" cy="17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9741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2" y="0"/>
            <a:ext cx="9177001" cy="548680"/>
          </a:xfrm>
        </p:spPr>
        <p:txBody>
          <a:bodyPr>
            <a:normAutofit/>
          </a:bodyPr>
          <a:lstStyle/>
          <a:p>
            <a:r>
              <a:rPr lang="en-GB" sz="2800" b="1" dirty="0" smtClean="0">
                <a:solidFill>
                  <a:srgbClr val="FF0000"/>
                </a:solidFill>
                <a:latin typeface="Times New Roman" pitchFamily="18" charset="0"/>
                <a:cs typeface="Times New Roman" pitchFamily="18" charset="0"/>
              </a:rPr>
              <a:t>4. </a:t>
            </a:r>
            <a:r>
              <a:rPr lang="en-GB" sz="2800" b="1" dirty="0" err="1" smtClean="0">
                <a:solidFill>
                  <a:srgbClr val="FF0000"/>
                </a:solidFill>
                <a:latin typeface="Times New Roman" pitchFamily="18" charset="0"/>
                <a:cs typeface="Times New Roman" pitchFamily="18" charset="0"/>
              </a:rPr>
              <a:t>Các</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giai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đoạn</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nhiễm</a:t>
            </a:r>
            <a:r>
              <a:rPr lang="en-GB" sz="2800" b="1" dirty="0" smtClean="0">
                <a:solidFill>
                  <a:srgbClr val="FF0000"/>
                </a:solidFill>
                <a:latin typeface="Times New Roman" pitchFamily="18" charset="0"/>
                <a:cs typeface="Times New Roman" pitchFamily="18" charset="0"/>
              </a:rPr>
              <a:t> HIV </a:t>
            </a:r>
            <a:r>
              <a:rPr lang="en-GB" sz="2800" b="1" dirty="0" err="1" smtClean="0">
                <a:solidFill>
                  <a:srgbClr val="FF0000"/>
                </a:solidFill>
                <a:latin typeface="Times New Roman" pitchFamily="18" charset="0"/>
                <a:cs typeface="Times New Roman" pitchFamily="18" charset="0"/>
              </a:rPr>
              <a:t>và</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hội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chứng</a:t>
            </a:r>
            <a:r>
              <a:rPr lang="en-GB" sz="2800" b="1" dirty="0" smtClean="0">
                <a:solidFill>
                  <a:srgbClr val="FF0000"/>
                </a:solidFill>
                <a:latin typeface="Times New Roman" pitchFamily="18" charset="0"/>
                <a:cs typeface="Times New Roman" pitchFamily="18" charset="0"/>
              </a:rPr>
              <a:t> AIDS</a:t>
            </a:r>
            <a:endParaRPr lang="en-GB"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7504" y="575257"/>
            <a:ext cx="8352928" cy="6264696"/>
          </a:xfrm>
        </p:spPr>
        <p:txBody>
          <a:bodyPr>
            <a:normAutofit/>
          </a:bodyPr>
          <a:lstStyle/>
          <a:p>
            <a:pPr marL="0" indent="0">
              <a:lnSpc>
                <a:spcPct val="150000"/>
              </a:lnSpc>
              <a:buNone/>
            </a:pPr>
            <a:r>
              <a:rPr lang="en-GB" sz="2200" b="1" dirty="0" smtClean="0">
                <a:latin typeface="Times New Roman" pitchFamily="18" charset="0"/>
                <a:cs typeface="Times New Roman" pitchFamily="18" charset="0"/>
              </a:rPr>
              <a:t>4.2. </a:t>
            </a:r>
            <a:r>
              <a:rPr lang="en-GB" sz="2200" b="1" dirty="0" err="1" smtClean="0">
                <a:latin typeface="Times New Roman" pitchFamily="18" charset="0"/>
                <a:cs typeface="Times New Roman" pitchFamily="18" charset="0"/>
              </a:rPr>
              <a:t>Hội</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chứng</a:t>
            </a:r>
            <a:r>
              <a:rPr lang="en-GB" sz="2200" b="1" dirty="0" smtClean="0">
                <a:latin typeface="Times New Roman" pitchFamily="18" charset="0"/>
                <a:cs typeface="Times New Roman" pitchFamily="18" charset="0"/>
              </a:rPr>
              <a:t> AIDS:</a:t>
            </a:r>
          </a:p>
          <a:p>
            <a:pPr marL="0" indent="0">
              <a:lnSpc>
                <a:spcPct val="150000"/>
              </a:lnSpc>
              <a:buNone/>
            </a:pPr>
            <a:r>
              <a:rPr lang="en-GB" sz="2200" b="1" dirty="0" smtClean="0">
                <a:latin typeface="Times New Roman" pitchFamily="18" charset="0"/>
                <a:cs typeface="Times New Roman" pitchFamily="18" charset="0"/>
              </a:rPr>
              <a:t>4.2.2. </a:t>
            </a:r>
            <a:r>
              <a:rPr lang="en-GB" sz="2200" b="1" dirty="0" err="1" smtClean="0">
                <a:latin typeface="Times New Roman" pitchFamily="18" charset="0"/>
                <a:cs typeface="Times New Roman" pitchFamily="18" charset="0"/>
              </a:rPr>
              <a:t>Cận</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lâm</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sàng</a:t>
            </a:r>
            <a:r>
              <a:rPr lang="en-GB" sz="2200" b="1" dirty="0" smtClean="0">
                <a:latin typeface="Times New Roman" pitchFamily="18" charset="0"/>
                <a:cs typeface="Times New Roman" pitchFamily="18" charset="0"/>
              </a:rPr>
              <a:t>:</a:t>
            </a:r>
          </a:p>
          <a:p>
            <a:pPr>
              <a:lnSpc>
                <a:spcPct val="150000"/>
              </a:lnSpc>
            </a:pPr>
            <a:r>
              <a:rPr lang="vi-VN" sz="2200" dirty="0" smtClean="0">
                <a:latin typeface="+mj-lt"/>
              </a:rPr>
              <a:t>Biểu  </a:t>
            </a:r>
            <a:r>
              <a:rPr lang="vi-VN" sz="2200" dirty="0">
                <a:latin typeface="+mj-lt"/>
              </a:rPr>
              <a:t>hiện  đặc  hiệu  nhất  là trong  huyết  thanh  có  kháng thể đặc hiệu kháng HIV hoặc kháng nguyên của HIV.</a:t>
            </a:r>
          </a:p>
          <a:p>
            <a:pPr>
              <a:lnSpc>
                <a:spcPct val="150000"/>
              </a:lnSpc>
            </a:pPr>
            <a:r>
              <a:rPr lang="vi-VN" sz="2200" dirty="0" smtClean="0">
                <a:latin typeface="+mj-lt"/>
              </a:rPr>
              <a:t>Số  </a:t>
            </a:r>
            <a:r>
              <a:rPr lang="vi-VN" sz="2200" dirty="0">
                <a:latin typeface="+mj-lt"/>
              </a:rPr>
              <a:t>lượng  T-CD4  giảm  (bình</a:t>
            </a:r>
            <a:r>
              <a:rPr lang="en-US" sz="2200" dirty="0">
                <a:latin typeface="+mj-lt"/>
              </a:rPr>
              <a:t> </a:t>
            </a:r>
            <a:r>
              <a:rPr lang="vi-VN" sz="2200" dirty="0">
                <a:latin typeface="+mj-lt"/>
              </a:rPr>
              <a:t>thường  số  lượng  T-CD4  từ</a:t>
            </a:r>
            <a:r>
              <a:rPr lang="en-US" sz="2200" dirty="0">
                <a:latin typeface="+mj-lt"/>
              </a:rPr>
              <a:t> </a:t>
            </a:r>
            <a:r>
              <a:rPr lang="vi-VN" sz="2200" dirty="0">
                <a:latin typeface="+mj-lt"/>
              </a:rPr>
              <a:t>500  –  1500/mm3).  Mức  độ</a:t>
            </a:r>
            <a:r>
              <a:rPr lang="en-US" sz="2200" dirty="0">
                <a:latin typeface="+mj-lt"/>
              </a:rPr>
              <a:t> </a:t>
            </a:r>
            <a:r>
              <a:rPr lang="vi-VN" sz="2200" dirty="0">
                <a:latin typeface="+mj-lt"/>
              </a:rPr>
              <a:t>giảm  T-CD4  tương  ứng  với</a:t>
            </a:r>
            <a:r>
              <a:rPr lang="en-US" sz="2200" dirty="0">
                <a:latin typeface="+mj-lt"/>
              </a:rPr>
              <a:t> </a:t>
            </a:r>
            <a:r>
              <a:rPr lang="vi-VN" sz="2200" dirty="0">
                <a:latin typeface="+mj-lt"/>
              </a:rPr>
              <a:t>mức độ suy giảm miễn dịch.</a:t>
            </a:r>
          </a:p>
          <a:p>
            <a:pPr>
              <a:lnSpc>
                <a:spcPct val="150000"/>
              </a:lnSpc>
            </a:pPr>
            <a:r>
              <a:rPr lang="vi-VN" sz="2200" dirty="0" smtClean="0">
                <a:latin typeface="+mj-lt"/>
              </a:rPr>
              <a:t>Số  </a:t>
            </a:r>
            <a:r>
              <a:rPr lang="vi-VN" sz="2200" dirty="0">
                <a:latin typeface="+mj-lt"/>
              </a:rPr>
              <a:t>lượng  lympho  toàn  phần giảm.</a:t>
            </a:r>
          </a:p>
          <a:p>
            <a:pPr>
              <a:lnSpc>
                <a:spcPct val="150000"/>
              </a:lnSpc>
            </a:pPr>
            <a:r>
              <a:rPr lang="vi-VN" sz="2200" dirty="0" smtClean="0">
                <a:latin typeface="+mj-lt"/>
              </a:rPr>
              <a:t>Tỷ  </a:t>
            </a:r>
            <a:r>
              <a:rPr lang="vi-VN" sz="2200" dirty="0">
                <a:latin typeface="+mj-lt"/>
              </a:rPr>
              <a:t>lệ  T-CD4/T-CD8  &lt;  1  (bìnhthường 1,5 – 2,5).</a:t>
            </a:r>
          </a:p>
          <a:p>
            <a:pPr>
              <a:lnSpc>
                <a:spcPct val="150000"/>
              </a:lnSpc>
            </a:pPr>
            <a:r>
              <a:rPr lang="vi-VN" sz="2200" dirty="0" smtClean="0">
                <a:latin typeface="+mj-lt"/>
              </a:rPr>
              <a:t>Ở </a:t>
            </a:r>
            <a:r>
              <a:rPr lang="vi-VN" sz="2200" dirty="0">
                <a:latin typeface="+mj-lt"/>
              </a:rPr>
              <a:t>giai đoạn muộn, số lượng hồng cầu, tiểu cầu, bạch cầu giảm. </a:t>
            </a:r>
          </a:p>
          <a:p>
            <a:pPr marL="0" indent="0">
              <a:lnSpc>
                <a:spcPct val="150000"/>
              </a:lnSpc>
              <a:buNone/>
            </a:pPr>
            <a:endParaRPr lang="en-US" sz="22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22795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5922" y="2698413"/>
            <a:ext cx="2264395" cy="400110"/>
          </a:xfrm>
          <a:prstGeom prst="rect">
            <a:avLst/>
          </a:prstGeom>
          <a:noFill/>
        </p:spPr>
        <p:txBody>
          <a:bodyPr wrap="square" rtlCol="0">
            <a:spAutoFit/>
          </a:bodyPr>
          <a:lstStyle/>
          <a:p>
            <a:r>
              <a:rPr lang="en-GB" sz="2000" b="1" dirty="0" err="1" smtClean="0">
                <a:latin typeface="Times New Roman" pitchFamily="18" charset="0"/>
                <a:cs typeface="Times New Roman" pitchFamily="18" charset="0"/>
              </a:rPr>
              <a:t>Võ</a:t>
            </a:r>
            <a:r>
              <a:rPr lang="en-GB" sz="2000" b="1" dirty="0" smtClean="0">
                <a:latin typeface="Times New Roman" pitchFamily="18" charset="0"/>
                <a:cs typeface="Times New Roman" pitchFamily="18" charset="0"/>
              </a:rPr>
              <a:t> </a:t>
            </a:r>
            <a:r>
              <a:rPr lang="en-GB" sz="2000" b="1" dirty="0" err="1" smtClean="0">
                <a:latin typeface="Times New Roman" pitchFamily="18" charset="0"/>
                <a:cs typeface="Times New Roman" pitchFamily="18" charset="0"/>
              </a:rPr>
              <a:t>Thị</a:t>
            </a:r>
            <a:r>
              <a:rPr lang="en-GB" sz="2000" b="1" dirty="0" smtClean="0">
                <a:latin typeface="Times New Roman" pitchFamily="18" charset="0"/>
                <a:cs typeface="Times New Roman" pitchFamily="18" charset="0"/>
              </a:rPr>
              <a:t> </a:t>
            </a:r>
            <a:r>
              <a:rPr lang="en-GB" sz="2000" b="1" dirty="0" err="1" smtClean="0">
                <a:latin typeface="Times New Roman" pitchFamily="18" charset="0"/>
                <a:cs typeface="Times New Roman" pitchFamily="18" charset="0"/>
              </a:rPr>
              <a:t>Hoàng</a:t>
            </a:r>
            <a:r>
              <a:rPr lang="en-GB" sz="2000" b="1" dirty="0" smtClean="0">
                <a:latin typeface="Times New Roman" pitchFamily="18" charset="0"/>
                <a:cs typeface="Times New Roman" pitchFamily="18" charset="0"/>
              </a:rPr>
              <a:t> Nin</a:t>
            </a:r>
            <a:endParaRPr lang="en-GB" sz="2000" b="1" dirty="0">
              <a:latin typeface="Times New Roman" pitchFamily="18" charset="0"/>
              <a:cs typeface="Times New Roman" pitchFamily="18" charset="0"/>
            </a:endParaRP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572" y="2276872"/>
            <a:ext cx="2239624" cy="2998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29750" y="6268419"/>
            <a:ext cx="2959822" cy="400110"/>
          </a:xfrm>
          <a:prstGeom prst="rect">
            <a:avLst/>
          </a:prstGeom>
          <a:noFill/>
        </p:spPr>
        <p:txBody>
          <a:bodyPr wrap="square" rtlCol="0">
            <a:spAutoFit/>
          </a:bodyPr>
          <a:lstStyle/>
          <a:p>
            <a:r>
              <a:rPr lang="en-GB" sz="2000" b="1" dirty="0" err="1" smtClean="0">
                <a:latin typeface="Times New Roman" pitchFamily="18" charset="0"/>
                <a:cs typeface="Times New Roman" pitchFamily="18" charset="0"/>
              </a:rPr>
              <a:t>Trần</a:t>
            </a:r>
            <a:r>
              <a:rPr lang="en-GB" sz="2000" b="1" dirty="0" smtClean="0">
                <a:latin typeface="Times New Roman" pitchFamily="18" charset="0"/>
                <a:cs typeface="Times New Roman" pitchFamily="18" charset="0"/>
              </a:rPr>
              <a:t> </a:t>
            </a:r>
            <a:r>
              <a:rPr lang="en-GB" sz="2000" b="1" dirty="0" err="1" smtClean="0">
                <a:latin typeface="Times New Roman" pitchFamily="18" charset="0"/>
                <a:cs typeface="Times New Roman" pitchFamily="18" charset="0"/>
              </a:rPr>
              <a:t>Thị</a:t>
            </a:r>
            <a:r>
              <a:rPr lang="en-GB" sz="2000" b="1" dirty="0" smtClean="0">
                <a:latin typeface="Times New Roman" pitchFamily="18" charset="0"/>
                <a:cs typeface="Times New Roman" pitchFamily="18" charset="0"/>
              </a:rPr>
              <a:t> </a:t>
            </a:r>
            <a:r>
              <a:rPr lang="en-GB" sz="2000" b="1" dirty="0" err="1" smtClean="0">
                <a:latin typeface="Times New Roman" pitchFamily="18" charset="0"/>
                <a:cs typeface="Times New Roman" pitchFamily="18" charset="0"/>
              </a:rPr>
              <a:t>Thúy</a:t>
            </a:r>
            <a:r>
              <a:rPr lang="en-GB" sz="2000" b="1" dirty="0" smtClean="0">
                <a:latin typeface="Times New Roman" pitchFamily="18" charset="0"/>
                <a:cs typeface="Times New Roman" pitchFamily="18" charset="0"/>
              </a:rPr>
              <a:t> </a:t>
            </a:r>
            <a:r>
              <a:rPr lang="en-GB" sz="2000" b="1" dirty="0" err="1" smtClean="0">
                <a:latin typeface="Times New Roman" pitchFamily="18" charset="0"/>
                <a:cs typeface="Times New Roman" pitchFamily="18" charset="0"/>
              </a:rPr>
              <a:t>Kiều</a:t>
            </a:r>
            <a:endParaRPr lang="en-GB" sz="2000" b="1" dirty="0">
              <a:latin typeface="Times New Roman" pitchFamily="18" charset="0"/>
              <a:cs typeface="Times New Roman" pitchFamily="18" charset="0"/>
            </a:endParaRPr>
          </a:p>
        </p:txBody>
      </p:sp>
      <p:sp>
        <p:nvSpPr>
          <p:cNvPr id="10" name="TextBox 9"/>
          <p:cNvSpPr txBox="1"/>
          <p:nvPr/>
        </p:nvSpPr>
        <p:spPr>
          <a:xfrm>
            <a:off x="3044599" y="5450638"/>
            <a:ext cx="2805707" cy="400110"/>
          </a:xfrm>
          <a:prstGeom prst="rect">
            <a:avLst/>
          </a:prstGeom>
          <a:noFill/>
        </p:spPr>
        <p:txBody>
          <a:bodyPr wrap="square" rtlCol="0">
            <a:spAutoFit/>
          </a:bodyPr>
          <a:lstStyle/>
          <a:p>
            <a:r>
              <a:rPr lang="en-GB" sz="2000" b="1" dirty="0" err="1" smtClean="0">
                <a:latin typeface="Times New Roman" pitchFamily="18" charset="0"/>
                <a:cs typeface="Times New Roman" pitchFamily="18" charset="0"/>
              </a:rPr>
              <a:t>Lê</a:t>
            </a:r>
            <a:r>
              <a:rPr lang="en-GB" sz="2000" b="1" dirty="0" smtClean="0">
                <a:latin typeface="Times New Roman" pitchFamily="18" charset="0"/>
                <a:cs typeface="Times New Roman" pitchFamily="18" charset="0"/>
              </a:rPr>
              <a:t> </a:t>
            </a:r>
            <a:r>
              <a:rPr lang="en-GB" sz="2000" b="1" dirty="0" err="1" smtClean="0">
                <a:latin typeface="Times New Roman" pitchFamily="18" charset="0"/>
                <a:cs typeface="Times New Roman" pitchFamily="18" charset="0"/>
              </a:rPr>
              <a:t>Đường</a:t>
            </a:r>
            <a:r>
              <a:rPr lang="en-GB" sz="2000" b="1" dirty="0" smtClean="0">
                <a:latin typeface="Times New Roman" pitchFamily="18" charset="0"/>
                <a:cs typeface="Times New Roman" pitchFamily="18" charset="0"/>
              </a:rPr>
              <a:t> Minh </a:t>
            </a:r>
            <a:r>
              <a:rPr lang="en-GB" sz="2000" b="1" dirty="0" err="1" smtClean="0">
                <a:latin typeface="Times New Roman" pitchFamily="18" charset="0"/>
                <a:cs typeface="Times New Roman" pitchFamily="18" charset="0"/>
              </a:rPr>
              <a:t>Hoàng</a:t>
            </a:r>
            <a:endParaRPr lang="en-GB" sz="2000" b="1" dirty="0">
              <a:latin typeface="Times New Roman" pitchFamily="18" charset="0"/>
              <a:cs typeface="Times New Roman" pitchFamily="18" charset="0"/>
            </a:endParaRPr>
          </a:p>
        </p:txBody>
      </p:sp>
      <p:sp>
        <p:nvSpPr>
          <p:cNvPr id="11" name="TextBox 10"/>
          <p:cNvSpPr txBox="1"/>
          <p:nvPr/>
        </p:nvSpPr>
        <p:spPr>
          <a:xfrm>
            <a:off x="2195736" y="29814"/>
            <a:ext cx="4896544" cy="461665"/>
          </a:xfrm>
          <a:prstGeom prst="rect">
            <a:avLst/>
          </a:prstGeom>
          <a:noFill/>
        </p:spPr>
        <p:txBody>
          <a:bodyPr wrap="square" rtlCol="0">
            <a:spAutoFit/>
          </a:bodyPr>
          <a:lstStyle/>
          <a:p>
            <a:pPr algn="ctr"/>
            <a:r>
              <a:rPr lang="en-GB" sz="2400" b="1" dirty="0" err="1" smtClean="0">
                <a:latin typeface="Times New Roman" pitchFamily="18" charset="0"/>
                <a:cs typeface="Times New Roman" pitchFamily="18" charset="0"/>
              </a:rPr>
              <a:t>Nhóm</a:t>
            </a:r>
            <a:r>
              <a:rPr lang="en-GB" sz="2400" b="1" dirty="0" smtClean="0">
                <a:latin typeface="Times New Roman" pitchFamily="18" charset="0"/>
                <a:cs typeface="Times New Roman" pitchFamily="18" charset="0"/>
              </a:rPr>
              <a:t> </a:t>
            </a:r>
            <a:r>
              <a:rPr lang="en-GB" sz="2400" b="1" dirty="0" err="1" smtClean="0">
                <a:latin typeface="Times New Roman" pitchFamily="18" charset="0"/>
                <a:cs typeface="Times New Roman" pitchFamily="18" charset="0"/>
              </a:rPr>
              <a:t>Sinh</a:t>
            </a:r>
            <a:r>
              <a:rPr lang="en-GB" sz="2400" b="1" dirty="0" smtClean="0">
                <a:latin typeface="Times New Roman" pitchFamily="18" charset="0"/>
                <a:cs typeface="Times New Roman" pitchFamily="18" charset="0"/>
              </a:rPr>
              <a:t> </a:t>
            </a:r>
            <a:r>
              <a:rPr lang="en-GB" sz="2400" b="1" dirty="0" err="1" smtClean="0">
                <a:latin typeface="Times New Roman" pitchFamily="18" charset="0"/>
                <a:cs typeface="Times New Roman" pitchFamily="18" charset="0"/>
              </a:rPr>
              <a:t>viên</a:t>
            </a:r>
            <a:r>
              <a:rPr lang="en-GB" sz="2400" b="1" dirty="0" smtClean="0">
                <a:latin typeface="Times New Roman" pitchFamily="18" charset="0"/>
                <a:cs typeface="Times New Roman" pitchFamily="18" charset="0"/>
              </a:rPr>
              <a:t> </a:t>
            </a:r>
            <a:r>
              <a:rPr lang="en-GB" sz="2400" b="1" dirty="0" err="1" smtClean="0">
                <a:latin typeface="Times New Roman" pitchFamily="18" charset="0"/>
                <a:cs typeface="Times New Roman" pitchFamily="18" charset="0"/>
              </a:rPr>
              <a:t>thực</a:t>
            </a:r>
            <a:r>
              <a:rPr lang="en-GB" sz="2400" b="1" dirty="0" smtClean="0">
                <a:latin typeface="Times New Roman" pitchFamily="18" charset="0"/>
                <a:cs typeface="Times New Roman" pitchFamily="18" charset="0"/>
              </a:rPr>
              <a:t> </a:t>
            </a:r>
            <a:r>
              <a:rPr lang="en-GB" sz="2400" b="1" dirty="0" err="1" smtClean="0">
                <a:latin typeface="Times New Roman" pitchFamily="18" charset="0"/>
                <a:cs typeface="Times New Roman" pitchFamily="18" charset="0"/>
              </a:rPr>
              <a:t>hiện</a:t>
            </a:r>
            <a:endParaRPr lang="en-GB" sz="2400" b="1" dirty="0">
              <a:latin typeface="Times New Roman" pitchFamily="18" charset="0"/>
              <a:cs typeface="Times New Roman" pitchFamily="18" charset="0"/>
            </a:endParaRPr>
          </a:p>
        </p:txBody>
      </p:sp>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005" y="3198112"/>
            <a:ext cx="2295349" cy="306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445" y="3198112"/>
            <a:ext cx="2295350" cy="306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074609" y="6258578"/>
            <a:ext cx="2387770" cy="400110"/>
          </a:xfrm>
          <a:prstGeom prst="rect">
            <a:avLst/>
          </a:prstGeom>
          <a:noFill/>
        </p:spPr>
        <p:txBody>
          <a:bodyPr wrap="none" rtlCol="0">
            <a:spAutoFit/>
          </a:bodyPr>
          <a:lstStyle/>
          <a:p>
            <a:r>
              <a:rPr lang="en-GB" sz="2000" b="1" dirty="0" smtClean="0">
                <a:latin typeface="Times New Roman" pitchFamily="18" charset="0"/>
                <a:cs typeface="Times New Roman" pitchFamily="18" charset="0"/>
              </a:rPr>
              <a:t>Cao </a:t>
            </a:r>
            <a:r>
              <a:rPr lang="en-GB" sz="2000" b="1" dirty="0" err="1" smtClean="0">
                <a:latin typeface="Times New Roman" pitchFamily="18" charset="0"/>
                <a:cs typeface="Times New Roman" pitchFamily="18" charset="0"/>
              </a:rPr>
              <a:t>Thị</a:t>
            </a:r>
            <a:r>
              <a:rPr lang="en-GB" sz="2000" b="1" dirty="0" smtClean="0">
                <a:latin typeface="Times New Roman" pitchFamily="18" charset="0"/>
                <a:cs typeface="Times New Roman" pitchFamily="18" charset="0"/>
              </a:rPr>
              <a:t> </a:t>
            </a:r>
            <a:r>
              <a:rPr lang="en-GB" sz="2000" b="1" dirty="0" err="1" smtClean="0">
                <a:latin typeface="Times New Roman" pitchFamily="18" charset="0"/>
                <a:cs typeface="Times New Roman" pitchFamily="18" charset="0"/>
              </a:rPr>
              <a:t>Cẩm</a:t>
            </a:r>
            <a:r>
              <a:rPr lang="en-GB" sz="2000" b="1" dirty="0" smtClean="0">
                <a:latin typeface="Times New Roman" pitchFamily="18" charset="0"/>
                <a:cs typeface="Times New Roman" pitchFamily="18" charset="0"/>
              </a:rPr>
              <a:t> </a:t>
            </a:r>
            <a:r>
              <a:rPr lang="en-GB" sz="2000" b="1" dirty="0" err="1" smtClean="0">
                <a:latin typeface="Times New Roman" pitchFamily="18" charset="0"/>
                <a:cs typeface="Times New Roman" pitchFamily="18" charset="0"/>
              </a:rPr>
              <a:t>Trang</a:t>
            </a:r>
            <a:endParaRPr lang="en-GB" sz="2000" b="1" dirty="0">
              <a:latin typeface="Times New Roman" pitchFamily="18" charset="0"/>
              <a:cs typeface="Times New Roman" pitchFamily="18" charset="0"/>
            </a:endParaRPr>
          </a:p>
        </p:txBody>
      </p:sp>
      <p:sp>
        <p:nvSpPr>
          <p:cNvPr id="13" name="TextBox 12"/>
          <p:cNvSpPr txBox="1"/>
          <p:nvPr/>
        </p:nvSpPr>
        <p:spPr>
          <a:xfrm>
            <a:off x="6382582" y="2613065"/>
            <a:ext cx="2011771" cy="400110"/>
          </a:xfrm>
          <a:prstGeom prst="rect">
            <a:avLst/>
          </a:prstGeom>
          <a:noFill/>
        </p:spPr>
        <p:txBody>
          <a:bodyPr wrap="square" rtlCol="0">
            <a:spAutoFit/>
          </a:bodyPr>
          <a:lstStyle/>
          <a:p>
            <a:r>
              <a:rPr lang="en-GB" sz="2000" b="1" dirty="0" err="1" smtClean="0">
                <a:latin typeface="Times New Roman" pitchFamily="18" charset="0"/>
                <a:cs typeface="Times New Roman" pitchFamily="18" charset="0"/>
              </a:rPr>
              <a:t>Phạm</a:t>
            </a:r>
            <a:r>
              <a:rPr lang="en-GB" sz="2000" b="1" dirty="0" smtClean="0">
                <a:latin typeface="Times New Roman" pitchFamily="18" charset="0"/>
                <a:cs typeface="Times New Roman" pitchFamily="18" charset="0"/>
              </a:rPr>
              <a:t> </a:t>
            </a:r>
            <a:r>
              <a:rPr lang="en-GB" sz="2000" b="1" dirty="0" err="1" smtClean="0">
                <a:latin typeface="Times New Roman" pitchFamily="18" charset="0"/>
                <a:cs typeface="Times New Roman" pitchFamily="18" charset="0"/>
              </a:rPr>
              <a:t>Thúy</a:t>
            </a:r>
            <a:r>
              <a:rPr lang="en-GB" sz="2000" b="1" dirty="0" smtClean="0">
                <a:latin typeface="Times New Roman" pitchFamily="18" charset="0"/>
                <a:cs typeface="Times New Roman" pitchFamily="18" charset="0"/>
              </a:rPr>
              <a:t> Ba</a:t>
            </a:r>
            <a:endParaRPr lang="en-GB" sz="2000" b="1" dirty="0">
              <a:latin typeface="Times New Roman" pitchFamily="18" charset="0"/>
              <a:cs typeface="Times New Roman" pitchFamily="18" charset="0"/>
            </a:endParaRPr>
          </a:p>
        </p:txBody>
      </p:sp>
      <p:pic>
        <p:nvPicPr>
          <p:cNvPr id="205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289" y="491479"/>
            <a:ext cx="2454202" cy="217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750" y="392650"/>
            <a:ext cx="2487273" cy="236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517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48680"/>
            <a:ext cx="8683582" cy="5146700"/>
          </a:xfrm>
        </p:spPr>
        <p:txBody>
          <a:bodyPr>
            <a:normAutofit/>
          </a:bodyPr>
          <a:lstStyle/>
          <a:p>
            <a:pPr algn="l">
              <a:lnSpc>
                <a:spcPct val="150000"/>
              </a:lnSpc>
            </a:pPr>
            <a:r>
              <a:rPr lang="en-US" sz="2200" b="1" dirty="0" smtClean="0">
                <a:solidFill>
                  <a:schemeClr val="tx2">
                    <a:lumMod val="50000"/>
                  </a:schemeClr>
                </a:solidFill>
                <a:latin typeface="Times New Roman" panose="02020603050405020304" pitchFamily="18" charset="0"/>
                <a:cs typeface="Times New Roman" panose="02020603050405020304" pitchFamily="18" charset="0"/>
              </a:rPr>
              <a:t>5.1. </a:t>
            </a:r>
            <a:r>
              <a:rPr lang="en-US" sz="2200" b="1" dirty="0" err="1" smtClean="0">
                <a:solidFill>
                  <a:schemeClr val="tx2">
                    <a:lumMod val="50000"/>
                  </a:schemeClr>
                </a:solidFill>
                <a:latin typeface="Times New Roman" panose="02020603050405020304" pitchFamily="18" charset="0"/>
                <a:cs typeface="Times New Roman" panose="02020603050405020304" pitchFamily="18" charset="0"/>
              </a:rPr>
              <a:t>Điều</a:t>
            </a:r>
            <a:r>
              <a:rPr lang="en-US" sz="2200" b="1" dirty="0" smtClean="0">
                <a:solidFill>
                  <a:schemeClr val="tx2">
                    <a:lumMod val="50000"/>
                  </a:schemeClr>
                </a:solidFill>
                <a:latin typeface="Times New Roman" panose="02020603050405020304" pitchFamily="18" charset="0"/>
                <a:cs typeface="Times New Roman" panose="02020603050405020304" pitchFamily="18" charset="0"/>
              </a:rPr>
              <a:t> trị và dự phòng các bệnh nhiễm trùng cơ hội</a:t>
            </a:r>
          </a:p>
          <a:p>
            <a:pPr algn="l">
              <a:lnSpc>
                <a:spcPct val="150000"/>
              </a:lnSpc>
            </a:pPr>
            <a:r>
              <a:rPr lang="en-US" sz="2200" dirty="0" smtClean="0">
                <a:solidFill>
                  <a:schemeClr val="tx2">
                    <a:lumMod val="50000"/>
                  </a:schemeClr>
                </a:solidFill>
                <a:latin typeface="Times New Roman" panose="02020603050405020304" pitchFamily="18" charset="0"/>
                <a:cs typeface="Times New Roman" panose="02020603050405020304" pitchFamily="18" charset="0"/>
              </a:rPr>
              <a:t>Tùy thuốc theo từng bệnh cảnh cụ thể:</a:t>
            </a:r>
          </a:p>
          <a:p>
            <a:pPr marL="342900" indent="-342900" algn="l">
              <a:lnSpc>
                <a:spcPct val="150000"/>
              </a:lnSpc>
              <a:buFontTx/>
              <a:buChar char="-"/>
            </a:pPr>
            <a:r>
              <a:rPr lang="en-US" sz="2200" dirty="0" smtClean="0">
                <a:solidFill>
                  <a:schemeClr val="tx2">
                    <a:lumMod val="50000"/>
                  </a:schemeClr>
                </a:solidFill>
                <a:latin typeface="Times New Roman" panose="02020603050405020304" pitchFamily="18" charset="0"/>
                <a:cs typeface="Times New Roman" panose="02020603050405020304" pitchFamily="18" charset="0"/>
              </a:rPr>
              <a:t>Dự phòng lao bằng isoniazid</a:t>
            </a:r>
          </a:p>
          <a:p>
            <a:pPr marL="342900" indent="-342900" algn="l">
              <a:lnSpc>
                <a:spcPct val="150000"/>
              </a:lnSpc>
              <a:buFontTx/>
              <a:buChar char="-"/>
            </a:pPr>
            <a:r>
              <a:rPr lang="en-US" sz="2200" dirty="0" smtClean="0">
                <a:solidFill>
                  <a:schemeClr val="tx2">
                    <a:lumMod val="50000"/>
                  </a:schemeClr>
                </a:solidFill>
                <a:latin typeface="Times New Roman" panose="02020603050405020304" pitchFamily="18" charset="0"/>
                <a:cs typeface="Times New Roman" panose="02020603050405020304" pitchFamily="18" charset="0"/>
              </a:rPr>
              <a:t>Dự phòng viêm phổi do </a:t>
            </a:r>
            <a:r>
              <a:rPr lang="en-US" sz="2200" i="1" dirty="0" err="1" smtClean="0">
                <a:solidFill>
                  <a:schemeClr val="tx2">
                    <a:lumMod val="50000"/>
                  </a:schemeClr>
                </a:solidFill>
                <a:latin typeface="Times New Roman" panose="02020603050405020304" pitchFamily="18" charset="0"/>
                <a:cs typeface="Times New Roman" panose="02020603050405020304" pitchFamily="18" charset="0"/>
              </a:rPr>
              <a:t>Pneumocitis</a:t>
            </a:r>
            <a:r>
              <a:rPr lang="en-US" sz="2200" i="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200" i="1" dirty="0" err="1" smtClean="0">
                <a:solidFill>
                  <a:schemeClr val="tx2">
                    <a:lumMod val="50000"/>
                  </a:schemeClr>
                </a:solidFill>
                <a:latin typeface="Times New Roman" panose="02020603050405020304" pitchFamily="18" charset="0"/>
                <a:cs typeface="Times New Roman" panose="02020603050405020304" pitchFamily="18" charset="0"/>
              </a:rPr>
              <a:t>carinii</a:t>
            </a:r>
            <a:r>
              <a:rPr lang="en-US" sz="2200" dirty="0" smtClean="0">
                <a:solidFill>
                  <a:schemeClr val="tx2">
                    <a:lumMod val="50000"/>
                  </a:schemeClr>
                </a:solidFill>
                <a:latin typeface="Times New Roman" panose="02020603050405020304" pitchFamily="18" charset="0"/>
                <a:cs typeface="Times New Roman" panose="02020603050405020304" pitchFamily="18" charset="0"/>
              </a:rPr>
              <a:t> bằng </a:t>
            </a:r>
            <a:r>
              <a:rPr lang="en-US" sz="2200" dirty="0" err="1" smtClean="0">
                <a:solidFill>
                  <a:schemeClr val="tx2">
                    <a:lumMod val="50000"/>
                  </a:schemeClr>
                </a:solidFill>
                <a:latin typeface="Times New Roman" panose="02020603050405020304" pitchFamily="18" charset="0"/>
                <a:cs typeface="Times New Roman" panose="02020603050405020304" pitchFamily="18" charset="0"/>
              </a:rPr>
              <a:t>pentamidin</a:t>
            </a:r>
            <a:r>
              <a:rPr lang="en-US" sz="2200" dirty="0" smtClean="0">
                <a:solidFill>
                  <a:schemeClr val="tx2">
                    <a:lumMod val="50000"/>
                  </a:schemeClr>
                </a:solidFill>
                <a:latin typeface="Times New Roman" panose="02020603050405020304" pitchFamily="18" charset="0"/>
                <a:cs typeface="Times New Roman" panose="02020603050405020304" pitchFamily="18" charset="0"/>
              </a:rPr>
              <a:t> và </a:t>
            </a:r>
            <a:r>
              <a:rPr lang="en-US" sz="2200" dirty="0" err="1" smtClean="0">
                <a:solidFill>
                  <a:schemeClr val="tx2">
                    <a:lumMod val="50000"/>
                  </a:schemeClr>
                </a:solidFill>
                <a:latin typeface="Times New Roman" panose="02020603050405020304" pitchFamily="18" charset="0"/>
                <a:cs typeface="Times New Roman" panose="02020603050405020304" pitchFamily="18" charset="0"/>
              </a:rPr>
              <a:t>cotrimoxazol</a:t>
            </a:r>
            <a:endParaRPr lang="en-US" sz="2200" dirty="0" smtClean="0">
              <a:solidFill>
                <a:schemeClr val="tx2">
                  <a:lumMod val="50000"/>
                </a:schemeClr>
              </a:solidFill>
              <a:latin typeface="Times New Roman" panose="02020603050405020304" pitchFamily="18" charset="0"/>
              <a:cs typeface="Times New Roman" panose="02020603050405020304" pitchFamily="18" charset="0"/>
            </a:endParaRPr>
          </a:p>
          <a:p>
            <a:pPr algn="l">
              <a:lnSpc>
                <a:spcPct val="150000"/>
              </a:lnSpc>
            </a:pPr>
            <a:r>
              <a:rPr lang="en-US" sz="2200" b="1" dirty="0" smtClean="0">
                <a:solidFill>
                  <a:schemeClr val="tx2">
                    <a:lumMod val="50000"/>
                  </a:schemeClr>
                </a:solidFill>
                <a:latin typeface="Times New Roman" panose="02020603050405020304" pitchFamily="18" charset="0"/>
                <a:cs typeface="Times New Roman" panose="02020603050405020304" pitchFamily="18" charset="0"/>
              </a:rPr>
              <a:t>5.2. Điều trị miễn dịch</a:t>
            </a:r>
          </a:p>
          <a:p>
            <a:pPr marL="342900" indent="-342900" algn="l">
              <a:lnSpc>
                <a:spcPct val="150000"/>
              </a:lnSpc>
              <a:buFontTx/>
              <a:buChar char="-"/>
            </a:pPr>
            <a:r>
              <a:rPr lang="en-US" sz="2200" dirty="0" smtClean="0">
                <a:solidFill>
                  <a:schemeClr val="tx2">
                    <a:lumMod val="50000"/>
                  </a:schemeClr>
                </a:solidFill>
                <a:latin typeface="Times New Roman" panose="02020603050405020304" pitchFamily="18" charset="0"/>
                <a:cs typeface="Times New Roman" panose="02020603050405020304" pitchFamily="18" charset="0"/>
              </a:rPr>
              <a:t>Phục hồi chức năng tạo </a:t>
            </a:r>
            <a:r>
              <a:rPr lang="en-US" sz="2200" dirty="0" err="1" smtClean="0">
                <a:solidFill>
                  <a:schemeClr val="tx2">
                    <a:lumMod val="50000"/>
                  </a:schemeClr>
                </a:solidFill>
                <a:latin typeface="Times New Roman" panose="02020603050405020304" pitchFamily="18" charset="0"/>
                <a:cs typeface="Times New Roman" panose="02020603050405020304" pitchFamily="18" charset="0"/>
              </a:rPr>
              <a:t>lympho</a:t>
            </a:r>
            <a:r>
              <a:rPr lang="en-US" sz="2200" dirty="0" smtClean="0">
                <a:solidFill>
                  <a:schemeClr val="tx2">
                    <a:lumMod val="50000"/>
                  </a:schemeClr>
                </a:solidFill>
                <a:latin typeface="Times New Roman" panose="02020603050405020304" pitchFamily="18" charset="0"/>
                <a:cs typeface="Times New Roman" panose="02020603050405020304" pitchFamily="18" charset="0"/>
              </a:rPr>
              <a:t> bằng interleukin I, II</a:t>
            </a:r>
          </a:p>
          <a:p>
            <a:pPr marL="342900" indent="-342900" algn="l">
              <a:lnSpc>
                <a:spcPct val="150000"/>
              </a:lnSpc>
              <a:buFontTx/>
              <a:buChar char="-"/>
            </a:pPr>
            <a:r>
              <a:rPr lang="en-US" sz="2200" dirty="0" smtClean="0">
                <a:solidFill>
                  <a:schemeClr val="tx2">
                    <a:lumMod val="50000"/>
                  </a:schemeClr>
                </a:solidFill>
                <a:latin typeface="Times New Roman" panose="02020603050405020304" pitchFamily="18" charset="0"/>
                <a:cs typeface="Times New Roman" panose="02020603050405020304" pitchFamily="18" charset="0"/>
              </a:rPr>
              <a:t>Hỗ trợ miễn dịch thể dịch bằng </a:t>
            </a:r>
            <a:r>
              <a:rPr lang="el-GR" sz="2200" dirty="0" smtClean="0">
                <a:solidFill>
                  <a:schemeClr val="tx2">
                    <a:lumMod val="50000"/>
                  </a:schemeClr>
                </a:solidFill>
                <a:latin typeface="Times New Roman" panose="02020603050405020304" pitchFamily="18" charset="0"/>
                <a:cs typeface="Times New Roman" panose="02020603050405020304" pitchFamily="18" charset="0"/>
              </a:rPr>
              <a:t>γ</a:t>
            </a:r>
            <a:r>
              <a:rPr lang="en-US" sz="2200" dirty="0" smtClean="0">
                <a:solidFill>
                  <a:schemeClr val="tx2">
                    <a:lumMod val="50000"/>
                  </a:schemeClr>
                </a:solidFill>
                <a:latin typeface="Times New Roman" panose="02020603050405020304" pitchFamily="18" charset="0"/>
                <a:cs typeface="Times New Roman" panose="02020603050405020304" pitchFamily="18" charset="0"/>
              </a:rPr>
              <a:t> globulin</a:t>
            </a:r>
          </a:p>
          <a:p>
            <a:pPr marL="342900" indent="-342900" algn="l">
              <a:lnSpc>
                <a:spcPct val="150000"/>
              </a:lnSpc>
              <a:buFontTx/>
              <a:buChar char="-"/>
            </a:pPr>
            <a:r>
              <a:rPr lang="en-US" sz="2200" dirty="0" smtClean="0">
                <a:solidFill>
                  <a:schemeClr val="tx2">
                    <a:lumMod val="50000"/>
                  </a:schemeClr>
                </a:solidFill>
                <a:latin typeface="Times New Roman" panose="02020603050405020304" pitchFamily="18" charset="0"/>
                <a:cs typeface="Times New Roman" panose="02020603050405020304" pitchFamily="18" charset="0"/>
              </a:rPr>
              <a:t>Kích thích sinh tế bào máu bằng GM-CSF, interleukin III.</a:t>
            </a:r>
            <a:endParaRPr lang="vi-VN" sz="22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3002" y="0"/>
            <a:ext cx="9177001" cy="548680"/>
          </a:xfrm>
          <a:prstGeom prst="rect">
            <a:avLst/>
          </a:prstGeom>
        </p:spPr>
        <p:txBody>
          <a:bodyPr vert="horz" lIns="91440" tIns="45720" rIns="91440" bIns="45720" rtlCol="0" anchor="b">
            <a:norm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GB" sz="2800" b="1" dirty="0" smtClean="0">
                <a:solidFill>
                  <a:srgbClr val="FF0000"/>
                </a:solidFill>
                <a:latin typeface="Times New Roman" pitchFamily="18" charset="0"/>
                <a:cs typeface="Times New Roman" pitchFamily="18" charset="0"/>
              </a:rPr>
              <a:t>5. </a:t>
            </a:r>
            <a:r>
              <a:rPr lang="en-GB" sz="2800" b="1" dirty="0" err="1" smtClean="0">
                <a:solidFill>
                  <a:srgbClr val="FF0000"/>
                </a:solidFill>
                <a:latin typeface="Times New Roman" pitchFamily="18" charset="0"/>
                <a:cs typeface="Times New Roman" pitchFamily="18" charset="0"/>
              </a:rPr>
              <a:t>Điều</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trị</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dự</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phòng</a:t>
            </a:r>
            <a:r>
              <a:rPr lang="en-GB" sz="2800" b="1" dirty="0" smtClean="0">
                <a:solidFill>
                  <a:srgbClr val="FF0000"/>
                </a:solidFill>
                <a:latin typeface="Times New Roman" pitchFamily="18" charset="0"/>
                <a:cs typeface="Times New Roman" pitchFamily="18" charset="0"/>
              </a:rPr>
              <a:t> HIV/AIDS</a:t>
            </a:r>
            <a:endParaRPr lang="en-GB"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67315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84" y="692696"/>
            <a:ext cx="8439147" cy="6165304"/>
          </a:xfrm>
        </p:spPr>
        <p:txBody>
          <a:bodyPr>
            <a:normAutofit/>
          </a:bodyPr>
          <a:lstStyle/>
          <a:p>
            <a:pPr marL="0" indent="0">
              <a:lnSpc>
                <a:spcPct val="150000"/>
              </a:lnSpc>
              <a:buNone/>
            </a:pPr>
            <a:r>
              <a:rPr lang="en-US" b="1" dirty="0" smtClean="0">
                <a:solidFill>
                  <a:schemeClr val="tx2">
                    <a:lumMod val="50000"/>
                  </a:schemeClr>
                </a:solidFill>
                <a:latin typeface="Times New Roman" panose="02020603050405020304" pitchFamily="18" charset="0"/>
                <a:cs typeface="Times New Roman" panose="02020603050405020304" pitchFamily="18" charset="0"/>
              </a:rPr>
              <a:t>5.3. Dự phòng</a:t>
            </a:r>
          </a:p>
          <a:p>
            <a:pPr marL="0" indent="0">
              <a:lnSpc>
                <a:spcPct val="150000"/>
              </a:lnSpc>
              <a:buNone/>
            </a:pPr>
            <a:r>
              <a:rPr lang="en-US" b="1" dirty="0" smtClean="0">
                <a:solidFill>
                  <a:schemeClr val="tx2">
                    <a:lumMod val="50000"/>
                  </a:schemeClr>
                </a:solidFill>
                <a:latin typeface="Times New Roman" panose="02020603050405020304" pitchFamily="18" charset="0"/>
                <a:cs typeface="Times New Roman" panose="02020603050405020304" pitchFamily="18" charset="0"/>
              </a:rPr>
              <a:t>5.3.1 Dự phòng đặc hiệu</a:t>
            </a:r>
          </a:p>
          <a:p>
            <a:pPr>
              <a:lnSpc>
                <a:spcPct val="150000"/>
              </a:lnSpc>
            </a:pPr>
            <a:r>
              <a:rPr lang="en-US" dirty="0" smtClean="0">
                <a:latin typeface="Times New Roman" panose="02020603050405020304" pitchFamily="18" charset="0"/>
                <a:cs typeface="Times New Roman" panose="02020603050405020304" pitchFamily="18" charset="0"/>
              </a:rPr>
              <a:t>Hiện nay chưa có vaccine để dự phòng nhiễm HIV do HIV thường xuyên thay đổi cấu trúc vỏ, có khả năng biến dị và che đậy cấu trúc kháng nguyên.</a:t>
            </a:r>
          </a:p>
          <a:p>
            <a:pPr>
              <a:lnSpc>
                <a:spcPct val="150000"/>
              </a:lnSpc>
            </a:pPr>
            <a:r>
              <a:rPr lang="en-US" dirty="0" smtClean="0">
                <a:latin typeface="Times New Roman" panose="02020603050405020304" pitchFamily="18" charset="0"/>
                <a:cs typeface="Times New Roman" panose="02020603050405020304" pitchFamily="18" charset="0"/>
              </a:rPr>
              <a:t>Những người bị phơi nhiễm HIV nguy cơ cao như quan hệ tình dục không an toàn với người nhiễm HIV, tiêm chích chung với người </a:t>
            </a:r>
            <a:r>
              <a:rPr lang="en-US" dirty="0" err="1" smtClean="0">
                <a:latin typeface="Times New Roman" panose="02020603050405020304" pitchFamily="18" charset="0"/>
                <a:cs typeface="Times New Roman" panose="02020603050405020304" pitchFamily="18" charset="0"/>
              </a:rPr>
              <a:t>nhiễ</a:t>
            </a:r>
            <a:r>
              <a:rPr lang="en-US" dirty="0" smtClean="0">
                <a:latin typeface="Times New Roman" panose="02020603050405020304" pitchFamily="18" charset="0"/>
                <a:cs typeface="Times New Roman" panose="02020603050405020304" pitchFamily="18" charset="0"/>
              </a:rPr>
              <a:t> HIV (+), da niêm mạc hoặc vết thương tiếp xúc với máu HIV (+),…=&gt; điều trị dự phòng bằng thuốc kháng HIV: kết hợp 2-3 thuốc/4 tuần.</a:t>
            </a:r>
          </a:p>
        </p:txBody>
      </p:sp>
      <p:sp>
        <p:nvSpPr>
          <p:cNvPr id="6" name="Title 1"/>
          <p:cNvSpPr txBox="1">
            <a:spLocks/>
          </p:cNvSpPr>
          <p:nvPr/>
        </p:nvSpPr>
        <p:spPr>
          <a:xfrm>
            <a:off x="-33002" y="0"/>
            <a:ext cx="9177001" cy="548680"/>
          </a:xfrm>
          <a:prstGeom prst="rect">
            <a:avLst/>
          </a:prstGeom>
        </p:spPr>
        <p:txBody>
          <a:bodyPr vert="horz" lIns="91440" tIns="45720" rIns="91440" bIns="45720" rtlCol="0" anchor="b">
            <a:norm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GB" sz="2800" b="1" dirty="0" smtClean="0">
                <a:solidFill>
                  <a:srgbClr val="FF0000"/>
                </a:solidFill>
                <a:latin typeface="Times New Roman" pitchFamily="18" charset="0"/>
                <a:cs typeface="Times New Roman" pitchFamily="18" charset="0"/>
              </a:rPr>
              <a:t>5. </a:t>
            </a:r>
            <a:r>
              <a:rPr lang="en-GB" sz="2800" b="1" dirty="0" err="1" smtClean="0">
                <a:solidFill>
                  <a:srgbClr val="FF0000"/>
                </a:solidFill>
                <a:latin typeface="Times New Roman" pitchFamily="18" charset="0"/>
                <a:cs typeface="Times New Roman" pitchFamily="18" charset="0"/>
              </a:rPr>
              <a:t>Điều</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trị</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dự</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phòng</a:t>
            </a:r>
            <a:r>
              <a:rPr lang="en-GB" sz="2800" b="1" dirty="0" smtClean="0">
                <a:solidFill>
                  <a:srgbClr val="FF0000"/>
                </a:solidFill>
                <a:latin typeface="Times New Roman" pitchFamily="18" charset="0"/>
                <a:cs typeface="Times New Roman" pitchFamily="18" charset="0"/>
              </a:rPr>
              <a:t> HIV/AIDS</a:t>
            </a:r>
            <a:endParaRPr lang="en-GB"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09352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28651" y="1225986"/>
            <a:ext cx="3307523" cy="26634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940" y="1225986"/>
            <a:ext cx="3342067" cy="26634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6609" y="4018209"/>
            <a:ext cx="3989230" cy="2640169"/>
          </a:xfrm>
          <a:prstGeom prst="rect">
            <a:avLst/>
          </a:prstGeom>
        </p:spPr>
      </p:pic>
      <p:sp>
        <p:nvSpPr>
          <p:cNvPr id="8" name="Title 1"/>
          <p:cNvSpPr txBox="1">
            <a:spLocks/>
          </p:cNvSpPr>
          <p:nvPr/>
        </p:nvSpPr>
        <p:spPr>
          <a:xfrm>
            <a:off x="-33002" y="0"/>
            <a:ext cx="9177001" cy="548680"/>
          </a:xfrm>
          <a:prstGeom prst="rect">
            <a:avLst/>
          </a:prstGeom>
        </p:spPr>
        <p:txBody>
          <a:bodyPr vert="horz" lIns="91440" tIns="45720" rIns="91440" bIns="45720" rtlCol="0" anchor="b">
            <a:norm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GB" sz="2800" b="1" dirty="0" smtClean="0">
                <a:solidFill>
                  <a:srgbClr val="FF0000"/>
                </a:solidFill>
                <a:latin typeface="Times New Roman" pitchFamily="18" charset="0"/>
                <a:cs typeface="Times New Roman" pitchFamily="18" charset="0"/>
              </a:rPr>
              <a:t>5. </a:t>
            </a:r>
            <a:r>
              <a:rPr lang="en-GB" sz="2800" b="1" dirty="0" err="1" smtClean="0">
                <a:solidFill>
                  <a:srgbClr val="FF0000"/>
                </a:solidFill>
                <a:latin typeface="Times New Roman" pitchFamily="18" charset="0"/>
                <a:cs typeface="Times New Roman" pitchFamily="18" charset="0"/>
              </a:rPr>
              <a:t>Điều</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trị</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dự</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phòng</a:t>
            </a:r>
            <a:r>
              <a:rPr lang="en-GB" sz="2800" b="1" dirty="0" smtClean="0">
                <a:solidFill>
                  <a:srgbClr val="FF0000"/>
                </a:solidFill>
                <a:latin typeface="Times New Roman" pitchFamily="18" charset="0"/>
                <a:cs typeface="Times New Roman" pitchFamily="18" charset="0"/>
              </a:rPr>
              <a:t> HIV/AIDS</a:t>
            </a:r>
            <a:endParaRPr lang="en-GB"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82071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96"/>
            <a:ext cx="8460432" cy="6165304"/>
          </a:xfrm>
        </p:spPr>
        <p:txBody>
          <a:bodyPr>
            <a:normAutofit/>
          </a:bodyPr>
          <a:lstStyle/>
          <a:p>
            <a:pPr marL="0" indent="0">
              <a:lnSpc>
                <a:spcPct val="150000"/>
              </a:lnSpc>
              <a:buNone/>
            </a:pPr>
            <a:r>
              <a:rPr lang="en-US" b="1" dirty="0">
                <a:solidFill>
                  <a:schemeClr val="tx2">
                    <a:lumMod val="50000"/>
                  </a:schemeClr>
                </a:solidFill>
                <a:latin typeface="Times New Roman" panose="02020603050405020304" pitchFamily="18" charset="0"/>
                <a:cs typeface="Times New Roman" panose="02020603050405020304" pitchFamily="18" charset="0"/>
              </a:rPr>
              <a:t>5.3. </a:t>
            </a:r>
            <a:r>
              <a:rPr lang="en-US" b="1" dirty="0" err="1">
                <a:solidFill>
                  <a:schemeClr val="tx2">
                    <a:lumMod val="50000"/>
                  </a:schemeClr>
                </a:solidFill>
                <a:latin typeface="Times New Roman" panose="02020603050405020304" pitchFamily="18" charset="0"/>
                <a:cs typeface="Times New Roman" panose="02020603050405020304" pitchFamily="18" charset="0"/>
              </a:rPr>
              <a:t>Dự</a:t>
            </a:r>
            <a:r>
              <a:rPr lang="en-US" b="1" dirty="0">
                <a:solidFill>
                  <a:schemeClr val="tx2">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tx2">
                    <a:lumMod val="50000"/>
                  </a:schemeClr>
                </a:solidFill>
                <a:latin typeface="Times New Roman" panose="02020603050405020304" pitchFamily="18" charset="0"/>
                <a:cs typeface="Times New Roman" panose="02020603050405020304" pitchFamily="18" charset="0"/>
              </a:rPr>
              <a:t>phòng</a:t>
            </a:r>
            <a:endParaRPr lang="en-US" b="1" dirty="0" smtClean="0">
              <a:latin typeface="Times New Roman" panose="02020603050405020304" pitchFamily="18" charset="0"/>
              <a:cs typeface="Times New Roman" panose="02020603050405020304" pitchFamily="18" charset="0"/>
            </a:endParaRPr>
          </a:p>
          <a:p>
            <a:pPr marL="0" indent="0">
              <a:lnSpc>
                <a:spcPct val="150000"/>
              </a:lnSpc>
              <a:buNone/>
            </a:pPr>
            <a:r>
              <a:rPr lang="en-US" b="1" dirty="0" smtClean="0">
                <a:latin typeface="Times New Roman" panose="02020603050405020304" pitchFamily="18" charset="0"/>
                <a:cs typeface="Times New Roman" panose="02020603050405020304" pitchFamily="18" charset="0"/>
              </a:rPr>
              <a:t>5.3.2 Điều trị dự phòng không đặc hiệu</a:t>
            </a:r>
          </a:p>
          <a:p>
            <a:pPr marL="0" indent="0">
              <a:lnSpc>
                <a:spcPct val="150000"/>
              </a:lnSpc>
              <a:buNone/>
            </a:pPr>
            <a:r>
              <a:rPr lang="en-US" dirty="0" smtClean="0">
                <a:latin typeface="Times New Roman" panose="02020603050405020304" pitchFamily="18" charset="0"/>
                <a:cs typeface="Times New Roman" panose="02020603050405020304" pitchFamily="18" charset="0"/>
              </a:rPr>
              <a:t>Hạn chế lây nhiễm bằng cách cắt đứt các đường lây nhiễm:</a:t>
            </a:r>
          </a:p>
          <a:p>
            <a:pPr>
              <a:lnSpc>
                <a:spcPct val="150000"/>
              </a:lnSpc>
              <a:buFontTx/>
              <a:buChar char="-"/>
            </a:pPr>
            <a:r>
              <a:rPr lang="en-US" dirty="0" smtClean="0">
                <a:latin typeface="Times New Roman" panose="02020603050405020304" pitchFamily="18" charset="0"/>
                <a:cs typeface="Times New Roman" panose="02020603050405020304" pitchFamily="18" charset="0"/>
              </a:rPr>
              <a:t>Tình dục an toàn (dùng bao cao su), lành mạnh (chung thủy)</a:t>
            </a:r>
          </a:p>
          <a:p>
            <a:pPr>
              <a:lnSpc>
                <a:spcPct val="150000"/>
              </a:lnSpc>
              <a:buFontTx/>
              <a:buChar char="-"/>
            </a:pPr>
            <a:r>
              <a:rPr lang="en-US" dirty="0" smtClean="0">
                <a:latin typeface="Times New Roman" panose="02020603050405020304" pitchFamily="18" charset="0"/>
                <a:cs typeface="Times New Roman" panose="02020603050405020304" pitchFamily="18" charset="0"/>
              </a:rPr>
              <a:t>Không tiêm chích ma túy</a:t>
            </a:r>
          </a:p>
          <a:p>
            <a:pPr>
              <a:lnSpc>
                <a:spcPct val="150000"/>
              </a:lnSpc>
              <a:buFontTx/>
              <a:buChar char="-"/>
            </a:pPr>
            <a:r>
              <a:rPr lang="en-US" dirty="0" smtClean="0">
                <a:latin typeface="Times New Roman" panose="02020603050405020304" pitchFamily="18" charset="0"/>
                <a:cs typeface="Times New Roman" panose="02020603050405020304" pitchFamily="18" charset="0"/>
              </a:rPr>
              <a:t>Kiểm tra và sàng lọc HIV ở các sản phẩm máu và mau trước khi truyền</a:t>
            </a:r>
          </a:p>
          <a:p>
            <a:pPr>
              <a:lnSpc>
                <a:spcPct val="150000"/>
              </a:lnSpc>
              <a:buFontTx/>
              <a:buChar char="-"/>
            </a:pPr>
            <a:r>
              <a:rPr lang="en-US" dirty="0" smtClean="0">
                <a:latin typeface="Times New Roman" panose="02020603050405020304" pitchFamily="18" charset="0"/>
                <a:cs typeface="Times New Roman" panose="02020603050405020304" pitchFamily="18" charset="0"/>
              </a:rPr>
              <a:t>Dụng cụ y tế phải được tiệt trùng đúng quy định</a:t>
            </a:r>
          </a:p>
          <a:p>
            <a:pPr>
              <a:lnSpc>
                <a:spcPct val="150000"/>
              </a:lnSpc>
              <a:buFontTx/>
              <a:buChar char="-"/>
            </a:pPr>
            <a:r>
              <a:rPr lang="en-US" dirty="0" smtClean="0">
                <a:latin typeface="Times New Roman" panose="02020603050405020304" pitchFamily="18" charset="0"/>
                <a:cs typeface="Times New Roman" panose="02020603050405020304" pitchFamily="18" charset="0"/>
              </a:rPr>
              <a:t>Nếu mẹ bị nhiễm HIV thì không nên sinh con. Nếu đã mang thai muốn sinh con cần phải dự phòng bằng </a:t>
            </a:r>
            <a:r>
              <a:rPr lang="en-US" dirty="0" err="1" smtClean="0">
                <a:latin typeface="Times New Roman" panose="02020603050405020304" pitchFamily="18" charset="0"/>
                <a:cs typeface="Times New Roman" panose="02020603050405020304" pitchFamily="18" charset="0"/>
              </a:rPr>
              <a:t>Zidovudine</a:t>
            </a:r>
            <a:r>
              <a:rPr lang="en-US" dirty="0" smtClean="0">
                <a:latin typeface="Times New Roman" panose="02020603050405020304" pitchFamily="18" charset="0"/>
                <a:cs typeface="Times New Roman" panose="02020603050405020304" pitchFamily="18" charset="0"/>
              </a:rPr>
              <a:t> hoặc </a:t>
            </a:r>
            <a:r>
              <a:rPr lang="en-US" dirty="0" err="1" smtClean="0">
                <a:latin typeface="Times New Roman" panose="02020603050405020304" pitchFamily="18" charset="0"/>
                <a:cs typeface="Times New Roman" panose="02020603050405020304" pitchFamily="18" charset="0"/>
              </a:rPr>
              <a:t>Nevirapine</a:t>
            </a:r>
            <a:r>
              <a:rPr lang="en-US" dirty="0" smtClean="0">
                <a:latin typeface="Times New Roman" panose="02020603050405020304" pitchFamily="18" charset="0"/>
                <a:cs typeface="Times New Roman" panose="02020603050405020304" pitchFamily="18" charset="0"/>
              </a:rPr>
              <a:t>.</a:t>
            </a:r>
          </a:p>
          <a:p>
            <a:pPr marL="0" indent="0">
              <a:lnSpc>
                <a:spcPct val="150000"/>
              </a:lnSpc>
              <a:buNone/>
            </a:pPr>
            <a:endParaRPr lang="vi-VN"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33002" y="0"/>
            <a:ext cx="9177001" cy="548680"/>
          </a:xfrm>
          <a:prstGeom prst="rect">
            <a:avLst/>
          </a:prstGeom>
        </p:spPr>
        <p:txBody>
          <a:bodyPr vert="horz" lIns="91440" tIns="45720" rIns="91440" bIns="45720" rtlCol="0" anchor="b">
            <a:norm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GB" sz="2800" b="1" dirty="0" smtClean="0">
                <a:solidFill>
                  <a:srgbClr val="FF0000"/>
                </a:solidFill>
                <a:latin typeface="Times New Roman" pitchFamily="18" charset="0"/>
                <a:cs typeface="Times New Roman" pitchFamily="18" charset="0"/>
              </a:rPr>
              <a:t>5. </a:t>
            </a:r>
            <a:r>
              <a:rPr lang="en-GB" sz="2800" b="1" dirty="0" err="1" smtClean="0">
                <a:solidFill>
                  <a:srgbClr val="FF0000"/>
                </a:solidFill>
                <a:latin typeface="Times New Roman" pitchFamily="18" charset="0"/>
                <a:cs typeface="Times New Roman" pitchFamily="18" charset="0"/>
              </a:rPr>
              <a:t>Điều</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trị</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dự</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phòng</a:t>
            </a:r>
            <a:r>
              <a:rPr lang="en-GB" sz="2800" b="1" dirty="0" smtClean="0">
                <a:solidFill>
                  <a:srgbClr val="FF0000"/>
                </a:solidFill>
                <a:latin typeface="Times New Roman" pitchFamily="18" charset="0"/>
                <a:cs typeface="Times New Roman" pitchFamily="18" charset="0"/>
              </a:rPr>
              <a:t> HIV/AIDS</a:t>
            </a:r>
            <a:endParaRPr lang="en-GB"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04263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078" y="927279"/>
            <a:ext cx="7886700" cy="4940591"/>
          </a:xfrm>
        </p:spPr>
        <p:txBody>
          <a:bodyPr>
            <a:normAutofit/>
          </a:bodyPr>
          <a:lstStyle/>
          <a:p>
            <a:pPr marL="0" indent="0">
              <a:lnSpc>
                <a:spcPct val="150000"/>
              </a:lnSpc>
              <a:buNone/>
            </a:pPr>
            <a:r>
              <a:rPr lang="vi-VN" dirty="0" smtClean="0">
                <a:latin typeface="Times New Roman" panose="02020603050405020304" pitchFamily="18" charset="0"/>
                <a:cs typeface="Times New Roman" panose="02020603050405020304" pitchFamily="18" charset="0"/>
              </a:rPr>
              <a:t>Một số loại thuốc dùng để điều trị HIV có thể giúp làm chậm sự tiến triển của bệnh, bao gồm:</a:t>
            </a:r>
          </a:p>
          <a:p>
            <a:pPr>
              <a:lnSpc>
                <a:spcPct val="150000"/>
              </a:lnSpc>
            </a:pPr>
            <a:r>
              <a:rPr lang="vi-VN" dirty="0" smtClean="0">
                <a:latin typeface="Times New Roman" panose="02020603050405020304" pitchFamily="18" charset="0"/>
                <a:cs typeface="Times New Roman" panose="02020603050405020304" pitchFamily="18" charset="0"/>
              </a:rPr>
              <a:t>Nucleoside và nucleoside reverse transcriptase inhibitor (nRTI): thuốc ức chế men RT để ức chế quá trình sao chép RNA: Zidovudin, zalcitabin, đianóin, lamivudin</a:t>
            </a:r>
          </a:p>
          <a:p>
            <a:pPr marL="0" indent="0">
              <a:lnSpc>
                <a:spcPct val="150000"/>
              </a:lnSpc>
              <a:buNone/>
            </a:pPr>
            <a:endParaRPr lang="vi-VN" dirty="0" smtClean="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33002" y="0"/>
            <a:ext cx="9177001" cy="548680"/>
          </a:xfrm>
          <a:prstGeom prst="rect">
            <a:avLst/>
          </a:prstGeom>
        </p:spPr>
        <p:txBody>
          <a:bodyPr vert="horz" lIns="91440" tIns="45720" rIns="91440" bIns="45720" rtlCol="0" anchor="b">
            <a:norm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GB" sz="2800" b="1" dirty="0" smtClean="0">
                <a:solidFill>
                  <a:srgbClr val="FF0000"/>
                </a:solidFill>
                <a:latin typeface="Times New Roman" pitchFamily="18" charset="0"/>
                <a:cs typeface="Times New Roman" pitchFamily="18" charset="0"/>
              </a:rPr>
              <a:t>6. </a:t>
            </a:r>
            <a:r>
              <a:rPr lang="en-GB" sz="2800" b="1" dirty="0" err="1" smtClean="0">
                <a:solidFill>
                  <a:srgbClr val="FF0000"/>
                </a:solidFill>
                <a:latin typeface="Times New Roman" pitchFamily="18" charset="0"/>
                <a:cs typeface="Times New Roman" pitchFamily="18" charset="0"/>
              </a:rPr>
              <a:t>Các</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loại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thuốc</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điều</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trị</a:t>
            </a:r>
            <a:r>
              <a:rPr lang="en-GB" sz="2800" b="1" dirty="0" smtClean="0">
                <a:solidFill>
                  <a:srgbClr val="FF0000"/>
                </a:solidFill>
                <a:latin typeface="Times New Roman" pitchFamily="18" charset="0"/>
                <a:cs typeface="Times New Roman" pitchFamily="18" charset="0"/>
              </a:rPr>
              <a:t> HIV</a:t>
            </a:r>
            <a:endParaRPr lang="en-GB"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13776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8451" y="998057"/>
            <a:ext cx="3009866" cy="294287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548680"/>
            <a:ext cx="2743200" cy="294287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3930514"/>
            <a:ext cx="2540357" cy="2923504"/>
          </a:xfrm>
          <a:prstGeom prst="rect">
            <a:avLst/>
          </a:prstGeom>
        </p:spPr>
      </p:pic>
      <p:sp>
        <p:nvSpPr>
          <p:cNvPr id="7" name="Title 1"/>
          <p:cNvSpPr txBox="1">
            <a:spLocks/>
          </p:cNvSpPr>
          <p:nvPr/>
        </p:nvSpPr>
        <p:spPr>
          <a:xfrm>
            <a:off x="-33002" y="0"/>
            <a:ext cx="9177001" cy="548680"/>
          </a:xfrm>
          <a:prstGeom prst="rect">
            <a:avLst/>
          </a:prstGeom>
        </p:spPr>
        <p:txBody>
          <a:bodyPr vert="horz" lIns="91440" tIns="45720" rIns="91440" bIns="45720" rtlCol="0" anchor="b">
            <a:norm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GB" sz="2800" b="1" dirty="0" smtClean="0">
                <a:solidFill>
                  <a:srgbClr val="FF0000"/>
                </a:solidFill>
                <a:latin typeface="Times New Roman" pitchFamily="18" charset="0"/>
                <a:cs typeface="Times New Roman" pitchFamily="18" charset="0"/>
              </a:rPr>
              <a:t>6. </a:t>
            </a:r>
            <a:r>
              <a:rPr lang="en-GB" sz="2800" b="1" dirty="0" err="1" smtClean="0">
                <a:solidFill>
                  <a:srgbClr val="FF0000"/>
                </a:solidFill>
                <a:latin typeface="Times New Roman" pitchFamily="18" charset="0"/>
                <a:cs typeface="Times New Roman" pitchFamily="18" charset="0"/>
              </a:rPr>
              <a:t>Các</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loại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thuốc</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điều</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trị</a:t>
            </a:r>
            <a:r>
              <a:rPr lang="en-GB" sz="2800" b="1" dirty="0" smtClean="0">
                <a:solidFill>
                  <a:srgbClr val="FF0000"/>
                </a:solidFill>
                <a:latin typeface="Times New Roman" pitchFamily="18" charset="0"/>
                <a:cs typeface="Times New Roman" pitchFamily="18" charset="0"/>
              </a:rPr>
              <a:t> HIV</a:t>
            </a:r>
            <a:endParaRPr lang="en-GB" sz="2800" b="1" dirty="0">
              <a:solidFill>
                <a:srgbClr val="FF0000"/>
              </a:solidFill>
              <a:latin typeface="Times New Roman" pitchFamily="18" charset="0"/>
              <a:cs typeface="Times New Roman" pitchFamily="18" charset="0"/>
            </a:endParaRPr>
          </a:p>
        </p:txBody>
      </p:sp>
      <p:sp>
        <p:nvSpPr>
          <p:cNvPr id="8" name="TextBox 7"/>
          <p:cNvSpPr txBox="1"/>
          <p:nvPr/>
        </p:nvSpPr>
        <p:spPr>
          <a:xfrm>
            <a:off x="6012160" y="3320961"/>
            <a:ext cx="1872208" cy="369332"/>
          </a:xfrm>
          <a:prstGeom prst="rect">
            <a:avLst/>
          </a:prstGeom>
          <a:noFill/>
        </p:spPr>
        <p:txBody>
          <a:bodyPr wrap="square" rtlCol="0">
            <a:spAutoFit/>
          </a:bodyPr>
          <a:lstStyle/>
          <a:p>
            <a:r>
              <a:rPr lang="en-GB" b="1" dirty="0" smtClean="0">
                <a:latin typeface="Times New Roman" pitchFamily="18" charset="0"/>
                <a:cs typeface="Times New Roman" pitchFamily="18" charset="0"/>
              </a:rPr>
              <a:t>240.000đ/</a:t>
            </a:r>
            <a:r>
              <a:rPr lang="en-GB" b="1" dirty="0" err="1" smtClean="0">
                <a:latin typeface="Times New Roman" pitchFamily="18" charset="0"/>
                <a:cs typeface="Times New Roman" pitchFamily="18" charset="0"/>
              </a:rPr>
              <a:t>hộp</a:t>
            </a:r>
            <a:endParaRPr lang="en-GB" b="1" dirty="0">
              <a:latin typeface="Times New Roman" pitchFamily="18" charset="0"/>
              <a:cs typeface="Times New Roman" pitchFamily="18" charset="0"/>
            </a:endParaRPr>
          </a:p>
        </p:txBody>
      </p:sp>
    </p:spTree>
    <p:extLst>
      <p:ext uri="{BB962C8B-B14F-4D97-AF65-F5344CB8AC3E}">
        <p14:creationId xmlns:p14="http://schemas.microsoft.com/office/powerpoint/2010/main" val="2466842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07" y="548680"/>
            <a:ext cx="7886700" cy="5592606"/>
          </a:xfrm>
        </p:spPr>
        <p:txBody>
          <a:bodyPr/>
          <a:lstStyle/>
          <a:p>
            <a:pPr>
              <a:lnSpc>
                <a:spcPct val="150000"/>
              </a:lnSpc>
            </a:pPr>
            <a:r>
              <a:rPr lang="en-US" sz="2400" dirty="0" smtClean="0">
                <a:latin typeface="Times New Roman" panose="02020603050405020304" pitchFamily="18" charset="0"/>
                <a:cs typeface="Times New Roman" panose="02020603050405020304" pitchFamily="18" charset="0"/>
              </a:rPr>
              <a:t>Non-nucleoside reverse transcriptase inhibitor (NNRTI): ức chế RT trực tiếp bằng cách gắn vào enzyme: </a:t>
            </a:r>
            <a:r>
              <a:rPr lang="en-US" sz="2400" dirty="0" err="1" smtClean="0">
                <a:latin typeface="Times New Roman" panose="02020603050405020304" pitchFamily="18" charset="0"/>
                <a:cs typeface="Times New Roman" panose="02020603050405020304" pitchFamily="18" charset="0"/>
              </a:rPr>
              <a:t>delavirdine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efavirenz</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nevirapine</a:t>
            </a:r>
            <a:endParaRPr lang="en-US" sz="2400" dirty="0" smtClean="0">
              <a:latin typeface="Times New Roman" panose="02020603050405020304" pitchFamily="18" charset="0"/>
              <a:cs typeface="Times New Roman" panose="02020603050405020304" pitchFamily="18" charset="0"/>
            </a:endParaRPr>
          </a:p>
          <a:p>
            <a:endParaRPr lang="vi-VN" dirty="0"/>
          </a:p>
        </p:txBody>
      </p:sp>
      <p:sp>
        <p:nvSpPr>
          <p:cNvPr id="7" name="Title 1"/>
          <p:cNvSpPr txBox="1">
            <a:spLocks/>
          </p:cNvSpPr>
          <p:nvPr/>
        </p:nvSpPr>
        <p:spPr>
          <a:xfrm>
            <a:off x="-33002" y="0"/>
            <a:ext cx="9177001" cy="548680"/>
          </a:xfrm>
          <a:prstGeom prst="rect">
            <a:avLst/>
          </a:prstGeom>
        </p:spPr>
        <p:txBody>
          <a:bodyPr vert="horz" lIns="91440" tIns="45720" rIns="91440" bIns="45720" rtlCol="0" anchor="b">
            <a:norm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GB" sz="2800" b="1" dirty="0" smtClean="0">
                <a:solidFill>
                  <a:srgbClr val="FF0000"/>
                </a:solidFill>
                <a:latin typeface="Times New Roman" pitchFamily="18" charset="0"/>
                <a:cs typeface="Times New Roman" pitchFamily="18" charset="0"/>
              </a:rPr>
              <a:t>6. </a:t>
            </a:r>
            <a:r>
              <a:rPr lang="en-GB" sz="2800" b="1" dirty="0" err="1" smtClean="0">
                <a:solidFill>
                  <a:srgbClr val="FF0000"/>
                </a:solidFill>
                <a:latin typeface="Times New Roman" pitchFamily="18" charset="0"/>
                <a:cs typeface="Times New Roman" pitchFamily="18" charset="0"/>
              </a:rPr>
              <a:t>Các</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loại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thuốc</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điều</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trị</a:t>
            </a:r>
            <a:r>
              <a:rPr lang="en-GB" sz="2800" b="1" dirty="0" smtClean="0">
                <a:solidFill>
                  <a:srgbClr val="FF0000"/>
                </a:solidFill>
                <a:latin typeface="Times New Roman" pitchFamily="18" charset="0"/>
                <a:cs typeface="Times New Roman" pitchFamily="18" charset="0"/>
              </a:rPr>
              <a:t> HIV</a:t>
            </a:r>
            <a:endParaRPr lang="en-GB" sz="2800" b="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18865"/>
            <a:ext cx="3342117" cy="25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187624" y="5461193"/>
            <a:ext cx="1430200" cy="400110"/>
          </a:xfrm>
          <a:prstGeom prst="rect">
            <a:avLst/>
          </a:prstGeom>
        </p:spPr>
        <p:txBody>
          <a:bodyPr wrap="none">
            <a:spAutoFit/>
          </a:bodyPr>
          <a:lstStyle/>
          <a:p>
            <a:r>
              <a:rPr lang="en-GB" sz="2000" b="1" dirty="0" smtClean="0">
                <a:latin typeface="Times New Roman" pitchFamily="18" charset="0"/>
                <a:cs typeface="Times New Roman" pitchFamily="18" charset="0"/>
              </a:rPr>
              <a:t>4.500đ/</a:t>
            </a:r>
            <a:r>
              <a:rPr lang="en-GB" sz="2000" b="1" dirty="0" err="1" smtClean="0">
                <a:latin typeface="Times New Roman" pitchFamily="18" charset="0"/>
                <a:cs typeface="Times New Roman" pitchFamily="18" charset="0"/>
              </a:rPr>
              <a:t>viên</a:t>
            </a:r>
            <a:endParaRPr lang="en-GB" sz="2000" b="1"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060848"/>
            <a:ext cx="3548777" cy="295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508104" y="5435986"/>
            <a:ext cx="1430200" cy="400110"/>
          </a:xfrm>
          <a:prstGeom prst="rect">
            <a:avLst/>
          </a:prstGeom>
        </p:spPr>
        <p:txBody>
          <a:bodyPr wrap="none">
            <a:spAutoFit/>
          </a:bodyPr>
          <a:lstStyle/>
          <a:p>
            <a:r>
              <a:rPr lang="en-GB" sz="2000" b="1" dirty="0" smtClean="0">
                <a:latin typeface="Times New Roman" pitchFamily="18" charset="0"/>
                <a:cs typeface="Times New Roman" pitchFamily="18" charset="0"/>
              </a:rPr>
              <a:t>8.000đ/</a:t>
            </a:r>
            <a:r>
              <a:rPr lang="en-GB" sz="2000" b="1" dirty="0" err="1" smtClean="0">
                <a:latin typeface="Times New Roman" pitchFamily="18" charset="0"/>
                <a:cs typeface="Times New Roman" pitchFamily="18" charset="0"/>
              </a:rPr>
              <a:t>viên</a:t>
            </a:r>
            <a:endParaRPr lang="en-GB"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588076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35206"/>
            <a:ext cx="7886700" cy="5360786"/>
          </a:xfrm>
        </p:spPr>
        <p:txBody>
          <a:bodyPr>
            <a:normAutofit/>
          </a:bodyPr>
          <a:lstStyle/>
          <a:p>
            <a:pPr>
              <a:lnSpc>
                <a:spcPct val="150000"/>
              </a:lnSpc>
            </a:pPr>
            <a:r>
              <a:rPr lang="en-US" sz="2400" dirty="0" smtClean="0">
                <a:latin typeface="Times New Roman" panose="02020603050405020304" pitchFamily="18" charset="0"/>
                <a:cs typeface="Times New Roman" panose="02020603050405020304" pitchFamily="18" charset="0"/>
              </a:rPr>
              <a:t>Protease Inhibitor ức chế men protease để ức chế quá trình tạo vỏ: </a:t>
            </a:r>
            <a:r>
              <a:rPr lang="en-US" sz="2400" dirty="0" err="1" smtClean="0">
                <a:latin typeface="Times New Roman" panose="02020603050405020304" pitchFamily="18" charset="0"/>
                <a:cs typeface="Times New Roman" panose="02020603050405020304" pitchFamily="18" charset="0"/>
              </a:rPr>
              <a:t>ritronavir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indinavir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saquinavir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amprenavir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nelfinavir</a:t>
            </a:r>
            <a:endParaRPr lang="vi-VN"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27" y="2534321"/>
            <a:ext cx="2451665" cy="35702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2525460"/>
            <a:ext cx="2778081" cy="35702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8122" y="2534319"/>
            <a:ext cx="2358982" cy="3570266"/>
          </a:xfrm>
          <a:prstGeom prst="rect">
            <a:avLst/>
          </a:prstGeom>
        </p:spPr>
      </p:pic>
      <p:sp>
        <p:nvSpPr>
          <p:cNvPr id="8" name="Title 1"/>
          <p:cNvSpPr txBox="1">
            <a:spLocks/>
          </p:cNvSpPr>
          <p:nvPr/>
        </p:nvSpPr>
        <p:spPr>
          <a:xfrm>
            <a:off x="-33002" y="0"/>
            <a:ext cx="9177001" cy="548680"/>
          </a:xfrm>
          <a:prstGeom prst="rect">
            <a:avLst/>
          </a:prstGeom>
        </p:spPr>
        <p:txBody>
          <a:bodyPr vert="horz" lIns="91440" tIns="45720" rIns="91440" bIns="45720" rtlCol="0" anchor="b">
            <a:norm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GB" sz="2800" b="1" dirty="0" smtClean="0">
                <a:solidFill>
                  <a:srgbClr val="FF0000"/>
                </a:solidFill>
                <a:latin typeface="Times New Roman" pitchFamily="18" charset="0"/>
                <a:cs typeface="Times New Roman" pitchFamily="18" charset="0"/>
              </a:rPr>
              <a:t>6. </a:t>
            </a:r>
            <a:r>
              <a:rPr lang="en-GB" sz="2800" b="1" dirty="0" err="1" smtClean="0">
                <a:solidFill>
                  <a:srgbClr val="FF0000"/>
                </a:solidFill>
                <a:latin typeface="Times New Roman" pitchFamily="18" charset="0"/>
                <a:cs typeface="Times New Roman" pitchFamily="18" charset="0"/>
              </a:rPr>
              <a:t>Các</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loại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thuốc</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điều</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trị</a:t>
            </a:r>
            <a:r>
              <a:rPr lang="en-GB" sz="2800" b="1" dirty="0" smtClean="0">
                <a:solidFill>
                  <a:srgbClr val="FF0000"/>
                </a:solidFill>
                <a:latin typeface="Times New Roman" pitchFamily="18" charset="0"/>
                <a:cs typeface="Times New Roman" pitchFamily="18" charset="0"/>
              </a:rPr>
              <a:t> HIV</a:t>
            </a:r>
            <a:endParaRPr lang="en-GB" sz="2800" b="1" dirty="0">
              <a:solidFill>
                <a:srgbClr val="FF0000"/>
              </a:solidFill>
              <a:latin typeface="Times New Roman" pitchFamily="18" charset="0"/>
              <a:cs typeface="Times New Roman" pitchFamily="18" charset="0"/>
            </a:endParaRPr>
          </a:p>
        </p:txBody>
      </p:sp>
      <p:sp>
        <p:nvSpPr>
          <p:cNvPr id="9" name="Rectangle 8"/>
          <p:cNvSpPr/>
          <p:nvPr/>
        </p:nvSpPr>
        <p:spPr>
          <a:xfrm>
            <a:off x="4093812" y="5761300"/>
            <a:ext cx="1645002" cy="400110"/>
          </a:xfrm>
          <a:prstGeom prst="rect">
            <a:avLst/>
          </a:prstGeom>
        </p:spPr>
        <p:txBody>
          <a:bodyPr wrap="none">
            <a:spAutoFit/>
          </a:bodyPr>
          <a:lstStyle/>
          <a:p>
            <a:r>
              <a:rPr lang="en-GB" sz="2000" b="1" dirty="0" smtClean="0">
                <a:latin typeface="Times New Roman" pitchFamily="18" charset="0"/>
                <a:cs typeface="Times New Roman" pitchFamily="18" charset="0"/>
              </a:rPr>
              <a:t>255.000đ/</a:t>
            </a:r>
            <a:r>
              <a:rPr lang="en-GB" sz="2000" b="1" dirty="0" err="1" smtClean="0">
                <a:latin typeface="Times New Roman" pitchFamily="18" charset="0"/>
                <a:cs typeface="Times New Roman" pitchFamily="18" charset="0"/>
              </a:rPr>
              <a:t>hộp</a:t>
            </a:r>
            <a:endParaRPr lang="en-GB"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763195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692" y="927279"/>
            <a:ext cx="8537888" cy="4351338"/>
          </a:xfrm>
        </p:spPr>
        <p:txBody>
          <a:bodyPr>
            <a:normAutofit/>
          </a:bodyPr>
          <a:lstStyle/>
          <a:p>
            <a:pPr>
              <a:lnSpc>
                <a:spcPct val="150000"/>
              </a:lnSpc>
            </a:pPr>
            <a:r>
              <a:rPr lang="en-US" sz="2400" dirty="0" err="1" smtClean="0">
                <a:latin typeface="Times New Roman" panose="02020603050405020304" pitchFamily="18" charset="0"/>
                <a:cs typeface="Times New Roman" panose="02020603050405020304" pitchFamily="18" charset="0"/>
              </a:rPr>
              <a:t>Intergrase</a:t>
            </a:r>
            <a:r>
              <a:rPr lang="en-US" sz="2400" dirty="0" smtClean="0">
                <a:latin typeface="Times New Roman" panose="02020603050405020304" pitchFamily="18" charset="0"/>
                <a:cs typeface="Times New Roman" panose="02020603050405020304" pitchFamily="18" charset="0"/>
              </a:rPr>
              <a:t> Inhibitor ức chế enzyme </a:t>
            </a:r>
            <a:r>
              <a:rPr lang="en-US" sz="2400" dirty="0" err="1" smtClean="0">
                <a:latin typeface="Times New Roman" panose="02020603050405020304" pitchFamily="18" charset="0"/>
                <a:cs typeface="Times New Roman" panose="02020603050405020304" pitchFamily="18" charset="0"/>
              </a:rPr>
              <a:t>intergrase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raltegravir</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Fusion inhibitor: Thuốc ức chế hòa màn virus, gắn virus vào tế bào đích: </a:t>
            </a:r>
            <a:r>
              <a:rPr lang="en-US" sz="2400" dirty="0" err="1" smtClean="0">
                <a:latin typeface="Times New Roman" panose="02020603050405020304" pitchFamily="18" charset="0"/>
                <a:cs typeface="Times New Roman" panose="02020603050405020304" pitchFamily="18" charset="0"/>
              </a:rPr>
              <a:t>enfluvirtide</a:t>
            </a: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Entry inhibitor: ức chế gắn và xâm nhập của virus vào tế bào: </a:t>
            </a:r>
            <a:r>
              <a:rPr lang="en-US" sz="2400" dirty="0" err="1" smtClean="0">
                <a:latin typeface="Times New Roman" panose="02020603050405020304" pitchFamily="18" charset="0"/>
                <a:cs typeface="Times New Roman" panose="02020603050405020304" pitchFamily="18" charset="0"/>
              </a:rPr>
              <a:t>maraviroc</a:t>
            </a:r>
            <a:r>
              <a:rPr lang="en-US" sz="2400" dirty="0" smtClean="0">
                <a:latin typeface="Times New Roman" panose="02020603050405020304" pitchFamily="18" charset="0"/>
                <a:cs typeface="Times New Roman" panose="02020603050405020304" pitchFamily="18" charset="0"/>
              </a:rPr>
              <a:t>.</a:t>
            </a:r>
          </a:p>
        </p:txBody>
      </p:sp>
      <p:sp>
        <p:nvSpPr>
          <p:cNvPr id="5" name="Title 1"/>
          <p:cNvSpPr txBox="1">
            <a:spLocks/>
          </p:cNvSpPr>
          <p:nvPr/>
        </p:nvSpPr>
        <p:spPr>
          <a:xfrm>
            <a:off x="-33002" y="0"/>
            <a:ext cx="9177001" cy="548680"/>
          </a:xfrm>
          <a:prstGeom prst="rect">
            <a:avLst/>
          </a:prstGeom>
        </p:spPr>
        <p:txBody>
          <a:bodyPr vert="horz" lIns="91440" tIns="45720" rIns="91440" bIns="45720" rtlCol="0" anchor="b">
            <a:norm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GB" sz="2800" b="1" dirty="0" smtClean="0">
                <a:solidFill>
                  <a:srgbClr val="FF0000"/>
                </a:solidFill>
                <a:latin typeface="Times New Roman" pitchFamily="18" charset="0"/>
                <a:cs typeface="Times New Roman" pitchFamily="18" charset="0"/>
              </a:rPr>
              <a:t>6. </a:t>
            </a:r>
            <a:r>
              <a:rPr lang="en-GB" sz="2800" b="1" dirty="0" err="1" smtClean="0">
                <a:solidFill>
                  <a:srgbClr val="FF0000"/>
                </a:solidFill>
                <a:latin typeface="Times New Roman" pitchFamily="18" charset="0"/>
                <a:cs typeface="Times New Roman" pitchFamily="18" charset="0"/>
              </a:rPr>
              <a:t>Các</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loại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thuốc</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điều</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trị</a:t>
            </a:r>
            <a:r>
              <a:rPr lang="en-GB" sz="2800" b="1" dirty="0" smtClean="0">
                <a:solidFill>
                  <a:srgbClr val="FF0000"/>
                </a:solidFill>
                <a:latin typeface="Times New Roman" pitchFamily="18" charset="0"/>
                <a:cs typeface="Times New Roman" pitchFamily="18" charset="0"/>
              </a:rPr>
              <a:t> HIV</a:t>
            </a:r>
            <a:endParaRPr lang="en-GB"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58268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3002" y="0"/>
            <a:ext cx="9177001" cy="548680"/>
          </a:xfrm>
          <a:prstGeom prst="rect">
            <a:avLst/>
          </a:prstGeom>
        </p:spPr>
        <p:txBody>
          <a:bodyPr vert="horz" lIns="91440" tIns="45720" rIns="91440" bIns="45720" rtlCol="0" anchor="b">
            <a:norm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GB" sz="2800" b="1" dirty="0" smtClean="0">
                <a:solidFill>
                  <a:srgbClr val="FF0000"/>
                </a:solidFill>
                <a:latin typeface="Times New Roman" pitchFamily="18" charset="0"/>
                <a:cs typeface="Times New Roman" pitchFamily="18" charset="0"/>
              </a:rPr>
              <a:t>6. </a:t>
            </a:r>
            <a:r>
              <a:rPr lang="en-GB" sz="2800" b="1" dirty="0" err="1" smtClean="0">
                <a:solidFill>
                  <a:srgbClr val="FF0000"/>
                </a:solidFill>
                <a:latin typeface="Times New Roman" pitchFamily="18" charset="0"/>
                <a:cs typeface="Times New Roman" pitchFamily="18" charset="0"/>
              </a:rPr>
              <a:t>Các</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loại</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thuốc</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điều</a:t>
            </a:r>
            <a:r>
              <a:rPr lang="en-GB" sz="2800" b="1" dirty="0" smtClean="0">
                <a:solidFill>
                  <a:srgbClr val="FF0000"/>
                </a:solidFill>
                <a:latin typeface="Times New Roman" pitchFamily="18" charset="0"/>
                <a:cs typeface="Times New Roman" pitchFamily="18" charset="0"/>
              </a:rPr>
              <a:t> </a:t>
            </a:r>
            <a:r>
              <a:rPr lang="en-GB" sz="2800" b="1" dirty="0" err="1" smtClean="0">
                <a:solidFill>
                  <a:srgbClr val="FF0000"/>
                </a:solidFill>
                <a:latin typeface="Times New Roman" pitchFamily="18" charset="0"/>
                <a:cs typeface="Times New Roman" pitchFamily="18" charset="0"/>
              </a:rPr>
              <a:t>trị</a:t>
            </a:r>
            <a:r>
              <a:rPr lang="en-GB" sz="2800" b="1" dirty="0" smtClean="0">
                <a:solidFill>
                  <a:srgbClr val="FF0000"/>
                </a:solidFill>
                <a:latin typeface="Times New Roman" pitchFamily="18" charset="0"/>
                <a:cs typeface="Times New Roman" pitchFamily="18" charset="0"/>
              </a:rPr>
              <a:t> HIV</a:t>
            </a:r>
            <a:endParaRPr lang="en-GB" sz="2800" b="1" dirty="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26" y="1556792"/>
            <a:ext cx="3289548" cy="2741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83568" y="4581128"/>
            <a:ext cx="1728192" cy="369332"/>
          </a:xfrm>
          <a:prstGeom prst="rect">
            <a:avLst/>
          </a:prstGeom>
          <a:noFill/>
        </p:spPr>
        <p:txBody>
          <a:bodyPr wrap="square" rtlCol="0">
            <a:spAutoFit/>
          </a:bodyPr>
          <a:lstStyle/>
          <a:p>
            <a:r>
              <a:rPr lang="en-GB" b="1" dirty="0" smtClean="0">
                <a:latin typeface="Times New Roman" pitchFamily="18" charset="0"/>
                <a:cs typeface="Times New Roman" pitchFamily="18" charset="0"/>
              </a:rPr>
              <a:t>310.000đ/</a:t>
            </a:r>
            <a:r>
              <a:rPr lang="en-GB" b="1" dirty="0" err="1" smtClean="0">
                <a:latin typeface="Times New Roman" pitchFamily="18" charset="0"/>
                <a:cs typeface="Times New Roman" pitchFamily="18" charset="0"/>
              </a:rPr>
              <a:t>hộp</a:t>
            </a:r>
            <a:endParaRPr lang="en-GB" b="1"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455303"/>
            <a:ext cx="3533122" cy="294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898401" y="4548862"/>
            <a:ext cx="1728192" cy="369332"/>
          </a:xfrm>
          <a:prstGeom prst="rect">
            <a:avLst/>
          </a:prstGeom>
          <a:noFill/>
        </p:spPr>
        <p:txBody>
          <a:bodyPr wrap="square" rtlCol="0">
            <a:spAutoFit/>
          </a:bodyPr>
          <a:lstStyle/>
          <a:p>
            <a:r>
              <a:rPr lang="en-GB" b="1" dirty="0" smtClean="0">
                <a:latin typeface="Times New Roman" pitchFamily="18" charset="0"/>
                <a:cs typeface="Times New Roman" pitchFamily="18" charset="0"/>
              </a:rPr>
              <a:t>460.000đ/</a:t>
            </a:r>
            <a:r>
              <a:rPr lang="en-GB" b="1" dirty="0" err="1" smtClean="0">
                <a:latin typeface="Times New Roman" pitchFamily="18" charset="0"/>
                <a:cs typeface="Times New Roman" pitchFamily="18" charset="0"/>
              </a:rPr>
              <a:t>hộp</a:t>
            </a:r>
            <a:endParaRPr lang="en-GB" b="1" dirty="0">
              <a:latin typeface="Times New Roman" pitchFamily="18" charset="0"/>
              <a:cs typeface="Times New Roman" pitchFamily="18" charset="0"/>
            </a:endParaRPr>
          </a:p>
        </p:txBody>
      </p:sp>
    </p:spTree>
    <p:extLst>
      <p:ext uri="{BB962C8B-B14F-4D97-AF65-F5344CB8AC3E}">
        <p14:creationId xmlns:p14="http://schemas.microsoft.com/office/powerpoint/2010/main" val="2674829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66"/>
            <a:ext cx="8229600" cy="778098"/>
          </a:xfrm>
        </p:spPr>
        <p:txBody>
          <a:bodyPr/>
          <a:lstStyle/>
          <a:p>
            <a:r>
              <a:rPr lang="en-SG" sz="2800" b="1" dirty="0" smtClean="0">
                <a:solidFill>
                  <a:srgbClr val="FF0000"/>
                </a:solidFill>
                <a:latin typeface="Times New Roman" pitchFamily="18" charset="0"/>
                <a:cs typeface="Times New Roman" pitchFamily="18" charset="0"/>
              </a:rPr>
              <a:t>1.Định </a:t>
            </a:r>
            <a:r>
              <a:rPr lang="en-SG" sz="2800" b="1" dirty="0" err="1" smtClean="0">
                <a:solidFill>
                  <a:srgbClr val="FF0000"/>
                </a:solidFill>
                <a:latin typeface="Times New Roman" pitchFamily="18" charset="0"/>
                <a:cs typeface="Times New Roman" pitchFamily="18" charset="0"/>
              </a:rPr>
              <a:t>nghĩa</a:t>
            </a:r>
            <a:r>
              <a:rPr lang="en-SG" sz="2800" b="1" dirty="0" smtClean="0">
                <a:solidFill>
                  <a:srgbClr val="FF0000"/>
                </a:solidFill>
                <a:latin typeface="Times New Roman" pitchFamily="18" charset="0"/>
                <a:cs typeface="Times New Roman" pitchFamily="18" charset="0"/>
              </a:rPr>
              <a:t> HIV/AIDS</a:t>
            </a:r>
            <a:endParaRPr lang="en-SG"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764704"/>
            <a:ext cx="8460432" cy="6093296"/>
          </a:xfrm>
        </p:spPr>
        <p:txBody>
          <a:bodyPr>
            <a:noAutofit/>
          </a:bodyPr>
          <a:lstStyle/>
          <a:p>
            <a:pPr fontAlgn="base">
              <a:lnSpc>
                <a:spcPct val="150000"/>
              </a:lnSpc>
              <a:buFont typeface="Wingdings" pitchFamily="2" charset="2"/>
              <a:buChar char="v"/>
            </a:pPr>
            <a:r>
              <a:rPr lang="vi-VN" sz="2000" b="1" i="1" dirty="0" smtClean="0">
                <a:latin typeface="+mj-lt"/>
              </a:rPr>
              <a:t>HIV là</a:t>
            </a:r>
            <a:r>
              <a:rPr lang="en-SG" sz="2000" b="1" i="1" dirty="0" smtClean="0">
                <a:latin typeface="+mj-lt"/>
              </a:rPr>
              <a:t> </a:t>
            </a:r>
            <a:r>
              <a:rPr lang="en-SG" sz="2000" b="1" i="1" dirty="0" err="1" smtClean="0">
                <a:latin typeface="+mj-lt"/>
              </a:rPr>
              <a:t>gì</a:t>
            </a:r>
            <a:r>
              <a:rPr lang="en-SG" sz="2000" b="1" i="1" dirty="0" smtClean="0">
                <a:latin typeface="+mj-lt"/>
              </a:rPr>
              <a:t>?</a:t>
            </a:r>
          </a:p>
          <a:p>
            <a:pPr marL="0" indent="0">
              <a:lnSpc>
                <a:spcPct val="150000"/>
              </a:lnSpc>
              <a:buNone/>
            </a:pPr>
            <a:r>
              <a:rPr lang="en-SG" sz="2000" dirty="0" smtClean="0"/>
              <a:t>-</a:t>
            </a:r>
            <a:r>
              <a:rPr lang="en-SG" sz="2000" dirty="0" smtClean="0">
                <a:latin typeface="Times New Roman" pitchFamily="18" charset="0"/>
                <a:cs typeface="Times New Roman" pitchFamily="18" charset="0"/>
              </a:rPr>
              <a:t>HIV </a:t>
            </a:r>
            <a:r>
              <a:rPr lang="en-SG" sz="2000" dirty="0" err="1" smtClean="0">
                <a:latin typeface="Times New Roman" pitchFamily="18" charset="0"/>
                <a:cs typeface="Times New Roman" pitchFamily="18" charset="0"/>
              </a:rPr>
              <a:t>là</a:t>
            </a:r>
            <a:r>
              <a:rPr lang="en-SG"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chữ </a:t>
            </a:r>
            <a:r>
              <a:rPr lang="vi-VN" sz="2000" dirty="0">
                <a:latin typeface="Times New Roman" pitchFamily="18" charset="0"/>
                <a:cs typeface="Times New Roman" pitchFamily="18" charset="0"/>
              </a:rPr>
              <a:t>viết tắt của virus gây AIDS bằng tiếng Anh Human-Immuno-Deficiency-Virus, có nghĩa là virus làm suy giảm miễn dịch ở </a:t>
            </a:r>
            <a:r>
              <a:rPr lang="vi-VN" sz="2000" dirty="0" smtClean="0">
                <a:latin typeface="Times New Roman" pitchFamily="18" charset="0"/>
                <a:cs typeface="Times New Roman" pitchFamily="18" charset="0"/>
              </a:rPr>
              <a:t>người</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là</a:t>
            </a:r>
            <a:r>
              <a:rPr lang="en-SG" sz="2000" dirty="0" smtClean="0">
                <a:latin typeface="Times New Roman" pitchFamily="18" charset="0"/>
                <a:cs typeface="Times New Roman" pitchFamily="18" charset="0"/>
              </a:rPr>
              <a:t> 1 </a:t>
            </a:r>
            <a:r>
              <a:rPr lang="en-SG" sz="2000" dirty="0" err="1" smtClean="0">
                <a:latin typeface="Times New Roman" pitchFamily="18" charset="0"/>
                <a:cs typeface="Times New Roman" pitchFamily="18" charset="0"/>
              </a:rPr>
              <a:t>lentivius</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có</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khả</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năng</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gây</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hội</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chứng</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suy</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giảm</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miễn</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dịch</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mắc</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phải</a:t>
            </a:r>
            <a:r>
              <a:rPr lang="en-SG" sz="2000" dirty="0" smtClean="0">
                <a:latin typeface="Times New Roman" pitchFamily="18" charset="0"/>
                <a:cs typeface="Times New Roman" pitchFamily="18" charset="0"/>
              </a:rPr>
              <a:t> (AIDS), 1 </a:t>
            </a:r>
            <a:r>
              <a:rPr lang="en-SG" sz="2000" dirty="0" err="1" smtClean="0">
                <a:latin typeface="Times New Roman" pitchFamily="18" charset="0"/>
                <a:cs typeface="Times New Roman" pitchFamily="18" charset="0"/>
              </a:rPr>
              <a:t>hội</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chứng</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hệ</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miễn</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dịch</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trong</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cơ</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thể</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người</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bắt</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đầu</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hỏng</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dẫn</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đến</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những</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nhiễm</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trùng</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cơ</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hội</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có</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thể</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làm</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chết</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người.HIV</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có</a:t>
            </a:r>
            <a:r>
              <a:rPr lang="en-SG" sz="2000" dirty="0" smtClean="0">
                <a:latin typeface="Times New Roman" pitchFamily="18" charset="0"/>
                <a:cs typeface="Times New Roman" pitchFamily="18" charset="0"/>
              </a:rPr>
              <a:t> 2 </a:t>
            </a:r>
            <a:r>
              <a:rPr lang="en-SG" sz="2000" dirty="0" err="1" smtClean="0">
                <a:latin typeface="Times New Roman" pitchFamily="18" charset="0"/>
                <a:cs typeface="Times New Roman" pitchFamily="18" charset="0"/>
              </a:rPr>
              <a:t>typ</a:t>
            </a:r>
            <a:r>
              <a:rPr lang="en-SG" sz="2000" dirty="0" smtClean="0">
                <a:latin typeface="Times New Roman" pitchFamily="18" charset="0"/>
                <a:cs typeface="Times New Roman" pitchFamily="18" charset="0"/>
              </a:rPr>
              <a:t> </a:t>
            </a:r>
            <a:r>
              <a:rPr lang="en-SG" sz="2000" dirty="0" err="1" smtClean="0">
                <a:latin typeface="Times New Roman" pitchFamily="18" charset="0"/>
                <a:cs typeface="Times New Roman" pitchFamily="18" charset="0"/>
              </a:rPr>
              <a:t>là</a:t>
            </a:r>
            <a:r>
              <a:rPr lang="en-SG" sz="2000" dirty="0" smtClean="0">
                <a:latin typeface="Times New Roman" pitchFamily="18" charset="0"/>
                <a:cs typeface="Times New Roman" pitchFamily="18" charset="0"/>
              </a:rPr>
              <a:t> HIV-1 </a:t>
            </a:r>
            <a:r>
              <a:rPr lang="en-SG" sz="2000" dirty="0" err="1" smtClean="0">
                <a:latin typeface="Times New Roman" pitchFamily="18" charset="0"/>
                <a:cs typeface="Times New Roman" pitchFamily="18" charset="0"/>
              </a:rPr>
              <a:t>và</a:t>
            </a:r>
            <a:r>
              <a:rPr lang="en-SG" sz="2000" dirty="0" smtClean="0">
                <a:latin typeface="Times New Roman" pitchFamily="18" charset="0"/>
                <a:cs typeface="Times New Roman" pitchFamily="18" charset="0"/>
              </a:rPr>
              <a:t> HIV-2.</a:t>
            </a:r>
          </a:p>
          <a:p>
            <a:pPr>
              <a:lnSpc>
                <a:spcPct val="150000"/>
              </a:lnSpc>
              <a:buFont typeface="Wingdings" pitchFamily="2" charset="2"/>
              <a:buChar char="v"/>
            </a:pPr>
            <a:r>
              <a:rPr lang="en-SG" sz="2000" b="1" i="1" dirty="0" smtClean="0">
                <a:latin typeface="Times New Roman" pitchFamily="18" charset="0"/>
                <a:cs typeface="Times New Roman" pitchFamily="18" charset="0"/>
              </a:rPr>
              <a:t>AIDS </a:t>
            </a:r>
            <a:r>
              <a:rPr lang="en-SG" sz="2000" b="1" i="1" dirty="0" err="1" smtClean="0">
                <a:latin typeface="Times New Roman" pitchFamily="18" charset="0"/>
                <a:cs typeface="Times New Roman" pitchFamily="18" charset="0"/>
              </a:rPr>
              <a:t>là</a:t>
            </a:r>
            <a:r>
              <a:rPr lang="en-SG" sz="2000" b="1" i="1" dirty="0" smtClean="0">
                <a:latin typeface="Times New Roman" pitchFamily="18" charset="0"/>
                <a:cs typeface="Times New Roman" pitchFamily="18" charset="0"/>
              </a:rPr>
              <a:t> </a:t>
            </a:r>
            <a:r>
              <a:rPr lang="en-SG" sz="2000" b="1" i="1" dirty="0" err="1" smtClean="0">
                <a:latin typeface="Times New Roman" pitchFamily="18" charset="0"/>
                <a:cs typeface="Times New Roman" pitchFamily="18" charset="0"/>
              </a:rPr>
              <a:t>gì</a:t>
            </a:r>
            <a:r>
              <a:rPr lang="en-SG" sz="2000" b="1" i="1" dirty="0" smtClean="0">
                <a:latin typeface="Times New Roman" pitchFamily="18" charset="0"/>
                <a:cs typeface="Times New Roman" pitchFamily="18" charset="0"/>
              </a:rPr>
              <a:t>?</a:t>
            </a:r>
          </a:p>
          <a:p>
            <a:pPr marL="0" indent="0">
              <a:lnSpc>
                <a:spcPct val="150000"/>
              </a:lnSpc>
              <a:buNone/>
            </a:pPr>
            <a:r>
              <a:rPr lang="en-SG" sz="2000" dirty="0" smtClean="0">
                <a:latin typeface="+mj-lt"/>
              </a:rPr>
              <a:t>-</a:t>
            </a:r>
            <a:r>
              <a:rPr lang="vi-VN" sz="2000" dirty="0" smtClean="0">
                <a:latin typeface="+mj-lt"/>
              </a:rPr>
              <a:t>AIDS </a:t>
            </a:r>
            <a:r>
              <a:rPr lang="vi-VN" sz="2000" dirty="0">
                <a:latin typeface="+mj-lt"/>
              </a:rPr>
              <a:t>là tên viết tắt của cụm từ tiếng Anh: Acquired Immuno Deficiency Syndrom (Hội chứng suy giảm miễn dịch mắc </a:t>
            </a:r>
            <a:r>
              <a:rPr lang="vi-VN" sz="2000" dirty="0" smtClean="0">
                <a:latin typeface="+mj-lt"/>
              </a:rPr>
              <a:t>phải)</a:t>
            </a:r>
            <a:r>
              <a:rPr lang="en-SG" sz="2000" dirty="0" smtClean="0">
                <a:latin typeface="+mj-lt"/>
              </a:rPr>
              <a:t>,</a:t>
            </a:r>
            <a:r>
              <a:rPr lang="vi-VN" sz="2000" dirty="0" smtClean="0">
                <a:latin typeface="+mj-lt"/>
              </a:rPr>
              <a:t>là </a:t>
            </a:r>
            <a:r>
              <a:rPr lang="vi-VN" sz="2000" dirty="0">
                <a:latin typeface="+mj-lt"/>
              </a:rPr>
              <a:t>một bệnh mạn tính do HIV gây ra. HIV phá huỷ các tế bào của hệ miễn dịch, khiến cơ thể không còn khả năng chống lại các virus, vi khuẩn và nấm gây bệnh. Do đó bệnh nhân dễ bị một số loại ung thư và nhiễm trùng cơ hội mà bình thường có thể đề kháng được.</a:t>
            </a:r>
          </a:p>
          <a:p>
            <a:pPr>
              <a:lnSpc>
                <a:spcPct val="150000"/>
              </a:lnSpc>
            </a:pPr>
            <a:r>
              <a:rPr lang="vi-VN" sz="1800" dirty="0"/>
              <a:t> </a:t>
            </a:r>
          </a:p>
          <a:p>
            <a:pPr marL="0" indent="0">
              <a:lnSpc>
                <a:spcPct val="150000"/>
              </a:lnSpc>
              <a:buNone/>
            </a:pPr>
            <a:r>
              <a:rPr lang="vi-VN" sz="1800" dirty="0" smtClean="0">
                <a:latin typeface="+mj-lt"/>
              </a:rPr>
              <a:t> </a:t>
            </a:r>
            <a:endParaRPr lang="en-SG" sz="1800" dirty="0">
              <a:latin typeface="+mj-lt"/>
            </a:endParaRPr>
          </a:p>
        </p:txBody>
      </p:sp>
    </p:spTree>
    <p:extLst>
      <p:ext uri="{BB962C8B-B14F-4D97-AF65-F5344CB8AC3E}">
        <p14:creationId xmlns:p14="http://schemas.microsoft.com/office/powerpoint/2010/main" val="2445604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692696"/>
          </a:xfrm>
        </p:spPr>
        <p:txBody>
          <a:bodyPr/>
          <a:lstStyle/>
          <a:p>
            <a:r>
              <a:rPr lang="en-SG" sz="2800" b="1" dirty="0" smtClean="0">
                <a:solidFill>
                  <a:srgbClr val="FF0000"/>
                </a:solidFill>
                <a:latin typeface="Times New Roman" pitchFamily="18" charset="0"/>
                <a:cs typeface="Times New Roman" pitchFamily="18" charset="0"/>
              </a:rPr>
              <a:t>2. </a:t>
            </a:r>
            <a:r>
              <a:rPr lang="en-SG" sz="2800" b="1" dirty="0" err="1" smtClean="0">
                <a:solidFill>
                  <a:srgbClr val="FF0000"/>
                </a:solidFill>
                <a:latin typeface="Times New Roman" pitchFamily="18" charset="0"/>
                <a:cs typeface="Times New Roman" pitchFamily="18" charset="0"/>
              </a:rPr>
              <a:t>Tình</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hình</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mắc</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bệnh</a:t>
            </a:r>
            <a:endParaRPr lang="en-SG" sz="2800" b="1" dirty="0">
              <a:solidFill>
                <a:srgbClr val="FF0000"/>
              </a:solidFill>
              <a:latin typeface="Times New Roman" pitchFamily="18" charset="0"/>
              <a:cs typeface="Times New Roman" pitchFamily="18" charset="0"/>
            </a:endParaRPr>
          </a:p>
        </p:txBody>
      </p:sp>
      <p:sp>
        <p:nvSpPr>
          <p:cNvPr id="3" name="Text Placeholder 2"/>
          <p:cNvSpPr>
            <a:spLocks noGrp="1"/>
          </p:cNvSpPr>
          <p:nvPr>
            <p:ph type="body" idx="1"/>
          </p:nvPr>
        </p:nvSpPr>
        <p:spPr>
          <a:xfrm>
            <a:off x="539552" y="620688"/>
            <a:ext cx="3657600" cy="639762"/>
          </a:xfrm>
        </p:spPr>
        <p:txBody>
          <a:bodyPr/>
          <a:lstStyle/>
          <a:p>
            <a:pPr algn="ctr"/>
            <a:r>
              <a:rPr lang="en-SG" dirty="0" smtClean="0">
                <a:latin typeface="Times New Roman" pitchFamily="18" charset="0"/>
                <a:cs typeface="Times New Roman" pitchFamily="18" charset="0"/>
              </a:rPr>
              <a:t>TRÊN TOÀN THẾ GIỚI</a:t>
            </a:r>
            <a:endParaRPr lang="en-SG" dirty="0">
              <a:latin typeface="Times New Roman" pitchFamily="18" charset="0"/>
              <a:cs typeface="Times New Roman" pitchFamily="18" charset="0"/>
            </a:endParaRPr>
          </a:p>
        </p:txBody>
      </p:sp>
      <p:sp>
        <p:nvSpPr>
          <p:cNvPr id="8" name="Content Placeholder 7"/>
          <p:cNvSpPr>
            <a:spLocks noGrp="1"/>
          </p:cNvSpPr>
          <p:nvPr>
            <p:ph sz="half" idx="2"/>
          </p:nvPr>
        </p:nvSpPr>
        <p:spPr>
          <a:xfrm>
            <a:off x="179512" y="1268760"/>
            <a:ext cx="4896544" cy="5400600"/>
          </a:xfrm>
        </p:spPr>
        <p:txBody>
          <a:bodyPr>
            <a:normAutofit/>
          </a:bodyPr>
          <a:lstStyle/>
          <a:p>
            <a:pPr marL="0" indent="0">
              <a:buNone/>
            </a:pPr>
            <a:r>
              <a:rPr lang="en-SG" sz="2200" dirty="0" smtClean="0">
                <a:latin typeface="Times New Roman" pitchFamily="18" charset="0"/>
                <a:cs typeface="Times New Roman" pitchFamily="18" charset="0"/>
              </a:rPr>
              <a:t>-</a:t>
            </a:r>
            <a:r>
              <a:rPr lang="en-SG" sz="2200" dirty="0" smtClean="0">
                <a:solidFill>
                  <a:schemeClr val="tx2">
                    <a:lumMod val="50000"/>
                  </a:schemeClr>
                </a:solidFill>
                <a:latin typeface="Times New Roman" pitchFamily="18" charset="0"/>
                <a:cs typeface="Times New Roman" pitchFamily="18" charset="0"/>
              </a:rPr>
              <a:t>Theo </a:t>
            </a:r>
            <a:r>
              <a:rPr lang="en-SG" sz="2200" dirty="0" err="1" smtClean="0">
                <a:solidFill>
                  <a:schemeClr val="tx2">
                    <a:lumMod val="50000"/>
                  </a:schemeClr>
                </a:solidFill>
                <a:latin typeface="Times New Roman" pitchFamily="18" charset="0"/>
                <a:cs typeface="Times New Roman" pitchFamily="18" charset="0"/>
              </a:rPr>
              <a:t>thống</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kê</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của</a:t>
            </a:r>
            <a:r>
              <a:rPr lang="en-SG" sz="2200" dirty="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Liên</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Hợp</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Quốc</a:t>
            </a:r>
            <a:r>
              <a:rPr lang="en-SG" sz="2200" dirty="0" smtClean="0">
                <a:solidFill>
                  <a:schemeClr val="tx2">
                    <a:lumMod val="50000"/>
                  </a:schemeClr>
                </a:solidFill>
                <a:latin typeface="Times New Roman" pitchFamily="18" charset="0"/>
                <a:cs typeface="Times New Roman" pitchFamily="18" charset="0"/>
              </a:rPr>
              <a:t> 21/11, </a:t>
            </a:r>
            <a:r>
              <a:rPr lang="en-SG" sz="2200" dirty="0" err="1" smtClean="0">
                <a:solidFill>
                  <a:schemeClr val="tx2">
                    <a:lumMod val="50000"/>
                  </a:schemeClr>
                </a:solidFill>
                <a:latin typeface="Times New Roman" pitchFamily="18" charset="0"/>
                <a:cs typeface="Times New Roman" pitchFamily="18" charset="0"/>
              </a:rPr>
              <a:t>trên</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thế</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giới</a:t>
            </a:r>
            <a:r>
              <a:rPr lang="en-SG" sz="2200" dirty="0" smtClean="0">
                <a:solidFill>
                  <a:schemeClr val="tx2">
                    <a:lumMod val="50000"/>
                  </a:schemeClr>
                </a:solidFill>
                <a:latin typeface="Times New Roman" pitchFamily="18" charset="0"/>
                <a:cs typeface="Times New Roman" pitchFamily="18" charset="0"/>
              </a:rPr>
              <a:t>:</a:t>
            </a:r>
          </a:p>
          <a:p>
            <a:pPr marL="0" indent="0">
              <a:buNone/>
            </a:pPr>
            <a:r>
              <a:rPr lang="en-SG" sz="2200" dirty="0" smtClean="0">
                <a:solidFill>
                  <a:schemeClr val="tx2">
                    <a:lumMod val="50000"/>
                  </a:schemeClr>
                </a:solidFill>
                <a:latin typeface="Times New Roman" pitchFamily="18" charset="0"/>
                <a:cs typeface="Times New Roman" pitchFamily="18" charset="0"/>
              </a:rPr>
              <a:t>+</a:t>
            </a:r>
            <a:r>
              <a:rPr lang="en-SG" sz="2200" dirty="0" err="1" smtClean="0">
                <a:solidFill>
                  <a:schemeClr val="tx2">
                    <a:lumMod val="50000"/>
                  </a:schemeClr>
                </a:solidFill>
                <a:latin typeface="Times New Roman" pitchFamily="18" charset="0"/>
                <a:cs typeface="Times New Roman" pitchFamily="18" charset="0"/>
              </a:rPr>
              <a:t>Từ</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khi</a:t>
            </a:r>
            <a:r>
              <a:rPr lang="en-SG" sz="2200" dirty="0" smtClean="0">
                <a:solidFill>
                  <a:schemeClr val="tx2">
                    <a:lumMod val="50000"/>
                  </a:schemeClr>
                </a:solidFill>
                <a:latin typeface="Times New Roman" pitchFamily="18" charset="0"/>
                <a:cs typeface="Times New Roman" pitchFamily="18" charset="0"/>
              </a:rPr>
              <a:t> virus HIV </a:t>
            </a:r>
            <a:r>
              <a:rPr lang="en-SG" sz="2200" dirty="0" err="1" smtClean="0">
                <a:solidFill>
                  <a:schemeClr val="tx2">
                    <a:lumMod val="50000"/>
                  </a:schemeClr>
                </a:solidFill>
                <a:latin typeface="Times New Roman" pitchFamily="18" charset="0"/>
                <a:cs typeface="Times New Roman" pitchFamily="18" charset="0"/>
              </a:rPr>
              <a:t>được</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phát</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hiện</a:t>
            </a:r>
            <a:r>
              <a:rPr lang="en-SG" sz="2200" dirty="0" smtClean="0">
                <a:solidFill>
                  <a:schemeClr val="tx2">
                    <a:lumMod val="50000"/>
                  </a:schemeClr>
                </a:solidFill>
                <a:latin typeface="Times New Roman" pitchFamily="18" charset="0"/>
                <a:cs typeface="Times New Roman" pitchFamily="18" charset="0"/>
              </a:rPr>
              <a:t> (1980) </a:t>
            </a:r>
            <a:r>
              <a:rPr lang="en-SG" sz="2200" dirty="0" err="1" smtClean="0">
                <a:solidFill>
                  <a:schemeClr val="tx2">
                    <a:lumMod val="50000"/>
                  </a:schemeClr>
                </a:solidFill>
                <a:latin typeface="Times New Roman" pitchFamily="18" charset="0"/>
                <a:cs typeface="Times New Roman" pitchFamily="18" charset="0"/>
              </a:rPr>
              <a:t>đến</a:t>
            </a:r>
            <a:r>
              <a:rPr lang="en-SG" sz="2200" dirty="0" smtClean="0">
                <a:solidFill>
                  <a:schemeClr val="tx2">
                    <a:lumMod val="50000"/>
                  </a:schemeClr>
                </a:solidFill>
                <a:latin typeface="Times New Roman" pitchFamily="18" charset="0"/>
                <a:cs typeface="Times New Roman" pitchFamily="18" charset="0"/>
              </a:rPr>
              <a:t> nay </a:t>
            </a:r>
            <a:r>
              <a:rPr lang="en-SG" sz="2200" dirty="0" err="1" smtClean="0">
                <a:solidFill>
                  <a:schemeClr val="tx2">
                    <a:lumMod val="50000"/>
                  </a:schemeClr>
                </a:solidFill>
                <a:latin typeface="Times New Roman" pitchFamily="18" charset="0"/>
                <a:cs typeface="Times New Roman" pitchFamily="18" charset="0"/>
              </a:rPr>
              <a:t>có</a:t>
            </a:r>
            <a:r>
              <a:rPr lang="en-SG" sz="2200" dirty="0" smtClean="0">
                <a:solidFill>
                  <a:schemeClr val="tx2">
                    <a:lumMod val="50000"/>
                  </a:schemeClr>
                </a:solidFill>
                <a:latin typeface="Times New Roman" pitchFamily="18" charset="0"/>
                <a:cs typeface="Times New Roman" pitchFamily="18" charset="0"/>
              </a:rPr>
              <a:t> 78 </a:t>
            </a:r>
            <a:r>
              <a:rPr lang="en-SG" sz="2200" dirty="0" err="1" smtClean="0">
                <a:solidFill>
                  <a:schemeClr val="tx2">
                    <a:lumMod val="50000"/>
                  </a:schemeClr>
                </a:solidFill>
                <a:latin typeface="Times New Roman" pitchFamily="18" charset="0"/>
                <a:cs typeface="Times New Roman" pitchFamily="18" charset="0"/>
              </a:rPr>
              <a:t>triệu</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người</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nhiễm</a:t>
            </a:r>
            <a:r>
              <a:rPr lang="en-SG" sz="2200" dirty="0" smtClean="0">
                <a:solidFill>
                  <a:schemeClr val="tx2">
                    <a:lumMod val="50000"/>
                  </a:schemeClr>
                </a:solidFill>
                <a:latin typeface="Times New Roman" pitchFamily="18" charset="0"/>
                <a:cs typeface="Times New Roman" pitchFamily="18" charset="0"/>
              </a:rPr>
              <a:t> HIV.</a:t>
            </a:r>
          </a:p>
          <a:p>
            <a:pPr marL="0" indent="0">
              <a:buNone/>
            </a:pPr>
            <a:r>
              <a:rPr lang="en-SG" sz="2200" dirty="0" smtClean="0">
                <a:solidFill>
                  <a:schemeClr val="tx2">
                    <a:lumMod val="50000"/>
                  </a:schemeClr>
                </a:solidFill>
                <a:latin typeface="Times New Roman" pitchFamily="18" charset="0"/>
                <a:cs typeface="Times New Roman" pitchFamily="18" charset="0"/>
              </a:rPr>
              <a:t>+35 </a:t>
            </a:r>
            <a:r>
              <a:rPr lang="en-SG" sz="2200" dirty="0" err="1" smtClean="0">
                <a:solidFill>
                  <a:schemeClr val="tx2">
                    <a:lumMod val="50000"/>
                  </a:schemeClr>
                </a:solidFill>
                <a:latin typeface="Times New Roman" pitchFamily="18" charset="0"/>
                <a:cs typeface="Times New Roman" pitchFamily="18" charset="0"/>
              </a:rPr>
              <a:t>triệu</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người</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chết</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vì</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đại</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dịch</a:t>
            </a:r>
            <a:r>
              <a:rPr lang="en-SG" sz="2200" dirty="0" smtClean="0">
                <a:solidFill>
                  <a:schemeClr val="tx2">
                    <a:lumMod val="50000"/>
                  </a:schemeClr>
                </a:solidFill>
                <a:latin typeface="Times New Roman" pitchFamily="18" charset="0"/>
                <a:cs typeface="Times New Roman" pitchFamily="18" charset="0"/>
              </a:rPr>
              <a:t>.</a:t>
            </a:r>
          </a:p>
          <a:p>
            <a:pPr marL="0" indent="0">
              <a:buNone/>
            </a:pPr>
            <a:r>
              <a:rPr lang="en-SG" sz="2200" dirty="0">
                <a:solidFill>
                  <a:schemeClr val="tx2">
                    <a:lumMod val="50000"/>
                  </a:schemeClr>
                </a:solidFill>
                <a:latin typeface="Times New Roman" pitchFamily="18" charset="0"/>
                <a:cs typeface="Times New Roman" pitchFamily="18" charset="0"/>
              </a:rPr>
              <a:t>-Theo </a:t>
            </a:r>
            <a:r>
              <a:rPr lang="en-SG" sz="2200" dirty="0" err="1">
                <a:solidFill>
                  <a:schemeClr val="tx2">
                    <a:lumMod val="50000"/>
                  </a:schemeClr>
                </a:solidFill>
                <a:latin typeface="Times New Roman" pitchFamily="18" charset="0"/>
                <a:cs typeface="Times New Roman" pitchFamily="18" charset="0"/>
              </a:rPr>
              <a:t>thống</a:t>
            </a:r>
            <a:r>
              <a:rPr lang="en-SG" sz="2200" dirty="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kê</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của</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cục</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phòng</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chống</a:t>
            </a:r>
            <a:r>
              <a:rPr lang="en-SG" sz="2200" dirty="0" smtClean="0">
                <a:solidFill>
                  <a:schemeClr val="tx2">
                    <a:lumMod val="50000"/>
                  </a:schemeClr>
                </a:solidFill>
                <a:latin typeface="Times New Roman" pitchFamily="18" charset="0"/>
                <a:cs typeface="Times New Roman" pitchFamily="18" charset="0"/>
              </a:rPr>
              <a:t> HIV/AIDS </a:t>
            </a:r>
            <a:r>
              <a:rPr lang="en-SG" sz="2200" dirty="0" err="1" smtClean="0">
                <a:solidFill>
                  <a:schemeClr val="tx2">
                    <a:lumMod val="50000"/>
                  </a:schemeClr>
                </a:solidFill>
                <a:latin typeface="Times New Roman" pitchFamily="18" charset="0"/>
                <a:cs typeface="Times New Roman" pitchFamily="18" charset="0"/>
              </a:rPr>
              <a:t>ngày</a:t>
            </a:r>
            <a:r>
              <a:rPr lang="en-SG" sz="2200" dirty="0" smtClean="0">
                <a:solidFill>
                  <a:schemeClr val="tx2">
                    <a:lumMod val="50000"/>
                  </a:schemeClr>
                </a:solidFill>
                <a:latin typeface="Times New Roman" pitchFamily="18" charset="0"/>
                <a:cs typeface="Times New Roman" pitchFamily="18" charset="0"/>
              </a:rPr>
              <a:t> 5/8/2017, </a:t>
            </a:r>
            <a:r>
              <a:rPr lang="en-SG" sz="2200" dirty="0">
                <a:solidFill>
                  <a:schemeClr val="tx2">
                    <a:lumMod val="50000"/>
                  </a:schemeClr>
                </a:solidFill>
                <a:latin typeface="Times New Roman" pitchFamily="18" charset="0"/>
                <a:cs typeface="Times New Roman" pitchFamily="18" charset="0"/>
              </a:rPr>
              <a:t>ở </a:t>
            </a:r>
            <a:r>
              <a:rPr lang="en-SG" sz="2200" dirty="0" err="1">
                <a:solidFill>
                  <a:schemeClr val="tx2">
                    <a:lumMod val="50000"/>
                  </a:schemeClr>
                </a:solidFill>
                <a:latin typeface="Times New Roman" pitchFamily="18" charset="0"/>
                <a:cs typeface="Times New Roman" pitchFamily="18" charset="0"/>
              </a:rPr>
              <a:t>Việt</a:t>
            </a:r>
            <a:r>
              <a:rPr lang="en-SG" sz="2200" dirty="0">
                <a:solidFill>
                  <a:schemeClr val="tx2">
                    <a:lumMod val="50000"/>
                  </a:schemeClr>
                </a:solidFill>
                <a:latin typeface="Times New Roman" pitchFamily="18" charset="0"/>
                <a:cs typeface="Times New Roman" pitchFamily="18" charset="0"/>
              </a:rPr>
              <a:t> Nam:</a:t>
            </a:r>
          </a:p>
          <a:p>
            <a:pPr marL="0" indent="0">
              <a:buNone/>
            </a:pPr>
            <a:r>
              <a:rPr lang="en-SG" sz="2200" dirty="0">
                <a:solidFill>
                  <a:schemeClr val="tx2">
                    <a:lumMod val="50000"/>
                  </a:schemeClr>
                </a:solidFill>
                <a:latin typeface="Times New Roman" pitchFamily="18" charset="0"/>
                <a:cs typeface="Times New Roman" pitchFamily="18" charset="0"/>
              </a:rPr>
              <a:t>+</a:t>
            </a:r>
            <a:r>
              <a:rPr lang="en-SG" sz="2200" dirty="0" err="1">
                <a:solidFill>
                  <a:schemeClr val="tx2">
                    <a:lumMod val="50000"/>
                  </a:schemeClr>
                </a:solidFill>
                <a:latin typeface="Times New Roman" pitchFamily="18" charset="0"/>
                <a:cs typeface="Times New Roman" pitchFamily="18" charset="0"/>
              </a:rPr>
              <a:t>Có</a:t>
            </a:r>
            <a:r>
              <a:rPr lang="en-SG" sz="2200" dirty="0">
                <a:solidFill>
                  <a:schemeClr val="tx2">
                    <a:lumMod val="50000"/>
                  </a:schemeClr>
                </a:solidFill>
                <a:latin typeface="Times New Roman" pitchFamily="18" charset="0"/>
                <a:cs typeface="Times New Roman" pitchFamily="18" charset="0"/>
              </a:rPr>
              <a:t> </a:t>
            </a:r>
            <a:r>
              <a:rPr lang="en-SG" sz="2200" dirty="0" err="1">
                <a:solidFill>
                  <a:schemeClr val="tx2">
                    <a:lumMod val="50000"/>
                  </a:schemeClr>
                </a:solidFill>
                <a:latin typeface="Times New Roman" pitchFamily="18" charset="0"/>
                <a:cs typeface="Times New Roman" pitchFamily="18" charset="0"/>
              </a:rPr>
              <a:t>gần</a:t>
            </a:r>
            <a:r>
              <a:rPr lang="en-SG" sz="2200" dirty="0">
                <a:solidFill>
                  <a:schemeClr val="tx2">
                    <a:lumMod val="50000"/>
                  </a:schemeClr>
                </a:solidFill>
                <a:latin typeface="Times New Roman" pitchFamily="18" charset="0"/>
                <a:cs typeface="Times New Roman" pitchFamily="18" charset="0"/>
              </a:rPr>
              <a:t> 210.000 </a:t>
            </a:r>
            <a:r>
              <a:rPr lang="en-SG" sz="2200" dirty="0" err="1">
                <a:solidFill>
                  <a:schemeClr val="tx2">
                    <a:lumMod val="50000"/>
                  </a:schemeClr>
                </a:solidFill>
                <a:latin typeface="Times New Roman" pitchFamily="18" charset="0"/>
                <a:cs typeface="Times New Roman" pitchFamily="18" charset="0"/>
              </a:rPr>
              <a:t>người</a:t>
            </a:r>
            <a:r>
              <a:rPr lang="en-SG" sz="2200" dirty="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nhiễm</a:t>
            </a:r>
            <a:r>
              <a:rPr lang="en-SG" sz="2200" dirty="0" smtClean="0">
                <a:solidFill>
                  <a:schemeClr val="tx2">
                    <a:lumMod val="50000"/>
                  </a:schemeClr>
                </a:solidFill>
                <a:latin typeface="Times New Roman" pitchFamily="18" charset="0"/>
                <a:cs typeface="Times New Roman" pitchFamily="18" charset="0"/>
              </a:rPr>
              <a:t> HIV </a:t>
            </a:r>
            <a:r>
              <a:rPr lang="en-SG" sz="2200" dirty="0" err="1">
                <a:solidFill>
                  <a:schemeClr val="tx2">
                    <a:lumMod val="50000"/>
                  </a:schemeClr>
                </a:solidFill>
                <a:latin typeface="Times New Roman" pitchFamily="18" charset="0"/>
                <a:cs typeface="Times New Roman" pitchFamily="18" charset="0"/>
              </a:rPr>
              <a:t>còn</a:t>
            </a:r>
            <a:r>
              <a:rPr lang="en-SG" sz="2200" dirty="0">
                <a:solidFill>
                  <a:schemeClr val="tx2">
                    <a:lumMod val="50000"/>
                  </a:schemeClr>
                </a:solidFill>
                <a:latin typeface="Times New Roman" pitchFamily="18" charset="0"/>
                <a:cs typeface="Times New Roman" pitchFamily="18" charset="0"/>
              </a:rPr>
              <a:t> </a:t>
            </a:r>
            <a:r>
              <a:rPr lang="en-SG" sz="2200" dirty="0" err="1">
                <a:solidFill>
                  <a:schemeClr val="tx2">
                    <a:lumMod val="50000"/>
                  </a:schemeClr>
                </a:solidFill>
                <a:latin typeface="Times New Roman" pitchFamily="18" charset="0"/>
                <a:cs typeface="Times New Roman" pitchFamily="18" charset="0"/>
              </a:rPr>
              <a:t>sống</a:t>
            </a:r>
            <a:r>
              <a:rPr lang="en-SG" sz="2200" dirty="0">
                <a:solidFill>
                  <a:schemeClr val="tx2">
                    <a:lumMod val="50000"/>
                  </a:schemeClr>
                </a:solidFill>
                <a:latin typeface="Times New Roman" pitchFamily="18" charset="0"/>
                <a:cs typeface="Times New Roman" pitchFamily="18" charset="0"/>
              </a:rPr>
              <a:t>.</a:t>
            </a:r>
          </a:p>
          <a:p>
            <a:pPr marL="0" indent="0">
              <a:buNone/>
            </a:pPr>
            <a:r>
              <a:rPr lang="en-SG" sz="2200" dirty="0">
                <a:solidFill>
                  <a:schemeClr val="tx2">
                    <a:lumMod val="50000"/>
                  </a:schemeClr>
                </a:solidFill>
                <a:latin typeface="Times New Roman" pitchFamily="18" charset="0"/>
                <a:cs typeface="Times New Roman" pitchFamily="18" charset="0"/>
              </a:rPr>
              <a:t>+90.882 </a:t>
            </a:r>
            <a:r>
              <a:rPr lang="en-SG" sz="2200" dirty="0" err="1">
                <a:solidFill>
                  <a:schemeClr val="tx2">
                    <a:lumMod val="50000"/>
                  </a:schemeClr>
                </a:solidFill>
                <a:latin typeface="Times New Roman" pitchFamily="18" charset="0"/>
                <a:cs typeface="Times New Roman" pitchFamily="18" charset="0"/>
              </a:rPr>
              <a:t>trường</a:t>
            </a:r>
            <a:r>
              <a:rPr lang="en-SG" sz="2200" dirty="0">
                <a:solidFill>
                  <a:schemeClr val="tx2">
                    <a:lumMod val="50000"/>
                  </a:schemeClr>
                </a:solidFill>
                <a:latin typeface="Times New Roman" pitchFamily="18" charset="0"/>
                <a:cs typeface="Times New Roman" pitchFamily="18" charset="0"/>
              </a:rPr>
              <a:t> </a:t>
            </a:r>
            <a:r>
              <a:rPr lang="en-SG" sz="2200" dirty="0" err="1">
                <a:solidFill>
                  <a:schemeClr val="tx2">
                    <a:lumMod val="50000"/>
                  </a:schemeClr>
                </a:solidFill>
                <a:latin typeface="Times New Roman" pitchFamily="18" charset="0"/>
                <a:cs typeface="Times New Roman" pitchFamily="18" charset="0"/>
              </a:rPr>
              <a:t>hợp</a:t>
            </a:r>
            <a:r>
              <a:rPr lang="en-SG" sz="2200" dirty="0">
                <a:solidFill>
                  <a:schemeClr val="tx2">
                    <a:lumMod val="50000"/>
                  </a:schemeClr>
                </a:solidFill>
                <a:latin typeface="Times New Roman" pitchFamily="18" charset="0"/>
                <a:cs typeface="Times New Roman" pitchFamily="18" charset="0"/>
              </a:rPr>
              <a:t> </a:t>
            </a:r>
            <a:r>
              <a:rPr lang="en-SG" sz="2200" dirty="0" err="1">
                <a:solidFill>
                  <a:schemeClr val="tx2">
                    <a:lumMod val="50000"/>
                  </a:schemeClr>
                </a:solidFill>
                <a:latin typeface="Times New Roman" pitchFamily="18" charset="0"/>
                <a:cs typeface="Times New Roman" pitchFamily="18" charset="0"/>
              </a:rPr>
              <a:t>tử</a:t>
            </a:r>
            <a:r>
              <a:rPr lang="en-SG" sz="2200" dirty="0">
                <a:solidFill>
                  <a:schemeClr val="tx2">
                    <a:lumMod val="50000"/>
                  </a:schemeClr>
                </a:solidFill>
                <a:latin typeface="Times New Roman" pitchFamily="18" charset="0"/>
                <a:cs typeface="Times New Roman" pitchFamily="18" charset="0"/>
              </a:rPr>
              <a:t> </a:t>
            </a:r>
            <a:r>
              <a:rPr lang="en-SG" sz="2200" dirty="0" err="1">
                <a:solidFill>
                  <a:schemeClr val="tx2">
                    <a:lumMod val="50000"/>
                  </a:schemeClr>
                </a:solidFill>
                <a:latin typeface="Times New Roman" pitchFamily="18" charset="0"/>
                <a:cs typeface="Times New Roman" pitchFamily="18" charset="0"/>
              </a:rPr>
              <a:t>vong</a:t>
            </a:r>
            <a:r>
              <a:rPr lang="en-SG" sz="2200" dirty="0">
                <a:solidFill>
                  <a:schemeClr val="tx2">
                    <a:lumMod val="50000"/>
                  </a:schemeClr>
                </a:solidFill>
                <a:latin typeface="Times New Roman" pitchFamily="18" charset="0"/>
                <a:cs typeface="Times New Roman" pitchFamily="18" charset="0"/>
              </a:rPr>
              <a:t> do </a:t>
            </a:r>
            <a:r>
              <a:rPr lang="en-SG" sz="2200" dirty="0" smtClean="0">
                <a:solidFill>
                  <a:schemeClr val="tx2">
                    <a:lumMod val="50000"/>
                  </a:schemeClr>
                </a:solidFill>
                <a:latin typeface="Times New Roman" pitchFamily="18" charset="0"/>
                <a:cs typeface="Times New Roman" pitchFamily="18" charset="0"/>
              </a:rPr>
              <a:t>HIV/AIDS </a:t>
            </a:r>
            <a:r>
              <a:rPr lang="en-SG" sz="2200" dirty="0" err="1" smtClean="0">
                <a:solidFill>
                  <a:schemeClr val="tx2">
                    <a:lumMod val="50000"/>
                  </a:schemeClr>
                </a:solidFill>
                <a:latin typeface="Times New Roman" pitchFamily="18" charset="0"/>
                <a:cs typeface="Times New Roman" pitchFamily="18" charset="0"/>
              </a:rPr>
              <a:t>tính</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từ</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đầu</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vụ</a:t>
            </a:r>
            <a:r>
              <a:rPr lang="en-SG" sz="2200" dirty="0" smtClean="0">
                <a:solidFill>
                  <a:schemeClr val="tx2">
                    <a:lumMod val="50000"/>
                  </a:schemeClr>
                </a:solidFill>
                <a:latin typeface="Times New Roman" pitchFamily="18" charset="0"/>
                <a:cs typeface="Times New Roman" pitchFamily="18" charset="0"/>
              </a:rPr>
              <a:t> </a:t>
            </a:r>
            <a:r>
              <a:rPr lang="en-SG" sz="2200" dirty="0" err="1" smtClean="0">
                <a:solidFill>
                  <a:schemeClr val="tx2">
                    <a:lumMod val="50000"/>
                  </a:schemeClr>
                </a:solidFill>
                <a:latin typeface="Times New Roman" pitchFamily="18" charset="0"/>
                <a:cs typeface="Times New Roman" pitchFamily="18" charset="0"/>
              </a:rPr>
              <a:t>đến</a:t>
            </a:r>
            <a:r>
              <a:rPr lang="en-SG" sz="2200" dirty="0" smtClean="0">
                <a:solidFill>
                  <a:schemeClr val="tx2">
                    <a:lumMod val="50000"/>
                  </a:schemeClr>
                </a:solidFill>
                <a:latin typeface="Times New Roman" pitchFamily="18" charset="0"/>
                <a:cs typeface="Times New Roman" pitchFamily="18" charset="0"/>
              </a:rPr>
              <a:t> nay.</a:t>
            </a:r>
            <a:endParaRPr lang="en-SG" sz="2200" dirty="0">
              <a:solidFill>
                <a:schemeClr val="tx2">
                  <a:lumMod val="50000"/>
                </a:schemeClr>
              </a:solidFill>
              <a:latin typeface="Times New Roman" pitchFamily="18" charset="0"/>
              <a:cs typeface="Times New Roman" pitchFamily="18" charset="0"/>
            </a:endParaRPr>
          </a:p>
          <a:p>
            <a:pPr marL="0" indent="0">
              <a:buNone/>
            </a:pPr>
            <a:endParaRPr lang="en-SG" sz="2200" dirty="0" smtClean="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268760"/>
            <a:ext cx="3888432" cy="4896544"/>
          </a:xfrm>
          <a:prstGeom prst="rect">
            <a:avLst/>
          </a:prstGeom>
        </p:spPr>
      </p:pic>
    </p:spTree>
    <p:extLst>
      <p:ext uri="{BB962C8B-B14F-4D97-AF65-F5344CB8AC3E}">
        <p14:creationId xmlns:p14="http://schemas.microsoft.com/office/powerpoint/2010/main" val="23468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1556793"/>
            <a:ext cx="3859307" cy="4104456"/>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6016" y="1556792"/>
            <a:ext cx="3600399" cy="4032448"/>
          </a:xfrm>
        </p:spPr>
      </p:pic>
      <p:sp>
        <p:nvSpPr>
          <p:cNvPr id="7" name="Title 1"/>
          <p:cNvSpPr>
            <a:spLocks noGrp="1"/>
          </p:cNvSpPr>
          <p:nvPr>
            <p:ph type="title"/>
          </p:nvPr>
        </p:nvSpPr>
        <p:spPr>
          <a:xfrm>
            <a:off x="0" y="0"/>
            <a:ext cx="7620000" cy="692696"/>
          </a:xfrm>
        </p:spPr>
        <p:txBody>
          <a:bodyPr/>
          <a:lstStyle/>
          <a:p>
            <a:r>
              <a:rPr lang="en-SG" sz="2800" b="1" dirty="0" smtClean="0">
                <a:solidFill>
                  <a:srgbClr val="FF0000"/>
                </a:solidFill>
                <a:latin typeface="Times New Roman" pitchFamily="18" charset="0"/>
                <a:cs typeface="Times New Roman" pitchFamily="18" charset="0"/>
              </a:rPr>
              <a:t>2. </a:t>
            </a:r>
            <a:r>
              <a:rPr lang="en-SG" sz="2800" b="1" dirty="0" err="1" smtClean="0">
                <a:solidFill>
                  <a:srgbClr val="FF0000"/>
                </a:solidFill>
                <a:latin typeface="Times New Roman" pitchFamily="18" charset="0"/>
                <a:cs typeface="Times New Roman" pitchFamily="18" charset="0"/>
              </a:rPr>
              <a:t>Tình</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hình</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mắc</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bệnh</a:t>
            </a:r>
            <a:endParaRPr lang="en-SG"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81329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692696"/>
            <a:ext cx="6084168" cy="5976664"/>
          </a:xfrm>
        </p:spPr>
        <p:txBody>
          <a:bodyPr>
            <a:noAutofit/>
          </a:bodyPr>
          <a:lstStyle/>
          <a:p>
            <a:pPr marL="0" indent="0">
              <a:buNone/>
            </a:pPr>
            <a:r>
              <a:rPr lang="en-SG" sz="2100" b="1" dirty="0" smtClean="0">
                <a:latin typeface="Times New Roman" pitchFamily="18" charset="0"/>
                <a:cs typeface="Times New Roman" pitchFamily="18" charset="0"/>
              </a:rPr>
              <a:t>3.1. </a:t>
            </a:r>
            <a:r>
              <a:rPr lang="en-SG" sz="2100" b="1" dirty="0" err="1" smtClean="0">
                <a:latin typeface="Times New Roman" pitchFamily="18" charset="0"/>
                <a:cs typeface="Times New Roman" pitchFamily="18" charset="0"/>
              </a:rPr>
              <a:t>Cấu</a:t>
            </a:r>
            <a:r>
              <a:rPr lang="en-SG" sz="2100" b="1" dirty="0" smtClean="0">
                <a:latin typeface="Times New Roman" pitchFamily="18" charset="0"/>
                <a:cs typeface="Times New Roman" pitchFamily="18" charset="0"/>
              </a:rPr>
              <a:t> </a:t>
            </a:r>
            <a:r>
              <a:rPr lang="en-SG" sz="2100" b="1" dirty="0" err="1" smtClean="0">
                <a:latin typeface="Times New Roman" pitchFamily="18" charset="0"/>
                <a:cs typeface="Times New Roman" pitchFamily="18" charset="0"/>
              </a:rPr>
              <a:t>Trúc</a:t>
            </a:r>
            <a:r>
              <a:rPr lang="en-SG" sz="2100" b="1" dirty="0" smtClean="0">
                <a:latin typeface="Times New Roman" pitchFamily="18" charset="0"/>
                <a:cs typeface="Times New Roman" pitchFamily="18" charset="0"/>
              </a:rPr>
              <a:t>:</a:t>
            </a:r>
          </a:p>
          <a:p>
            <a:pPr marL="0" indent="0">
              <a:buNone/>
            </a:pPr>
            <a:r>
              <a:rPr lang="en-SG" sz="2100" dirty="0" err="1" smtClean="0"/>
              <a:t>Gồm</a:t>
            </a:r>
            <a:r>
              <a:rPr lang="en-SG" sz="2100" dirty="0" smtClean="0"/>
              <a:t> </a:t>
            </a:r>
            <a:r>
              <a:rPr lang="en-SG" sz="2100" dirty="0" err="1" smtClean="0"/>
              <a:t>có</a:t>
            </a:r>
            <a:r>
              <a:rPr lang="en-SG" sz="2100" dirty="0" smtClean="0"/>
              <a:t> 3 </a:t>
            </a:r>
            <a:r>
              <a:rPr lang="en-SG" sz="2100" dirty="0" err="1" smtClean="0"/>
              <a:t>lớp</a:t>
            </a:r>
            <a:r>
              <a:rPr lang="en-SG" sz="2100" dirty="0" smtClean="0"/>
              <a:t>:</a:t>
            </a:r>
          </a:p>
          <a:p>
            <a:pPr fontAlgn="base">
              <a:buFont typeface="Wingdings" pitchFamily="2" charset="2"/>
              <a:buChar char="Ø"/>
            </a:pPr>
            <a:r>
              <a:rPr lang="vi-VN" sz="2100" i="1" u="sng" dirty="0" smtClean="0">
                <a:latin typeface="Times New Roman" pitchFamily="18" charset="0"/>
                <a:cs typeface="Times New Roman" pitchFamily="18" charset="0"/>
              </a:rPr>
              <a:t>Lớp </a:t>
            </a:r>
            <a:r>
              <a:rPr lang="vi-VN" sz="2100" i="1" u="sng" dirty="0">
                <a:latin typeface="Times New Roman" pitchFamily="18" charset="0"/>
                <a:cs typeface="Times New Roman" pitchFamily="18" charset="0"/>
              </a:rPr>
              <a:t>vỏ ngoài </a:t>
            </a:r>
            <a:r>
              <a:rPr lang="vi-VN" sz="2100" i="1" dirty="0">
                <a:latin typeface="Times New Roman" pitchFamily="18" charset="0"/>
                <a:cs typeface="Times New Roman" pitchFamily="18" charset="0"/>
              </a:rPr>
              <a:t>(vỏ pepton):</a:t>
            </a:r>
            <a:r>
              <a:rPr lang="vi-VN" sz="2100" dirty="0">
                <a:latin typeface="Times New Roman" pitchFamily="18" charset="0"/>
                <a:cs typeface="Times New Roman" pitchFamily="18" charset="0"/>
              </a:rPr>
              <a:t> lớp này là 1 màng lipid kép có kháng nguyên chéo với màng nguyên sinh chất tế bào. Gắn lên màng này là các nhú. </a:t>
            </a:r>
            <a:r>
              <a:rPr lang="vi-VN" sz="2100" dirty="0" smtClean="0">
                <a:latin typeface="Times New Roman" pitchFamily="18" charset="0"/>
                <a:cs typeface="Times New Roman" pitchFamily="18" charset="0"/>
              </a:rPr>
              <a:t>Nó </a:t>
            </a:r>
            <a:r>
              <a:rPr lang="vi-VN" sz="2100" dirty="0">
                <a:latin typeface="Times New Roman" pitchFamily="18" charset="0"/>
                <a:cs typeface="Times New Roman" pitchFamily="18" charset="0"/>
              </a:rPr>
              <a:t>gồm có 2 </a:t>
            </a:r>
            <a:r>
              <a:rPr lang="vi-VN" sz="2100" dirty="0" smtClean="0">
                <a:latin typeface="Times New Roman" pitchFamily="18" charset="0"/>
                <a:cs typeface="Times New Roman" pitchFamily="18" charset="0"/>
              </a:rPr>
              <a:t>phần:</a:t>
            </a:r>
            <a:r>
              <a:rPr lang="en-SG" sz="2100" dirty="0">
                <a:latin typeface="Times New Roman" pitchFamily="18" charset="0"/>
                <a:cs typeface="Times New Roman" pitchFamily="18" charset="0"/>
              </a:rPr>
              <a:t>+</a:t>
            </a:r>
            <a:r>
              <a:rPr lang="vi-VN" sz="2100" dirty="0" smtClean="0">
                <a:latin typeface="Times New Roman" pitchFamily="18" charset="0"/>
                <a:cs typeface="Times New Roman" pitchFamily="18" charset="0"/>
              </a:rPr>
              <a:t>Glycoprotein </a:t>
            </a:r>
            <a:r>
              <a:rPr lang="vi-VN" sz="2100" dirty="0">
                <a:latin typeface="Times New Roman" pitchFamily="18" charset="0"/>
                <a:cs typeface="Times New Roman" pitchFamily="18" charset="0"/>
              </a:rPr>
              <a:t>màng </a:t>
            </a:r>
            <a:r>
              <a:rPr lang="vi-VN" sz="2100" dirty="0" smtClean="0">
                <a:latin typeface="Times New Roman" pitchFamily="18" charset="0"/>
                <a:cs typeface="Times New Roman" pitchFamily="18" charset="0"/>
              </a:rPr>
              <a:t>ngoài </a:t>
            </a:r>
            <a:r>
              <a:rPr lang="en-SG" sz="2100" dirty="0" smtClean="0">
                <a:latin typeface="Times New Roman" pitchFamily="18" charset="0"/>
                <a:cs typeface="Times New Roman" pitchFamily="18" charset="0"/>
              </a:rPr>
              <a:t>( gp120)</a:t>
            </a:r>
          </a:p>
          <a:p>
            <a:pPr marL="0" indent="0" fontAlgn="base">
              <a:buNone/>
            </a:pPr>
            <a:r>
              <a:rPr lang="en-SG" sz="2100" dirty="0" smtClean="0">
                <a:latin typeface="Times New Roman" pitchFamily="18" charset="0"/>
                <a:cs typeface="Times New Roman" pitchFamily="18" charset="0"/>
              </a:rPr>
              <a:t>               +</a:t>
            </a:r>
            <a:r>
              <a:rPr lang="vi-VN" sz="2100" dirty="0" smtClean="0">
                <a:latin typeface="Times New Roman" pitchFamily="18" charset="0"/>
                <a:cs typeface="Times New Roman" pitchFamily="18" charset="0"/>
              </a:rPr>
              <a:t>Glycoprotein xuyên màng</a:t>
            </a:r>
            <a:r>
              <a:rPr lang="en-SG" sz="2100" dirty="0" smtClean="0">
                <a:latin typeface="Times New Roman" pitchFamily="18" charset="0"/>
                <a:cs typeface="Times New Roman" pitchFamily="18" charset="0"/>
              </a:rPr>
              <a:t> (</a:t>
            </a:r>
            <a:r>
              <a:rPr lang="en-SG" sz="2100" dirty="0" err="1" smtClean="0">
                <a:latin typeface="Times New Roman" pitchFamily="18" charset="0"/>
                <a:cs typeface="Times New Roman" pitchFamily="18" charset="0"/>
              </a:rPr>
              <a:t>gp</a:t>
            </a:r>
            <a:r>
              <a:rPr lang="en-SG" sz="2100" dirty="0" smtClean="0">
                <a:latin typeface="Times New Roman" pitchFamily="18" charset="0"/>
                <a:cs typeface="Times New Roman" pitchFamily="18" charset="0"/>
              </a:rPr>
              <a:t> 41)</a:t>
            </a:r>
          </a:p>
          <a:p>
            <a:pPr fontAlgn="base">
              <a:buFont typeface="Wingdings" pitchFamily="2" charset="2"/>
              <a:buChar char="Ø"/>
            </a:pPr>
            <a:r>
              <a:rPr lang="vi-VN" sz="2100" i="1" u="sng" dirty="0" smtClean="0">
                <a:latin typeface="Times New Roman" pitchFamily="18" charset="0"/>
                <a:cs typeface="Times New Roman" pitchFamily="18" charset="0"/>
              </a:rPr>
              <a:t>Vỏ </a:t>
            </a:r>
            <a:r>
              <a:rPr lang="vi-VN" sz="2100" i="1" u="sng" dirty="0">
                <a:latin typeface="Times New Roman" pitchFamily="18" charset="0"/>
                <a:cs typeface="Times New Roman" pitchFamily="18" charset="0"/>
              </a:rPr>
              <a:t>trong </a:t>
            </a:r>
            <a:r>
              <a:rPr lang="vi-VN" sz="2100" i="1" dirty="0">
                <a:latin typeface="Times New Roman" pitchFamily="18" charset="0"/>
                <a:cs typeface="Times New Roman" pitchFamily="18" charset="0"/>
              </a:rPr>
              <a:t>(vỏ capsid</a:t>
            </a:r>
            <a:r>
              <a:rPr lang="vi-VN" sz="2100" i="1" dirty="0" smtClean="0">
                <a:latin typeface="Times New Roman" pitchFamily="18" charset="0"/>
                <a:cs typeface="Times New Roman" pitchFamily="18" charset="0"/>
              </a:rPr>
              <a:t>):</a:t>
            </a:r>
            <a:r>
              <a:rPr lang="vi-VN" sz="2100" dirty="0" smtClean="0">
                <a:latin typeface="Times New Roman" pitchFamily="18" charset="0"/>
                <a:cs typeface="Times New Roman" pitchFamily="18" charset="0"/>
              </a:rPr>
              <a:t> </a:t>
            </a:r>
            <a:r>
              <a:rPr lang="vi-VN" sz="2100" dirty="0">
                <a:latin typeface="Times New Roman" pitchFamily="18" charset="0"/>
                <a:cs typeface="Times New Roman" pitchFamily="18" charset="0"/>
              </a:rPr>
              <a:t>gồm 2 lớp </a:t>
            </a:r>
            <a:r>
              <a:rPr lang="vi-VN" sz="2100" dirty="0" smtClean="0">
                <a:latin typeface="Times New Roman" pitchFamily="18" charset="0"/>
                <a:cs typeface="Times New Roman" pitchFamily="18" charset="0"/>
              </a:rPr>
              <a:t>protein:</a:t>
            </a:r>
          </a:p>
          <a:p>
            <a:pPr marL="0" indent="0" fontAlgn="base">
              <a:buNone/>
            </a:pPr>
            <a:r>
              <a:rPr lang="en-SG" sz="2100" dirty="0" smtClean="0">
                <a:latin typeface="Times New Roman" pitchFamily="18" charset="0"/>
                <a:cs typeface="Times New Roman" pitchFamily="18" charset="0"/>
              </a:rPr>
              <a:t>              + p24</a:t>
            </a:r>
          </a:p>
          <a:p>
            <a:pPr marL="0" indent="0" fontAlgn="base">
              <a:buNone/>
            </a:pPr>
            <a:r>
              <a:rPr lang="en-SG" sz="2100" dirty="0" smtClean="0">
                <a:latin typeface="Times New Roman" pitchFamily="18" charset="0"/>
                <a:cs typeface="Times New Roman" pitchFamily="18" charset="0"/>
              </a:rPr>
              <a:t>              +</a:t>
            </a:r>
            <a:r>
              <a:rPr lang="vi-VN" sz="2100" dirty="0" smtClean="0">
                <a:latin typeface="Times New Roman" pitchFamily="18" charset="0"/>
                <a:cs typeface="Times New Roman" pitchFamily="18" charset="0"/>
              </a:rPr>
              <a:t> </a:t>
            </a:r>
            <a:r>
              <a:rPr lang="en-SG" sz="2100" dirty="0" smtClean="0">
                <a:latin typeface="Times New Roman" pitchFamily="18" charset="0"/>
                <a:cs typeface="Times New Roman" pitchFamily="18" charset="0"/>
              </a:rPr>
              <a:t>p17</a:t>
            </a:r>
          </a:p>
          <a:p>
            <a:pPr fontAlgn="base">
              <a:buFont typeface="Wingdings" pitchFamily="2" charset="2"/>
              <a:buChar char="Ø"/>
            </a:pPr>
            <a:r>
              <a:rPr lang="vi-VN" sz="2100" i="1" u="sng" dirty="0" smtClean="0">
                <a:latin typeface="Times New Roman" pitchFamily="18" charset="0"/>
                <a:cs typeface="Times New Roman" pitchFamily="18" charset="0"/>
              </a:rPr>
              <a:t>Lõ</a:t>
            </a:r>
            <a:r>
              <a:rPr lang="vi-VN" sz="2100" i="1" dirty="0" smtClean="0">
                <a:latin typeface="Times New Roman" pitchFamily="18" charset="0"/>
                <a:cs typeface="Times New Roman" pitchFamily="18" charset="0"/>
              </a:rPr>
              <a:t>i</a:t>
            </a:r>
            <a:r>
              <a:rPr lang="vi-VN" sz="2100" i="1" dirty="0">
                <a:latin typeface="Times New Roman" pitchFamily="18" charset="0"/>
                <a:cs typeface="Times New Roman" pitchFamily="18" charset="0"/>
              </a:rPr>
              <a:t>:</a:t>
            </a:r>
            <a:r>
              <a:rPr lang="vi-VN" sz="2100" dirty="0">
                <a:latin typeface="Times New Roman" pitchFamily="18" charset="0"/>
                <a:cs typeface="Times New Roman" pitchFamily="18" charset="0"/>
              </a:rPr>
              <a:t> Là những thành phần bên trong của vỏ capsid, bao </a:t>
            </a:r>
            <a:r>
              <a:rPr lang="vi-VN" sz="2100" dirty="0" smtClean="0">
                <a:latin typeface="Times New Roman" pitchFamily="18" charset="0"/>
                <a:cs typeface="Times New Roman" pitchFamily="18" charset="0"/>
              </a:rPr>
              <a:t>gồm:</a:t>
            </a:r>
            <a:r>
              <a:rPr lang="en-SG" sz="2100" dirty="0" smtClean="0">
                <a:latin typeface="Times New Roman" pitchFamily="18" charset="0"/>
                <a:cs typeface="Times New Roman" pitchFamily="18" charset="0"/>
              </a:rPr>
              <a:t>2</a:t>
            </a:r>
            <a:r>
              <a:rPr lang="vi-VN" sz="2100" dirty="0" smtClean="0">
                <a:latin typeface="Times New Roman" pitchFamily="18" charset="0"/>
                <a:cs typeface="Times New Roman" pitchFamily="18" charset="0"/>
              </a:rPr>
              <a:t> </a:t>
            </a:r>
            <a:r>
              <a:rPr lang="vi-VN" sz="2100" dirty="0">
                <a:latin typeface="Times New Roman" pitchFamily="18" charset="0"/>
                <a:cs typeface="Times New Roman" pitchFamily="18" charset="0"/>
              </a:rPr>
              <a:t>phân tử ARN đơn, đó là bộ gen di truyền HIV (genom). Genom của HIV chứa 3 gen cấu trúc:</a:t>
            </a:r>
          </a:p>
          <a:p>
            <a:pPr marL="0" indent="0" fontAlgn="base">
              <a:buNone/>
            </a:pPr>
            <a:r>
              <a:rPr lang="en-SG" sz="2100" dirty="0" smtClean="0">
                <a:latin typeface="Times New Roman" pitchFamily="18" charset="0"/>
                <a:cs typeface="Times New Roman" pitchFamily="18" charset="0"/>
              </a:rPr>
              <a:t>          +</a:t>
            </a:r>
            <a:r>
              <a:rPr lang="vi-VN" sz="2100" dirty="0" smtClean="0">
                <a:latin typeface="Times New Roman" pitchFamily="18" charset="0"/>
                <a:cs typeface="Times New Roman" pitchFamily="18" charset="0"/>
              </a:rPr>
              <a:t>Gen </a:t>
            </a:r>
            <a:r>
              <a:rPr lang="vi-VN" sz="2100" dirty="0">
                <a:latin typeface="Times New Roman" pitchFamily="18" charset="0"/>
                <a:cs typeface="Times New Roman" pitchFamily="18" charset="0"/>
              </a:rPr>
              <a:t>Gag </a:t>
            </a:r>
            <a:endParaRPr lang="en-SG" sz="2100" dirty="0" smtClean="0">
              <a:latin typeface="Times New Roman" pitchFamily="18" charset="0"/>
              <a:cs typeface="Times New Roman" pitchFamily="18" charset="0"/>
            </a:endParaRPr>
          </a:p>
          <a:p>
            <a:pPr marL="0" indent="0" fontAlgn="base">
              <a:buNone/>
            </a:pPr>
            <a:r>
              <a:rPr lang="en-SG" sz="2100" dirty="0" smtClean="0">
                <a:latin typeface="Times New Roman" pitchFamily="18" charset="0"/>
                <a:cs typeface="Times New Roman" pitchFamily="18" charset="0"/>
              </a:rPr>
              <a:t>          +</a:t>
            </a:r>
            <a:r>
              <a:rPr lang="vi-VN" sz="2100" dirty="0" smtClean="0">
                <a:latin typeface="Times New Roman" pitchFamily="18" charset="0"/>
                <a:cs typeface="Times New Roman" pitchFamily="18" charset="0"/>
              </a:rPr>
              <a:t>Gen Pol</a:t>
            </a:r>
            <a:endParaRPr lang="vi-VN" sz="2100" dirty="0">
              <a:latin typeface="Times New Roman" pitchFamily="18" charset="0"/>
              <a:cs typeface="Times New Roman" pitchFamily="18" charset="0"/>
            </a:endParaRPr>
          </a:p>
          <a:p>
            <a:pPr marL="0" indent="0" fontAlgn="base">
              <a:buNone/>
            </a:pPr>
            <a:r>
              <a:rPr lang="en-SG" sz="2100" dirty="0" smtClean="0">
                <a:latin typeface="Times New Roman" pitchFamily="18" charset="0"/>
                <a:cs typeface="Times New Roman" pitchFamily="18" charset="0"/>
              </a:rPr>
              <a:t>          +</a:t>
            </a:r>
            <a:r>
              <a:rPr lang="vi-VN" sz="2100" dirty="0" smtClean="0">
                <a:latin typeface="Times New Roman" pitchFamily="18" charset="0"/>
                <a:cs typeface="Times New Roman" pitchFamily="18" charset="0"/>
              </a:rPr>
              <a:t>Gen </a:t>
            </a:r>
            <a:r>
              <a:rPr lang="vi-VN" sz="2100" dirty="0">
                <a:latin typeface="Times New Roman" pitchFamily="18" charset="0"/>
                <a:cs typeface="Times New Roman" pitchFamily="18" charset="0"/>
              </a:rPr>
              <a:t>EnV </a:t>
            </a:r>
          </a:p>
          <a:p>
            <a:pPr marL="0" indent="0" fontAlgn="base">
              <a:buNone/>
            </a:pPr>
            <a:endParaRPr lang="en-SG" sz="2100" dirty="0">
              <a:latin typeface="Times New Roman" pitchFamily="18" charset="0"/>
              <a:cs typeface="Times New Roman" pitchFamily="18" charset="0"/>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32040" y="1844824"/>
            <a:ext cx="3528392" cy="3262838"/>
          </a:xfrm>
        </p:spPr>
      </p:pic>
      <p:sp>
        <p:nvSpPr>
          <p:cNvPr id="6" name="Title 1"/>
          <p:cNvSpPr>
            <a:spLocks noGrp="1"/>
          </p:cNvSpPr>
          <p:nvPr>
            <p:ph type="title"/>
          </p:nvPr>
        </p:nvSpPr>
        <p:spPr>
          <a:xfrm>
            <a:off x="0" y="0"/>
            <a:ext cx="7620000" cy="692696"/>
          </a:xfrm>
        </p:spPr>
        <p:txBody>
          <a:bodyPr/>
          <a:lstStyle/>
          <a:p>
            <a:r>
              <a:rPr lang="en-SG" sz="2800" b="1" dirty="0" smtClean="0">
                <a:solidFill>
                  <a:srgbClr val="FF0000"/>
                </a:solidFill>
                <a:latin typeface="Times New Roman" pitchFamily="18" charset="0"/>
                <a:cs typeface="Times New Roman" pitchFamily="18" charset="0"/>
              </a:rPr>
              <a:t>3. </a:t>
            </a:r>
            <a:r>
              <a:rPr lang="en-SG" sz="2800" b="1" dirty="0" err="1" smtClean="0">
                <a:solidFill>
                  <a:srgbClr val="FF0000"/>
                </a:solidFill>
                <a:latin typeface="Times New Roman" pitchFamily="18" charset="0"/>
                <a:cs typeface="Times New Roman" pitchFamily="18" charset="0"/>
              </a:rPr>
              <a:t>Cấu</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trúc</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và</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đặc</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điểm</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của</a:t>
            </a:r>
            <a:r>
              <a:rPr lang="en-SG" sz="2800" b="1" dirty="0" smtClean="0">
                <a:solidFill>
                  <a:srgbClr val="FF0000"/>
                </a:solidFill>
                <a:latin typeface="Times New Roman" pitchFamily="18" charset="0"/>
                <a:cs typeface="Times New Roman" pitchFamily="18" charset="0"/>
              </a:rPr>
              <a:t> HIV</a:t>
            </a:r>
            <a:endParaRPr lang="en-SG"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08607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620688"/>
            <a:ext cx="8352928" cy="5505475"/>
          </a:xfrm>
        </p:spPr>
        <p:txBody>
          <a:bodyPr>
            <a:normAutofit/>
          </a:bodyPr>
          <a:lstStyle/>
          <a:p>
            <a:pPr marL="0" indent="0" algn="just">
              <a:buNone/>
            </a:pPr>
            <a:r>
              <a:rPr lang="en-SG" sz="2000" b="1" dirty="0" smtClean="0">
                <a:latin typeface="Times New Roman" pitchFamily="18" charset="0"/>
                <a:cs typeface="Times New Roman" pitchFamily="18" charset="0"/>
              </a:rPr>
              <a:t>3.2.Đặc </a:t>
            </a:r>
            <a:r>
              <a:rPr lang="en-SG" sz="2000" b="1" dirty="0" err="1" smtClean="0">
                <a:latin typeface="Times New Roman" pitchFamily="18" charset="0"/>
                <a:cs typeface="Times New Roman" pitchFamily="18" charset="0"/>
              </a:rPr>
              <a:t>điểm</a:t>
            </a:r>
            <a:r>
              <a:rPr lang="en-SG" sz="2000" b="1" dirty="0" smtClean="0">
                <a:latin typeface="Times New Roman" pitchFamily="18" charset="0"/>
                <a:cs typeface="Times New Roman" pitchFamily="18" charset="0"/>
              </a:rPr>
              <a:t>:</a:t>
            </a:r>
          </a:p>
          <a:p>
            <a:pPr marL="0" indent="0" algn="just">
              <a:lnSpc>
                <a:spcPct val="150000"/>
              </a:lnSpc>
              <a:buNone/>
            </a:pPr>
            <a:r>
              <a:rPr lang="en-SG" sz="2000" dirty="0" smtClean="0">
                <a:latin typeface="Times New Roman" pitchFamily="18" charset="0"/>
                <a:cs typeface="Times New Roman" pitchFamily="18" charset="0"/>
              </a:rPr>
              <a:t>-</a:t>
            </a:r>
            <a:r>
              <a:rPr lang="vi-VN" sz="2000" dirty="0" smtClean="0">
                <a:latin typeface="Times New Roman" pitchFamily="18" charset="0"/>
                <a:cs typeface="Times New Roman" pitchFamily="18" charset="0"/>
              </a:rPr>
              <a:t>HIV </a:t>
            </a:r>
            <a:r>
              <a:rPr lang="vi-VN" sz="2000" dirty="0">
                <a:latin typeface="Times New Roman" pitchFamily="18" charset="0"/>
                <a:cs typeface="Times New Roman" pitchFamily="18" charset="0"/>
              </a:rPr>
              <a:t>có đặc điểm chung của họ Retroviridae, thuộc nhóm Lentivirus có thời gian ủ bệnh dài và tiến triển tương đối chậm. </a:t>
            </a:r>
            <a:endParaRPr lang="en-SG" sz="2000" dirty="0" smtClean="0">
              <a:latin typeface="Times New Roman" pitchFamily="18" charset="0"/>
              <a:cs typeface="Times New Roman" pitchFamily="18" charset="0"/>
            </a:endParaRPr>
          </a:p>
          <a:p>
            <a:pPr marL="0" indent="0" algn="just">
              <a:lnSpc>
                <a:spcPct val="150000"/>
              </a:lnSpc>
              <a:buNone/>
            </a:pPr>
            <a:r>
              <a:rPr lang="en-SG" sz="2000" dirty="0">
                <a:latin typeface="Times New Roman" pitchFamily="18" charset="0"/>
                <a:cs typeface="Times New Roman" pitchFamily="18" charset="0"/>
              </a:rPr>
              <a:t>-</a:t>
            </a:r>
            <a:r>
              <a:rPr lang="vi-VN" sz="2000" dirty="0" smtClean="0">
                <a:latin typeface="Times New Roman" pitchFamily="18" charset="0"/>
                <a:cs typeface="Times New Roman" pitchFamily="18" charset="0"/>
              </a:rPr>
              <a:t>HIV </a:t>
            </a:r>
            <a:r>
              <a:rPr lang="vi-VN" sz="2000" dirty="0">
                <a:latin typeface="Times New Roman" pitchFamily="18" charset="0"/>
                <a:cs typeface="Times New Roman" pitchFamily="18" charset="0"/>
              </a:rPr>
              <a:t>có dạng hình cầu, kích thước khoảng 80 – 120 </a:t>
            </a:r>
            <a:r>
              <a:rPr lang="vi-VN" sz="2000" dirty="0" smtClean="0">
                <a:latin typeface="Times New Roman" pitchFamily="18" charset="0"/>
                <a:cs typeface="Times New Roman" pitchFamily="18" charset="0"/>
              </a:rPr>
              <a:t>nm. </a:t>
            </a:r>
            <a:r>
              <a:rPr lang="vi-VN" sz="2000" dirty="0">
                <a:latin typeface="Times New Roman" pitchFamily="18" charset="0"/>
                <a:cs typeface="Times New Roman" pitchFamily="18" charset="0"/>
              </a:rPr>
              <a:t>Genom là RNA một sợi và có Enzym sao chép ngược </a:t>
            </a:r>
            <a:r>
              <a:rPr lang="en-SG" sz="2000" dirty="0">
                <a:latin typeface="Times New Roman" pitchFamily="18" charset="0"/>
                <a:cs typeface="Times New Roman" pitchFamily="18" charset="0"/>
              </a:rPr>
              <a:t>,</a:t>
            </a:r>
            <a:r>
              <a:rPr lang="vi-VN" sz="2000" dirty="0" smtClean="0">
                <a:latin typeface="Times New Roman" pitchFamily="18" charset="0"/>
                <a:cs typeface="Times New Roman" pitchFamily="18" charset="0"/>
              </a:rPr>
              <a:t>enzyme </a:t>
            </a:r>
            <a:r>
              <a:rPr lang="vi-VN" sz="2000" dirty="0">
                <a:latin typeface="Times New Roman" pitchFamily="18" charset="0"/>
                <a:cs typeface="Times New Roman" pitchFamily="18" charset="0"/>
              </a:rPr>
              <a:t>này giúp HIV có khả năng sao chép từ RNA của vi rút thành chuỗi kép DNA, trong quá trình nhân lên tại tế bào CD4 của con </a:t>
            </a:r>
            <a:r>
              <a:rPr lang="vi-VN" sz="2000" dirty="0" smtClean="0">
                <a:latin typeface="Times New Roman" pitchFamily="18" charset="0"/>
                <a:cs typeface="Times New Roman" pitchFamily="18" charset="0"/>
              </a:rPr>
              <a:t>người.Genom </a:t>
            </a:r>
            <a:r>
              <a:rPr lang="vi-VN" sz="2000" dirty="0">
                <a:latin typeface="Times New Roman" pitchFamily="18" charset="0"/>
                <a:cs typeface="Times New Roman" pitchFamily="18" charset="0"/>
              </a:rPr>
              <a:t>của HIV phải tích hợp vào Genom của tế bào cơ thể người (bản chất là DNA), sau đó sử dụng chất liệu di truyền của tế bào cơ thể người sản xuất ra các RNA của HIV. Có 2 typ HIV gây bệnh ở người là HIV1 và </a:t>
            </a:r>
            <a:r>
              <a:rPr lang="vi-VN" sz="2000" dirty="0" smtClean="0">
                <a:latin typeface="Times New Roman" pitchFamily="18" charset="0"/>
                <a:cs typeface="Times New Roman" pitchFamily="18" charset="0"/>
              </a:rPr>
              <a:t>HIV2</a:t>
            </a:r>
            <a:r>
              <a:rPr lang="en-SG" sz="2000" dirty="0" smtClean="0">
                <a:latin typeface="Times New Roman" pitchFamily="18" charset="0"/>
                <a:cs typeface="Times New Roman" pitchFamily="18" charset="0"/>
              </a:rPr>
              <a:t>.</a:t>
            </a:r>
          </a:p>
          <a:p>
            <a:pPr marL="0" indent="0" algn="just">
              <a:buNone/>
            </a:pPr>
            <a:endParaRPr lang="en-SG" sz="18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31976693"/>
              </p:ext>
            </p:extLst>
          </p:nvPr>
        </p:nvGraphicFramePr>
        <p:xfrm>
          <a:off x="395536" y="5373215"/>
          <a:ext cx="7920880" cy="1190233"/>
        </p:xfrm>
        <a:graphic>
          <a:graphicData uri="http://schemas.openxmlformats.org/drawingml/2006/table">
            <a:tbl>
              <a:tblPr/>
              <a:tblGrid>
                <a:gridCol w="936104"/>
                <a:gridCol w="1008112"/>
                <a:gridCol w="2160240"/>
                <a:gridCol w="1512168"/>
                <a:gridCol w="2304256"/>
              </a:tblGrid>
              <a:tr h="216023">
                <a:tc>
                  <a:txBody>
                    <a:bodyPr/>
                    <a:lstStyle/>
                    <a:p>
                      <a:r>
                        <a:rPr lang="en-SG" dirty="0" err="1">
                          <a:effectLst/>
                          <a:latin typeface="Times New Roman" pitchFamily="18" charset="0"/>
                          <a:cs typeface="Times New Roman" pitchFamily="18" charset="0"/>
                        </a:rPr>
                        <a:t>Loài</a:t>
                      </a:r>
                      <a:endParaRPr lang="en-SG" dirty="0">
                        <a:effectLst/>
                        <a:latin typeface="Times New Roman" pitchFamily="18" charset="0"/>
                        <a:cs typeface="Times New Roman" pitchFamily="18" charset="0"/>
                      </a:endParaRPr>
                    </a:p>
                  </a:txBody>
                  <a:tcPr marL="25908" marR="25908" marT="25908" marB="25908" anchor="ctr">
                    <a:lnL w="9525" cap="flat" cmpd="sng" algn="ctr">
                      <a:solidFill>
                        <a:srgbClr val="F0F6C6"/>
                      </a:solidFill>
                      <a:prstDash val="solid"/>
                      <a:round/>
                      <a:headEnd type="none" w="med" len="med"/>
                      <a:tailEnd type="none" w="med" len="med"/>
                    </a:lnL>
                    <a:lnR w="9525" cap="flat" cmpd="sng" algn="ctr">
                      <a:solidFill>
                        <a:srgbClr val="90F9C6"/>
                      </a:solidFill>
                      <a:prstDash val="solid"/>
                      <a:round/>
                      <a:headEnd type="none" w="med" len="med"/>
                      <a:tailEnd type="none" w="med" len="med"/>
                    </a:lnR>
                    <a:lnT w="9525" cap="flat" cmpd="sng" algn="ctr">
                      <a:solidFill>
                        <a:srgbClr val="1065AD"/>
                      </a:solidFill>
                      <a:prstDash val="solid"/>
                      <a:round/>
                      <a:headEnd type="none" w="med" len="med"/>
                      <a:tailEnd type="none" w="med" len="med"/>
                    </a:lnT>
                    <a:lnB w="9525" cap="flat" cmpd="sng" algn="ctr">
                      <a:solidFill>
                        <a:srgbClr val="10FBC6"/>
                      </a:solidFill>
                      <a:prstDash val="solid"/>
                      <a:round/>
                      <a:headEnd type="none" w="med" len="med"/>
                      <a:tailEnd type="none" w="med" len="med"/>
                    </a:lnB>
                    <a:solidFill>
                      <a:srgbClr val="EAECF0"/>
                    </a:solidFill>
                  </a:tcPr>
                </a:tc>
                <a:tc>
                  <a:txBody>
                    <a:bodyPr/>
                    <a:lstStyle/>
                    <a:p>
                      <a:r>
                        <a:rPr lang="en-SG" dirty="0" err="1">
                          <a:effectLst/>
                          <a:latin typeface="Times New Roman" pitchFamily="18" charset="0"/>
                          <a:cs typeface="Times New Roman" pitchFamily="18" charset="0"/>
                        </a:rPr>
                        <a:t>Độc</a:t>
                      </a:r>
                      <a:r>
                        <a:rPr lang="en-SG" dirty="0">
                          <a:effectLst/>
                          <a:latin typeface="Times New Roman" pitchFamily="18" charset="0"/>
                          <a:cs typeface="Times New Roman" pitchFamily="18" charset="0"/>
                        </a:rPr>
                        <a:t> </a:t>
                      </a:r>
                      <a:r>
                        <a:rPr lang="en-SG" dirty="0" err="1">
                          <a:effectLst/>
                          <a:latin typeface="Times New Roman" pitchFamily="18" charset="0"/>
                          <a:cs typeface="Times New Roman" pitchFamily="18" charset="0"/>
                        </a:rPr>
                        <a:t>lực</a:t>
                      </a:r>
                      <a:endParaRPr lang="en-SG" dirty="0">
                        <a:effectLst/>
                        <a:latin typeface="Times New Roman" pitchFamily="18" charset="0"/>
                        <a:cs typeface="Times New Roman" pitchFamily="18" charset="0"/>
                      </a:endParaRPr>
                    </a:p>
                  </a:txBody>
                  <a:tcPr marL="25908" marR="25908" marT="25908" marB="25908" anchor="ctr">
                    <a:lnL w="9525" cap="flat" cmpd="sng" algn="ctr">
                      <a:solidFill>
                        <a:srgbClr val="90F9C6"/>
                      </a:solidFill>
                      <a:prstDash val="solid"/>
                      <a:round/>
                      <a:headEnd type="none" w="med" len="med"/>
                      <a:tailEnd type="none" w="med" len="med"/>
                    </a:lnL>
                    <a:lnR w="9525" cap="flat" cmpd="sng" algn="ctr">
                      <a:solidFill>
                        <a:srgbClr val="F0F6C6"/>
                      </a:solidFill>
                      <a:prstDash val="solid"/>
                      <a:round/>
                      <a:headEnd type="none" w="med" len="med"/>
                      <a:tailEnd type="none" w="med" len="med"/>
                    </a:lnR>
                    <a:lnT w="9525" cap="flat" cmpd="sng" algn="ctr">
                      <a:solidFill>
                        <a:srgbClr val="F069A6"/>
                      </a:solidFill>
                      <a:prstDash val="solid"/>
                      <a:round/>
                      <a:headEnd type="none" w="med" len="med"/>
                      <a:tailEnd type="none" w="med" len="med"/>
                    </a:lnT>
                    <a:lnB w="9525" cap="flat" cmpd="sng" algn="ctr">
                      <a:solidFill>
                        <a:srgbClr val="50FDC6"/>
                      </a:solidFill>
                      <a:prstDash val="solid"/>
                      <a:round/>
                      <a:headEnd type="none" w="med" len="med"/>
                      <a:tailEnd type="none" w="med" len="med"/>
                    </a:lnB>
                    <a:solidFill>
                      <a:srgbClr val="EAECF0"/>
                    </a:solidFill>
                  </a:tcPr>
                </a:tc>
                <a:tc>
                  <a:txBody>
                    <a:bodyPr/>
                    <a:lstStyle/>
                    <a:p>
                      <a:r>
                        <a:rPr lang="vi-VN" dirty="0">
                          <a:effectLst/>
                          <a:latin typeface="Times New Roman" pitchFamily="18" charset="0"/>
                          <a:cs typeface="Times New Roman" pitchFamily="18" charset="0"/>
                        </a:rPr>
                        <a:t>Khả năng lây truyền</a:t>
                      </a:r>
                    </a:p>
                  </a:txBody>
                  <a:tcPr marL="25908" marR="25908" marT="25908" marB="25908" anchor="ctr">
                    <a:lnL w="9525" cap="flat" cmpd="sng" algn="ctr">
                      <a:solidFill>
                        <a:srgbClr val="F0F6C6"/>
                      </a:solidFill>
                      <a:prstDash val="solid"/>
                      <a:round/>
                      <a:headEnd type="none" w="med" len="med"/>
                      <a:tailEnd type="none" w="med" len="med"/>
                    </a:lnL>
                    <a:lnR w="9525" cap="flat" cmpd="sng" algn="ctr">
                      <a:solidFill>
                        <a:srgbClr val="70D5BF"/>
                      </a:solidFill>
                      <a:prstDash val="solid"/>
                      <a:round/>
                      <a:headEnd type="none" w="med" len="med"/>
                      <a:tailEnd type="none" w="med" len="med"/>
                    </a:lnR>
                    <a:lnT w="9525" cap="flat" cmpd="sng" algn="ctr">
                      <a:solidFill>
                        <a:srgbClr val="806AA6"/>
                      </a:solidFill>
                      <a:prstDash val="solid"/>
                      <a:round/>
                      <a:headEnd type="none" w="med" len="med"/>
                      <a:tailEnd type="none" w="med" len="med"/>
                    </a:lnT>
                    <a:lnB w="9525" cap="flat" cmpd="sng" algn="ctr">
                      <a:solidFill>
                        <a:srgbClr val="B061AD"/>
                      </a:solidFill>
                      <a:prstDash val="solid"/>
                      <a:round/>
                      <a:headEnd type="none" w="med" len="med"/>
                      <a:tailEnd type="none" w="med" len="med"/>
                    </a:lnB>
                    <a:solidFill>
                      <a:srgbClr val="EAECF0"/>
                    </a:solidFill>
                  </a:tcPr>
                </a:tc>
                <a:tc>
                  <a:txBody>
                    <a:bodyPr/>
                    <a:lstStyle/>
                    <a:p>
                      <a:r>
                        <a:rPr lang="vi-VN" dirty="0">
                          <a:effectLst/>
                          <a:latin typeface="Times New Roman" pitchFamily="18" charset="0"/>
                          <a:cs typeface="Times New Roman" pitchFamily="18" charset="0"/>
                        </a:rPr>
                        <a:t>Mức độ lây lan</a:t>
                      </a:r>
                    </a:p>
                  </a:txBody>
                  <a:tcPr marL="25908" marR="25908" marT="25908" marB="25908" anchor="ctr">
                    <a:lnL w="9525" cap="flat" cmpd="sng" algn="ctr">
                      <a:solidFill>
                        <a:srgbClr val="70D5BF"/>
                      </a:solidFill>
                      <a:prstDash val="solid"/>
                      <a:round/>
                      <a:headEnd type="none" w="med" len="med"/>
                      <a:tailEnd type="none" w="med" len="med"/>
                    </a:lnL>
                    <a:lnR w="9525" cap="flat" cmpd="sng" algn="ctr">
                      <a:solidFill>
                        <a:srgbClr val="20F1C6"/>
                      </a:solidFill>
                      <a:prstDash val="solid"/>
                      <a:round/>
                      <a:headEnd type="none" w="med" len="med"/>
                      <a:tailEnd type="none" w="med" len="med"/>
                    </a:lnR>
                    <a:lnT w="9525" cap="flat" cmpd="sng" algn="ctr">
                      <a:solidFill>
                        <a:srgbClr val="30F9C6"/>
                      </a:solidFill>
                      <a:prstDash val="solid"/>
                      <a:round/>
                      <a:headEnd type="none" w="med" len="med"/>
                      <a:tailEnd type="none" w="med" len="med"/>
                    </a:lnT>
                    <a:lnB w="9525" cap="flat" cmpd="sng" algn="ctr">
                      <a:solidFill>
                        <a:srgbClr val="F063AD"/>
                      </a:solidFill>
                      <a:prstDash val="solid"/>
                      <a:round/>
                      <a:headEnd type="none" w="med" len="med"/>
                      <a:tailEnd type="none" w="med" len="med"/>
                    </a:lnB>
                    <a:solidFill>
                      <a:srgbClr val="EAECF0"/>
                    </a:solidFill>
                  </a:tcPr>
                </a:tc>
                <a:tc>
                  <a:txBody>
                    <a:bodyPr/>
                    <a:lstStyle/>
                    <a:p>
                      <a:r>
                        <a:rPr lang="vi-VN">
                          <a:effectLst/>
                          <a:latin typeface="Times New Roman" pitchFamily="18" charset="0"/>
                          <a:cs typeface="Times New Roman" pitchFamily="18" charset="0"/>
                        </a:rPr>
                        <a:t>Nguồn gốc (suy đoán)</a:t>
                      </a:r>
                    </a:p>
                  </a:txBody>
                  <a:tcPr marL="25908" marR="25908" marT="25908" marB="25908" anchor="ctr">
                    <a:lnL w="9525" cap="flat" cmpd="sng" algn="ctr">
                      <a:solidFill>
                        <a:srgbClr val="20F1C6"/>
                      </a:solidFill>
                      <a:prstDash val="solid"/>
                      <a:round/>
                      <a:headEnd type="none" w="med" len="med"/>
                      <a:tailEnd type="none" w="med" len="med"/>
                    </a:lnL>
                    <a:lnR w="9525" cap="flat" cmpd="sng" algn="ctr">
                      <a:solidFill>
                        <a:srgbClr val="5047BF"/>
                      </a:solidFill>
                      <a:prstDash val="solid"/>
                      <a:round/>
                      <a:headEnd type="none" w="med" len="med"/>
                      <a:tailEnd type="none" w="med" len="med"/>
                    </a:lnR>
                    <a:lnT w="9525" cap="flat" cmpd="sng" algn="ctr">
                      <a:solidFill>
                        <a:srgbClr val="00F3C6"/>
                      </a:solidFill>
                      <a:prstDash val="solid"/>
                      <a:round/>
                      <a:headEnd type="none" w="med" len="med"/>
                      <a:tailEnd type="none" w="med" len="med"/>
                    </a:lnT>
                    <a:lnB w="9525" cap="flat" cmpd="sng" algn="ctr">
                      <a:solidFill>
                        <a:srgbClr val="D06BAD"/>
                      </a:solidFill>
                      <a:prstDash val="solid"/>
                      <a:round/>
                      <a:headEnd type="none" w="med" len="med"/>
                      <a:tailEnd type="none" w="med" len="med"/>
                    </a:lnB>
                    <a:solidFill>
                      <a:srgbClr val="EAECF0"/>
                    </a:solidFill>
                  </a:tcPr>
                </a:tc>
              </a:tr>
              <a:tr h="360041">
                <a:tc>
                  <a:txBody>
                    <a:bodyPr/>
                    <a:lstStyle/>
                    <a:p>
                      <a:r>
                        <a:rPr lang="en-SG" dirty="0">
                          <a:effectLst/>
                          <a:latin typeface="Times New Roman" pitchFamily="18" charset="0"/>
                          <a:cs typeface="Times New Roman" pitchFamily="18" charset="0"/>
                        </a:rPr>
                        <a:t>HIV-1</a:t>
                      </a:r>
                    </a:p>
                  </a:txBody>
                  <a:tcPr marL="25908" marR="25908" marT="25908" marB="25908" anchor="ctr">
                    <a:lnL w="9525" cap="flat" cmpd="sng" algn="ctr">
                      <a:solidFill>
                        <a:srgbClr val="F0F3C6"/>
                      </a:solidFill>
                      <a:prstDash val="solid"/>
                      <a:round/>
                      <a:headEnd type="none" w="med" len="med"/>
                      <a:tailEnd type="none" w="med" len="med"/>
                    </a:lnL>
                    <a:lnR w="9525" cap="flat" cmpd="sng" algn="ctr">
                      <a:solidFill>
                        <a:srgbClr val="00F3C6"/>
                      </a:solidFill>
                      <a:prstDash val="solid"/>
                      <a:round/>
                      <a:headEnd type="none" w="med" len="med"/>
                      <a:tailEnd type="none" w="med" len="med"/>
                    </a:lnR>
                    <a:lnT w="9525" cap="flat" cmpd="sng" algn="ctr">
                      <a:solidFill>
                        <a:srgbClr val="10FBC6"/>
                      </a:solidFill>
                      <a:prstDash val="solid"/>
                      <a:round/>
                      <a:headEnd type="none" w="med" len="med"/>
                      <a:tailEnd type="none" w="med" len="med"/>
                    </a:lnT>
                    <a:lnB w="9525" cap="flat" cmpd="sng" algn="ctr">
                      <a:solidFill>
                        <a:srgbClr val="508AAD"/>
                      </a:solidFill>
                      <a:prstDash val="solid"/>
                      <a:round/>
                      <a:headEnd type="none" w="med" len="med"/>
                      <a:tailEnd type="none" w="med" len="med"/>
                    </a:lnB>
                    <a:solidFill>
                      <a:srgbClr val="EAECF0"/>
                    </a:solidFill>
                  </a:tcPr>
                </a:tc>
                <a:tc>
                  <a:txBody>
                    <a:bodyPr/>
                    <a:lstStyle/>
                    <a:p>
                      <a:r>
                        <a:rPr lang="en-SG" dirty="0">
                          <a:effectLst/>
                          <a:latin typeface="Times New Roman" pitchFamily="18" charset="0"/>
                          <a:cs typeface="Times New Roman" pitchFamily="18" charset="0"/>
                        </a:rPr>
                        <a:t>Cao</a:t>
                      </a:r>
                    </a:p>
                  </a:txBody>
                  <a:tcPr marL="25908" marR="25908" marT="25908" marB="25908" anchor="ctr">
                    <a:lnL w="9525" cap="flat" cmpd="sng" algn="ctr">
                      <a:solidFill>
                        <a:srgbClr val="00F3C6"/>
                      </a:solidFill>
                      <a:prstDash val="solid"/>
                      <a:round/>
                      <a:headEnd type="none" w="med" len="med"/>
                      <a:tailEnd type="none" w="med" len="med"/>
                    </a:lnL>
                    <a:lnR w="9525" cap="flat" cmpd="sng" algn="ctr">
                      <a:solidFill>
                        <a:srgbClr val="F0F3C6"/>
                      </a:solidFill>
                      <a:prstDash val="solid"/>
                      <a:round/>
                      <a:headEnd type="none" w="med" len="med"/>
                      <a:tailEnd type="none" w="med" len="med"/>
                    </a:lnR>
                    <a:lnT w="9525" cap="flat" cmpd="sng" algn="ctr">
                      <a:solidFill>
                        <a:srgbClr val="50FDC6"/>
                      </a:solidFill>
                      <a:prstDash val="solid"/>
                      <a:round/>
                      <a:headEnd type="none" w="med" len="med"/>
                      <a:tailEnd type="none" w="med" len="med"/>
                    </a:lnT>
                    <a:lnB w="9525" cap="flat" cmpd="sng" algn="ctr">
                      <a:solidFill>
                        <a:srgbClr val="90F9C6"/>
                      </a:solidFill>
                      <a:prstDash val="solid"/>
                      <a:round/>
                      <a:headEnd type="none" w="med" len="med"/>
                      <a:tailEnd type="none" w="med" len="med"/>
                    </a:lnB>
                  </a:tcPr>
                </a:tc>
                <a:tc>
                  <a:txBody>
                    <a:bodyPr/>
                    <a:lstStyle/>
                    <a:p>
                      <a:r>
                        <a:rPr lang="en-SG">
                          <a:effectLst/>
                          <a:latin typeface="Times New Roman" pitchFamily="18" charset="0"/>
                          <a:cs typeface="Times New Roman" pitchFamily="18" charset="0"/>
                        </a:rPr>
                        <a:t>Cao</a:t>
                      </a:r>
                    </a:p>
                  </a:txBody>
                  <a:tcPr marL="25908" marR="25908" marT="25908" marB="25908" anchor="ctr">
                    <a:lnL w="9525" cap="flat" cmpd="sng" algn="ctr">
                      <a:solidFill>
                        <a:srgbClr val="F0F3C6"/>
                      </a:solidFill>
                      <a:prstDash val="solid"/>
                      <a:round/>
                      <a:headEnd type="none" w="med" len="med"/>
                      <a:tailEnd type="none" w="med" len="med"/>
                    </a:lnL>
                    <a:lnR w="9525" cap="flat" cmpd="sng" algn="ctr">
                      <a:solidFill>
                        <a:srgbClr val="00F3C6"/>
                      </a:solidFill>
                      <a:prstDash val="solid"/>
                      <a:round/>
                      <a:headEnd type="none" w="med" len="med"/>
                      <a:tailEnd type="none" w="med" len="med"/>
                    </a:lnR>
                    <a:lnT w="9525" cap="flat" cmpd="sng" algn="ctr">
                      <a:solidFill>
                        <a:srgbClr val="B061AD"/>
                      </a:solidFill>
                      <a:prstDash val="solid"/>
                      <a:round/>
                      <a:headEnd type="none" w="med" len="med"/>
                      <a:tailEnd type="none" w="med" len="med"/>
                    </a:lnT>
                    <a:lnB w="9525" cap="flat" cmpd="sng" algn="ctr">
                      <a:solidFill>
                        <a:srgbClr val="D0C2DB"/>
                      </a:solidFill>
                      <a:prstDash val="solid"/>
                      <a:round/>
                      <a:headEnd type="none" w="med" len="med"/>
                      <a:tailEnd type="none" w="med" len="med"/>
                    </a:lnB>
                  </a:tcPr>
                </a:tc>
                <a:tc>
                  <a:txBody>
                    <a:bodyPr/>
                    <a:lstStyle/>
                    <a:p>
                      <a:r>
                        <a:rPr lang="en-SG">
                          <a:effectLst/>
                          <a:latin typeface="Times New Roman" pitchFamily="18" charset="0"/>
                          <a:cs typeface="Times New Roman" pitchFamily="18" charset="0"/>
                        </a:rPr>
                        <a:t>Toàn cầu</a:t>
                      </a:r>
                    </a:p>
                  </a:txBody>
                  <a:tcPr marL="25908" marR="25908" marT="25908" marB="25908" anchor="ctr">
                    <a:lnL w="9525" cap="flat" cmpd="sng" algn="ctr">
                      <a:solidFill>
                        <a:srgbClr val="00F3C6"/>
                      </a:solidFill>
                      <a:prstDash val="solid"/>
                      <a:round/>
                      <a:headEnd type="none" w="med" len="med"/>
                      <a:tailEnd type="none" w="med" len="med"/>
                    </a:lnL>
                    <a:lnR w="9525" cap="flat" cmpd="sng" algn="ctr">
                      <a:solidFill>
                        <a:srgbClr val="F0F3C6"/>
                      </a:solidFill>
                      <a:prstDash val="solid"/>
                      <a:round/>
                      <a:headEnd type="none" w="med" len="med"/>
                      <a:tailEnd type="none" w="med" len="med"/>
                    </a:lnR>
                    <a:lnT w="9525" cap="flat" cmpd="sng" algn="ctr">
                      <a:solidFill>
                        <a:srgbClr val="F063AD"/>
                      </a:solidFill>
                      <a:prstDash val="solid"/>
                      <a:round/>
                      <a:headEnd type="none" w="med" len="med"/>
                      <a:tailEnd type="none" w="med" len="med"/>
                    </a:lnT>
                    <a:lnB w="9525" cap="flat" cmpd="sng" algn="ctr">
                      <a:solidFill>
                        <a:srgbClr val="206DA6"/>
                      </a:solidFill>
                      <a:prstDash val="solid"/>
                      <a:round/>
                      <a:headEnd type="none" w="med" len="med"/>
                      <a:tailEnd type="none" w="med" len="med"/>
                    </a:lnB>
                  </a:tcPr>
                </a:tc>
                <a:tc>
                  <a:txBody>
                    <a:bodyPr/>
                    <a:lstStyle/>
                    <a:p>
                      <a:r>
                        <a:rPr lang="vi-VN" b="0" i="0" u="none" strike="noStrike">
                          <a:solidFill>
                            <a:srgbClr val="3366CC"/>
                          </a:solidFill>
                          <a:effectLst/>
                          <a:latin typeface="Times New Roman" pitchFamily="18" charset="0"/>
                          <a:cs typeface="Times New Roman" pitchFamily="18" charset="0"/>
                          <a:hlinkClick r:id="rId2" tooltip="Tinh tinh thông thường"/>
                        </a:rPr>
                        <a:t>Tinh tinh thông thường</a:t>
                      </a:r>
                      <a:endParaRPr lang="vi-VN">
                        <a:effectLst/>
                        <a:latin typeface="Times New Roman" pitchFamily="18" charset="0"/>
                        <a:cs typeface="Times New Roman" pitchFamily="18" charset="0"/>
                      </a:endParaRPr>
                    </a:p>
                  </a:txBody>
                  <a:tcPr marL="25908" marR="25908" marT="25908" marB="25908" anchor="ctr">
                    <a:lnL w="9525" cap="flat" cmpd="sng" algn="ctr">
                      <a:solidFill>
                        <a:srgbClr val="F0F3C6"/>
                      </a:solidFill>
                      <a:prstDash val="solid"/>
                      <a:round/>
                      <a:headEnd type="none" w="med" len="med"/>
                      <a:tailEnd type="none" w="med" len="med"/>
                    </a:lnL>
                    <a:lnR w="9525" cap="flat" cmpd="sng" algn="ctr">
                      <a:solidFill>
                        <a:srgbClr val="4062AD"/>
                      </a:solidFill>
                      <a:prstDash val="solid"/>
                      <a:round/>
                      <a:headEnd type="none" w="med" len="med"/>
                      <a:tailEnd type="none" w="med" len="med"/>
                    </a:lnR>
                    <a:lnT w="9525" cap="flat" cmpd="sng" algn="ctr">
                      <a:solidFill>
                        <a:srgbClr val="D06BAD"/>
                      </a:solidFill>
                      <a:prstDash val="solid"/>
                      <a:round/>
                      <a:headEnd type="none" w="med" len="med"/>
                      <a:tailEnd type="none" w="med" len="med"/>
                    </a:lnT>
                    <a:lnB w="9525" cap="flat" cmpd="sng" algn="ctr">
                      <a:solidFill>
                        <a:srgbClr val="2047AE"/>
                      </a:solidFill>
                      <a:prstDash val="solid"/>
                      <a:round/>
                      <a:headEnd type="none" w="med" len="med"/>
                      <a:tailEnd type="none" w="med" len="med"/>
                    </a:lnB>
                  </a:tcPr>
                </a:tc>
              </a:tr>
              <a:tr h="504056">
                <a:tc>
                  <a:txBody>
                    <a:bodyPr/>
                    <a:lstStyle/>
                    <a:p>
                      <a:r>
                        <a:rPr lang="en-SG">
                          <a:effectLst/>
                          <a:latin typeface="Times New Roman" pitchFamily="18" charset="0"/>
                          <a:cs typeface="Times New Roman" pitchFamily="18" charset="0"/>
                        </a:rPr>
                        <a:t>HIV-2</a:t>
                      </a:r>
                    </a:p>
                  </a:txBody>
                  <a:tcPr marL="25908" marR="25908" marT="25908" marB="25908" anchor="ctr">
                    <a:lnL w="9525" cap="flat" cmpd="sng" algn="ctr">
                      <a:solidFill>
                        <a:srgbClr val="4062AD"/>
                      </a:solidFill>
                      <a:prstDash val="solid"/>
                      <a:round/>
                      <a:headEnd type="none" w="med" len="med"/>
                      <a:tailEnd type="none" w="med" len="med"/>
                    </a:lnL>
                    <a:lnR w="9525" cap="flat" cmpd="sng" algn="ctr">
                      <a:solidFill>
                        <a:srgbClr val="30F9C6"/>
                      </a:solidFill>
                      <a:prstDash val="solid"/>
                      <a:round/>
                      <a:headEnd type="none" w="med" len="med"/>
                      <a:tailEnd type="none" w="med" len="med"/>
                    </a:lnR>
                    <a:lnT w="9525" cap="flat" cmpd="sng" algn="ctr">
                      <a:solidFill>
                        <a:srgbClr val="508AAD"/>
                      </a:solidFill>
                      <a:prstDash val="solid"/>
                      <a:round/>
                      <a:headEnd type="none" w="med" len="med"/>
                      <a:tailEnd type="none" w="med" len="med"/>
                    </a:lnT>
                    <a:lnB w="9525" cap="flat" cmpd="sng" algn="ctr">
                      <a:solidFill>
                        <a:srgbClr val="50D7BF"/>
                      </a:solidFill>
                      <a:prstDash val="solid"/>
                      <a:round/>
                      <a:headEnd type="none" w="med" len="med"/>
                      <a:tailEnd type="none" w="med" len="med"/>
                    </a:lnB>
                    <a:solidFill>
                      <a:srgbClr val="EAECF0"/>
                    </a:solidFill>
                  </a:tcPr>
                </a:tc>
                <a:tc>
                  <a:txBody>
                    <a:bodyPr/>
                    <a:lstStyle/>
                    <a:p>
                      <a:r>
                        <a:rPr lang="vi-VN">
                          <a:effectLst/>
                          <a:latin typeface="Times New Roman" pitchFamily="18" charset="0"/>
                          <a:cs typeface="Times New Roman" pitchFamily="18" charset="0"/>
                        </a:rPr>
                        <a:t>Thấp hơn</a:t>
                      </a:r>
                    </a:p>
                  </a:txBody>
                  <a:tcPr marL="25908" marR="25908" marT="25908" marB="25908" anchor="ctr">
                    <a:lnL w="9525" cap="flat" cmpd="sng" algn="ctr">
                      <a:solidFill>
                        <a:srgbClr val="30F9C6"/>
                      </a:solidFill>
                      <a:prstDash val="solid"/>
                      <a:round/>
                      <a:headEnd type="none" w="med" len="med"/>
                      <a:tailEnd type="none" w="med" len="med"/>
                    </a:lnL>
                    <a:lnR w="9525" cap="flat" cmpd="sng" algn="ctr">
                      <a:solidFill>
                        <a:srgbClr val="4062AD"/>
                      </a:solidFill>
                      <a:prstDash val="solid"/>
                      <a:round/>
                      <a:headEnd type="none" w="med" len="med"/>
                      <a:tailEnd type="none" w="med" len="med"/>
                    </a:lnR>
                    <a:lnT w="9525" cap="flat" cmpd="sng" algn="ctr">
                      <a:solidFill>
                        <a:srgbClr val="90F9C6"/>
                      </a:solidFill>
                      <a:prstDash val="solid"/>
                      <a:round/>
                      <a:headEnd type="none" w="med" len="med"/>
                      <a:tailEnd type="none" w="med" len="med"/>
                    </a:lnT>
                    <a:lnB w="9525" cap="flat" cmpd="sng" algn="ctr">
                      <a:solidFill>
                        <a:srgbClr val="00F3C6"/>
                      </a:solidFill>
                      <a:prstDash val="solid"/>
                      <a:round/>
                      <a:headEnd type="none" w="med" len="med"/>
                      <a:tailEnd type="none" w="med" len="med"/>
                    </a:lnB>
                  </a:tcPr>
                </a:tc>
                <a:tc>
                  <a:txBody>
                    <a:bodyPr/>
                    <a:lstStyle/>
                    <a:p>
                      <a:r>
                        <a:rPr lang="en-SG" dirty="0" err="1">
                          <a:effectLst/>
                          <a:latin typeface="Times New Roman" pitchFamily="18" charset="0"/>
                          <a:cs typeface="Times New Roman" pitchFamily="18" charset="0"/>
                        </a:rPr>
                        <a:t>Thấp</a:t>
                      </a:r>
                      <a:endParaRPr lang="en-SG" dirty="0">
                        <a:effectLst/>
                        <a:latin typeface="Times New Roman" pitchFamily="18" charset="0"/>
                        <a:cs typeface="Times New Roman" pitchFamily="18" charset="0"/>
                      </a:endParaRPr>
                    </a:p>
                  </a:txBody>
                  <a:tcPr marL="25908" marR="25908" marT="25908" marB="25908" anchor="ctr">
                    <a:lnL w="9525" cap="flat" cmpd="sng" algn="ctr">
                      <a:solidFill>
                        <a:srgbClr val="4062AD"/>
                      </a:solidFill>
                      <a:prstDash val="solid"/>
                      <a:round/>
                      <a:headEnd type="none" w="med" len="med"/>
                      <a:tailEnd type="none" w="med" len="med"/>
                    </a:lnL>
                    <a:lnR w="9525" cap="flat" cmpd="sng" algn="ctr">
                      <a:solidFill>
                        <a:srgbClr val="30F9C6"/>
                      </a:solidFill>
                      <a:prstDash val="solid"/>
                      <a:round/>
                      <a:headEnd type="none" w="med" len="med"/>
                      <a:tailEnd type="none" w="med" len="med"/>
                    </a:lnR>
                    <a:lnT w="9525" cap="flat" cmpd="sng" algn="ctr">
                      <a:solidFill>
                        <a:srgbClr val="D0C2DB"/>
                      </a:solidFill>
                      <a:prstDash val="solid"/>
                      <a:round/>
                      <a:headEnd type="none" w="med" len="med"/>
                      <a:tailEnd type="none" w="med" len="med"/>
                    </a:lnT>
                    <a:lnB w="9525" cap="flat" cmpd="sng" algn="ctr">
                      <a:solidFill>
                        <a:srgbClr val="308FDB"/>
                      </a:solidFill>
                      <a:prstDash val="solid"/>
                      <a:round/>
                      <a:headEnd type="none" w="med" len="med"/>
                      <a:tailEnd type="none" w="med" len="med"/>
                    </a:lnB>
                  </a:tcPr>
                </a:tc>
                <a:tc>
                  <a:txBody>
                    <a:bodyPr/>
                    <a:lstStyle/>
                    <a:p>
                      <a:r>
                        <a:rPr lang="en-SG" dirty="0" err="1">
                          <a:effectLst/>
                          <a:latin typeface="Times New Roman" pitchFamily="18" charset="0"/>
                          <a:cs typeface="Times New Roman" pitchFamily="18" charset="0"/>
                        </a:rPr>
                        <a:t>Tây</a:t>
                      </a:r>
                      <a:r>
                        <a:rPr lang="en-SG" dirty="0">
                          <a:effectLst/>
                          <a:latin typeface="Times New Roman" pitchFamily="18" charset="0"/>
                          <a:cs typeface="Times New Roman" pitchFamily="18" charset="0"/>
                        </a:rPr>
                        <a:t> Phi</a:t>
                      </a:r>
                    </a:p>
                  </a:txBody>
                  <a:tcPr marL="25908" marR="25908" marT="25908" marB="25908" anchor="ctr">
                    <a:lnL w="9525" cap="flat" cmpd="sng" algn="ctr">
                      <a:solidFill>
                        <a:srgbClr val="30F9C6"/>
                      </a:solidFill>
                      <a:prstDash val="solid"/>
                      <a:round/>
                      <a:headEnd type="none" w="med" len="med"/>
                      <a:tailEnd type="none" w="med" len="med"/>
                    </a:lnL>
                    <a:lnR w="9525" cap="flat" cmpd="sng" algn="ctr">
                      <a:solidFill>
                        <a:srgbClr val="4062AD"/>
                      </a:solidFill>
                      <a:prstDash val="solid"/>
                      <a:round/>
                      <a:headEnd type="none" w="med" len="med"/>
                      <a:tailEnd type="none" w="med" len="med"/>
                    </a:lnR>
                    <a:lnT w="9525" cap="flat" cmpd="sng" algn="ctr">
                      <a:solidFill>
                        <a:srgbClr val="206DA6"/>
                      </a:solidFill>
                      <a:prstDash val="solid"/>
                      <a:round/>
                      <a:headEnd type="none" w="med" len="med"/>
                      <a:tailEnd type="none" w="med" len="med"/>
                    </a:lnT>
                    <a:lnB w="9525" cap="flat" cmpd="sng" algn="ctr">
                      <a:solidFill>
                        <a:srgbClr val="406BA6"/>
                      </a:solidFill>
                      <a:prstDash val="solid"/>
                      <a:round/>
                      <a:headEnd type="none" w="med" len="med"/>
                      <a:tailEnd type="none" w="med" len="med"/>
                    </a:lnB>
                  </a:tcPr>
                </a:tc>
                <a:tc>
                  <a:txBody>
                    <a:bodyPr/>
                    <a:lstStyle/>
                    <a:p>
                      <a:r>
                        <a:rPr lang="en-SG" dirty="0" err="1">
                          <a:effectLst/>
                          <a:latin typeface="Times New Roman" pitchFamily="18" charset="0"/>
                          <a:cs typeface="Times New Roman" pitchFamily="18" charset="0"/>
                        </a:rPr>
                        <a:t>khỉ</a:t>
                      </a:r>
                      <a:r>
                        <a:rPr lang="en-SG" dirty="0">
                          <a:effectLst/>
                          <a:latin typeface="Times New Roman" pitchFamily="18" charset="0"/>
                          <a:cs typeface="Times New Roman" pitchFamily="18" charset="0"/>
                        </a:rPr>
                        <a:t> </a:t>
                      </a:r>
                      <a:r>
                        <a:rPr lang="en-SG" b="0" i="0" u="none" strike="noStrike" dirty="0">
                          <a:solidFill>
                            <a:srgbClr val="DD3333"/>
                          </a:solidFill>
                          <a:effectLst/>
                          <a:latin typeface="Times New Roman" pitchFamily="18" charset="0"/>
                          <a:cs typeface="Times New Roman" pitchFamily="18" charset="0"/>
                          <a:hlinkClick r:id="rId3" tooltip="Sooty Mangabey (trang chưa được viết)"/>
                        </a:rPr>
                        <a:t>Sooty </a:t>
                      </a:r>
                      <a:r>
                        <a:rPr lang="en-SG" b="0" i="0" u="none" strike="noStrike" dirty="0" err="1">
                          <a:solidFill>
                            <a:srgbClr val="DD3333"/>
                          </a:solidFill>
                          <a:effectLst/>
                          <a:latin typeface="Times New Roman" pitchFamily="18" charset="0"/>
                          <a:cs typeface="Times New Roman" pitchFamily="18" charset="0"/>
                          <a:hlinkClick r:id="rId3" tooltip="Sooty Mangabey (trang chưa được viết)"/>
                        </a:rPr>
                        <a:t>Mangabey</a:t>
                      </a:r>
                      <a:endParaRPr lang="en-SG" dirty="0">
                        <a:effectLst/>
                        <a:latin typeface="Times New Roman" pitchFamily="18" charset="0"/>
                        <a:cs typeface="Times New Roman" pitchFamily="18" charset="0"/>
                      </a:endParaRPr>
                    </a:p>
                  </a:txBody>
                  <a:tcPr marL="25908" marR="25908" marT="25908" marB="25908" anchor="ctr">
                    <a:lnL w="9525" cap="flat" cmpd="sng" algn="ctr">
                      <a:solidFill>
                        <a:srgbClr val="4062AD"/>
                      </a:solidFill>
                      <a:prstDash val="solid"/>
                      <a:round/>
                      <a:headEnd type="none" w="med" len="med"/>
                      <a:tailEnd type="none" w="med" len="med"/>
                    </a:lnL>
                    <a:lnR w="9525" cap="flat" cmpd="sng" algn="ctr">
                      <a:solidFill>
                        <a:srgbClr val="406BA6"/>
                      </a:solidFill>
                      <a:prstDash val="solid"/>
                      <a:round/>
                      <a:headEnd type="none" w="med" len="med"/>
                      <a:tailEnd type="none" w="med" len="med"/>
                    </a:lnR>
                    <a:lnT w="9525" cap="flat" cmpd="sng" algn="ctr">
                      <a:solidFill>
                        <a:srgbClr val="2047AE"/>
                      </a:solidFill>
                      <a:prstDash val="solid"/>
                      <a:round/>
                      <a:headEnd type="none" w="med" len="med"/>
                      <a:tailEnd type="none" w="med" len="med"/>
                    </a:lnT>
                    <a:lnB w="9525" cap="flat" cmpd="sng" algn="ctr">
                      <a:solidFill>
                        <a:srgbClr val="806DA6"/>
                      </a:solidFill>
                      <a:prstDash val="solid"/>
                      <a:round/>
                      <a:headEnd type="none" w="med" len="med"/>
                      <a:tailEnd type="none" w="med" len="med"/>
                    </a:lnB>
                  </a:tcPr>
                </a:tc>
              </a:tr>
            </a:tbl>
          </a:graphicData>
        </a:graphic>
      </p:graphicFrame>
      <p:sp>
        <p:nvSpPr>
          <p:cNvPr id="7" name="Title 1"/>
          <p:cNvSpPr>
            <a:spLocks noGrp="1"/>
          </p:cNvSpPr>
          <p:nvPr>
            <p:ph type="title"/>
          </p:nvPr>
        </p:nvSpPr>
        <p:spPr>
          <a:xfrm>
            <a:off x="0" y="0"/>
            <a:ext cx="7620000" cy="692696"/>
          </a:xfrm>
        </p:spPr>
        <p:txBody>
          <a:bodyPr/>
          <a:lstStyle/>
          <a:p>
            <a:r>
              <a:rPr lang="en-SG" sz="2800" b="1" dirty="0" smtClean="0">
                <a:solidFill>
                  <a:srgbClr val="FF0000"/>
                </a:solidFill>
                <a:latin typeface="Times New Roman" pitchFamily="18" charset="0"/>
                <a:cs typeface="Times New Roman" pitchFamily="18" charset="0"/>
              </a:rPr>
              <a:t>3. </a:t>
            </a:r>
            <a:r>
              <a:rPr lang="en-SG" sz="2800" b="1" dirty="0" err="1" smtClean="0">
                <a:solidFill>
                  <a:srgbClr val="FF0000"/>
                </a:solidFill>
                <a:latin typeface="Times New Roman" pitchFamily="18" charset="0"/>
                <a:cs typeface="Times New Roman" pitchFamily="18" charset="0"/>
              </a:rPr>
              <a:t>Cấu</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trúc</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và</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đặc</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điểm</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của</a:t>
            </a:r>
            <a:r>
              <a:rPr lang="en-SG" sz="2800" b="1" dirty="0" smtClean="0">
                <a:solidFill>
                  <a:srgbClr val="FF0000"/>
                </a:solidFill>
                <a:latin typeface="Times New Roman" pitchFamily="18" charset="0"/>
                <a:cs typeface="Times New Roman" pitchFamily="18" charset="0"/>
              </a:rPr>
              <a:t> HIV</a:t>
            </a:r>
            <a:endParaRPr lang="en-SG"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7250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620688"/>
            <a:ext cx="9144000" cy="6237312"/>
          </a:xfrm>
        </p:spPr>
        <p:txBody>
          <a:bodyPr>
            <a:noAutofit/>
          </a:bodyPr>
          <a:lstStyle/>
          <a:p>
            <a:pPr marL="0" indent="0">
              <a:lnSpc>
                <a:spcPct val="150000"/>
              </a:lnSpc>
              <a:buNone/>
            </a:pPr>
            <a:r>
              <a:rPr lang="en-SG" sz="2100" b="1" dirty="0" smtClean="0">
                <a:latin typeface="Times New Roman" pitchFamily="18" charset="0"/>
                <a:cs typeface="Times New Roman" pitchFamily="18" charset="0"/>
              </a:rPr>
              <a:t>3.3. </a:t>
            </a:r>
            <a:r>
              <a:rPr lang="en-SG" sz="2100" b="1" dirty="0" err="1" smtClean="0">
                <a:latin typeface="Times New Roman" pitchFamily="18" charset="0"/>
                <a:cs typeface="Times New Roman" pitchFamily="18" charset="0"/>
              </a:rPr>
              <a:t>Vòng</a:t>
            </a:r>
            <a:r>
              <a:rPr lang="en-SG" sz="2100" b="1" dirty="0" smtClean="0">
                <a:latin typeface="Times New Roman" pitchFamily="18" charset="0"/>
                <a:cs typeface="Times New Roman" pitchFamily="18" charset="0"/>
              </a:rPr>
              <a:t> </a:t>
            </a:r>
            <a:r>
              <a:rPr lang="en-SG" sz="2100" b="1" dirty="0" err="1" smtClean="0">
                <a:latin typeface="Times New Roman" pitchFamily="18" charset="0"/>
                <a:cs typeface="Times New Roman" pitchFamily="18" charset="0"/>
              </a:rPr>
              <a:t>sống</a:t>
            </a:r>
            <a:r>
              <a:rPr lang="en-SG" sz="2100" b="1" dirty="0" smtClean="0">
                <a:latin typeface="Times New Roman" pitchFamily="18" charset="0"/>
                <a:cs typeface="Times New Roman" pitchFamily="18" charset="0"/>
              </a:rPr>
              <a:t> </a:t>
            </a:r>
            <a:r>
              <a:rPr lang="en-SG" sz="2100" b="1" dirty="0" err="1" smtClean="0">
                <a:latin typeface="Times New Roman" pitchFamily="18" charset="0"/>
                <a:cs typeface="Times New Roman" pitchFamily="18" charset="0"/>
              </a:rPr>
              <a:t>của</a:t>
            </a:r>
            <a:r>
              <a:rPr lang="en-SG" sz="2100" b="1" dirty="0" smtClean="0">
                <a:latin typeface="Times New Roman" pitchFamily="18" charset="0"/>
                <a:cs typeface="Times New Roman" pitchFamily="18" charset="0"/>
              </a:rPr>
              <a:t> HIV: </a:t>
            </a:r>
          </a:p>
          <a:p>
            <a:pPr marL="0" indent="0">
              <a:lnSpc>
                <a:spcPct val="150000"/>
              </a:lnSpc>
              <a:buNone/>
            </a:pPr>
            <a:r>
              <a:rPr lang="vi-VN" sz="2100" dirty="0" smtClean="0">
                <a:latin typeface="Times New Roman" pitchFamily="18" charset="0"/>
                <a:cs typeface="Times New Roman" pitchFamily="18" charset="0"/>
              </a:rPr>
              <a:t>Sau </a:t>
            </a:r>
            <a:r>
              <a:rPr lang="vi-VN" sz="2100" dirty="0">
                <a:latin typeface="Times New Roman" pitchFamily="18" charset="0"/>
                <a:cs typeface="Times New Roman" pitchFamily="18" charset="0"/>
              </a:rPr>
              <a:t>nhiễm vi rút </a:t>
            </a:r>
            <a:r>
              <a:rPr lang="vi-VN" sz="2100" dirty="0" smtClean="0">
                <a:latin typeface="Times New Roman" pitchFamily="18" charset="0"/>
                <a:cs typeface="Times New Roman" pitchFamily="18" charset="0"/>
              </a:rPr>
              <a:t>3–5 </a:t>
            </a:r>
            <a:r>
              <a:rPr lang="vi-VN" sz="2100" dirty="0">
                <a:latin typeface="Times New Roman" pitchFamily="18" charset="0"/>
                <a:cs typeface="Times New Roman" pitchFamily="18" charset="0"/>
              </a:rPr>
              <a:t>ngày, những tế bào nhiễm HIV từ vị trí xâm nhập di chuyển đến cơ quan Lympho ngoại vi, tại đây HIV sẽ nhân lên nhanh </a:t>
            </a:r>
            <a:r>
              <a:rPr lang="vi-VN" sz="2100" dirty="0" smtClean="0">
                <a:latin typeface="Times New Roman" pitchFamily="18" charset="0"/>
                <a:cs typeface="Times New Roman" pitchFamily="18" charset="0"/>
              </a:rPr>
              <a:t>chóng</a:t>
            </a:r>
            <a:r>
              <a:rPr lang="en-SG" sz="2100" dirty="0" smtClean="0">
                <a:latin typeface="Times New Roman" pitchFamily="18" charset="0"/>
                <a:cs typeface="Times New Roman" pitchFamily="18" charset="0"/>
              </a:rPr>
              <a:t>.HIV </a:t>
            </a:r>
            <a:r>
              <a:rPr lang="vi-VN" sz="2100" dirty="0" smtClean="0">
                <a:latin typeface="Times New Roman" pitchFamily="18" charset="0"/>
                <a:cs typeface="Times New Roman" pitchFamily="18" charset="0"/>
              </a:rPr>
              <a:t>sử </a:t>
            </a:r>
            <a:r>
              <a:rPr lang="vi-VN" sz="2100" dirty="0">
                <a:latin typeface="Times New Roman" pitchFamily="18" charset="0"/>
                <a:cs typeface="Times New Roman" pitchFamily="18" charset="0"/>
              </a:rPr>
              <a:t>dụng các tế bào CD4 như một máy móc để nhân lên và lan rộng khắp cơ thể. Quá trình này được gọi là chu kì sống của </a:t>
            </a:r>
            <a:r>
              <a:rPr lang="vi-VN" sz="2100" dirty="0" smtClean="0">
                <a:latin typeface="Times New Roman" pitchFamily="18" charset="0"/>
                <a:cs typeface="Times New Roman" pitchFamily="18" charset="0"/>
              </a:rPr>
              <a:t>HIV.Chu </a:t>
            </a:r>
            <a:r>
              <a:rPr lang="vi-VN" sz="2100" dirty="0">
                <a:latin typeface="Times New Roman" pitchFamily="18" charset="0"/>
                <a:cs typeface="Times New Roman" pitchFamily="18" charset="0"/>
              </a:rPr>
              <a:t>kỳ sống của HIV bao gồm </a:t>
            </a:r>
            <a:r>
              <a:rPr lang="en-GB" sz="2100" dirty="0">
                <a:latin typeface="Times New Roman" pitchFamily="18" charset="0"/>
                <a:cs typeface="Times New Roman" pitchFamily="18" charset="0"/>
              </a:rPr>
              <a:t>7</a:t>
            </a:r>
            <a:r>
              <a:rPr lang="vi-VN" sz="2100" dirty="0" smtClean="0">
                <a:latin typeface="Times New Roman" pitchFamily="18" charset="0"/>
                <a:cs typeface="Times New Roman" pitchFamily="18" charset="0"/>
              </a:rPr>
              <a:t> </a:t>
            </a:r>
            <a:r>
              <a:rPr lang="vi-VN" sz="2100" dirty="0">
                <a:latin typeface="Times New Roman" pitchFamily="18" charset="0"/>
                <a:cs typeface="Times New Roman" pitchFamily="18" charset="0"/>
              </a:rPr>
              <a:t>giai đoạn: </a:t>
            </a:r>
            <a:endParaRPr lang="en-SG" sz="2100" dirty="0" smtClean="0">
              <a:latin typeface="Times New Roman" pitchFamily="18" charset="0"/>
              <a:cs typeface="Times New Roman" pitchFamily="18" charset="0"/>
            </a:endParaRPr>
          </a:p>
          <a:p>
            <a:pPr marL="514350" indent="-514350">
              <a:lnSpc>
                <a:spcPct val="150000"/>
              </a:lnSpc>
              <a:buAutoNum type="arabicPeriod"/>
            </a:pPr>
            <a:r>
              <a:rPr lang="en-SG" sz="2100" dirty="0" err="1" smtClean="0">
                <a:latin typeface="Times New Roman" pitchFamily="18" charset="0"/>
                <a:cs typeface="Times New Roman" pitchFamily="18" charset="0"/>
              </a:rPr>
              <a:t>Gắn</a:t>
            </a:r>
            <a:r>
              <a:rPr lang="en-SG" sz="2100" dirty="0" smtClean="0">
                <a:latin typeface="Times New Roman" pitchFamily="18" charset="0"/>
                <a:cs typeface="Times New Roman" pitchFamily="18" charset="0"/>
              </a:rPr>
              <a:t> </a:t>
            </a:r>
            <a:r>
              <a:rPr lang="vi-VN" sz="2100" dirty="0" smtClean="0">
                <a:latin typeface="Times New Roman" pitchFamily="18" charset="0"/>
                <a:cs typeface="Times New Roman" pitchFamily="18" charset="0"/>
              </a:rPr>
              <a:t>kết</a:t>
            </a:r>
            <a:r>
              <a:rPr lang="en-SG" sz="2100" dirty="0" smtClean="0">
                <a:latin typeface="Times New Roman" pitchFamily="18" charset="0"/>
                <a:cs typeface="Times New Roman" pitchFamily="18" charset="0"/>
              </a:rPr>
              <a:t>,</a:t>
            </a:r>
          </a:p>
          <a:p>
            <a:pPr marL="514350" indent="-514350">
              <a:lnSpc>
                <a:spcPct val="150000"/>
              </a:lnSpc>
              <a:buAutoNum type="arabicPeriod"/>
            </a:pPr>
            <a:r>
              <a:rPr lang="en-SG" sz="2100" dirty="0">
                <a:latin typeface="Times New Roman" pitchFamily="18" charset="0"/>
                <a:cs typeface="Times New Roman" pitchFamily="18" charset="0"/>
              </a:rPr>
              <a:t>X</a:t>
            </a:r>
            <a:r>
              <a:rPr lang="vi-VN" sz="2100" dirty="0" smtClean="0">
                <a:latin typeface="Times New Roman" pitchFamily="18" charset="0"/>
                <a:cs typeface="Times New Roman" pitchFamily="18" charset="0"/>
              </a:rPr>
              <a:t>âm nhập</a:t>
            </a:r>
            <a:r>
              <a:rPr lang="en-SG" sz="2100" dirty="0" smtClean="0">
                <a:latin typeface="Times New Roman" pitchFamily="18" charset="0"/>
                <a:cs typeface="Times New Roman" pitchFamily="18" charset="0"/>
              </a:rPr>
              <a:t>,</a:t>
            </a:r>
          </a:p>
          <a:p>
            <a:pPr marL="514350" indent="-514350">
              <a:lnSpc>
                <a:spcPct val="150000"/>
              </a:lnSpc>
              <a:buAutoNum type="arabicPeriod"/>
            </a:pPr>
            <a:r>
              <a:rPr lang="en-SG" sz="2100" dirty="0">
                <a:latin typeface="Times New Roman" pitchFamily="18" charset="0"/>
                <a:cs typeface="Times New Roman" pitchFamily="18" charset="0"/>
              </a:rPr>
              <a:t>S</a:t>
            </a:r>
            <a:r>
              <a:rPr lang="vi-VN" sz="2100" dirty="0" smtClean="0">
                <a:latin typeface="Times New Roman" pitchFamily="18" charset="0"/>
                <a:cs typeface="Times New Roman" pitchFamily="18" charset="0"/>
              </a:rPr>
              <a:t>ao </a:t>
            </a:r>
            <a:r>
              <a:rPr lang="vi-VN" sz="2100" dirty="0">
                <a:latin typeface="Times New Roman" pitchFamily="18" charset="0"/>
                <a:cs typeface="Times New Roman" pitchFamily="18" charset="0"/>
              </a:rPr>
              <a:t>chép </a:t>
            </a:r>
            <a:r>
              <a:rPr lang="vi-VN" sz="2100" dirty="0" smtClean="0">
                <a:latin typeface="Times New Roman" pitchFamily="18" charset="0"/>
                <a:cs typeface="Times New Roman" pitchFamily="18" charset="0"/>
              </a:rPr>
              <a:t>ngược</a:t>
            </a:r>
            <a:r>
              <a:rPr lang="en-SG" sz="2100" dirty="0" smtClean="0">
                <a:latin typeface="Times New Roman" pitchFamily="18" charset="0"/>
                <a:cs typeface="Times New Roman" pitchFamily="18" charset="0"/>
              </a:rPr>
              <a:t>,</a:t>
            </a:r>
          </a:p>
          <a:p>
            <a:pPr marL="457200" indent="-457200">
              <a:lnSpc>
                <a:spcPct val="150000"/>
              </a:lnSpc>
              <a:buAutoNum type="arabicPeriod" startAt="4"/>
            </a:pPr>
            <a:r>
              <a:rPr lang="en-SG" sz="2100" dirty="0" smtClean="0">
                <a:latin typeface="Times New Roman" pitchFamily="18" charset="0"/>
                <a:cs typeface="Times New Roman" pitchFamily="18" charset="0"/>
              </a:rPr>
              <a:t>T</a:t>
            </a:r>
            <a:r>
              <a:rPr lang="vi-VN" sz="2100" dirty="0" smtClean="0">
                <a:latin typeface="Times New Roman" pitchFamily="18" charset="0"/>
                <a:cs typeface="Times New Roman" pitchFamily="18" charset="0"/>
              </a:rPr>
              <a:t>ích </a:t>
            </a:r>
            <a:r>
              <a:rPr lang="vi-VN" sz="2100" dirty="0">
                <a:latin typeface="Times New Roman" pitchFamily="18" charset="0"/>
                <a:cs typeface="Times New Roman" pitchFamily="18" charset="0"/>
              </a:rPr>
              <a:t>hợp, </a:t>
            </a:r>
            <a:endParaRPr lang="en-SG" sz="2100" dirty="0">
              <a:latin typeface="Times New Roman" pitchFamily="18" charset="0"/>
              <a:cs typeface="Times New Roman" pitchFamily="18" charset="0"/>
            </a:endParaRPr>
          </a:p>
          <a:p>
            <a:pPr marL="457200" indent="-457200">
              <a:lnSpc>
                <a:spcPct val="150000"/>
              </a:lnSpc>
              <a:buAutoNum type="arabicPeriod" startAt="4"/>
            </a:pPr>
            <a:r>
              <a:rPr lang="en-SG" sz="2100" dirty="0" smtClean="0">
                <a:latin typeface="Times New Roman" pitchFamily="18" charset="0"/>
                <a:cs typeface="Times New Roman" pitchFamily="18" charset="0"/>
              </a:rPr>
              <a:t>N</a:t>
            </a:r>
            <a:r>
              <a:rPr lang="vi-VN" sz="2100" dirty="0" smtClean="0">
                <a:latin typeface="Times New Roman" pitchFamily="18" charset="0"/>
                <a:cs typeface="Times New Roman" pitchFamily="18" charset="0"/>
              </a:rPr>
              <a:t>hân rộng,</a:t>
            </a:r>
            <a:endParaRPr lang="en-SG" sz="2100" dirty="0" smtClean="0">
              <a:latin typeface="Times New Roman" pitchFamily="18" charset="0"/>
              <a:cs typeface="Times New Roman" pitchFamily="18" charset="0"/>
            </a:endParaRPr>
          </a:p>
          <a:p>
            <a:pPr marL="457200" indent="-457200">
              <a:lnSpc>
                <a:spcPct val="150000"/>
              </a:lnSpc>
              <a:buAutoNum type="arabicPeriod" startAt="4"/>
            </a:pPr>
            <a:r>
              <a:rPr lang="en-SG" sz="2100" dirty="0">
                <a:latin typeface="Times New Roman" pitchFamily="18" charset="0"/>
                <a:cs typeface="Times New Roman" pitchFamily="18" charset="0"/>
              </a:rPr>
              <a:t>L</a:t>
            </a:r>
            <a:r>
              <a:rPr lang="vi-VN" sz="2100" dirty="0" smtClean="0">
                <a:latin typeface="Times New Roman" pitchFamily="18" charset="0"/>
                <a:cs typeface="Times New Roman" pitchFamily="18" charset="0"/>
              </a:rPr>
              <a:t>ắp </a:t>
            </a:r>
            <a:r>
              <a:rPr lang="vi-VN" sz="2100" dirty="0">
                <a:latin typeface="Times New Roman" pitchFamily="18" charset="0"/>
                <a:cs typeface="Times New Roman" pitchFamily="18" charset="0"/>
              </a:rPr>
              <a:t>ráp, </a:t>
            </a:r>
            <a:endParaRPr lang="en-SG" sz="2100" dirty="0">
              <a:latin typeface="Times New Roman" pitchFamily="18" charset="0"/>
              <a:cs typeface="Times New Roman" pitchFamily="18" charset="0"/>
            </a:endParaRPr>
          </a:p>
          <a:p>
            <a:pPr marL="457200" indent="-457200">
              <a:lnSpc>
                <a:spcPct val="150000"/>
              </a:lnSpc>
              <a:buAutoNum type="arabicPeriod" startAt="4"/>
            </a:pPr>
            <a:r>
              <a:rPr lang="en-SG" sz="2100" dirty="0" smtClean="0">
                <a:latin typeface="Times New Roman" pitchFamily="18" charset="0"/>
                <a:cs typeface="Times New Roman" pitchFamily="18" charset="0"/>
              </a:rPr>
              <a:t>G</a:t>
            </a:r>
            <a:r>
              <a:rPr lang="vi-VN" sz="2100" dirty="0" smtClean="0">
                <a:latin typeface="Times New Roman" pitchFamily="18" charset="0"/>
                <a:cs typeface="Times New Roman" pitchFamily="18" charset="0"/>
              </a:rPr>
              <a:t>iải </a:t>
            </a:r>
            <a:r>
              <a:rPr lang="vi-VN" sz="2100" dirty="0">
                <a:latin typeface="Times New Roman" pitchFamily="18" charset="0"/>
                <a:cs typeface="Times New Roman" pitchFamily="18" charset="0"/>
              </a:rPr>
              <a:t>phóng. </a:t>
            </a:r>
            <a:endParaRPr lang="en-SG" sz="2100" dirty="0">
              <a:latin typeface="Times New Roman" pitchFamily="18" charset="0"/>
              <a:cs typeface="Times New Roman"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635896" y="3435716"/>
            <a:ext cx="4824536" cy="3422284"/>
          </a:xfrm>
        </p:spPr>
      </p:pic>
      <p:sp>
        <p:nvSpPr>
          <p:cNvPr id="6" name="Title 1"/>
          <p:cNvSpPr>
            <a:spLocks noGrp="1"/>
          </p:cNvSpPr>
          <p:nvPr>
            <p:ph type="title"/>
          </p:nvPr>
        </p:nvSpPr>
        <p:spPr>
          <a:xfrm>
            <a:off x="0" y="0"/>
            <a:ext cx="7620000" cy="692696"/>
          </a:xfrm>
        </p:spPr>
        <p:txBody>
          <a:bodyPr/>
          <a:lstStyle/>
          <a:p>
            <a:r>
              <a:rPr lang="en-SG" sz="2800" b="1" dirty="0" smtClean="0">
                <a:solidFill>
                  <a:srgbClr val="FF0000"/>
                </a:solidFill>
                <a:latin typeface="Times New Roman" pitchFamily="18" charset="0"/>
                <a:cs typeface="Times New Roman" pitchFamily="18" charset="0"/>
              </a:rPr>
              <a:t>3. </a:t>
            </a:r>
            <a:r>
              <a:rPr lang="en-SG" sz="2800" b="1" dirty="0" err="1" smtClean="0">
                <a:solidFill>
                  <a:srgbClr val="FF0000"/>
                </a:solidFill>
                <a:latin typeface="Times New Roman" pitchFamily="18" charset="0"/>
                <a:cs typeface="Times New Roman" pitchFamily="18" charset="0"/>
              </a:rPr>
              <a:t>Cấu</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trúc</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và</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đặc</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điểm</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của</a:t>
            </a:r>
            <a:r>
              <a:rPr lang="en-SG" sz="2800" b="1" dirty="0" smtClean="0">
                <a:solidFill>
                  <a:srgbClr val="FF0000"/>
                </a:solidFill>
                <a:latin typeface="Times New Roman" pitchFamily="18" charset="0"/>
                <a:cs typeface="Times New Roman" pitchFamily="18" charset="0"/>
              </a:rPr>
              <a:t> HIV</a:t>
            </a:r>
            <a:endParaRPr lang="en-SG"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74616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12776"/>
            <a:ext cx="8460431" cy="4840351"/>
          </a:xfrm>
        </p:spPr>
      </p:pic>
      <p:sp>
        <p:nvSpPr>
          <p:cNvPr id="5" name="Title 1"/>
          <p:cNvSpPr>
            <a:spLocks noGrp="1"/>
          </p:cNvSpPr>
          <p:nvPr>
            <p:ph type="title"/>
          </p:nvPr>
        </p:nvSpPr>
        <p:spPr>
          <a:xfrm>
            <a:off x="-14630" y="-33211"/>
            <a:ext cx="7620000" cy="692696"/>
          </a:xfrm>
        </p:spPr>
        <p:txBody>
          <a:bodyPr/>
          <a:lstStyle/>
          <a:p>
            <a:r>
              <a:rPr lang="en-SG" sz="2800" b="1" dirty="0" smtClean="0">
                <a:solidFill>
                  <a:srgbClr val="FF0000"/>
                </a:solidFill>
                <a:latin typeface="Times New Roman" pitchFamily="18" charset="0"/>
                <a:cs typeface="Times New Roman" pitchFamily="18" charset="0"/>
              </a:rPr>
              <a:t>3. </a:t>
            </a:r>
            <a:r>
              <a:rPr lang="en-SG" sz="2800" b="1" dirty="0" err="1" smtClean="0">
                <a:solidFill>
                  <a:srgbClr val="FF0000"/>
                </a:solidFill>
                <a:latin typeface="Times New Roman" pitchFamily="18" charset="0"/>
                <a:cs typeface="Times New Roman" pitchFamily="18" charset="0"/>
              </a:rPr>
              <a:t>Cấu</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trúc</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và</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đặc</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điểm</a:t>
            </a:r>
            <a:r>
              <a:rPr lang="en-SG" sz="2800" b="1" dirty="0" smtClean="0">
                <a:solidFill>
                  <a:srgbClr val="FF0000"/>
                </a:solidFill>
                <a:latin typeface="Times New Roman" pitchFamily="18" charset="0"/>
                <a:cs typeface="Times New Roman" pitchFamily="18" charset="0"/>
              </a:rPr>
              <a:t> </a:t>
            </a:r>
            <a:r>
              <a:rPr lang="en-SG" sz="2800" b="1" dirty="0" err="1" smtClean="0">
                <a:solidFill>
                  <a:srgbClr val="FF0000"/>
                </a:solidFill>
                <a:latin typeface="Times New Roman" pitchFamily="18" charset="0"/>
                <a:cs typeface="Times New Roman" pitchFamily="18" charset="0"/>
              </a:rPr>
              <a:t>của</a:t>
            </a:r>
            <a:r>
              <a:rPr lang="en-SG" sz="2800" b="1" dirty="0" smtClean="0">
                <a:solidFill>
                  <a:srgbClr val="FF0000"/>
                </a:solidFill>
                <a:latin typeface="Times New Roman" pitchFamily="18" charset="0"/>
                <a:cs typeface="Times New Roman" pitchFamily="18" charset="0"/>
              </a:rPr>
              <a:t> HIV</a:t>
            </a:r>
            <a:endParaRPr lang="en-SG" sz="2800" b="1" dirty="0">
              <a:solidFill>
                <a:srgbClr val="FF0000"/>
              </a:solidFill>
              <a:latin typeface="Times New Roman" pitchFamily="18" charset="0"/>
              <a:cs typeface="Times New Roman" pitchFamily="18" charset="0"/>
            </a:endParaRPr>
          </a:p>
        </p:txBody>
      </p:sp>
      <p:sp>
        <p:nvSpPr>
          <p:cNvPr id="6" name="TextBox 5"/>
          <p:cNvSpPr txBox="1"/>
          <p:nvPr/>
        </p:nvSpPr>
        <p:spPr>
          <a:xfrm>
            <a:off x="0" y="692696"/>
            <a:ext cx="3456384" cy="430887"/>
          </a:xfrm>
          <a:prstGeom prst="rect">
            <a:avLst/>
          </a:prstGeom>
          <a:noFill/>
        </p:spPr>
        <p:txBody>
          <a:bodyPr wrap="square" rtlCol="0">
            <a:spAutoFit/>
          </a:bodyPr>
          <a:lstStyle/>
          <a:p>
            <a:r>
              <a:rPr lang="en-GB" sz="2200" b="1" dirty="0" smtClean="0">
                <a:latin typeface="Times New Roman" pitchFamily="18" charset="0"/>
                <a:cs typeface="Times New Roman" pitchFamily="18" charset="0"/>
              </a:rPr>
              <a:t>3.4. </a:t>
            </a:r>
            <a:r>
              <a:rPr lang="en-GB" sz="2200" b="1" dirty="0" err="1" smtClean="0">
                <a:latin typeface="Times New Roman" pitchFamily="18" charset="0"/>
                <a:cs typeface="Times New Roman" pitchFamily="18" charset="0"/>
              </a:rPr>
              <a:t>Đường</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lây</a:t>
            </a:r>
            <a:r>
              <a:rPr lang="en-GB" sz="2200" b="1" dirty="0" smtClean="0">
                <a:latin typeface="Times New Roman" pitchFamily="18" charset="0"/>
                <a:cs typeface="Times New Roman" pitchFamily="18" charset="0"/>
              </a:rPr>
              <a:t> </a:t>
            </a:r>
            <a:r>
              <a:rPr lang="en-GB" sz="2200" b="1" dirty="0" err="1" smtClean="0">
                <a:latin typeface="Times New Roman" pitchFamily="18" charset="0"/>
                <a:cs typeface="Times New Roman" pitchFamily="18" charset="0"/>
              </a:rPr>
              <a:t>nhiễm</a:t>
            </a:r>
            <a:r>
              <a:rPr lang="en-GB" sz="2200" b="1" dirty="0" smtClean="0">
                <a:latin typeface="Times New Roman" pitchFamily="18" charset="0"/>
                <a:cs typeface="Times New Roman" pitchFamily="18" charset="0"/>
              </a:rPr>
              <a:t> HIV</a:t>
            </a:r>
            <a:endParaRPr lang="en-GB" sz="2200" b="1" dirty="0">
              <a:latin typeface="Times New Roman" pitchFamily="18" charset="0"/>
              <a:cs typeface="Times New Roman" pitchFamily="18" charset="0"/>
            </a:endParaRPr>
          </a:p>
        </p:txBody>
      </p:sp>
    </p:spTree>
    <p:extLst>
      <p:ext uri="{BB962C8B-B14F-4D97-AF65-F5344CB8AC3E}">
        <p14:creationId xmlns:p14="http://schemas.microsoft.com/office/powerpoint/2010/main" val="28360513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70&quot;/&gt;&lt;/object&gt;&lt;object type=&quot;3&quot; unique_id=&quot;10004&quot;&gt;&lt;property id=&quot;20148&quot; value=&quot;5&quot;/&gt;&lt;property id=&quot;20300&quot; value=&quot;Slide 2&quot;/&gt;&lt;property id=&quot;20307&quot; value=&quot;278&quot;/&gt;&lt;/object&gt;&lt;object type=&quot;3&quot; unique_id=&quot;10005&quot;&gt;&lt;property id=&quot;20148&quot; value=&quot;5&quot;/&gt;&lt;property id=&quot;20300&quot; value=&quot;Slide 3 - &amp;quot;1.Định nghĩa HIV/AIDS&amp;quot;&quot;/&gt;&lt;property id=&quot;20307&quot; value=&quot;271&quot;/&gt;&lt;/object&gt;&lt;object type=&quot;3&quot; unique_id=&quot;10006&quot;&gt;&lt;property id=&quot;20148&quot; value=&quot;5&quot;/&gt;&lt;property id=&quot;20300&quot; value=&quot;Slide 4 - &amp;quot;2. Tình hình mắc bệnh&amp;quot;&quot;/&gt;&lt;property id=&quot;20307&quot; value=&quot;272&quot;/&gt;&lt;/object&gt;&lt;object type=&quot;3&quot; unique_id=&quot;10007&quot;&gt;&lt;property id=&quot;20148&quot; value=&quot;5&quot;/&gt;&lt;property id=&quot;20300&quot; value=&quot;Slide 5 - &amp;quot;2. Tình hình mắc bệnh&amp;quot;&quot;/&gt;&lt;property id=&quot;20307&quot; value=&quot;273&quot;/&gt;&lt;/object&gt;&lt;object type=&quot;3&quot; unique_id=&quot;10008&quot;&gt;&lt;property id=&quot;20148&quot; value=&quot;5&quot;/&gt;&lt;property id=&quot;20300&quot; value=&quot;Slide 6 - &amp;quot;3. Cấu trúc và đặc điểm của HIV&amp;quot;&quot;/&gt;&lt;property id=&quot;20307&quot; value=&quot;274&quot;/&gt;&lt;/object&gt;&lt;object type=&quot;3&quot; unique_id=&quot;10009&quot;&gt;&lt;property id=&quot;20148&quot; value=&quot;5&quot;/&gt;&lt;property id=&quot;20300&quot; value=&quot;Slide 7 - &amp;quot;3. Cấu trúc và đặc điểm của HIV&amp;quot;&quot;/&gt;&lt;property id=&quot;20307&quot; value=&quot;275&quot;/&gt;&lt;/object&gt;&lt;object type=&quot;3&quot; unique_id=&quot;10010&quot;&gt;&lt;property id=&quot;20148&quot; value=&quot;5&quot;/&gt;&lt;property id=&quot;20300&quot; value=&quot;Slide 8 - &amp;quot;3. Cấu trúc và đặc điểm của HIV&amp;quot;&quot;/&gt;&lt;property id=&quot;20307&quot; value=&quot;276&quot;/&gt;&lt;/object&gt;&lt;object type=&quot;3&quot; unique_id=&quot;10011&quot;&gt;&lt;property id=&quot;20148&quot; value=&quot;5&quot;/&gt;&lt;property id=&quot;20300&quot; value=&quot;Slide 9 - &amp;quot;3. Cấu trúc và đặc điểm của HIV&amp;quot;&quot;/&gt;&lt;property id=&quot;20307&quot; value=&quot;277&quot;/&gt;&lt;/object&gt;&lt;object type=&quot;3&quot; unique_id=&quot;10012&quot;&gt;&lt;property id=&quot;20148&quot; value=&quot;5&quot;/&gt;&lt;property id=&quot;20300&quot; value=&quot;Slide 10 - &amp;quot;3. Cơ chế bệnh sinh rối loạn miễn dịch do HIV&amp;quot;&quot;/&gt;&lt;property id=&quot;20307&quot; value=&quot;256&quot;/&gt;&lt;/object&gt;&lt;object type=&quot;3&quot; unique_id=&quot;10013&quot;&gt;&lt;property id=&quot;20148&quot; value=&quot;5&quot;/&gt;&lt;property id=&quot;20300&quot; value=&quot;Slide 11 - &amp;quot;4. Các giai đoạn nhiễm HIV và hội chứng AIDS&amp;quot;&quot;/&gt;&lt;property id=&quot;20307&quot; value=&quot;260&quot;/&gt;&lt;/object&gt;&lt;object type=&quot;3&quot; unique_id=&quot;10014&quot;&gt;&lt;property id=&quot;20148&quot; value=&quot;5&quot;/&gt;&lt;property id=&quot;20300&quot; value=&quot;Slide 12 - &amp;quot;4. Các giai đoạn nhiễm HIV và hội chứng AIDS&amp;quot;&quot;/&gt;&lt;property id=&quot;20307&quot; value=&quot;261&quot;/&gt;&lt;/object&gt;&lt;object type=&quot;3&quot; unique_id=&quot;10015&quot;&gt;&lt;property id=&quot;20148&quot; value=&quot;5&quot;/&gt;&lt;property id=&quot;20300&quot; value=&quot;Slide 13 - &amp;quot;4. Các giai đoạn nhiễm HIV và hội chứng AIDS&amp;quot;&quot;/&gt;&lt;property id=&quot;20307&quot; value=&quot;262&quot;/&gt;&lt;/object&gt;&lt;object type=&quot;3&quot; unique_id=&quot;10016&quot;&gt;&lt;property id=&quot;20148&quot; value=&quot;5&quot;/&gt;&lt;property id=&quot;20300&quot; value=&quot;Slide 14 - &amp;quot;4. Các giai đoạn nhiễm HIV và hội chứng AIDS&amp;quot;&quot;/&gt;&lt;property id=&quot;20307&quot; value=&quot;263&quot;/&gt;&lt;/object&gt;&lt;object type=&quot;3&quot; unique_id=&quot;10017&quot;&gt;&lt;property id=&quot;20148&quot; value=&quot;5&quot;/&gt;&lt;property id=&quot;20300&quot; value=&quot;Slide 15 - &amp;quot;4. Các giai đoạn nhiễm HIV và hội chứng AIDS&amp;quot;&quot;/&gt;&lt;property id=&quot;20307&quot; value=&quot;266&quot;/&gt;&lt;/object&gt;&lt;object type=&quot;3&quot; unique_id=&quot;10018&quot;&gt;&lt;property id=&quot;20148&quot; value=&quot;5&quot;/&gt;&lt;property id=&quot;20300&quot; value=&quot;Slide 16 - &amp;quot;4. Các giai đoạn nhiễm HIV và hội chứng AIDS&amp;quot;&quot;/&gt;&lt;property id=&quot;20307&quot; value=&quot;265&quot;/&gt;&lt;/object&gt;&lt;object type=&quot;3&quot; unique_id=&quot;10019&quot;&gt;&lt;property id=&quot;20148&quot; value=&quot;5&quot;/&gt;&lt;property id=&quot;20300&quot; value=&quot;Slide 17 - &amp;quot;4. Các giai đoạn nhiễm HIV và hội chứng AIDS&amp;quot;&quot;/&gt;&lt;property id=&quot;20307&quot; value=&quot;264&quot;/&gt;&lt;/object&gt;&lt;object type=&quot;3&quot; unique_id=&quot;10020&quot;&gt;&lt;property id=&quot;20148&quot; value=&quot;5&quot;/&gt;&lt;property id=&quot;20300&quot; value=&quot;Slide 18 - &amp;quot;4. Các giai đoạn nhiễm HIV và hội chứng AIDS&amp;quot;&quot;/&gt;&lt;property id=&quot;20307&quot; value=&quot;267&quot;/&gt;&lt;/object&gt;&lt;object type=&quot;3&quot; unique_id=&quot;10021&quot;&gt;&lt;property id=&quot;20148&quot; value=&quot;5&quot;/&gt;&lt;property id=&quot;20300&quot; value=&quot;Slide 19 - &amp;quot;4. Các giai đoạn nhiễm HIV và hội chứng AIDS&amp;quot;&quot;/&gt;&lt;property id=&quot;20307&quot; value=&quot;268&quot;/&gt;&lt;/object&gt;&lt;object type=&quot;3&quot; unique_id=&quot;10022&quot;&gt;&lt;property id=&quot;20148&quot; value=&quot;5&quot;/&gt;&lt;property id=&quot;20300&quot; value=&quot;Slide 20&quot;/&gt;&lt;property id=&quot;20307&quot; value=&quot;279&quot;/&gt;&lt;/object&gt;&lt;object type=&quot;3&quot; unique_id=&quot;10023&quot;&gt;&lt;property id=&quot;20148&quot; value=&quot;5&quot;/&gt;&lt;property id=&quot;20300&quot; value=&quot;Slide 21&quot;/&gt;&lt;property id=&quot;20307&quot; value=&quot;280&quot;/&gt;&lt;/object&gt;&lt;object type=&quot;3&quot; unique_id=&quot;10024&quot;&gt;&lt;property id=&quot;20148&quot; value=&quot;5&quot;/&gt;&lt;property id=&quot;20300&quot; value=&quot;Slide 22&quot;/&gt;&lt;property id=&quot;20307&quot; value=&quot;281&quot;/&gt;&lt;/object&gt;&lt;object type=&quot;3&quot; unique_id=&quot;10025&quot;&gt;&lt;property id=&quot;20148&quot; value=&quot;5&quot;/&gt;&lt;property id=&quot;20300&quot; value=&quot;Slide 23&quot;/&gt;&lt;property id=&quot;20307&quot; value=&quot;282&quot;/&gt;&lt;/object&gt;&lt;object type=&quot;3&quot; unique_id=&quot;10026&quot;&gt;&lt;property id=&quot;20148&quot; value=&quot;5&quot;/&gt;&lt;property id=&quot;20300&quot; value=&quot;Slide 24&quot;/&gt;&lt;property id=&quot;20307&quot; value=&quot;283&quot;/&gt;&lt;/object&gt;&lt;object type=&quot;3&quot; unique_id=&quot;10027&quot;&gt;&lt;property id=&quot;20148&quot; value=&quot;5&quot;/&gt;&lt;property id=&quot;20300&quot; value=&quot;Slide 25&quot;/&gt;&lt;property id=&quot;20307&quot; value=&quot;284&quot;/&gt;&lt;/object&gt;&lt;object type=&quot;3&quot; unique_id=&quot;10028&quot;&gt;&lt;property id=&quot;20148&quot; value=&quot;5&quot;/&gt;&lt;property id=&quot;20300&quot; value=&quot;Slide 26&quot;/&gt;&lt;property id=&quot;20307&quot; value=&quot;285&quot;/&gt;&lt;/object&gt;&lt;object type=&quot;3&quot; unique_id=&quot;10029&quot;&gt;&lt;property id=&quot;20148&quot; value=&quot;5&quot;/&gt;&lt;property id=&quot;20300&quot; value=&quot;Slide 27&quot;/&gt;&lt;property id=&quot;20307&quot; value=&quot;286&quot;/&gt;&lt;/object&gt;&lt;object type=&quot;3&quot; unique_id=&quot;10030&quot;&gt;&lt;property id=&quot;20148&quot; value=&quot;5&quot;/&gt;&lt;property id=&quot;20300&quot; value=&quot;Slide 28&quot;/&gt;&lt;property id=&quot;20307&quot; value=&quot;287&quot;/&gt;&lt;/object&gt;&lt;object type=&quot;3&quot; unique_id=&quot;10031&quot;&gt;&lt;property id=&quot;20148&quot; value=&quot;5&quot;/&gt;&lt;property id=&quot;20300&quot; value=&quot;Slide 29&quot;/&gt;&lt;property id=&quot;20307&quot; value=&quot;288&quot;/&gt;&lt;/object&gt;&lt;/object&gt;&lt;object type=&quot;8&quot; unique_id=&quot;10062&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221</TotalTime>
  <Words>2182</Words>
  <Application>Microsoft Office PowerPoint</Application>
  <PresentationFormat>On-screen Show (4:3)</PresentationFormat>
  <Paragraphs>173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Adjacency</vt:lpstr>
      <vt:lpstr>PowerPoint Presentation</vt:lpstr>
      <vt:lpstr>PowerPoint Presentation</vt:lpstr>
      <vt:lpstr>1.Định nghĩa HIV/AIDS</vt:lpstr>
      <vt:lpstr>2. Tình hình mắc bệnh</vt:lpstr>
      <vt:lpstr>2. Tình hình mắc bệnh</vt:lpstr>
      <vt:lpstr>3. Cấu trúc và đặc điểm của HIV</vt:lpstr>
      <vt:lpstr>3. Cấu trúc và đặc điểm của HIV</vt:lpstr>
      <vt:lpstr>3. Cấu trúc và đặc điểm của HIV</vt:lpstr>
      <vt:lpstr>3. Cấu trúc và đặc điểm của HIV</vt:lpstr>
      <vt:lpstr>3. Cơ chế bệnh sinh rối loạn miễn dịch do HIV</vt:lpstr>
      <vt:lpstr>4. Các giai đoạn nhiễm HIV và hội chứng AIDS</vt:lpstr>
      <vt:lpstr>4. Các giai đoạn nhiễm HIV và hội chứng AIDS</vt:lpstr>
      <vt:lpstr>4. Các giai đoạn nhiễm HIV và hội chứng AIDS</vt:lpstr>
      <vt:lpstr>4. Các giai đoạn nhiễm HIV và hội chứng AIDS</vt:lpstr>
      <vt:lpstr>4. Các giai đoạn nhiễm HIV và hội chứng AIDS</vt:lpstr>
      <vt:lpstr>4. Các giai đoạn nhiễm HIV và hội chứng AIDS</vt:lpstr>
      <vt:lpstr>4. Các giai đoạn nhiễm HIV và hội chứng AIDS</vt:lpstr>
      <vt:lpstr>4. Các giai đoạn nhiễm HIV và hội chứng AIDS</vt:lpstr>
      <vt:lpstr>4. Các giai đoạn nhiễm HIV và hội chứng AIDS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Cơ chế bệnh sinh rối loạn miễn dịch do HIV</dc:title>
  <dc:creator>Admin</dc:creator>
  <cp:lastModifiedBy>AutoBVT</cp:lastModifiedBy>
  <cp:revision>29</cp:revision>
  <dcterms:created xsi:type="dcterms:W3CDTF">2018-05-03T13:49:24Z</dcterms:created>
  <dcterms:modified xsi:type="dcterms:W3CDTF">2018-05-11T08:23:17Z</dcterms:modified>
</cp:coreProperties>
</file>