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9" autoAdjust="0"/>
    <p:restoredTop sz="94640" autoAdjust="0"/>
  </p:normalViewPr>
  <p:slideViewPr>
    <p:cSldViewPr>
      <p:cViewPr varScale="1">
        <p:scale>
          <a:sx n="55" d="100"/>
          <a:sy n="55" d="100"/>
        </p:scale>
        <p:origin x="-102" y="-450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1D50-A9A1-4FC3-8A2A-C1DDDCC8360B}" type="datetimeFigureOut">
              <a:rPr lang="en-US" smtClean="0"/>
              <a:pPr/>
              <a:t>05-Feb-17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A23B-D0FD-488E-96A0-6E3A041E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751322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1D50-A9A1-4FC3-8A2A-C1DDDCC8360B}" type="datetimeFigureOut">
              <a:rPr lang="en-US" smtClean="0"/>
              <a:pPr/>
              <a:t>05-Feb-17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A23B-D0FD-488E-96A0-6E3A041E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395284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1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1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1D50-A9A1-4FC3-8A2A-C1DDDCC8360B}" type="datetimeFigureOut">
              <a:rPr lang="en-US" smtClean="0"/>
              <a:pPr/>
              <a:t>05-Feb-17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A23B-D0FD-488E-96A0-6E3A041E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902352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1D50-A9A1-4FC3-8A2A-C1DDDCC8360B}" type="datetimeFigureOut">
              <a:rPr lang="en-US" smtClean="0"/>
              <a:pPr/>
              <a:t>05-Feb-17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A23B-D0FD-488E-96A0-6E3A041E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263190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3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1D50-A9A1-4FC3-8A2A-C1DDDCC8360B}" type="datetimeFigureOut">
              <a:rPr lang="en-US" smtClean="0"/>
              <a:pPr/>
              <a:t>05-Feb-17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A23B-D0FD-488E-96A0-6E3A041E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087235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3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3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1D50-A9A1-4FC3-8A2A-C1DDDCC8360B}" type="datetimeFigureOut">
              <a:rPr lang="en-US" smtClean="0"/>
              <a:pPr/>
              <a:t>05-Feb-17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A23B-D0FD-488E-96A0-6E3A041E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383985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1D50-A9A1-4FC3-8A2A-C1DDDCC8360B}" type="datetimeFigureOut">
              <a:rPr lang="en-US" smtClean="0"/>
              <a:pPr/>
              <a:t>05-Feb-17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A23B-D0FD-488E-96A0-6E3A041E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391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1D50-A9A1-4FC3-8A2A-C1DDDCC8360B}" type="datetimeFigureOut">
              <a:rPr lang="en-US" smtClean="0"/>
              <a:pPr/>
              <a:t>05-Feb-17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A23B-D0FD-488E-96A0-6E3A041E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946901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1D50-A9A1-4FC3-8A2A-C1DDDCC8360B}" type="datetimeFigureOut">
              <a:rPr lang="en-US" smtClean="0"/>
              <a:pPr/>
              <a:t>05-Feb-17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A23B-D0FD-488E-96A0-6E3A041E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81370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3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1D50-A9A1-4FC3-8A2A-C1DDDCC8360B}" type="datetimeFigureOut">
              <a:rPr lang="en-US" smtClean="0"/>
              <a:pPr/>
              <a:t>05-Feb-17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A23B-D0FD-488E-96A0-6E3A041E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611486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D1D50-A9A1-4FC3-8A2A-C1DDDCC8360B}" type="datetimeFigureOut">
              <a:rPr lang="en-US" smtClean="0"/>
              <a:pPr/>
              <a:t>05-Feb-17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A23B-D0FD-488E-96A0-6E3A041E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157670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3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D1D50-A9A1-4FC3-8A2A-C1DDDCC8360B}" type="datetimeFigureOut">
              <a:rPr lang="en-US" smtClean="0"/>
              <a:pPr/>
              <a:t>05-Feb-17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4A23B-D0FD-488E-96A0-6E3A041E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892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294" y="406339"/>
            <a:ext cx="11579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ĐẠI CƯƠNG BỆNH LÝ HỆ HÔ HẤP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2589" y="2057401"/>
            <a:ext cx="458927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9: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Nguyễn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Mạnh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Tuấn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Phạm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Thị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Nguyệt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Dương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Nguyễn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ân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K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hang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91265" y="1121153"/>
            <a:ext cx="5586545" cy="528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Nội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dung 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Giải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phẫu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năng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vệ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hô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hấp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triệu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chứng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năng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chính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triệu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chứng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gặp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khám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hô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hấp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gặp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lnSpc>
                <a:spcPct val="150000"/>
              </a:lnSpc>
              <a:buAutoNum type="romanUcPeriod"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Biện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trị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79683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792162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Hen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Hen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vi-VN" sz="2500" dirty="0" smtClean="0">
                <a:latin typeface="Times New Roman" pitchFamily="18" charset="0"/>
                <a:cs typeface="Times New Roman" pitchFamily="18" charset="0"/>
              </a:rPr>
              <a:t>iêm mạn tính đường thở,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500" dirty="0" smtClean="0">
                <a:latin typeface="Times New Roman" pitchFamily="18" charset="0"/>
                <a:cs typeface="Times New Roman" pitchFamily="18" charset="0"/>
              </a:rPr>
              <a:t>ham </a:t>
            </a:r>
            <a:r>
              <a:rPr lang="vi-VN" sz="2500" dirty="0" smtClean="0">
                <a:latin typeface="Times New Roman" pitchFamily="18" charset="0"/>
                <a:cs typeface="Times New Roman" pitchFamily="18" charset="0"/>
              </a:rPr>
              <a:t>ia </a:t>
            </a:r>
            <a:r>
              <a:rPr lang="vi-VN" sz="2500" dirty="0" smtClean="0">
                <a:latin typeface="Times New Roman" pitchFamily="18" charset="0"/>
                <a:cs typeface="Times New Roman" pitchFamily="18" charset="0"/>
              </a:rPr>
              <a:t>của nhiều tế bào và thành phần tế bào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500" dirty="0" smtClean="0">
                <a:latin typeface="Times New Roman" pitchFamily="18" charset="0"/>
                <a:cs typeface="Times New Roman" pitchFamily="18" charset="0"/>
              </a:rPr>
              <a:t>ăng tính đáp ứng đường thở 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500" dirty="0" smtClean="0">
                <a:latin typeface="Times New Roman" pitchFamily="18" charset="0"/>
                <a:cs typeface="Times New Roman" pitchFamily="18" charset="0"/>
              </a:rPr>
              <a:t>nghẽn, hạn chế luồng khí đường thở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vi-VN" sz="2500" dirty="0" smtClean="0">
                <a:latin typeface="Times New Roman" pitchFamily="18" charset="0"/>
                <a:cs typeface="Times New Roman" pitchFamily="18" charset="0"/>
              </a:rPr>
              <a:t>hò khè, khó thở, nặng ngực và ho tái diễn nhiều lần, thường xảy ra ban đêm và sáng sớm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vi-VN" sz="2500" dirty="0" smtClean="0">
                <a:latin typeface="Times New Roman" pitchFamily="18" charset="0"/>
                <a:cs typeface="Times New Roman" pitchFamily="18" charset="0"/>
              </a:rPr>
              <a:t> thể hồi phục tự nhiên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Benh-hen-suyen-thuocdieutri-0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162" y="1371600"/>
            <a:ext cx="10258928" cy="48768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hen :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he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66800"/>
            <a:ext cx="12188825" cy="56388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hen(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henphequ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0"/>
            <a:ext cx="12188825" cy="51054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500" dirty="0" smtClean="0">
                <a:latin typeface="Times New Roman" pitchFamily="18" charset="0"/>
                <a:cs typeface="Times New Roman" pitchFamily="18" charset="0"/>
              </a:rPr>
            </a:b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500" dirty="0" smtClean="0">
                <a:latin typeface="+mj-lt"/>
              </a:rPr>
              <a:t>Có những cơn khò khè tái phát nhiều lần </a:t>
            </a:r>
            <a:endParaRPr lang="en-US" sz="2500" dirty="0" smtClean="0">
              <a:latin typeface="+mj-lt"/>
            </a:endParaRPr>
          </a:p>
          <a:p>
            <a:r>
              <a:rPr lang="vi-VN" sz="2500" dirty="0" smtClean="0">
                <a:latin typeface="+mj-lt"/>
              </a:rPr>
              <a:t>Cơn ho về đêm tái phát nhiều lần </a:t>
            </a:r>
            <a:endParaRPr lang="en-US" sz="2500" dirty="0" smtClean="0">
              <a:latin typeface="+mj-lt"/>
            </a:endParaRPr>
          </a:p>
          <a:p>
            <a:r>
              <a:rPr lang="vi-VN" sz="2500" dirty="0" smtClean="0">
                <a:latin typeface="+mj-lt"/>
              </a:rPr>
              <a:t>Có ho, khò khè, khó thở, nặng ngực khi gắng sức</a:t>
            </a:r>
            <a:endParaRPr lang="en-US" sz="2500" dirty="0" smtClean="0">
              <a:latin typeface="+mj-lt"/>
            </a:endParaRPr>
          </a:p>
          <a:p>
            <a:r>
              <a:rPr lang="vi-VN" sz="2500" dirty="0" smtClean="0">
                <a:latin typeface="+mj-lt"/>
              </a:rPr>
              <a:t>Có ho, khò khè, khó thở và nặng ngực khi tiếp xúc với một số dị nguyên hay khói ô nhiễm.</a:t>
            </a:r>
            <a:endParaRPr lang="en-US" sz="2500" dirty="0" smtClean="0">
              <a:latin typeface="+mj-lt"/>
            </a:endParaRPr>
          </a:p>
          <a:p>
            <a:r>
              <a:rPr lang="vi-VN" sz="2500" dirty="0" smtClean="0">
                <a:latin typeface="+mj-lt"/>
              </a:rPr>
              <a:t>Có triệu chứng “cảm cúm” kéo dài hơn 10 ngày </a:t>
            </a:r>
            <a:endParaRPr lang="en-US" sz="2500" dirty="0" smtClean="0">
              <a:latin typeface="+mj-lt"/>
            </a:endParaRPr>
          </a:p>
          <a:p>
            <a:r>
              <a:rPr lang="vi-VN" sz="2500" dirty="0" smtClean="0">
                <a:latin typeface="+mj-lt"/>
              </a:rPr>
              <a:t>Các triệu chứng của bệnh có cải thiện khi điều trị thuốc hen</a:t>
            </a:r>
            <a:r>
              <a:rPr lang="en-US" sz="2500" dirty="0" smtClean="0">
                <a:latin typeface="+mj-lt"/>
              </a:rPr>
              <a:t>.</a:t>
            </a:r>
            <a:endParaRPr lang="en-US" sz="25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0"/>
            <a:ext cx="2208371" cy="1143000"/>
          </a:xfrm>
        </p:spPr>
        <p:txBody>
          <a:bodyPr>
            <a:normAutofit/>
          </a:bodyPr>
          <a:lstStyle/>
          <a:p>
            <a:pPr algn="l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 descr="hen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7309" y="838200"/>
            <a:ext cx="10580577" cy="60198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522571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hen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66800"/>
            <a:ext cx="12188825" cy="7086601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6934" y="30024"/>
            <a:ext cx="123919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I.Giải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phẫu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chức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năng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chế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bảo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vệ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hô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hấp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0125" y="1752600"/>
            <a:ext cx="464468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Font typeface="Arial" pitchFamily="34" charset="0"/>
              <a:buChar char="•"/>
            </a:pPr>
            <a:r>
              <a:rPr lang="vi-VN" sz="2500" dirty="0"/>
              <a:t>Đường hô hấp </a:t>
            </a:r>
            <a:r>
              <a:rPr lang="vi-VN" sz="2500" dirty="0" smtClean="0"/>
              <a:t>trên</a:t>
            </a:r>
            <a:endParaRPr lang="en-US" sz="2500" dirty="0" smtClean="0"/>
          </a:p>
          <a:p>
            <a:pPr marL="285750" indent="-285750">
              <a:lnSpc>
                <a:spcPct val="250000"/>
              </a:lnSpc>
              <a:buFont typeface="Arial" pitchFamily="34" charset="0"/>
              <a:buChar char="•"/>
            </a:pPr>
            <a:r>
              <a:rPr lang="vi-VN" sz="2500" dirty="0" smtClean="0"/>
              <a:t>Đường </a:t>
            </a:r>
            <a:r>
              <a:rPr lang="vi-VN" sz="2500" dirty="0"/>
              <a:t>hô hấp </a:t>
            </a:r>
            <a:r>
              <a:rPr lang="vi-VN" sz="2500" dirty="0" smtClean="0"/>
              <a:t>dưới</a:t>
            </a:r>
            <a:endParaRPr lang="en-US" sz="2500" dirty="0" smtClean="0"/>
          </a:p>
          <a:p>
            <a:pPr marL="285750" indent="-285750">
              <a:lnSpc>
                <a:spcPct val="250000"/>
              </a:lnSpc>
              <a:buFont typeface="Arial" pitchFamily="34" charset="0"/>
              <a:buChar char="•"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xoang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cạnh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mũi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250000"/>
              </a:lnSpc>
              <a:buFont typeface="Arial" pitchFamily="34" charset="0"/>
              <a:buChar char="•"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Nhu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mô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phổi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4973" y="1219199"/>
            <a:ext cx="6188731" cy="515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6492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09541"/>
            <a:ext cx="1259511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I.Giải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phẫu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7309" y="1219200"/>
            <a:ext cx="9547913" cy="528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chặn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àm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ẩm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luồng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ộng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nhầy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nang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- 4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4 dung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797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7820"/>
            <a:ext cx="120872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3" y="668763"/>
            <a:ext cx="1005578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2. Ho: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ngột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xạ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ho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ho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ho khan, ho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ho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húng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hắng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ho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46341" y="838200"/>
            <a:ext cx="4130248" cy="2057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49488" y="3733801"/>
            <a:ext cx="4346893" cy="217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8327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9438"/>
            <a:ext cx="1218882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468" y="828090"/>
            <a:ext cx="8227457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hốc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nang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thải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nhầy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mủ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nhầy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mủ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4. Ho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ho –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khuẩn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08990" y="828092"/>
            <a:ext cx="5366839" cy="26792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21165" y="3873003"/>
            <a:ext cx="5329904" cy="299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57353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4003" y="990602"/>
            <a:ext cx="1167635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mỏi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chán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nhức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mẩy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6066" y="2781068"/>
            <a:ext cx="632731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147" y="4202302"/>
            <a:ext cx="396136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Hắt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nhức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họng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5934" y="4323468"/>
            <a:ext cx="3859793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dưới:khàn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ho khan,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9362" y="4323468"/>
            <a:ext cx="2844059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ho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>
            <a:stCxn id="7" idx="0"/>
            <a:endCxn id="6" idx="2"/>
          </p:cNvCxnSpPr>
          <p:nvPr/>
        </p:nvCxnSpPr>
        <p:spPr>
          <a:xfrm rot="5400000" flipH="1" flipV="1">
            <a:off x="3352046" y="2474627"/>
            <a:ext cx="559460" cy="2895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  <a:endCxn id="8" idx="0"/>
          </p:cNvCxnSpPr>
          <p:nvPr/>
        </p:nvCxnSpPr>
        <p:spPr>
          <a:xfrm rot="16200000" flipH="1">
            <a:off x="5477463" y="3245100"/>
            <a:ext cx="680626" cy="1476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2"/>
            <a:endCxn id="9" idx="0"/>
          </p:cNvCxnSpPr>
          <p:nvPr/>
        </p:nvCxnSpPr>
        <p:spPr>
          <a:xfrm rot="16200000" flipH="1">
            <a:off x="7555243" y="1167319"/>
            <a:ext cx="680626" cy="5631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8469" y="141729"/>
            <a:ext cx="1218882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cxnSp>
        <p:nvCxnSpPr>
          <p:cNvPr id="35" name="Straight Arrow Connector 34"/>
          <p:cNvCxnSpPr>
            <a:stCxn id="6" idx="2"/>
            <a:endCxn id="7" idx="0"/>
          </p:cNvCxnSpPr>
          <p:nvPr/>
        </p:nvCxnSpPr>
        <p:spPr>
          <a:xfrm rot="5400000">
            <a:off x="3352046" y="2474627"/>
            <a:ext cx="559460" cy="2895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8" idx="0"/>
          </p:cNvCxnSpPr>
          <p:nvPr/>
        </p:nvCxnSpPr>
        <p:spPr>
          <a:xfrm rot="16200000" flipH="1">
            <a:off x="5477463" y="3245100"/>
            <a:ext cx="680626" cy="1476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2"/>
            <a:endCxn id="9" idx="0"/>
          </p:cNvCxnSpPr>
          <p:nvPr/>
        </p:nvCxnSpPr>
        <p:spPr>
          <a:xfrm rot="16200000" flipH="1">
            <a:off x="7555243" y="1167319"/>
            <a:ext cx="680626" cy="56316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365603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0771" y="206063"/>
            <a:ext cx="107124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KHÁI NI</a:t>
            </a:r>
            <a:r>
              <a:rPr lang="en-US" sz="4000" b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lang="en-US" sz="4000" b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MỘT SỐ DẤU HIỆU BỆNH LÝ HÔ HẤP KHI THĂM KHÁM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54547" y="217715"/>
            <a:ext cx="10271903" cy="119133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CÁC TI</a:t>
            </a:r>
            <a:r>
              <a:rPr lang="en-US" sz="35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35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RAN</a:t>
            </a:r>
          </a:p>
        </p:txBody>
      </p:sp>
      <p:sp>
        <p:nvSpPr>
          <p:cNvPr id="9" name="Oval 8"/>
          <p:cNvSpPr/>
          <p:nvPr/>
        </p:nvSpPr>
        <p:spPr>
          <a:xfrm>
            <a:off x="540771" y="2674358"/>
            <a:ext cx="2727975" cy="203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35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40771" y="2674358"/>
            <a:ext cx="2727975" cy="203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3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22894" y="2674359"/>
            <a:ext cx="743883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 những tiếng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bất thường 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 sinh khi có luồng không khí đi qua phế quản, phế nang có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 tiết dịch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hoặc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 hẹp lại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5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 tiếng ran đều theo hô hấp hoặc sau khi ho.</a:t>
            </a:r>
          </a:p>
          <a:p>
            <a:pPr algn="just"/>
            <a:endParaRPr lang="en-US" sz="2500"/>
          </a:p>
        </p:txBody>
      </p:sp>
      <p:sp>
        <p:nvSpPr>
          <p:cNvPr id="17" name="Rounded Rectangle 16"/>
          <p:cNvSpPr/>
          <p:nvPr/>
        </p:nvSpPr>
        <p:spPr>
          <a:xfrm>
            <a:off x="3332688" y="1937028"/>
            <a:ext cx="8619240" cy="457988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601899" y="1712556"/>
            <a:ext cx="8080817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	+ 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ngáy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rít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3" algn="just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phế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hen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phế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rít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	+ Ran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bọt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(Ran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bọt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	+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Viêm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		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nhồi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máu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phổi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 hang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 </a:t>
            </a:r>
            <a:r>
              <a:rPr lang="en-US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2253865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6" grpId="0"/>
      <p:bldP spid="17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540771" y="2674358"/>
            <a:ext cx="2727975" cy="203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35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40771" y="2674358"/>
            <a:ext cx="2727975" cy="203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loại</a:t>
            </a:r>
            <a:endParaRPr lang="en-US" sz="35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22894" y="2674358"/>
            <a:ext cx="7438831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 nhu mô phổi bị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đông đặc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tiếng thở thanh khí quản được dẫn truy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ề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đi xa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 phạm vi bình thường 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 nó và có th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ể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 đổi v</a:t>
            </a:r>
            <a:r>
              <a:rPr lang="en-US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ề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mặt âm học 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những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 thương 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 k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th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hi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tượng đông đặc đó.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332688" y="2039587"/>
            <a:ext cx="8619240" cy="457988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601899" y="1626888"/>
            <a:ext cx="8080817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Thổi ống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thường gặp trong các bệnh phổi có hội chứng đông đặc…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Thổi hang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thường gặp trong lao hang, áp xe phổi đã thoát mủ…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Thổi vò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thường gặp trong hội chứng tràn khí màng phổi, và trong trường hợp hang lớn, thành nhẵn, gần bìa phổi, có đường kính khoảng 6cm.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 thổi màng phổi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gặp trong hội chứng tràn dịch màng phổi có kèm tổn thương đông đặc nhu mô phổi.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67522" y="221745"/>
            <a:ext cx="10258928" cy="118730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500" b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CÁC TI</a:t>
            </a:r>
            <a:r>
              <a:rPr lang="en-US" sz="3500" b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3500" b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THỔI</a:t>
            </a:r>
          </a:p>
        </p:txBody>
      </p:sp>
    </p:spTree>
    <p:extLst>
      <p:ext uri="{BB962C8B-B14F-4D97-AF65-F5344CB8AC3E}">
        <p14:creationId xmlns="" xmlns:p14="http://schemas.microsoft.com/office/powerpoint/2010/main" val="1267873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6" grpId="0"/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540771" y="2674358"/>
            <a:ext cx="2727975" cy="203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en-US" sz="35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40771" y="2674358"/>
            <a:ext cx="2727975" cy="2032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bi</a:t>
            </a:r>
            <a:r>
              <a:rPr lang="en-US" sz="3500"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lang="en-US" sz="35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35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22894" y="2576488"/>
            <a:ext cx="743883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 màng phổi bị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trở n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 gh</a:t>
            </a:r>
            <a:r>
              <a:rPr lang="en-US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ề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 những mảng sợi huy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t, trong lúc hô hấp là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 lá sát vào lá tạng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gây ra ti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 cọ gọi là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 cọ màng phổi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 gặp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viêm màng phổi khô, tràn dịch màng phổi ở giai đoạn đầu và giai đoạn nước rút.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332688" y="1936815"/>
            <a:ext cx="8619240" cy="457988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601899" y="1936816"/>
            <a:ext cx="808081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 rên</a:t>
            </a:r>
          </a:p>
          <a:p>
            <a:pPr algn="just"/>
            <a:endParaRPr lang="en-US" sz="1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Ti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 nổ/ran bọt 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 th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ể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phân bi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với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 cọ 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 qua sự khác nhau v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ề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âm sắc hoặc khi b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 nhân ho mạnh, sau khi ho,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 ran thay đổi hoặc mất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 cọ vẫn còn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5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 cọ màng ngoài tim</a:t>
            </a:r>
          </a:p>
          <a:p>
            <a:pPr algn="just"/>
            <a:endParaRPr lang="en-US" sz="10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N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b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 nhân thở sâu và mạnh,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 cọ màng phổi ngh</a:t>
            </a:r>
            <a:r>
              <a:rPr lang="en-US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rõ hơn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nhịp hô hấp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còn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 cọ màng tim 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500" b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nhịp tim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 mờ đi 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 thở mạnh nhưng </a:t>
            </a:r>
            <a:r>
              <a:rPr lang="en-US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 mất đi 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 người b</a:t>
            </a:r>
            <a:r>
              <a:rPr 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lang="en-US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 nhịn thở.</a:t>
            </a:r>
            <a:endParaRPr lang="en-US" sz="25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67522" y="221745"/>
            <a:ext cx="10258928" cy="118730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TIẾNG CỌ</a:t>
            </a:r>
          </a:p>
        </p:txBody>
      </p:sp>
    </p:spTree>
    <p:extLst>
      <p:ext uri="{BB962C8B-B14F-4D97-AF65-F5344CB8AC3E}">
        <p14:creationId xmlns="" xmlns:p14="http://schemas.microsoft.com/office/powerpoint/2010/main" val="23359792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6" grpId="0"/>
      <p:bldP spid="17" grpId="0" animBg="1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940</Words>
  <Application>Microsoft Office PowerPoint</Application>
  <PresentationFormat>Custom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Hen phế quản</vt:lpstr>
      <vt:lpstr>Nguyên nhân:</vt:lpstr>
      <vt:lpstr>Ba quá trình bệnh lý trong hen :</vt:lpstr>
      <vt:lpstr>Cơ chế hen( cơ chế viêm dị ứng)</vt:lpstr>
      <vt:lpstr>Chuẩn đoán: </vt:lpstr>
      <vt:lpstr>Điều trị:</vt:lpstr>
      <vt:lpstr>Điều trị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vta</cp:lastModifiedBy>
  <cp:revision>66</cp:revision>
  <dcterms:created xsi:type="dcterms:W3CDTF">2017-02-05T01:05:45Z</dcterms:created>
  <dcterms:modified xsi:type="dcterms:W3CDTF">2017-02-05T18:47:10Z</dcterms:modified>
</cp:coreProperties>
</file>