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9" r:id="rId5"/>
    <p:sldId id="261" r:id="rId6"/>
    <p:sldId id="260" r:id="rId7"/>
    <p:sldId id="262" r:id="rId8"/>
    <p:sldId id="266" r:id="rId9"/>
    <p:sldId id="267" r:id="rId10"/>
    <p:sldId id="268" r:id="rId11"/>
    <p:sldId id="258" r:id="rId12"/>
    <p:sldId id="263" r:id="rId13"/>
    <p:sldId id="265" r:id="rId14"/>
    <p:sldId id="264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0" y="-15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C89-48EE-4E40-9EF7-47FDD9200E5F}" type="datetimeFigureOut">
              <a:rPr lang="en-US" smtClean="0"/>
              <a:pPr/>
              <a:t>13-Feb-17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935B-1406-4793-8613-11A03671F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507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C89-48EE-4E40-9EF7-47FDD9200E5F}" type="datetimeFigureOut">
              <a:rPr lang="en-US" smtClean="0"/>
              <a:pPr/>
              <a:t>13-Feb-17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935B-1406-4793-8613-11A03671F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124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C89-48EE-4E40-9EF7-47FDD9200E5F}" type="datetimeFigureOut">
              <a:rPr lang="en-US" smtClean="0"/>
              <a:pPr/>
              <a:t>13-Feb-17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935B-1406-4793-8613-11A03671F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693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C89-48EE-4E40-9EF7-47FDD9200E5F}" type="datetimeFigureOut">
              <a:rPr lang="en-US" smtClean="0"/>
              <a:pPr/>
              <a:t>13-Feb-17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935B-1406-4793-8613-11A03671F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195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C89-48EE-4E40-9EF7-47FDD9200E5F}" type="datetimeFigureOut">
              <a:rPr lang="en-US" smtClean="0"/>
              <a:pPr/>
              <a:t>13-Feb-17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935B-1406-4793-8613-11A03671F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358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C89-48EE-4E40-9EF7-47FDD9200E5F}" type="datetimeFigureOut">
              <a:rPr lang="en-US" smtClean="0"/>
              <a:pPr/>
              <a:t>13-Feb-17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935B-1406-4793-8613-11A03671F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406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C89-48EE-4E40-9EF7-47FDD9200E5F}" type="datetimeFigureOut">
              <a:rPr lang="en-US" smtClean="0"/>
              <a:pPr/>
              <a:t>13-Feb-17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935B-1406-4793-8613-11A03671F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86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C89-48EE-4E40-9EF7-47FDD9200E5F}" type="datetimeFigureOut">
              <a:rPr lang="en-US" smtClean="0"/>
              <a:pPr/>
              <a:t>13-Feb-17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935B-1406-4793-8613-11A03671F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771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C89-48EE-4E40-9EF7-47FDD9200E5F}" type="datetimeFigureOut">
              <a:rPr lang="en-US" smtClean="0"/>
              <a:pPr/>
              <a:t>13-Feb-17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935B-1406-4793-8613-11A03671F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38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C89-48EE-4E40-9EF7-47FDD9200E5F}" type="datetimeFigureOut">
              <a:rPr lang="en-US" smtClean="0"/>
              <a:pPr/>
              <a:t>13-Feb-17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935B-1406-4793-8613-11A03671F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464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C89-48EE-4E40-9EF7-47FDD9200E5F}" type="datetimeFigureOut">
              <a:rPr lang="en-US" smtClean="0"/>
              <a:pPr/>
              <a:t>13-Feb-17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935B-1406-4793-8613-11A03671F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85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81C89-48EE-4E40-9EF7-47FDD9200E5F}" type="datetimeFigureOut">
              <a:rPr lang="en-US" smtClean="0"/>
              <a:pPr/>
              <a:t>13-Feb-17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35B-1406-4793-8613-11A03671F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282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BỆNH THẤP TIM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9:</a:t>
            </a:r>
          </a:p>
          <a:p>
            <a:pPr marL="514350" indent="-51435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Nguyệt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Tuấn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Khang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0"/>
            <a:ext cx="10969943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4.Tiến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990600"/>
            <a:ext cx="11046143" cy="5638800"/>
          </a:xfrm>
        </p:spPr>
        <p:txBody>
          <a:bodyPr>
            <a:noAutofit/>
          </a:bodyPr>
          <a:lstStyle/>
          <a:p>
            <a:pPr fontAlgn="base"/>
            <a:r>
              <a:rPr lang="vi-VN" sz="2500" b="1" dirty="0" smtClean="0">
                <a:latin typeface="+mj-lt"/>
              </a:rPr>
              <a:t>Thể thông thường:</a:t>
            </a:r>
          </a:p>
          <a:p>
            <a:pPr fontAlgn="base">
              <a:buNone/>
            </a:pPr>
            <a:r>
              <a:rPr lang="vi-VN" sz="2500" dirty="0" smtClean="0">
                <a:latin typeface="+mj-lt"/>
              </a:rPr>
              <a:t>Lâm </a:t>
            </a:r>
            <a:r>
              <a:rPr lang="vi-VN" sz="2500" dirty="0" smtClean="0">
                <a:latin typeface="+mj-lt"/>
              </a:rPr>
              <a:t>sàng cải thiện rất nhanh.</a:t>
            </a:r>
            <a:br>
              <a:rPr lang="vi-VN" sz="2500" dirty="0" smtClean="0">
                <a:latin typeface="+mj-lt"/>
              </a:rPr>
            </a:br>
            <a:r>
              <a:rPr lang="vi-VN" sz="2500" dirty="0" smtClean="0">
                <a:latin typeface="+mj-lt"/>
              </a:rPr>
              <a:t>- Triệu chứng khớp giảm sau 24h, PR dài ra sau vài ngày, VS tăng sau 2 – 3 tuần.</a:t>
            </a:r>
            <a:br>
              <a:rPr lang="vi-VN" sz="2500" dirty="0" smtClean="0">
                <a:latin typeface="+mj-lt"/>
              </a:rPr>
            </a:br>
            <a:r>
              <a:rPr lang="vi-VN" sz="2500" dirty="0" smtClean="0">
                <a:latin typeface="+mj-lt"/>
              </a:rPr>
              <a:t>- Tất cả các triệu chứng mất sau 2 </a:t>
            </a:r>
            <a:r>
              <a:rPr lang="vi-VN" sz="2500" dirty="0" smtClean="0">
                <a:latin typeface="+mj-lt"/>
              </a:rPr>
              <a:t>tháng</a:t>
            </a:r>
            <a:r>
              <a:rPr lang="en-US" sz="2500" dirty="0" smtClean="0">
                <a:latin typeface="+mj-lt"/>
              </a:rPr>
              <a:t>.</a:t>
            </a:r>
          </a:p>
          <a:p>
            <a:pPr fontAlgn="base"/>
            <a:r>
              <a:rPr lang="vi-VN" sz="2500" b="1" dirty="0" smtClean="0">
                <a:latin typeface="+mj-lt"/>
              </a:rPr>
              <a:t>Thể </a:t>
            </a:r>
            <a:r>
              <a:rPr lang="vi-VN" sz="2500" b="1" dirty="0" smtClean="0">
                <a:latin typeface="+mj-lt"/>
              </a:rPr>
              <a:t>nặng</a:t>
            </a:r>
            <a:r>
              <a:rPr lang="vi-VN" sz="2500" dirty="0" smtClean="0">
                <a:latin typeface="+mj-lt"/>
              </a:rPr>
              <a:t>:Thấp tim ác tính:</a:t>
            </a:r>
            <a:br>
              <a:rPr lang="vi-VN" sz="2500" dirty="0" smtClean="0">
                <a:latin typeface="+mj-lt"/>
              </a:rPr>
            </a:br>
            <a:r>
              <a:rPr lang="vi-VN" sz="2500" dirty="0" smtClean="0">
                <a:latin typeface="+mj-lt"/>
              </a:rPr>
              <a:t>- Viêm tim toàn bộ đặc biệt là cơ tim cấp hoặc ở não, thận, phổi.</a:t>
            </a:r>
            <a:br>
              <a:rPr lang="vi-VN" sz="2500" dirty="0" smtClean="0">
                <a:latin typeface="+mj-lt"/>
              </a:rPr>
            </a:br>
            <a:r>
              <a:rPr lang="vi-VN" sz="2500" dirty="0" smtClean="0">
                <a:latin typeface="+mj-lt"/>
              </a:rPr>
              <a:t>- Sốt kín đáo đau khớp ít.</a:t>
            </a:r>
            <a:br>
              <a:rPr lang="vi-VN" sz="2500" dirty="0" smtClean="0">
                <a:latin typeface="+mj-lt"/>
              </a:rPr>
            </a:br>
            <a:r>
              <a:rPr lang="vi-VN" sz="2500" dirty="0" smtClean="0">
                <a:latin typeface="+mj-lt"/>
              </a:rPr>
              <a:t>- Điều trị ít kết quả.</a:t>
            </a:r>
            <a:br>
              <a:rPr lang="vi-VN" sz="2500" dirty="0" smtClean="0">
                <a:latin typeface="+mj-lt"/>
              </a:rPr>
            </a:br>
            <a:r>
              <a:rPr lang="vi-VN" sz="2500" dirty="0" smtClean="0">
                <a:latin typeface="+mj-lt"/>
              </a:rPr>
              <a:t>- Thể tiến triển:</a:t>
            </a:r>
            <a:br>
              <a:rPr lang="vi-VN" sz="2500" dirty="0" smtClean="0">
                <a:latin typeface="+mj-lt"/>
              </a:rPr>
            </a:br>
            <a:r>
              <a:rPr lang="vi-VN" sz="2500" dirty="0" smtClean="0">
                <a:latin typeface="+mj-lt"/>
              </a:rPr>
              <a:t>- Tiến triển chậm hơn.</a:t>
            </a:r>
            <a:br>
              <a:rPr lang="vi-VN" sz="2500" dirty="0" smtClean="0">
                <a:latin typeface="+mj-lt"/>
              </a:rPr>
            </a:br>
            <a:r>
              <a:rPr lang="vi-VN" sz="2500" dirty="0" smtClean="0">
                <a:latin typeface="+mj-lt"/>
              </a:rPr>
              <a:t>- Có sự nối tiếp các đợt cấp và đợt lui bệnh.</a:t>
            </a:r>
            <a:br>
              <a:rPr lang="vi-VN" sz="2500" dirty="0" smtClean="0">
                <a:latin typeface="+mj-lt"/>
              </a:rPr>
            </a:br>
            <a:r>
              <a:rPr lang="vi-VN" sz="2500" dirty="0" smtClean="0">
                <a:latin typeface="+mj-lt"/>
              </a:rPr>
              <a:t>- Luôn bị di chứng trầm trọng ở tim.</a:t>
            </a:r>
            <a:br>
              <a:rPr lang="vi-VN" sz="2500" dirty="0" smtClean="0">
                <a:latin typeface="+mj-lt"/>
              </a:rPr>
            </a:br>
            <a:r>
              <a:rPr lang="vi-VN" sz="2500" dirty="0" smtClean="0">
                <a:latin typeface="+mj-lt"/>
              </a:rPr>
              <a:t>- Thể di chứng:Thường ở màng trong </a:t>
            </a:r>
            <a:r>
              <a:rPr lang="vi-VN" sz="2500" dirty="0" smtClean="0">
                <a:latin typeface="+mj-lt"/>
              </a:rPr>
              <a:t>tim</a:t>
            </a:r>
            <a:r>
              <a:rPr lang="vi-VN" sz="2500" dirty="0" smtClean="0">
                <a:latin typeface="+mj-lt"/>
              </a:rPr>
              <a:t/>
            </a:r>
            <a:br>
              <a:rPr lang="vi-VN" sz="2500" dirty="0" smtClean="0">
                <a:latin typeface="+mj-lt"/>
              </a:rPr>
            </a:br>
            <a:r>
              <a:rPr lang="vi-VN" sz="2500" b="1" dirty="0" smtClean="0">
                <a:latin typeface="+mj-lt"/>
              </a:rPr>
              <a:t>Biến chứng đáng sợ </a:t>
            </a:r>
            <a:r>
              <a:rPr lang="vi-VN" sz="2500" b="1" dirty="0" smtClean="0">
                <a:latin typeface="+mj-lt"/>
              </a:rPr>
              <a:t>nhất</a:t>
            </a:r>
            <a:r>
              <a:rPr lang="en-US" sz="2500" b="1" dirty="0" smtClean="0">
                <a:latin typeface="+mj-lt"/>
              </a:rPr>
              <a:t>:</a:t>
            </a:r>
            <a:r>
              <a:rPr lang="vi-VN" sz="2500" dirty="0" smtClean="0">
                <a:latin typeface="+mj-lt"/>
              </a:rPr>
              <a:t> </a:t>
            </a:r>
            <a:r>
              <a:rPr lang="vi-VN" sz="2500" dirty="0" smtClean="0">
                <a:latin typeface="+mj-lt"/>
              </a:rPr>
              <a:t>Osler hay gặp ở hở các van hơn là hẹp.</a:t>
            </a:r>
          </a:p>
          <a:p>
            <a:endParaRPr lang="en-US" sz="25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1015" y="685800"/>
            <a:ext cx="9243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VI. DỰ PHÒNG: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147" y="1524001"/>
            <a:ext cx="1188410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tai,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họng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147" y="3429001"/>
            <a:ext cx="11884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penicillin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9" y="4592530"/>
            <a:ext cx="4469236" cy="22308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2" y="4571748"/>
            <a:ext cx="4062943" cy="21575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559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301" y="1165230"/>
            <a:ext cx="9553635" cy="52795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Penicillin G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1-2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penicillin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ẻythromycin</a:t>
            </a:r>
          </a:p>
          <a:p>
            <a:pPr algn="just"/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Tuỳ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khớp,tim</a:t>
            </a:r>
          </a:p>
          <a:p>
            <a:pPr algn="just"/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khớp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Aspirin 2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trị:75mg/kg/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4-6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viêm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14957" y="103032"/>
            <a:ext cx="5610415" cy="1177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40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4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05908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419" y="927279"/>
            <a:ext cx="9721017" cy="4821992"/>
          </a:xfrm>
        </p:spPr>
        <p:txBody>
          <a:bodyPr>
            <a:noAutofit/>
          </a:bodyPr>
          <a:lstStyle/>
          <a:p>
            <a:pPr algn="just"/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phòng thấp khớp cấp</a:t>
            </a:r>
          </a:p>
          <a:p>
            <a:pPr algn="just"/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Rất quan trọng đây là mắc xích chính kiểm soát bệnh. Cần phải có kế hoạch cẩn thận và tiến hành ngay từ giai đoạn cấp của bệnh</a:t>
            </a:r>
          </a:p>
          <a:p>
            <a:pPr algn="just"/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Phòng thứ phát: Ngăn ngừa các đợt thấp tái phát ở người dã bị thấp khớp cấp hoặc thấp tim. Dùng benzathin penicillin tiêp bắp Penicillin V 500.000 đv/ ngày uống hằng ngày</a:t>
            </a:r>
          </a:p>
          <a:p>
            <a:pPr algn="just"/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Thời gian phòng nừa thấp tim: thấp khớp không có tổn thương tim dự phòng thấp trong 5 năm. THấp tim có di chứng nhẹ ở một van tim: người lớn dự phòng 5 năm trẻ em tới 20 tuổi, Thấp tim di chứng van tim nặng cần dự phòng thấp tái phát tới 40 tuổi hoặc suốt đời</a:t>
            </a:r>
          </a:p>
          <a:p>
            <a:pPr algn="just"/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Phong thấp tim thứ phát phòng ngừa dợt thấp đầu tiên lúc trẻ chưa bị thấp.</a:t>
            </a:r>
          </a:p>
          <a:p>
            <a:pPr algn="just"/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Tích cực phát hiện và điều trị viêm họng LCK bằng : Benzathin penicillin tieem bắp hoặc penicillin V hoặc erythromycin uống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14957" y="103032"/>
            <a:ext cx="5610415" cy="1177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Điều Trị</a:t>
            </a:r>
            <a:endParaRPr lang="en-US" sz="4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8615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4957" y="103032"/>
            <a:ext cx="5610415" cy="117700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4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172" y="856137"/>
            <a:ext cx="8999987" cy="5279500"/>
          </a:xfrm>
        </p:spPr>
        <p:txBody>
          <a:bodyPr>
            <a:noAutofit/>
          </a:bodyPr>
          <a:lstStyle/>
          <a:p>
            <a:pPr algn="just"/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prednisolon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1-2 mg/kg/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2-3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aspirin 75mg/kg/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steroid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Solumedrol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2mg/kg/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2-3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prednisolon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1- 2 mg/kg/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3-6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liều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prednisolon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aspirin</a:t>
            </a:r>
          </a:p>
          <a:p>
            <a:pPr algn="just"/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vờn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Phenolbarbital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mg/kg/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dáp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haloperidol</a:t>
            </a:r>
          </a:p>
          <a:p>
            <a:pPr algn="just"/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phói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59256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7951" y="25523"/>
            <a:ext cx="10766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 NGHĨA VÀ DỊCH TỂ: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936" y="733410"/>
            <a:ext cx="1194874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da,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da,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TKTW.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tan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871" y="3657601"/>
            <a:ext cx="121149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tể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5 – 15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dể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họng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họng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26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34" y="1"/>
            <a:ext cx="12188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NGUYÊN NHÂN VÀ CƠ CHẾ BỆNH SINH: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67" y="1219201"/>
            <a:ext cx="1196721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80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typ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LCK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A, 10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Typ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typ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1, 3, 5, 6, 14, 18, 19, 24, 27, 29.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họng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amygdales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30%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147" y="3808382"/>
            <a:ext cx="34535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146" y="3352801"/>
            <a:ext cx="7129116" cy="35051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9072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0770" y="1996225"/>
            <a:ext cx="10712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TRIỆU CHỨNG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67523" y="2936384"/>
            <a:ext cx="10258928" cy="11873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Lâm sàng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0"/>
            <a:ext cx="12025735" cy="677763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64949" y="99127"/>
            <a:ext cx="10258928" cy="11873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3.1.1. Nhiễm liên cầu khuẩn </a:t>
            </a:r>
            <a:r>
              <a:rPr lang="en-US" sz="40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đầu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2147" y="1438862"/>
            <a:ext cx="102589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– 70% bệnh nhân bắt đầu bằng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 họng.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 họng đỏ cấp tính, khó nuốt, có hạch nổi dưới da, sốt 38-39°C kéo dài 3-4 ngày.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khi viêm nặng kèm theo viêm tấy amydai, hoặc viêm họng nhẹ.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30-50% trường hợp không có biểu hiện viêm họng ban đầu.</a:t>
            </a:r>
          </a:p>
          <a:p>
            <a:pPr algn="just"/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 viêm họng từ 5-15 ngày, các dấu hiệu thấp khớp cấp xuất hiện, ban đầu bằng dấu hiệu sốt 38-39°C, có khi sốt cao dao động, nhịp tim nhanh, da xanh xao dù không thiếu máu nhiều, vã mồ hồi, đôi khi chảy máu cam.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3599" y="0"/>
            <a:ext cx="11978537" cy="669726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64949" y="90830"/>
            <a:ext cx="10258928" cy="11873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3.1.2. Viêm đa khớp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15" y="3670208"/>
            <a:ext cx="3550737" cy="30991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57" y="1358494"/>
            <a:ext cx="4142296" cy="23145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854071" y="1901110"/>
            <a:ext cx="653718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 biểu hiện bằng viêm khớp cấp có di chuyển, khỏi không để lại di chứng.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 trí viêm khớp: gối, cổ chân, khuỷu, vai, rất ít gặp ở các khớp nhỏ, hầu như không gặp ở cột sống và khớp hang.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Khớp xưng, nóng, đỏ, đau nhìu, khớp gối có thể có nước.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64634" y="1591768"/>
            <a:ext cx="6934943" cy="4443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27115" y="1843631"/>
            <a:ext cx="631830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 trạng viêm kéo dài từ 3-8 ngày, khỏi rồi chuyển sang khớp khác, khớp cũ khỏi hẳn, không để lại di chứng, không teo cơ.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trường hợp biểu hiện kín đáo thì chỉ có cảm giác đau, mỏi.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 khác có tính chất viêm kéo dài ít di chuyển, hoặc viêm ở vị trí him gặp: ngón tay, cổ, gáy.</a:t>
            </a:r>
          </a:p>
        </p:txBody>
      </p:sp>
    </p:spTree>
    <p:extLst>
      <p:ext uri="{BB962C8B-B14F-4D97-AF65-F5344CB8AC3E}">
        <p14:creationId xmlns="" xmlns:p14="http://schemas.microsoft.com/office/powerpoint/2010/main" val="1518502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" grpId="0"/>
      <p:bldP spid="9" grpId="0" animBg="1"/>
      <p:bldP spid="11" grpId="0" animBg="1"/>
      <p:bldP spid="16" grpId="0"/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964949" y="99127"/>
            <a:ext cx="10258928" cy="11873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3.1.3. Viêm tim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076"/>
          <a:stretch/>
        </p:blipFill>
        <p:spPr>
          <a:xfrm>
            <a:off x="1" y="3901367"/>
            <a:ext cx="4812351" cy="276247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984584" y="2123959"/>
            <a:ext cx="685115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ức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độ nhẹ chỉ có rối loạn điện tim (dẫn truyền), nhịp nhanh, đến các mức độ loạn nhịp,  ngoại  tâm  thu,  nhịp  chậm. </a:t>
            </a:r>
          </a:p>
          <a:p>
            <a:pPr algn="just"/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ặng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hơn biểu hiện bằng suy tim cấp với triệu chứng khó thở, tím tái, tim có nhịp ngựa phi, tim to trên X quang. </a:t>
            </a:r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cơ tim có thể khỏi không để lại di chứng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" y="3455091"/>
            <a:ext cx="490234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 tim bình thường   Cơ tim bị vi</a:t>
            </a:r>
            <a:r>
              <a:rPr lang="en-US" sz="23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r>
              <a:rPr lang="en-US" sz="23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95549" y="1495600"/>
            <a:ext cx="3347849" cy="13763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Viêm cơ tim</a:t>
            </a:r>
            <a:endParaRPr lang="en-US" sz="35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0129" y="1390918"/>
            <a:ext cx="11987108" cy="5467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7910" y="1648000"/>
            <a:ext cx="3347849" cy="13763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Viêm tim toàn bộ</a:t>
            </a:r>
            <a:endParaRPr lang="en-US" sz="35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7212" y="3678230"/>
            <a:ext cx="60970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một thể nặng với viêm cả ba màng, tiến triển nhanh, điều trị khó khăn. </a:t>
            </a:r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để lại di chứng ở các van tim.</a:t>
            </a:r>
          </a:p>
          <a:p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785406" y="2336906"/>
            <a:ext cx="25705" cy="109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812544" rIns="25392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387" y="1587158"/>
            <a:ext cx="3490656" cy="4741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882080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964949" y="99127"/>
            <a:ext cx="10258928" cy="11873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3.1.3. Viêm tim</a:t>
            </a:r>
          </a:p>
        </p:txBody>
      </p:sp>
      <p:sp>
        <p:nvSpPr>
          <p:cNvPr id="14" name="object 18"/>
          <p:cNvSpPr/>
          <p:nvPr/>
        </p:nvSpPr>
        <p:spPr>
          <a:xfrm>
            <a:off x="355052" y="3324990"/>
            <a:ext cx="3288346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4743043" y="1793949"/>
            <a:ext cx="6770097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iế</a:t>
            </a:r>
            <a:r>
              <a:rPr lang="vi-VN" sz="2500" spc="-4" smtClean="0">
                <a:latin typeface="+mj-lt"/>
                <a:cs typeface="Calibri"/>
              </a:rPr>
              <a:t>n</a:t>
            </a:r>
            <a:r>
              <a:rPr lang="vi-VN" sz="2500" spc="0" smtClean="0">
                <a:latin typeface="+mj-lt"/>
                <a:cs typeface="Calibri"/>
              </a:rPr>
              <a:t>g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im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-25" smtClean="0">
                <a:latin typeface="+mj-lt"/>
                <a:cs typeface="Calibri"/>
              </a:rPr>
              <a:t>r</a:t>
            </a:r>
            <a:r>
              <a:rPr lang="vi-VN" sz="2500" spc="0" smtClean="0">
                <a:latin typeface="+mj-lt"/>
                <a:cs typeface="Calibri"/>
              </a:rPr>
              <a:t>ở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n</a:t>
            </a:r>
            <a:r>
              <a:rPr lang="vi-VN" sz="2500" spc="4" smtClean="0">
                <a:latin typeface="+mj-lt"/>
                <a:cs typeface="Calibri"/>
              </a:rPr>
              <a:t>ê</a:t>
            </a:r>
            <a:r>
              <a:rPr lang="vi-VN" sz="2500" spc="0" smtClean="0">
                <a:latin typeface="+mj-lt"/>
                <a:cs typeface="Calibri"/>
              </a:rPr>
              <a:t>n mờ, </a:t>
            </a:r>
            <a:r>
              <a:rPr lang="vi-VN" sz="2500" spc="-14" smtClean="0">
                <a:latin typeface="+mj-lt"/>
                <a:cs typeface="Calibri"/>
              </a:rPr>
              <a:t>x</a:t>
            </a:r>
            <a:r>
              <a:rPr lang="vi-VN" sz="2500" spc="-4" smtClean="0">
                <a:latin typeface="+mj-lt"/>
                <a:cs typeface="Calibri"/>
              </a:rPr>
              <a:t>u</a:t>
            </a:r>
            <a:r>
              <a:rPr lang="vi-VN" sz="2500" spc="-19" smtClean="0">
                <a:latin typeface="+mj-lt"/>
                <a:cs typeface="Calibri"/>
              </a:rPr>
              <a:t>ấ</a:t>
            </a:r>
            <a:r>
              <a:rPr lang="vi-VN" sz="2500" spc="0" smtClean="0">
                <a:latin typeface="+mj-lt"/>
                <a:cs typeface="Calibri"/>
              </a:rPr>
              <a:t>t hiện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iếng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hổi </a:t>
            </a:r>
            <a:r>
              <a:rPr lang="vi-VN" sz="2500" spc="-19" smtClean="0">
                <a:latin typeface="+mj-lt"/>
                <a:cs typeface="Calibri"/>
              </a:rPr>
              <a:t>t</a:t>
            </a:r>
            <a:r>
              <a:rPr lang="vi-VN" sz="2500" spc="-4" smtClean="0">
                <a:latin typeface="+mj-lt"/>
                <a:cs typeface="Calibri"/>
              </a:rPr>
              <a:t>â</a:t>
            </a:r>
            <a:r>
              <a:rPr lang="vi-VN" sz="2500" spc="0" smtClean="0">
                <a:latin typeface="+mj-lt"/>
                <a:cs typeface="Calibri"/>
              </a:rPr>
              <a:t>m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hu</a:t>
            </a:r>
            <a:r>
              <a:rPr lang="vi-VN" sz="2500" spc="6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ở</a:t>
            </a:r>
            <a:r>
              <a:rPr lang="vi-VN" sz="2500" spc="6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ổ</a:t>
            </a:r>
            <a:r>
              <a:rPr lang="vi-VN" sz="2500" spc="16" smtClean="0">
                <a:latin typeface="+mj-lt"/>
                <a:cs typeface="Calibri"/>
              </a:rPr>
              <a:t> </a:t>
            </a:r>
            <a:r>
              <a:rPr lang="vi-VN" sz="2500" spc="-19" smtClean="0">
                <a:latin typeface="+mj-lt"/>
                <a:cs typeface="Calibri"/>
              </a:rPr>
              <a:t>v</a:t>
            </a:r>
            <a:r>
              <a:rPr lang="vi-VN" sz="2500" spc="0" smtClean="0">
                <a:latin typeface="+mj-lt"/>
                <a:cs typeface="Calibri"/>
              </a:rPr>
              <a:t>an</a:t>
            </a:r>
            <a:r>
              <a:rPr lang="vi-VN" sz="2500" spc="6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2</a:t>
            </a:r>
            <a:r>
              <a:rPr lang="vi-VN" sz="2500" spc="6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l</a:t>
            </a:r>
            <a:r>
              <a:rPr lang="vi-VN" sz="2500" spc="0" smtClean="0">
                <a:latin typeface="+mj-lt"/>
                <a:cs typeface="Calibri"/>
              </a:rPr>
              <a:t>á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hoặc</a:t>
            </a:r>
            <a:r>
              <a:rPr lang="vi-VN" sz="2500" spc="11" smtClean="0">
                <a:latin typeface="+mj-lt"/>
                <a:cs typeface="Calibri"/>
              </a:rPr>
              <a:t> </a:t>
            </a:r>
            <a:r>
              <a:rPr lang="vi-VN" sz="2500" spc="-25" smtClean="0">
                <a:latin typeface="+mj-lt"/>
                <a:cs typeface="Calibri"/>
              </a:rPr>
              <a:t>v</a:t>
            </a:r>
            <a:r>
              <a:rPr lang="vi-VN" sz="2500" spc="0" smtClean="0">
                <a:latin typeface="+mj-lt"/>
                <a:cs typeface="Calibri"/>
              </a:rPr>
              <a:t>an </a:t>
            </a:r>
            <a:r>
              <a:rPr lang="vi-VN" sz="2500" spc="4" smtClean="0">
                <a:latin typeface="+mj-lt"/>
                <a:cs typeface="Calibri"/>
              </a:rPr>
              <a:t>đ</a:t>
            </a:r>
            <a:r>
              <a:rPr lang="vi-VN" sz="2500" spc="0" smtClean="0">
                <a:latin typeface="+mj-lt"/>
                <a:cs typeface="Calibri"/>
              </a:rPr>
              <a:t>ộng</a:t>
            </a:r>
            <a:r>
              <a:rPr lang="vi-VN" sz="2500" spc="11" smtClean="0">
                <a:latin typeface="+mj-lt"/>
                <a:cs typeface="Calibri"/>
              </a:rPr>
              <a:t> </a:t>
            </a:r>
            <a:r>
              <a:rPr lang="vi-VN" sz="2500" spc="-9" smtClean="0">
                <a:latin typeface="+mj-lt"/>
                <a:cs typeface="Calibri"/>
              </a:rPr>
              <a:t>m</a:t>
            </a:r>
            <a:r>
              <a:rPr lang="vi-VN" sz="2500" spc="0" smtClean="0">
                <a:latin typeface="+mj-lt"/>
                <a:cs typeface="Calibri"/>
              </a:rPr>
              <a:t>ạ</a:t>
            </a:r>
            <a:r>
              <a:rPr lang="vi-VN" sz="2500" spc="-4" smtClean="0">
                <a:latin typeface="+mj-lt"/>
                <a:cs typeface="Calibri"/>
              </a:rPr>
              <a:t>c</a:t>
            </a:r>
            <a:r>
              <a:rPr lang="vi-VN" sz="2500" spc="0" smtClean="0">
                <a:latin typeface="+mj-lt"/>
                <a:cs typeface="Calibri"/>
              </a:rPr>
              <a:t>h</a:t>
            </a:r>
            <a:r>
              <a:rPr lang="vi-VN" sz="2500" spc="6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c</a:t>
            </a:r>
            <a:r>
              <a:rPr lang="vi-VN" sz="2500" spc="0" smtClean="0">
                <a:latin typeface="+mj-lt"/>
                <a:cs typeface="Calibri"/>
              </a:rPr>
              <a:t>hủ,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i</a:t>
            </a:r>
            <a:r>
              <a:rPr lang="vi-VN" sz="2500" spc="-4" smtClean="0">
                <a:latin typeface="+mj-lt"/>
                <a:cs typeface="Calibri"/>
              </a:rPr>
              <a:t>ến</a:t>
            </a:r>
            <a:r>
              <a:rPr lang="vi-VN" sz="2500" spc="0" smtClean="0">
                <a:latin typeface="+mj-lt"/>
                <a:cs typeface="Calibri"/>
              </a:rPr>
              <a:t>g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hổi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không </a:t>
            </a:r>
            <a:r>
              <a:rPr lang="vi-VN" sz="2500" spc="-9" smtClean="0">
                <a:latin typeface="+mj-lt"/>
                <a:cs typeface="Calibri"/>
              </a:rPr>
              <a:t>l</a:t>
            </a:r>
            <a:r>
              <a:rPr lang="vi-VN" sz="2500" spc="0" smtClean="0">
                <a:latin typeface="+mj-lt"/>
                <a:cs typeface="Calibri"/>
              </a:rPr>
              <a:t>an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-25" smtClean="0">
                <a:latin typeface="+mj-lt"/>
                <a:cs typeface="Calibri"/>
              </a:rPr>
              <a:t>v</a:t>
            </a:r>
            <a:r>
              <a:rPr lang="vi-VN" sz="2500" spc="0" smtClean="0">
                <a:latin typeface="+mj-lt"/>
                <a:cs typeface="Calibri"/>
              </a:rPr>
              <a:t>à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h</a:t>
            </a:r>
            <a:r>
              <a:rPr lang="vi-VN" sz="2500" spc="-34" smtClean="0">
                <a:latin typeface="+mj-lt"/>
                <a:cs typeface="Calibri"/>
              </a:rPr>
              <a:t>a</a:t>
            </a:r>
            <a:r>
              <a:rPr lang="vi-VN" sz="2500" spc="0" smtClean="0">
                <a:latin typeface="+mj-lt"/>
                <a:cs typeface="Calibri"/>
              </a:rPr>
              <a:t>y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đổi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cườ</a:t>
            </a:r>
            <a:r>
              <a:rPr lang="vi-VN" sz="2500" spc="-4" smtClean="0">
                <a:latin typeface="+mj-lt"/>
                <a:cs typeface="Calibri"/>
              </a:rPr>
              <a:t>n</a:t>
            </a:r>
            <a:r>
              <a:rPr lang="vi-VN" sz="2500" spc="0" smtClean="0">
                <a:latin typeface="+mj-lt"/>
                <a:cs typeface="Calibri"/>
              </a:rPr>
              <a:t>g </a:t>
            </a:r>
            <a:r>
              <a:rPr lang="vi-VN" sz="2500" spc="4" smtClean="0">
                <a:latin typeface="+mj-lt"/>
                <a:cs typeface="Calibri"/>
              </a:rPr>
              <a:t>đ</a:t>
            </a:r>
            <a:r>
              <a:rPr lang="vi-VN" sz="2500" spc="0" smtClean="0">
                <a:latin typeface="+mj-lt"/>
                <a:cs typeface="Calibri"/>
              </a:rPr>
              <a:t>ộ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ừng n</a:t>
            </a:r>
            <a:r>
              <a:rPr lang="vi-VN" sz="2500" spc="-34" smtClean="0">
                <a:latin typeface="+mj-lt"/>
                <a:cs typeface="Calibri"/>
              </a:rPr>
              <a:t>g</a:t>
            </a:r>
            <a:r>
              <a:rPr lang="vi-VN" sz="2500" spc="-29" smtClean="0">
                <a:latin typeface="+mj-lt"/>
                <a:cs typeface="Calibri"/>
              </a:rPr>
              <a:t>à</a:t>
            </a:r>
            <a:r>
              <a:rPr lang="vi-VN" sz="2500" spc="-114" smtClean="0">
                <a:latin typeface="+mj-lt"/>
                <a:cs typeface="Calibri"/>
              </a:rPr>
              <a:t>y,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heo</a:t>
            </a:r>
            <a:r>
              <a:rPr lang="vi-VN" sz="2500" spc="15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hứ</a:t>
            </a:r>
            <a:r>
              <a:rPr lang="vi-VN" sz="2500" spc="5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ự</a:t>
            </a:r>
            <a:r>
              <a:rPr lang="vi-VN" sz="2500" spc="5" smtClean="0">
                <a:latin typeface="+mj-lt"/>
                <a:cs typeface="Calibri"/>
              </a:rPr>
              <a:t> </a:t>
            </a:r>
            <a:r>
              <a:rPr lang="vi-VN" sz="2500" spc="-19" smtClean="0">
                <a:latin typeface="+mj-lt"/>
                <a:cs typeface="Calibri"/>
              </a:rPr>
              <a:t>v</a:t>
            </a:r>
            <a:r>
              <a:rPr lang="vi-VN" sz="2500" spc="0" smtClean="0">
                <a:latin typeface="+mj-lt"/>
                <a:cs typeface="Calibri"/>
              </a:rPr>
              <a:t>an</a:t>
            </a:r>
            <a:r>
              <a:rPr lang="vi-VN" sz="2500" spc="5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2 lá</a:t>
            </a:r>
            <a:r>
              <a:rPr lang="vi-VN" sz="2500" spc="5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bị n</a:t>
            </a:r>
            <a:r>
              <a:rPr lang="vi-VN" sz="2500" spc="-4" smtClean="0">
                <a:latin typeface="+mj-lt"/>
                <a:cs typeface="Calibri"/>
              </a:rPr>
              <a:t>hi</a:t>
            </a:r>
            <a:r>
              <a:rPr lang="vi-VN" sz="2500" spc="0" smtClean="0">
                <a:latin typeface="+mj-lt"/>
                <a:cs typeface="Calibri"/>
              </a:rPr>
              <a:t>ều</a:t>
            </a:r>
            <a:r>
              <a:rPr lang="vi-VN" sz="2500" spc="5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hơn</a:t>
            </a:r>
            <a:r>
              <a:rPr lang="vi-VN" sz="2500" spc="5" smtClean="0">
                <a:latin typeface="+mj-lt"/>
                <a:cs typeface="Calibri"/>
              </a:rPr>
              <a:t> </a:t>
            </a:r>
            <a:r>
              <a:rPr lang="vi-VN" sz="2500" spc="-25" smtClean="0">
                <a:latin typeface="+mj-lt"/>
                <a:cs typeface="Calibri"/>
              </a:rPr>
              <a:t>v</a:t>
            </a:r>
            <a:r>
              <a:rPr lang="vi-VN" sz="2500" spc="0" smtClean="0">
                <a:latin typeface="+mj-lt"/>
                <a:cs typeface="Calibri"/>
              </a:rPr>
              <a:t>an</a:t>
            </a:r>
            <a:r>
              <a:rPr lang="vi-VN" sz="2500" spc="5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động m</a:t>
            </a:r>
            <a:r>
              <a:rPr lang="vi-VN" sz="2500" spc="-4" smtClean="0">
                <a:latin typeface="+mj-lt"/>
                <a:cs typeface="Calibri"/>
              </a:rPr>
              <a:t>ạ</a:t>
            </a:r>
            <a:r>
              <a:rPr lang="vi-VN" sz="2500" spc="0" smtClean="0">
                <a:latin typeface="+mj-lt"/>
                <a:cs typeface="Calibri"/>
              </a:rPr>
              <a:t>ch ch</a:t>
            </a:r>
            <a:r>
              <a:rPr lang="vi-VN" sz="2500" spc="-4" smtClean="0">
                <a:latin typeface="+mj-lt"/>
                <a:cs typeface="Calibri"/>
              </a:rPr>
              <a:t>ủ</a:t>
            </a:r>
            <a:r>
              <a:rPr lang="vi-VN" sz="2500" spc="0" smtClean="0">
                <a:latin typeface="+mj-lt"/>
                <a:cs typeface="Calibri"/>
              </a:rPr>
              <a:t>,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đôi</a:t>
            </a:r>
            <a:r>
              <a:rPr lang="vi-VN" sz="2500" spc="9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khi </a:t>
            </a:r>
            <a:r>
              <a:rPr lang="vi-VN" sz="2500" spc="-9" smtClean="0">
                <a:latin typeface="+mj-lt"/>
                <a:cs typeface="Calibri"/>
              </a:rPr>
              <a:t>c</a:t>
            </a:r>
            <a:r>
              <a:rPr lang="vi-VN" sz="2500" spc="0" smtClean="0">
                <a:latin typeface="+mj-lt"/>
                <a:cs typeface="Calibri"/>
              </a:rPr>
              <a:t>ó</a:t>
            </a:r>
            <a:r>
              <a:rPr lang="vi-VN" sz="2500" spc="9" smtClean="0">
                <a:latin typeface="+mj-lt"/>
                <a:cs typeface="Calibri"/>
              </a:rPr>
              <a:t> </a:t>
            </a:r>
            <a:r>
              <a:rPr lang="vi-VN" sz="2500" spc="-19" smtClean="0">
                <a:latin typeface="+mj-lt"/>
                <a:cs typeface="Calibri"/>
              </a:rPr>
              <a:t>c</a:t>
            </a:r>
            <a:r>
              <a:rPr lang="vi-VN" sz="2500" spc="0" smtClean="0">
                <a:latin typeface="+mj-lt"/>
                <a:cs typeface="Calibri"/>
              </a:rPr>
              <a:t>ả </a:t>
            </a:r>
            <a:r>
              <a:rPr lang="vi-VN" sz="2500" spc="-19" smtClean="0">
                <a:latin typeface="+mj-lt"/>
                <a:cs typeface="Calibri"/>
              </a:rPr>
              <a:t>v</a:t>
            </a:r>
            <a:r>
              <a:rPr lang="vi-VN" sz="2500" spc="0" smtClean="0">
                <a:latin typeface="+mj-lt"/>
                <a:cs typeface="Calibri"/>
              </a:rPr>
              <a:t>an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3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l</a:t>
            </a:r>
            <a:r>
              <a:rPr lang="vi-VN" sz="2500" spc="0" smtClean="0">
                <a:latin typeface="+mj-lt"/>
                <a:cs typeface="Calibri"/>
              </a:rPr>
              <a:t>á, </a:t>
            </a:r>
            <a:r>
              <a:rPr lang="vi-VN" sz="2500" spc="-9" smtClean="0">
                <a:latin typeface="+mj-lt"/>
                <a:cs typeface="Calibri"/>
              </a:rPr>
              <a:t>c</a:t>
            </a:r>
            <a:r>
              <a:rPr lang="vi-VN" sz="2500" spc="0" smtClean="0">
                <a:latin typeface="+mj-lt"/>
                <a:cs typeface="Calibri"/>
              </a:rPr>
              <a:t>ó</a:t>
            </a:r>
            <a:r>
              <a:rPr lang="vi-VN" sz="2500" spc="9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hể</a:t>
            </a:r>
            <a:r>
              <a:rPr lang="vi-VN" sz="2500" spc="4" smtClean="0">
                <a:latin typeface="+mj-lt"/>
                <a:cs typeface="Calibri"/>
              </a:rPr>
              <a:t> c</a:t>
            </a:r>
            <a:r>
              <a:rPr lang="vi-VN" sz="2500" spc="0" smtClean="0">
                <a:latin typeface="+mj-lt"/>
                <a:cs typeface="Calibri"/>
              </a:rPr>
              <a:t>hỉ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b</a:t>
            </a:r>
            <a:r>
              <a:rPr lang="vi-VN" sz="2500" spc="0" smtClean="0">
                <a:latin typeface="+mj-lt"/>
                <a:cs typeface="Calibri"/>
              </a:rPr>
              <a:t>ị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một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-19" smtClean="0">
                <a:latin typeface="+mj-lt"/>
                <a:cs typeface="Calibri"/>
              </a:rPr>
              <a:t>v</a:t>
            </a:r>
            <a:r>
              <a:rPr lang="vi-VN" sz="2500" spc="0" smtClean="0">
                <a:latin typeface="+mj-lt"/>
                <a:cs typeface="Calibri"/>
              </a:rPr>
              <a:t>a</a:t>
            </a:r>
            <a:r>
              <a:rPr lang="vi-VN" sz="2500" spc="-9" smtClean="0">
                <a:latin typeface="+mj-lt"/>
                <a:cs typeface="Calibri"/>
              </a:rPr>
              <a:t>n</a:t>
            </a:r>
            <a:r>
              <a:rPr lang="vi-VN" sz="2500" spc="0" smtClean="0">
                <a:latin typeface="+mj-lt"/>
                <a:cs typeface="Calibri"/>
              </a:rPr>
              <a:t>, không</a:t>
            </a:r>
            <a:r>
              <a:rPr lang="vi-VN" sz="2500" spc="5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ít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rường</a:t>
            </a:r>
            <a:r>
              <a:rPr lang="vi-VN" sz="2500" spc="5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hợp bị </a:t>
            </a:r>
            <a:r>
              <a:rPr lang="vi-VN" sz="2500" spc="-19" smtClean="0">
                <a:latin typeface="+mj-lt"/>
                <a:cs typeface="Calibri"/>
              </a:rPr>
              <a:t>c</a:t>
            </a:r>
            <a:r>
              <a:rPr lang="vi-VN" sz="2500" spc="0" smtClean="0">
                <a:latin typeface="+mj-lt"/>
                <a:cs typeface="Calibri"/>
              </a:rPr>
              <a:t>ả</a:t>
            </a:r>
            <a:r>
              <a:rPr lang="vi-VN" sz="2500" spc="5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h</a:t>
            </a:r>
            <a:r>
              <a:rPr lang="vi-VN" sz="2500" spc="-4" smtClean="0">
                <a:latin typeface="+mj-lt"/>
                <a:cs typeface="Calibri"/>
              </a:rPr>
              <a:t>a</a:t>
            </a:r>
            <a:r>
              <a:rPr lang="vi-VN" sz="2500" spc="0" smtClean="0">
                <a:latin typeface="+mj-lt"/>
                <a:cs typeface="Calibri"/>
              </a:rPr>
              <a:t>i </a:t>
            </a:r>
            <a:r>
              <a:rPr lang="vi-VN" sz="2500" spc="-19" smtClean="0">
                <a:latin typeface="+mj-lt"/>
                <a:cs typeface="Calibri"/>
              </a:rPr>
              <a:t>v</a:t>
            </a:r>
            <a:r>
              <a:rPr lang="vi-VN" sz="2500" spc="-4" smtClean="0">
                <a:latin typeface="+mj-lt"/>
                <a:cs typeface="Calibri"/>
              </a:rPr>
              <a:t>a</a:t>
            </a:r>
            <a:r>
              <a:rPr lang="vi-VN" sz="2500" spc="0" smtClean="0">
                <a:latin typeface="+mj-lt"/>
                <a:cs typeface="Calibri"/>
              </a:rPr>
              <a:t>n,</a:t>
            </a:r>
            <a:r>
              <a:rPr lang="vi-VN" sz="2500" spc="5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đều</a:t>
            </a:r>
            <a:r>
              <a:rPr lang="vi-VN" sz="2500" spc="9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hở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ho</a:t>
            </a:r>
            <a:r>
              <a:rPr lang="vi-VN" sz="2500" spc="-4" smtClean="0">
                <a:latin typeface="+mj-lt"/>
                <a:cs typeface="Calibri"/>
              </a:rPr>
              <a:t>ặc </a:t>
            </a:r>
            <a:r>
              <a:rPr lang="vi-VN" sz="2500" spc="0" smtClean="0">
                <a:latin typeface="+mj-lt"/>
                <a:cs typeface="Calibri"/>
              </a:rPr>
              <a:t>hẹp.  </a:t>
            </a:r>
            <a:endParaRPr lang="en-US" sz="2500" spc="0" smtClean="0">
              <a:latin typeface="+mj-lt"/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500">
              <a:latin typeface="+mj-lt"/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vi-VN" sz="2500" spc="0" smtClean="0">
                <a:latin typeface="+mj-lt"/>
                <a:cs typeface="Calibri"/>
              </a:rPr>
              <a:t>Khi </a:t>
            </a:r>
            <a:r>
              <a:rPr lang="vi-VN" sz="2500" spc="10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đã 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viêm </a:t>
            </a:r>
            <a:r>
              <a:rPr lang="vi-VN" sz="2500" spc="9" smtClean="0">
                <a:latin typeface="+mj-lt"/>
                <a:cs typeface="Calibri"/>
              </a:rPr>
              <a:t> </a:t>
            </a:r>
            <a:r>
              <a:rPr lang="vi-VN" sz="2500" spc="-9" smtClean="0">
                <a:latin typeface="+mj-lt"/>
                <a:cs typeface="Calibri"/>
              </a:rPr>
              <a:t>m</a:t>
            </a:r>
            <a:r>
              <a:rPr lang="vi-VN" sz="2500" spc="0" smtClean="0">
                <a:latin typeface="+mj-lt"/>
                <a:cs typeface="Calibri"/>
              </a:rPr>
              <a:t>à</a:t>
            </a:r>
            <a:r>
              <a:rPr lang="vi-VN" sz="2500" spc="-9" smtClean="0">
                <a:latin typeface="+mj-lt"/>
                <a:cs typeface="Calibri"/>
              </a:rPr>
              <a:t>n</a:t>
            </a:r>
            <a:r>
              <a:rPr lang="vi-VN" sz="2500" spc="0" smtClean="0">
                <a:latin typeface="+mj-lt"/>
                <a:cs typeface="Calibri"/>
              </a:rPr>
              <a:t>g 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-19" smtClean="0">
                <a:latin typeface="+mj-lt"/>
                <a:cs typeface="Calibri"/>
              </a:rPr>
              <a:t>r</a:t>
            </a:r>
            <a:r>
              <a:rPr lang="vi-VN" sz="2500" spc="0" smtClean="0">
                <a:latin typeface="+mj-lt"/>
                <a:cs typeface="Calibri"/>
              </a:rPr>
              <a:t>ong </a:t>
            </a:r>
            <a:r>
              <a:rPr lang="vi-VN" sz="2500" spc="10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-9" smtClean="0">
                <a:latin typeface="+mj-lt"/>
                <a:cs typeface="Calibri"/>
              </a:rPr>
              <a:t>i</a:t>
            </a:r>
            <a:r>
              <a:rPr lang="vi-VN" sz="2500" spc="0" smtClean="0">
                <a:latin typeface="+mj-lt"/>
                <a:cs typeface="Calibri"/>
              </a:rPr>
              <a:t>m </a:t>
            </a:r>
            <a:r>
              <a:rPr lang="vi-VN" sz="2500" spc="10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một 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lần </a:t>
            </a:r>
            <a:r>
              <a:rPr lang="vi-VN" sz="2500" spc="9" smtClean="0">
                <a:latin typeface="+mj-lt"/>
                <a:cs typeface="Calibri"/>
              </a:rPr>
              <a:t> </a:t>
            </a:r>
            <a:r>
              <a:rPr lang="vi-VN" sz="2500" spc="-9" smtClean="0">
                <a:latin typeface="+mj-lt"/>
                <a:cs typeface="Calibri"/>
              </a:rPr>
              <a:t>th</a:t>
            </a:r>
            <a:r>
              <a:rPr lang="vi-VN" sz="2500" spc="0" smtClean="0">
                <a:latin typeface="+mj-lt"/>
                <a:cs typeface="Calibri"/>
              </a:rPr>
              <a:t>ì nh</a:t>
            </a:r>
            <a:r>
              <a:rPr lang="vi-VN" sz="2500" spc="-4" smtClean="0">
                <a:latin typeface="+mj-lt"/>
                <a:cs typeface="Calibri"/>
              </a:rPr>
              <a:t>ữn</a:t>
            </a:r>
            <a:r>
              <a:rPr lang="vi-VN" sz="2500" spc="0" smtClean="0">
                <a:latin typeface="+mj-lt"/>
                <a:cs typeface="Calibri"/>
              </a:rPr>
              <a:t>g</a:t>
            </a:r>
            <a:r>
              <a:rPr lang="vi-VN" sz="2500" spc="9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lầ</a:t>
            </a:r>
            <a:r>
              <a:rPr lang="vi-VN" sz="2500" spc="0" smtClean="0">
                <a:latin typeface="+mj-lt"/>
                <a:cs typeface="Calibri"/>
              </a:rPr>
              <a:t>n</a:t>
            </a:r>
            <a:r>
              <a:rPr lang="vi-VN" sz="2500" spc="9" smtClean="0">
                <a:latin typeface="+mj-lt"/>
                <a:cs typeface="Calibri"/>
              </a:rPr>
              <a:t> </a:t>
            </a:r>
            <a:r>
              <a:rPr lang="vi-VN" sz="2500" spc="-19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ái ph</a:t>
            </a:r>
            <a:r>
              <a:rPr lang="vi-VN" sz="2500" spc="-25" smtClean="0">
                <a:latin typeface="+mj-lt"/>
                <a:cs typeface="Calibri"/>
              </a:rPr>
              <a:t>á</a:t>
            </a:r>
            <a:r>
              <a:rPr lang="vi-VN" sz="2500" spc="0" smtClean="0">
                <a:latin typeface="+mj-lt"/>
                <a:cs typeface="Calibri"/>
              </a:rPr>
              <a:t>t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s</a:t>
            </a:r>
            <a:r>
              <a:rPr lang="vi-VN" sz="2500" spc="0" smtClean="0">
                <a:latin typeface="+mj-lt"/>
                <a:cs typeface="Calibri"/>
              </a:rPr>
              <a:t>au</a:t>
            </a:r>
            <a:r>
              <a:rPr lang="vi-VN" sz="2500" spc="9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h</a:t>
            </a:r>
            <a:r>
              <a:rPr lang="vi-VN" sz="2500" spc="-4" smtClean="0">
                <a:latin typeface="+mj-lt"/>
                <a:cs typeface="Calibri"/>
              </a:rPr>
              <a:t>ấ</a:t>
            </a:r>
            <a:r>
              <a:rPr lang="vi-VN" sz="2500" spc="0" smtClean="0">
                <a:latin typeface="+mj-lt"/>
                <a:cs typeface="Calibri"/>
              </a:rPr>
              <a:t>p</a:t>
            </a:r>
            <a:r>
              <a:rPr lang="vi-VN" sz="2500" spc="9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k</a:t>
            </a:r>
            <a:r>
              <a:rPr lang="vi-VN" sz="2500" spc="0" smtClean="0">
                <a:latin typeface="+mj-lt"/>
                <a:cs typeface="Calibri"/>
              </a:rPr>
              <a:t>hớp </a:t>
            </a:r>
            <a:r>
              <a:rPr lang="vi-VN" sz="2500" spc="-19" smtClean="0">
                <a:latin typeface="+mj-lt"/>
                <a:cs typeface="Calibri"/>
              </a:rPr>
              <a:t>c</a:t>
            </a:r>
            <a:r>
              <a:rPr lang="vi-VN" sz="2500" spc="0" smtClean="0">
                <a:latin typeface="+mj-lt"/>
                <a:cs typeface="Calibri"/>
              </a:rPr>
              <a:t>ấp</a:t>
            </a:r>
            <a:r>
              <a:rPr lang="vi-VN" sz="2500" spc="9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s</a:t>
            </a:r>
            <a:r>
              <a:rPr lang="vi-VN" sz="2500" spc="0" smtClean="0">
                <a:latin typeface="+mj-lt"/>
                <a:cs typeface="Calibri"/>
              </a:rPr>
              <a:t>ẽ</a:t>
            </a:r>
            <a:r>
              <a:rPr lang="vi-VN" sz="2500" spc="9" smtClean="0">
                <a:latin typeface="+mj-lt"/>
                <a:cs typeface="Calibri"/>
              </a:rPr>
              <a:t> </a:t>
            </a:r>
            <a:r>
              <a:rPr lang="vi-VN" sz="2500" spc="-9" smtClean="0">
                <a:latin typeface="+mj-lt"/>
                <a:cs typeface="Calibri"/>
              </a:rPr>
              <a:t>l</a:t>
            </a:r>
            <a:r>
              <a:rPr lang="vi-VN" sz="2500" spc="-4" smtClean="0">
                <a:latin typeface="+mj-lt"/>
                <a:cs typeface="Calibri"/>
              </a:rPr>
              <a:t>à</a:t>
            </a:r>
            <a:r>
              <a:rPr lang="vi-VN" sz="2500" spc="0" smtClean="0">
                <a:latin typeface="+mj-lt"/>
                <a:cs typeface="Calibri"/>
              </a:rPr>
              <a:t>m</a:t>
            </a:r>
            <a:r>
              <a:rPr lang="vi-VN" sz="2500" spc="4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cho </a:t>
            </a:r>
            <a:r>
              <a:rPr lang="vi-VN" sz="2500" spc="-9" smtClean="0">
                <a:latin typeface="+mj-lt"/>
                <a:cs typeface="Calibri"/>
              </a:rPr>
              <a:t>c</a:t>
            </a:r>
            <a:r>
              <a:rPr lang="vi-VN" sz="2500" spc="0" smtClean="0">
                <a:latin typeface="+mj-lt"/>
                <a:cs typeface="Calibri"/>
              </a:rPr>
              <a:t>ác</a:t>
            </a:r>
            <a:r>
              <a:rPr lang="vi-VN" sz="2500" spc="-14" smtClean="0">
                <a:latin typeface="+mj-lt"/>
                <a:cs typeface="Calibri"/>
              </a:rPr>
              <a:t> </a:t>
            </a:r>
            <a:r>
              <a:rPr lang="vi-VN" sz="2500" spc="-19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ổn</a:t>
            </a:r>
            <a:r>
              <a:rPr lang="vi-VN" sz="2500" spc="9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hương</a:t>
            </a:r>
            <a:r>
              <a:rPr lang="vi-VN" sz="2500" spc="-4" smtClean="0">
                <a:latin typeface="+mj-lt"/>
                <a:cs typeface="Calibri"/>
              </a:rPr>
              <a:t> </a:t>
            </a:r>
            <a:r>
              <a:rPr lang="vi-VN" sz="2500" spc="-19" smtClean="0">
                <a:latin typeface="+mj-lt"/>
                <a:cs typeface="Calibri"/>
              </a:rPr>
              <a:t>v</a:t>
            </a:r>
            <a:r>
              <a:rPr lang="vi-VN" sz="2500" spc="0" smtClean="0">
                <a:latin typeface="+mj-lt"/>
                <a:cs typeface="Calibri"/>
              </a:rPr>
              <a:t>an</a:t>
            </a:r>
            <a:r>
              <a:rPr lang="vi-VN" sz="2500" spc="-9" smtClean="0">
                <a:latin typeface="+mj-lt"/>
                <a:cs typeface="Calibri"/>
              </a:rPr>
              <a:t> </a:t>
            </a:r>
            <a:r>
              <a:rPr lang="vi-VN" sz="2500" spc="-19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ăng</a:t>
            </a:r>
            <a:r>
              <a:rPr lang="vi-VN" sz="2500" spc="-9" smtClean="0">
                <a:latin typeface="+mj-lt"/>
                <a:cs typeface="Calibri"/>
              </a:rPr>
              <a:t> </a:t>
            </a:r>
            <a:r>
              <a:rPr lang="vi-VN" sz="2500" spc="-4" smtClean="0">
                <a:latin typeface="+mj-lt"/>
                <a:cs typeface="Calibri"/>
              </a:rPr>
              <a:t>t</a:t>
            </a:r>
            <a:r>
              <a:rPr lang="vi-VN" sz="2500" spc="0" smtClean="0">
                <a:latin typeface="+mj-lt"/>
                <a:cs typeface="Calibri"/>
              </a:rPr>
              <a:t>hêm </a:t>
            </a:r>
            <a:r>
              <a:rPr lang="vi-VN" sz="2500" spc="-19" smtClean="0">
                <a:latin typeface="+mj-lt"/>
                <a:cs typeface="Calibri"/>
              </a:rPr>
              <a:t>v</a:t>
            </a:r>
            <a:r>
              <a:rPr lang="vi-VN" sz="2500" spc="0" smtClean="0">
                <a:latin typeface="+mj-lt"/>
                <a:cs typeface="Calibri"/>
              </a:rPr>
              <a:t>à</a:t>
            </a:r>
            <a:r>
              <a:rPr lang="vi-VN" sz="2500" spc="-4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nặng</a:t>
            </a:r>
            <a:r>
              <a:rPr lang="vi-VN" sz="2500" spc="-9" smtClean="0">
                <a:latin typeface="+mj-lt"/>
                <a:cs typeface="Calibri"/>
              </a:rPr>
              <a:t> </a:t>
            </a:r>
            <a:r>
              <a:rPr lang="vi-VN" sz="2500" spc="0" smtClean="0">
                <a:latin typeface="+mj-lt"/>
                <a:cs typeface="Calibri"/>
              </a:rPr>
              <a:t>lên.</a:t>
            </a:r>
            <a:endParaRPr lang="vi-VN" sz="2500" smtClean="0">
              <a:latin typeface="+mj-lt"/>
              <a:cs typeface="Calibri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295549" y="1495600"/>
            <a:ext cx="3347849" cy="13763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Viêm màng trong tim</a:t>
            </a:r>
            <a:endParaRPr lang="en-US" sz="35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5550" y="1390918"/>
            <a:ext cx="11549928" cy="5467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912" y="1593193"/>
            <a:ext cx="5078677" cy="2971800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6246773" y="4622065"/>
            <a:ext cx="148122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Màng tim</a:t>
            </a:r>
            <a:endParaRPr lang="en-US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99916" y="3272809"/>
            <a:ext cx="14043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Màng ngoài tim</a:t>
            </a:r>
            <a:endParaRPr lang="en-US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459270" y="3976334"/>
            <a:ext cx="18609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Viêm màng ngoài tim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95549" y="3380101"/>
            <a:ext cx="530362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sự xuất hiện tiếng cọ màng tim, đôi khi có tràn dịch với mức độ nhẹ hoặc trung bình. </a:t>
            </a:r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Khỏi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không để lại di chứng dày dính hoặc co thắt màng tim.</a:t>
            </a:r>
          </a:p>
          <a:p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47910" y="1648000"/>
            <a:ext cx="3347849" cy="13763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Viêm màng ngoài tim</a:t>
            </a:r>
            <a:endParaRPr lang="en-US" sz="35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64891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/>
      <p:bldP spid="56" grpId="0" animBg="1"/>
      <p:bldP spid="57" grpId="0" animBg="1"/>
      <p:bldP spid="61" grpId="0"/>
      <p:bldP spid="62" grpId="0"/>
      <p:bldP spid="63" grpId="0"/>
      <p:bldP spid="64" grpId="0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102425" y="4275016"/>
            <a:ext cx="2410208" cy="172817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 vòng</a:t>
            </a:r>
            <a:endParaRPr lang="en-US" sz="35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64949" y="99127"/>
            <a:ext cx="10258928" cy="11873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3.1.4. </a:t>
            </a:r>
            <a:r>
              <a:rPr 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4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39537" y="1794115"/>
            <a:ext cx="2410208" cy="172817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>
                <a:latin typeface="Times New Roman" panose="02020603050405020304" pitchFamily="18" charset="0"/>
                <a:cs typeface="Times New Roman" panose="02020603050405020304" pitchFamily="18" charset="0"/>
              </a:rPr>
              <a:t>Hạt Meynet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988" y="1506353"/>
            <a:ext cx="3205907" cy="21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82394" y="1506352"/>
            <a:ext cx="487982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Hiếm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gặp trên lâm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sàng.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 hạt nổi dưới da từ 5 – 20 mm đường kính, nổi lên trên nền xương nông (chẩm, khủyu, gối).</a:t>
            </a: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637" y="4275016"/>
            <a:ext cx="3342610" cy="198411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682393" y="3874384"/>
            <a:ext cx="487982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  vệt/ mảng 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màu  hồng hay vàng nhạt,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nhiều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vòng màu đỏ sẫm, vị trí ớ trên mình,  gốc  chi,  không  bao  giờ  ở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uất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hiện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 mất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đi nhanh sau vài ngày, không để lại dấu vết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2426" y="1488457"/>
            <a:ext cx="11837701" cy="52688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7598" y="2678768"/>
            <a:ext cx="3298635" cy="159724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Múa giật </a:t>
            </a:r>
            <a:r>
              <a:rPr lang="en-US" sz="3500" b="1">
                <a:latin typeface="Times New Roman" panose="02020603050405020304" pitchFamily="18" charset="0"/>
                <a:cs typeface="Times New Roman" panose="02020603050405020304" pitchFamily="18" charset="0"/>
              </a:rPr>
              <a:t>Sydenham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28707" y="1506353"/>
            <a:ext cx="83047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tổn thương thấp ở hệ thần kinh trung ương, thường xuất hiện muộn, có khi cách xa các biểu hiện khác của bệnh tới vài tháng. </a:t>
            </a:r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nhân lúc đầu thấy lo âu, kích thích, bồn chồn, yếu các cơ, sau đó xuất hiện các động tác dị thường, vô ý thức ở một chi hoặc nửa người, những động tác múa giật tăng lên khi vận động gắng sức, cảm động, giảm và hết khi nghỉ,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ngủ.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Đôi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khi những biểu hiện thần kinh thể hiện bằng liệt, rối loạn tâm thần, sảng, co giật …. Và được gọi là tình trạng thấp não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68698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 animBg="1"/>
      <p:bldP spid="3" grpId="0"/>
      <p:bldP spid="22" grpId="0"/>
      <p:bldP spid="28" grpId="0" animBg="1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0056811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11658600" cy="5334000"/>
          </a:xfrm>
        </p:spPr>
        <p:txBody>
          <a:bodyPr>
            <a:noAutofit/>
          </a:bodyPr>
          <a:lstStyle/>
          <a:p>
            <a:pPr algn="l"/>
            <a:r>
              <a:rPr lang="vi-VN" sz="2300" dirty="0">
                <a:solidFill>
                  <a:schemeClr val="tx1"/>
                </a:solidFill>
                <a:latin typeface="+mj-lt"/>
              </a:rPr>
              <a:t>Khi chẩn đoán thấp tim phải có 2 tiêu chuẩn chính, hoặc 1 tiêu chuẩn chính + 2 tiêu chuẩn phụ và mới bị nhiễm liên </a:t>
            </a:r>
            <a:r>
              <a:rPr lang="vi-VN" sz="2300" dirty="0" smtClean="0">
                <a:solidFill>
                  <a:schemeClr val="tx1"/>
                </a:solidFill>
                <a:latin typeface="+mj-lt"/>
              </a:rPr>
              <a:t>cầu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(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Tiêu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chuẩn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của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Jones):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Tiêu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chuẩn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chính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tx1"/>
                </a:solidFill>
              </a:rPr>
              <a:t>Viêm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tim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Ban </a:t>
            </a:r>
            <a:r>
              <a:rPr lang="en-US" sz="2300" dirty="0" err="1" smtClean="0">
                <a:solidFill>
                  <a:schemeClr val="tx1"/>
                </a:solidFill>
              </a:rPr>
              <a:t>vòng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tx1"/>
                </a:solidFill>
              </a:rPr>
              <a:t>Viêm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khớp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tx1"/>
                </a:solidFill>
              </a:rPr>
              <a:t>Nốt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dưới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da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tx1"/>
                </a:solidFill>
              </a:rPr>
              <a:t>Múa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giật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 startAt="2"/>
            </a:pP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Tiêu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chuẩn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phụ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Sốt</a:t>
            </a:r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Đau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khớp</a:t>
            </a:r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PR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kéo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dài</a:t>
            </a:r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VS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tăng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bạch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cầu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tăng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, C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Reative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Protein(+)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Tiền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sử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thấp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hay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bị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bệnh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tim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sau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nhiễm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liên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+mj-lt"/>
              </a:rPr>
              <a:t>cầu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457200" indent="-457200" algn="l"/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/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/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/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/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/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en-US" sz="2300" dirty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en-US" sz="2300" dirty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en-US" sz="2300" dirty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endParaRPr lang="vi-VN" sz="2300" dirty="0">
              <a:solidFill>
                <a:schemeClr val="tx1"/>
              </a:solidFill>
              <a:latin typeface="+mj-lt"/>
            </a:endParaRPr>
          </a:p>
          <a:p>
            <a:pPr algn="l"/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3.2.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500" dirty="0" smtClean="0">
                <a:latin typeface="+mj-lt"/>
              </a:rPr>
              <a:t> Máu: CTM: Bạch cầu tăng, máu lắng tăng; sợi huyết tăng; Protein C tăng; Antistreptolysin O: Tăng cao &gt; 200 đơn vị Todd. Tăng nhiều sau nhiễm liên cầu beta tan huyết nhóm A sau 2 tuần, kéo dài 3-5 tuần rồi giảm dần.</a:t>
            </a:r>
            <a:br>
              <a:rPr lang="vi-VN" sz="2500" dirty="0" smtClean="0">
                <a:latin typeface="+mj-lt"/>
              </a:rPr>
            </a:br>
            <a:r>
              <a:rPr lang="vi-VN" sz="2500" dirty="0" smtClean="0">
                <a:latin typeface="+mj-lt"/>
              </a:rPr>
              <a:t/>
            </a:r>
            <a:br>
              <a:rPr lang="vi-VN" sz="2500" dirty="0" smtClean="0">
                <a:latin typeface="+mj-lt"/>
              </a:rPr>
            </a:br>
            <a:r>
              <a:rPr lang="vi-VN" sz="2500" i="1" dirty="0" smtClean="0">
                <a:latin typeface="+mj-lt"/>
              </a:rPr>
              <a:t>- </a:t>
            </a:r>
            <a:r>
              <a:rPr lang="vi-VN" sz="2500" dirty="0" smtClean="0">
                <a:latin typeface="+mj-lt"/>
              </a:rPr>
              <a:t>Điện tâm đồ: Bloc nhĩ - thất cấp I hay gặp. Có thể gặp bloc nhĩ - thất cấp II, III. Nhịp nhanh xoang. Ngoại tâm thu nhĩ, ngoại tâm thu thất...</a:t>
            </a:r>
            <a:br>
              <a:rPr lang="vi-VN" sz="2500" dirty="0" smtClean="0">
                <a:latin typeface="+mj-lt"/>
              </a:rPr>
            </a:br>
            <a:r>
              <a:rPr lang="vi-VN" sz="2500" dirty="0" smtClean="0">
                <a:latin typeface="+mj-lt"/>
              </a:rPr>
              <a:t/>
            </a:r>
            <a:br>
              <a:rPr lang="vi-VN" sz="2500" dirty="0" smtClean="0">
                <a:latin typeface="+mj-lt"/>
              </a:rPr>
            </a:br>
            <a:r>
              <a:rPr lang="vi-VN" sz="2500" i="1" dirty="0" smtClean="0">
                <a:latin typeface="+mj-lt"/>
              </a:rPr>
              <a:t>- </a:t>
            </a:r>
            <a:r>
              <a:rPr lang="vi-VN" sz="2500" dirty="0" smtClean="0">
                <a:latin typeface="+mj-lt"/>
              </a:rPr>
              <a:t>Chụp tim phổi: Có thể thấy tim to, rốn phổi đậm...</a:t>
            </a:r>
            <a:br>
              <a:rPr lang="vi-VN" sz="2500" dirty="0" smtClean="0">
                <a:latin typeface="+mj-lt"/>
              </a:rPr>
            </a:br>
            <a:r>
              <a:rPr lang="vi-VN" sz="2500" dirty="0" smtClean="0">
                <a:latin typeface="+mj-lt"/>
              </a:rPr>
              <a:t/>
            </a:r>
            <a:br>
              <a:rPr lang="vi-VN" sz="2500" dirty="0" smtClean="0">
                <a:latin typeface="+mj-lt"/>
              </a:rPr>
            </a:br>
            <a:r>
              <a:rPr lang="vi-VN" sz="2500" i="1" dirty="0" smtClean="0">
                <a:latin typeface="+mj-lt"/>
              </a:rPr>
              <a:t>- </a:t>
            </a:r>
            <a:r>
              <a:rPr lang="vi-VN" sz="2500" dirty="0" smtClean="0">
                <a:latin typeface="+mj-lt"/>
              </a:rPr>
              <a:t>Siêu âm tim: Hình ảnh HoHL, HoC, có thể có dịch màng tim...</a:t>
            </a:r>
            <a:endParaRPr lang="en-US" sz="25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1493</Words>
  <Application>Microsoft Office PowerPoint</Application>
  <PresentationFormat>Custom</PresentationFormat>
  <Paragraphs>146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BỆNH THẤP TIM</vt:lpstr>
      <vt:lpstr>Slide 2</vt:lpstr>
      <vt:lpstr>Slide 3</vt:lpstr>
      <vt:lpstr>Slide 4</vt:lpstr>
      <vt:lpstr>Slide 5</vt:lpstr>
      <vt:lpstr>Slide 6</vt:lpstr>
      <vt:lpstr>Slide 7</vt:lpstr>
      <vt:lpstr>Chuẩn đoán xác định</vt:lpstr>
      <vt:lpstr>3.2. Cận lâm sàng</vt:lpstr>
      <vt:lpstr>4.Tiến triển và biến chứng</vt:lpstr>
      <vt:lpstr>Slide 11</vt:lpstr>
      <vt:lpstr>Slide 12</vt:lpstr>
      <vt:lpstr>Slide 13</vt:lpstr>
      <vt:lpstr>5. Điều Trị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vta</cp:lastModifiedBy>
  <cp:revision>11</cp:revision>
  <dcterms:created xsi:type="dcterms:W3CDTF">2017-02-10T01:56:37Z</dcterms:created>
  <dcterms:modified xsi:type="dcterms:W3CDTF">2017-02-13T07:17:29Z</dcterms:modified>
</cp:coreProperties>
</file>