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56" r:id="rId7"/>
    <p:sldId id="262" r:id="rId8"/>
    <p:sldId id="263" r:id="rId9"/>
    <p:sldId id="264" r:id="rId10"/>
    <p:sldId id="265" r:id="rId11"/>
    <p:sldId id="271" r:id="rId12"/>
    <p:sldId id="267" r:id="rId13"/>
    <p:sldId id="272" r:id="rId14"/>
    <p:sldId id="273" r:id="rId15"/>
    <p:sldId id="27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9" d="100"/>
          <a:sy n="69" d="100"/>
        </p:scale>
        <p:origin x="-756"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p:cNvSpPr>
            <a:spLocks noGrp="1"/>
          </p:cNvSpPr>
          <p:nvPr>
            <p:ph type="dt" sz="half" idx="10"/>
          </p:nvPr>
        </p:nvSpPr>
        <p:spPr/>
        <p:txBody>
          <a:bodyPr/>
          <a:lstStyle/>
          <a:p>
            <a:fld id="{13E7A1CB-8705-4495-8136-0538EF26C159}" type="datetimeFigureOut">
              <a:rPr lang="en-SG" smtClean="0"/>
              <a:pPr/>
              <a:t>2/4/2017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5D7FE2E-8127-4E3A-8C18-ED11B00EABFF}" type="slidenum">
              <a:rPr lang="en-SG" smtClean="0"/>
              <a:pPr/>
              <a:t>‹#›</a:t>
            </a:fld>
            <a:endParaRPr lang="en-SG"/>
          </a:p>
        </p:txBody>
      </p:sp>
    </p:spTree>
    <p:extLst>
      <p:ext uri="{BB962C8B-B14F-4D97-AF65-F5344CB8AC3E}">
        <p14:creationId xmlns:p14="http://schemas.microsoft.com/office/powerpoint/2010/main" xmlns="" val="23299496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fld id="{13E7A1CB-8705-4495-8136-0538EF26C159}" type="datetimeFigureOut">
              <a:rPr lang="en-SG" smtClean="0"/>
              <a:pPr/>
              <a:t>2/4/2017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5D7FE2E-8127-4E3A-8C18-ED11B00EABFF}" type="slidenum">
              <a:rPr lang="en-SG" smtClean="0"/>
              <a:pPr/>
              <a:t>‹#›</a:t>
            </a:fld>
            <a:endParaRPr lang="en-SG"/>
          </a:p>
        </p:txBody>
      </p:sp>
    </p:spTree>
    <p:extLst>
      <p:ext uri="{BB962C8B-B14F-4D97-AF65-F5344CB8AC3E}">
        <p14:creationId xmlns:p14="http://schemas.microsoft.com/office/powerpoint/2010/main" xmlns="" val="20848960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fld id="{13E7A1CB-8705-4495-8136-0538EF26C159}" type="datetimeFigureOut">
              <a:rPr lang="en-SG" smtClean="0"/>
              <a:pPr/>
              <a:t>2/4/2017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5D7FE2E-8127-4E3A-8C18-ED11B00EABFF}" type="slidenum">
              <a:rPr lang="en-SG" smtClean="0"/>
              <a:pPr/>
              <a:t>‹#›</a:t>
            </a:fld>
            <a:endParaRPr lang="en-SG"/>
          </a:p>
        </p:txBody>
      </p:sp>
    </p:spTree>
    <p:extLst>
      <p:ext uri="{BB962C8B-B14F-4D97-AF65-F5344CB8AC3E}">
        <p14:creationId xmlns:p14="http://schemas.microsoft.com/office/powerpoint/2010/main" xmlns="" val="8034558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fld id="{13E7A1CB-8705-4495-8136-0538EF26C159}" type="datetimeFigureOut">
              <a:rPr lang="en-SG" smtClean="0"/>
              <a:pPr/>
              <a:t>2/4/2017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5D7FE2E-8127-4E3A-8C18-ED11B00EABFF}" type="slidenum">
              <a:rPr lang="en-SG" smtClean="0"/>
              <a:pPr/>
              <a:t>‹#›</a:t>
            </a:fld>
            <a:endParaRPr lang="en-SG"/>
          </a:p>
        </p:txBody>
      </p:sp>
    </p:spTree>
    <p:extLst>
      <p:ext uri="{BB962C8B-B14F-4D97-AF65-F5344CB8AC3E}">
        <p14:creationId xmlns:p14="http://schemas.microsoft.com/office/powerpoint/2010/main" xmlns="" val="18497731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3E7A1CB-8705-4495-8136-0538EF26C159}" type="datetimeFigureOut">
              <a:rPr lang="en-SG" smtClean="0"/>
              <a:pPr/>
              <a:t>2/4/2017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5D7FE2E-8127-4E3A-8C18-ED11B00EABFF}" type="slidenum">
              <a:rPr lang="en-SG" smtClean="0"/>
              <a:pPr/>
              <a:t>‹#›</a:t>
            </a:fld>
            <a:endParaRPr lang="en-SG"/>
          </a:p>
        </p:txBody>
      </p:sp>
    </p:spTree>
    <p:extLst>
      <p:ext uri="{BB962C8B-B14F-4D97-AF65-F5344CB8AC3E}">
        <p14:creationId xmlns:p14="http://schemas.microsoft.com/office/powerpoint/2010/main" xmlns="" val="6414033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p:cNvSpPr>
            <a:spLocks noGrp="1"/>
          </p:cNvSpPr>
          <p:nvPr>
            <p:ph type="dt" sz="half" idx="10"/>
          </p:nvPr>
        </p:nvSpPr>
        <p:spPr/>
        <p:txBody>
          <a:bodyPr/>
          <a:lstStyle/>
          <a:p>
            <a:fld id="{13E7A1CB-8705-4495-8136-0538EF26C159}" type="datetimeFigureOut">
              <a:rPr lang="en-SG" smtClean="0"/>
              <a:pPr/>
              <a:t>2/4/2017</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5D7FE2E-8127-4E3A-8C18-ED11B00EABFF}" type="slidenum">
              <a:rPr lang="en-SG" smtClean="0"/>
              <a:pPr/>
              <a:t>‹#›</a:t>
            </a:fld>
            <a:endParaRPr lang="en-SG"/>
          </a:p>
        </p:txBody>
      </p:sp>
    </p:spTree>
    <p:extLst>
      <p:ext uri="{BB962C8B-B14F-4D97-AF65-F5344CB8AC3E}">
        <p14:creationId xmlns:p14="http://schemas.microsoft.com/office/powerpoint/2010/main" xmlns="" val="31938883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p:cNvSpPr>
            <a:spLocks noGrp="1"/>
          </p:cNvSpPr>
          <p:nvPr>
            <p:ph type="dt" sz="half" idx="10"/>
          </p:nvPr>
        </p:nvSpPr>
        <p:spPr/>
        <p:txBody>
          <a:bodyPr/>
          <a:lstStyle/>
          <a:p>
            <a:fld id="{13E7A1CB-8705-4495-8136-0538EF26C159}" type="datetimeFigureOut">
              <a:rPr lang="en-SG" smtClean="0"/>
              <a:pPr/>
              <a:t>2/4/2017</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A5D7FE2E-8127-4E3A-8C18-ED11B00EABFF}" type="slidenum">
              <a:rPr lang="en-SG" smtClean="0"/>
              <a:pPr/>
              <a:t>‹#›</a:t>
            </a:fld>
            <a:endParaRPr lang="en-SG"/>
          </a:p>
        </p:txBody>
      </p:sp>
    </p:spTree>
    <p:extLst>
      <p:ext uri="{BB962C8B-B14F-4D97-AF65-F5344CB8AC3E}">
        <p14:creationId xmlns:p14="http://schemas.microsoft.com/office/powerpoint/2010/main" xmlns="" val="29097052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Date Placeholder 2"/>
          <p:cNvSpPr>
            <a:spLocks noGrp="1"/>
          </p:cNvSpPr>
          <p:nvPr>
            <p:ph type="dt" sz="half" idx="10"/>
          </p:nvPr>
        </p:nvSpPr>
        <p:spPr/>
        <p:txBody>
          <a:bodyPr/>
          <a:lstStyle/>
          <a:p>
            <a:fld id="{13E7A1CB-8705-4495-8136-0538EF26C159}" type="datetimeFigureOut">
              <a:rPr lang="en-SG" smtClean="0"/>
              <a:pPr/>
              <a:t>2/4/2017</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A5D7FE2E-8127-4E3A-8C18-ED11B00EABFF}" type="slidenum">
              <a:rPr lang="en-SG" smtClean="0"/>
              <a:pPr/>
              <a:t>‹#›</a:t>
            </a:fld>
            <a:endParaRPr lang="en-SG"/>
          </a:p>
        </p:txBody>
      </p:sp>
    </p:spTree>
    <p:extLst>
      <p:ext uri="{BB962C8B-B14F-4D97-AF65-F5344CB8AC3E}">
        <p14:creationId xmlns:p14="http://schemas.microsoft.com/office/powerpoint/2010/main" xmlns="" val="10548063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E7A1CB-8705-4495-8136-0538EF26C159}" type="datetimeFigureOut">
              <a:rPr lang="en-SG" smtClean="0"/>
              <a:pPr/>
              <a:t>2/4/2017</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A5D7FE2E-8127-4E3A-8C18-ED11B00EABFF}" type="slidenum">
              <a:rPr lang="en-SG" smtClean="0"/>
              <a:pPr/>
              <a:t>‹#›</a:t>
            </a:fld>
            <a:endParaRPr lang="en-SG"/>
          </a:p>
        </p:txBody>
      </p:sp>
    </p:spTree>
    <p:extLst>
      <p:ext uri="{BB962C8B-B14F-4D97-AF65-F5344CB8AC3E}">
        <p14:creationId xmlns:p14="http://schemas.microsoft.com/office/powerpoint/2010/main" xmlns="" val="144468802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E7A1CB-8705-4495-8136-0538EF26C159}" type="datetimeFigureOut">
              <a:rPr lang="en-SG" smtClean="0"/>
              <a:pPr/>
              <a:t>2/4/2017</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5D7FE2E-8127-4E3A-8C18-ED11B00EABFF}" type="slidenum">
              <a:rPr lang="en-SG" smtClean="0"/>
              <a:pPr/>
              <a:t>‹#›</a:t>
            </a:fld>
            <a:endParaRPr lang="en-SG"/>
          </a:p>
        </p:txBody>
      </p:sp>
    </p:spTree>
    <p:extLst>
      <p:ext uri="{BB962C8B-B14F-4D97-AF65-F5344CB8AC3E}">
        <p14:creationId xmlns:p14="http://schemas.microsoft.com/office/powerpoint/2010/main" xmlns="" val="42318957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E7A1CB-8705-4495-8136-0538EF26C159}" type="datetimeFigureOut">
              <a:rPr lang="en-SG" smtClean="0"/>
              <a:pPr/>
              <a:t>2/4/2017</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5D7FE2E-8127-4E3A-8C18-ED11B00EABFF}" type="slidenum">
              <a:rPr lang="en-SG" smtClean="0"/>
              <a:pPr/>
              <a:t>‹#›</a:t>
            </a:fld>
            <a:endParaRPr lang="en-SG"/>
          </a:p>
        </p:txBody>
      </p:sp>
    </p:spTree>
    <p:extLst>
      <p:ext uri="{BB962C8B-B14F-4D97-AF65-F5344CB8AC3E}">
        <p14:creationId xmlns:p14="http://schemas.microsoft.com/office/powerpoint/2010/main" xmlns="" val="6529184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E7A1CB-8705-4495-8136-0538EF26C159}" type="datetimeFigureOut">
              <a:rPr lang="en-SG" smtClean="0"/>
              <a:pPr/>
              <a:t>2/4/2017</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7FE2E-8127-4E3A-8C18-ED11B00EABFF}" type="slidenum">
              <a:rPr lang="en-SG" smtClean="0"/>
              <a:pPr/>
              <a:t>‹#›</a:t>
            </a:fld>
            <a:endParaRPr lang="en-SG"/>
          </a:p>
        </p:txBody>
      </p:sp>
    </p:spTree>
    <p:extLst>
      <p:ext uri="{BB962C8B-B14F-4D97-AF65-F5344CB8AC3E}">
        <p14:creationId xmlns:p14="http://schemas.microsoft.com/office/powerpoint/2010/main" xmlns="" val="3268668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3"/>
          <p:cNvSpPr txBox="1">
            <a:spLocks noChangeArrowheads="1"/>
          </p:cNvSpPr>
          <p:nvPr/>
        </p:nvSpPr>
        <p:spPr bwMode="auto">
          <a:xfrm>
            <a:off x="3424091" y="323557"/>
            <a:ext cx="4988389"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vi-VN" altLang="en-US" sz="5400" b="1">
                <a:solidFill>
                  <a:srgbClr val="009900"/>
                </a:solidFill>
                <a:latin typeface="Arial" panose="020B0604020202020204" pitchFamily="34" charset="0"/>
              </a:rPr>
              <a:t>ĐỘNG KINH</a:t>
            </a:r>
            <a:endParaRPr lang="en-US" altLang="en-US" sz="5400" b="1">
              <a:solidFill>
                <a:srgbClr val="009900"/>
              </a:solidFill>
            </a:endParaRPr>
          </a:p>
        </p:txBody>
      </p:sp>
      <p:sp>
        <p:nvSpPr>
          <p:cNvPr id="2051" name="TextBox 4"/>
          <p:cNvSpPr txBox="1">
            <a:spLocks noChangeArrowheads="1"/>
          </p:cNvSpPr>
          <p:nvPr/>
        </p:nvSpPr>
        <p:spPr bwMode="auto">
          <a:xfrm>
            <a:off x="1134185" y="1947863"/>
            <a:ext cx="3959225" cy="39703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lnSpc>
                <a:spcPct val="150000"/>
              </a:lnSpc>
            </a:pPr>
            <a:r>
              <a:rPr lang="vi-VN" altLang="en-US" sz="2800">
                <a:latin typeface="Arial" panose="020B0604020202020204" pitchFamily="34" charset="0"/>
              </a:rPr>
              <a:t>Nhóm 9:</a:t>
            </a:r>
          </a:p>
          <a:p>
            <a:pPr algn="just" eaLnBrk="1" hangingPunct="1">
              <a:lnSpc>
                <a:spcPct val="150000"/>
              </a:lnSpc>
            </a:pPr>
            <a:r>
              <a:rPr lang="vi-VN" altLang="en-US" sz="2800">
                <a:latin typeface="Arial" panose="020B0604020202020204" pitchFamily="34" charset="0"/>
              </a:rPr>
              <a:t>Nguyễn Mạnh Tuấn</a:t>
            </a:r>
          </a:p>
          <a:p>
            <a:pPr algn="just" eaLnBrk="1" hangingPunct="1">
              <a:lnSpc>
                <a:spcPct val="150000"/>
              </a:lnSpc>
            </a:pPr>
            <a:r>
              <a:rPr lang="vi-VN" altLang="en-US" sz="2800">
                <a:latin typeface="Arial" panose="020B0604020202020204" pitchFamily="34" charset="0"/>
              </a:rPr>
              <a:t>Phạm Thị Nguyệt</a:t>
            </a:r>
          </a:p>
          <a:p>
            <a:pPr algn="just" eaLnBrk="1" hangingPunct="1">
              <a:lnSpc>
                <a:spcPct val="150000"/>
              </a:lnSpc>
            </a:pPr>
            <a:r>
              <a:rPr lang="vi-VN" altLang="en-US" sz="2800">
                <a:latin typeface="Arial" panose="020B0604020202020204" pitchFamily="34" charset="0"/>
              </a:rPr>
              <a:t>Nguyễn Thùy Dương</a:t>
            </a:r>
          </a:p>
          <a:p>
            <a:pPr algn="just" eaLnBrk="1" hangingPunct="1">
              <a:lnSpc>
                <a:spcPct val="150000"/>
              </a:lnSpc>
            </a:pPr>
            <a:r>
              <a:rPr lang="vi-VN" altLang="en-US" sz="2800">
                <a:latin typeface="Arial" panose="020B0604020202020204" pitchFamily="34" charset="0"/>
              </a:rPr>
              <a:t>Nguyễn Tấn Khang</a:t>
            </a:r>
          </a:p>
          <a:p>
            <a:pPr algn="just" eaLnBrk="1" hangingPunct="1">
              <a:lnSpc>
                <a:spcPct val="150000"/>
              </a:lnSpc>
            </a:pPr>
            <a:r>
              <a:rPr lang="vi-VN" altLang="en-US" sz="2800">
                <a:latin typeface="Arial" panose="020B0604020202020204" pitchFamily="34" charset="0"/>
              </a:rPr>
              <a:t>Đoàn Mỹ Linh</a:t>
            </a:r>
            <a:endParaRPr lang="en-US" altLang="en-US" sz="2800"/>
          </a:p>
        </p:txBody>
      </p:sp>
      <p:pic>
        <p:nvPicPr>
          <p:cNvPr id="2052" name="Picture 5"/>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5472332" y="1708713"/>
            <a:ext cx="5655603" cy="4649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927811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3664" y="7222"/>
            <a:ext cx="8915400" cy="56339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000" b="1">
                <a:solidFill>
                  <a:srgbClr val="006600"/>
                </a:solidFill>
                <a:latin typeface="Arial" panose="020B0604020202020204" pitchFamily="34" charset="0"/>
                <a:cs typeface="Arial" panose="020B0604020202020204" pitchFamily="34" charset="0"/>
              </a:rPr>
              <a:t>4.2. </a:t>
            </a:r>
            <a:r>
              <a:rPr lang="en-US" sz="4000" b="1" err="1">
                <a:solidFill>
                  <a:srgbClr val="006600"/>
                </a:solidFill>
                <a:latin typeface="Arial" panose="020B0604020202020204" pitchFamily="34" charset="0"/>
                <a:cs typeface="Arial" panose="020B0604020202020204" pitchFamily="34" charset="0"/>
              </a:rPr>
              <a:t>Điều</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trị</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dùng</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thuốc</a:t>
            </a:r>
            <a:endParaRPr lang="en-US" sz="4000" b="1">
              <a:solidFill>
                <a:srgbClr val="006600"/>
              </a:solidFill>
              <a:latin typeface="Arial" panose="020B0604020202020204" pitchFamily="34" charset="0"/>
              <a:cs typeface="Arial" panose="020B0604020202020204" pitchFamily="34" charset="0"/>
            </a:endParaRPr>
          </a:p>
        </p:txBody>
      </p:sp>
      <p:sp>
        <p:nvSpPr>
          <p:cNvPr id="7" name="Rectangle 6"/>
          <p:cNvSpPr/>
          <p:nvPr/>
        </p:nvSpPr>
        <p:spPr>
          <a:xfrm>
            <a:off x="1656418" y="218426"/>
            <a:ext cx="8915400" cy="660459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000" b="1">
                <a:solidFill>
                  <a:srgbClr val="006600"/>
                </a:solidFill>
                <a:latin typeface="Arial" panose="020B0604020202020204" pitchFamily="34" charset="0"/>
                <a:cs typeface="Arial" panose="020B0604020202020204" pitchFamily="34" charset="0"/>
              </a:rPr>
              <a:t>4.2.1. Nguyên tắc s</a:t>
            </a:r>
            <a:r>
              <a:rPr lang="en-SG" sz="4000" b="1">
                <a:solidFill>
                  <a:srgbClr val="006600"/>
                </a:solidFill>
                <a:latin typeface="Arial" panose="020B0604020202020204" pitchFamily="34" charset="0"/>
                <a:cs typeface="Arial" panose="020B0604020202020204" pitchFamily="34" charset="0"/>
              </a:rPr>
              <a:t>ử dụng</a:t>
            </a:r>
            <a:endParaRPr lang="en-US" sz="4000" b="1">
              <a:solidFill>
                <a:srgbClr val="006600"/>
              </a:solidFill>
              <a:latin typeface="Arial" panose="020B0604020202020204" pitchFamily="34" charset="0"/>
              <a:cs typeface="Arial" panose="020B0604020202020204" pitchFamily="34" charset="0"/>
            </a:endParaRPr>
          </a:p>
        </p:txBody>
      </p:sp>
      <p:sp>
        <p:nvSpPr>
          <p:cNvPr id="3" name="TextBox 2"/>
          <p:cNvSpPr txBox="1"/>
          <p:nvPr/>
        </p:nvSpPr>
        <p:spPr>
          <a:xfrm>
            <a:off x="1181686" y="710465"/>
            <a:ext cx="10058400" cy="5093702"/>
          </a:xfrm>
          <a:prstGeom prst="rect">
            <a:avLst/>
          </a:prstGeom>
          <a:noFill/>
        </p:spPr>
        <p:txBody>
          <a:bodyPr wrap="square" rtlCol="0">
            <a:spAutoFit/>
          </a:bodyPr>
          <a:lstStyle/>
          <a:p>
            <a:pPr algn="just"/>
            <a:endParaRPr lang="en-SG" sz="2500">
              <a:latin typeface="Arial" panose="020B0604020202020204" pitchFamily="34" charset="0"/>
              <a:cs typeface="Arial" panose="020B0604020202020204" pitchFamily="34" charset="0"/>
            </a:endParaRPr>
          </a:p>
          <a:p>
            <a:pPr marL="342900" indent="-342900" algn="just">
              <a:buFontTx/>
              <a:buChar char="-"/>
            </a:pPr>
            <a:r>
              <a:rPr lang="vi-VN" sz="2500">
                <a:latin typeface="Arial" panose="020B0604020202020204" pitchFamily="34" charset="0"/>
                <a:cs typeface="Arial" panose="020B0604020202020204" pitchFamily="34" charset="0"/>
              </a:rPr>
              <a:t>Phải chọn thuốc kháng động kinh và theo dõi đáp ứng điều trị, bắt đầu liều thấp rồi đến liều cao (liều cắt cơn) ...</a:t>
            </a:r>
            <a:endParaRPr lang="en-SG" sz="2500">
              <a:latin typeface="Arial" panose="020B0604020202020204" pitchFamily="34" charset="0"/>
              <a:cs typeface="Arial" panose="020B0604020202020204" pitchFamily="34" charset="0"/>
            </a:endParaRPr>
          </a:p>
          <a:p>
            <a:pPr marL="342900" indent="-342900" algn="just">
              <a:buFontTx/>
              <a:buChar char="-"/>
            </a:pPr>
            <a:endParaRPr lang="en-SG" sz="2500">
              <a:latin typeface="Arial" panose="020B0604020202020204" pitchFamily="34" charset="0"/>
              <a:cs typeface="Arial" panose="020B0604020202020204" pitchFamily="34" charset="0"/>
            </a:endParaRPr>
          </a:p>
          <a:p>
            <a:pPr marL="342900" indent="-342900" algn="just">
              <a:buFontTx/>
              <a:buChar char="-"/>
            </a:pPr>
            <a:r>
              <a:rPr lang="vi-VN" sz="2500">
                <a:latin typeface="Arial" panose="020B0604020202020204" pitchFamily="34" charset="0"/>
                <a:cs typeface="Arial" panose="020B0604020202020204" pitchFamily="34" charset="0"/>
              </a:rPr>
              <a:t>Ở người lớn sau khi điều trị khỏi nguyên nhân thì điều trị thêm 2 năm sau cơn cuối cùng và theo dõi điện não; còn nguyên nhân không giải quyết được như (sẹo) thì điều trị suốt đời</a:t>
            </a:r>
            <a:r>
              <a:rPr lang="en-SG" sz="2500">
                <a:latin typeface="Arial" panose="020B0604020202020204" pitchFamily="34" charset="0"/>
                <a:cs typeface="Arial" panose="020B0604020202020204" pitchFamily="34" charset="0"/>
              </a:rPr>
              <a:t>.</a:t>
            </a:r>
          </a:p>
          <a:p>
            <a:pPr marL="285750" indent="-285750" algn="just">
              <a:buFontTx/>
              <a:buChar char="-"/>
            </a:pPr>
            <a:endParaRPr lang="en-SG" sz="2500">
              <a:latin typeface="Arial" panose="020B0604020202020204" pitchFamily="34" charset="0"/>
              <a:cs typeface="Arial" panose="020B0604020202020204" pitchFamily="34" charset="0"/>
            </a:endParaRPr>
          </a:p>
          <a:p>
            <a:pPr marL="285750" indent="-285750" algn="just">
              <a:buFontTx/>
              <a:buChar char="-"/>
            </a:pPr>
            <a:r>
              <a:rPr lang="vi-VN" sz="2500">
                <a:latin typeface="Arial" panose="020B0604020202020204" pitchFamily="34" charset="0"/>
                <a:cs typeface="Arial" panose="020B0604020202020204" pitchFamily="34" charset="0"/>
              </a:rPr>
              <a:t>Lượng thuốc chia nhiều lần uống trong ngày để có đủ đậm độ 24 giờ .</a:t>
            </a:r>
            <a:endParaRPr lang="en-SG" sz="2500">
              <a:latin typeface="Arial" panose="020B0604020202020204" pitchFamily="34" charset="0"/>
              <a:cs typeface="Arial" panose="020B0604020202020204" pitchFamily="34" charset="0"/>
            </a:endParaRPr>
          </a:p>
          <a:p>
            <a:pPr marL="285750" indent="-285750" algn="just">
              <a:buFontTx/>
              <a:buChar char="-"/>
            </a:pPr>
            <a:endParaRPr lang="en-SG" sz="2500">
              <a:latin typeface="Arial" panose="020B0604020202020204" pitchFamily="34" charset="0"/>
              <a:cs typeface="Arial" panose="020B0604020202020204" pitchFamily="34" charset="0"/>
            </a:endParaRPr>
          </a:p>
          <a:p>
            <a:pPr marL="285750" indent="-285750" algn="just">
              <a:buFontTx/>
              <a:buChar char="-"/>
            </a:pPr>
            <a:r>
              <a:rPr lang="vi-VN" sz="2500">
                <a:latin typeface="Arial" panose="020B0604020202020204" pitchFamily="34" charset="0"/>
                <a:cs typeface="Arial" panose="020B0604020202020204" pitchFamily="34" charset="0"/>
              </a:rPr>
              <a:t>Không ngừng thuốc đột ngột, khi đổi thuốc phải từ từ giảm dần thuốc cũ, tăng dần thuốc mới. Ðề phòng các biến chứng do thuốc.</a:t>
            </a:r>
            <a:endParaRPr lang="en-SG" sz="2500">
              <a:latin typeface="Arial" panose="020B0604020202020204" pitchFamily="34" charset="0"/>
              <a:cs typeface="Arial" panose="020B0604020202020204" pitchFamily="34" charset="0"/>
            </a:endParaRPr>
          </a:p>
        </p:txBody>
      </p:sp>
      <p:sp>
        <p:nvSpPr>
          <p:cNvPr id="8" name="Rectangle 7"/>
          <p:cNvSpPr/>
          <p:nvPr/>
        </p:nvSpPr>
        <p:spPr>
          <a:xfrm>
            <a:off x="1033973" y="960259"/>
            <a:ext cx="10564837" cy="535613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SG"/>
          </a:p>
        </p:txBody>
      </p:sp>
      <p:sp>
        <p:nvSpPr>
          <p:cNvPr id="9" name="TextBox 8"/>
          <p:cNvSpPr txBox="1"/>
          <p:nvPr/>
        </p:nvSpPr>
        <p:spPr>
          <a:xfrm>
            <a:off x="1287193" y="899115"/>
            <a:ext cx="9847385" cy="5478423"/>
          </a:xfrm>
          <a:prstGeom prst="rect">
            <a:avLst/>
          </a:prstGeom>
          <a:noFill/>
        </p:spPr>
        <p:txBody>
          <a:bodyPr wrap="square" rtlCol="0">
            <a:spAutoFit/>
          </a:bodyPr>
          <a:lstStyle/>
          <a:p>
            <a:pPr marL="285750" indent="-285750" algn="just">
              <a:buFontTx/>
              <a:buChar char="-"/>
            </a:pPr>
            <a:r>
              <a:rPr lang="vi-VN" sz="2500">
                <a:latin typeface="Arial" panose="020B0604020202020204" pitchFamily="34" charset="0"/>
                <a:cs typeface="Arial" panose="020B0604020202020204" pitchFamily="34" charset="0"/>
              </a:rPr>
              <a:t>Chỉ nên dùng một thứ thuốc, trừ cơn thuộc loại phối hợp thì dùng nhiều loại nên dễ gây độc và coi chừng tương tác thuốc bất lợi.</a:t>
            </a:r>
            <a:endParaRPr lang="en-SG" sz="2500">
              <a:latin typeface="Arial" panose="020B0604020202020204" pitchFamily="34" charset="0"/>
              <a:cs typeface="Arial" panose="020B0604020202020204" pitchFamily="34" charset="0"/>
            </a:endParaRPr>
          </a:p>
          <a:p>
            <a:pPr marL="285750" indent="-285750" algn="just">
              <a:buFontTx/>
              <a:buChar char="-"/>
            </a:pPr>
            <a:endParaRPr lang="en-SG" sz="2500">
              <a:latin typeface="Arial" panose="020B0604020202020204" pitchFamily="34" charset="0"/>
              <a:cs typeface="Arial" panose="020B0604020202020204" pitchFamily="34" charset="0"/>
            </a:endParaRPr>
          </a:p>
          <a:p>
            <a:pPr marL="285750" indent="-285750" algn="just">
              <a:buFontTx/>
              <a:buChar char="-"/>
            </a:pPr>
            <a:r>
              <a:rPr lang="vi-VN" sz="2500">
                <a:latin typeface="Arial" panose="020B0604020202020204" pitchFamily="34" charset="0"/>
                <a:cs typeface="Arial" panose="020B0604020202020204" pitchFamily="34" charset="0"/>
              </a:rPr>
              <a:t>Nếu chỉ phát hiện cơn trên điện não mà không có cơn trên lâm sàng thì không cần thiết phải điều trị.</a:t>
            </a:r>
            <a:endParaRPr lang="en-SG" sz="2500">
              <a:latin typeface="Arial" panose="020B0604020202020204" pitchFamily="34" charset="0"/>
              <a:cs typeface="Arial" panose="020B0604020202020204" pitchFamily="34" charset="0"/>
            </a:endParaRPr>
          </a:p>
          <a:p>
            <a:pPr marL="285750" indent="-285750" algn="just">
              <a:buFontTx/>
              <a:buChar char="-"/>
            </a:pPr>
            <a:endParaRPr lang="en-SG" sz="2500">
              <a:latin typeface="Arial" panose="020B0604020202020204" pitchFamily="34" charset="0"/>
              <a:cs typeface="Arial" panose="020B0604020202020204" pitchFamily="34" charset="0"/>
            </a:endParaRPr>
          </a:p>
          <a:p>
            <a:pPr marL="285750" indent="-285750" algn="just">
              <a:buFontTx/>
              <a:buChar char="-"/>
            </a:pPr>
            <a:r>
              <a:rPr lang="vi-VN" sz="2500">
                <a:latin typeface="Arial" panose="020B0604020202020204" pitchFamily="34" charset="0"/>
                <a:cs typeface="Arial" panose="020B0604020202020204" pitchFamily="34" charset="0"/>
              </a:rPr>
              <a:t>Khi cho thuốc phải theo dõi 10 ngày đầu xem dung nạp thuốc để tiếp tục hoặc cắt, theo dõi một tháng để đánh giá kết quả</a:t>
            </a:r>
            <a:r>
              <a:rPr lang="en-SG" sz="2500">
                <a:latin typeface="Arial" panose="020B0604020202020204" pitchFamily="34" charset="0"/>
                <a:cs typeface="Arial" panose="020B0604020202020204" pitchFamily="34" charset="0"/>
              </a:rPr>
              <a:t>.</a:t>
            </a:r>
          </a:p>
          <a:p>
            <a:pPr marL="285750" indent="-285750" algn="just">
              <a:buFontTx/>
              <a:buChar char="-"/>
            </a:pPr>
            <a:endParaRPr lang="en-SG" sz="2500">
              <a:latin typeface="Arial" panose="020B0604020202020204" pitchFamily="34" charset="0"/>
              <a:cs typeface="Arial" panose="020B0604020202020204" pitchFamily="34" charset="0"/>
            </a:endParaRPr>
          </a:p>
          <a:p>
            <a:pPr marL="285750" indent="-285750" algn="just">
              <a:buFontTx/>
              <a:buChar char="-"/>
            </a:pPr>
            <a:r>
              <a:rPr lang="vi-VN" sz="2500">
                <a:latin typeface="Arial" panose="020B0604020202020204" pitchFamily="34" charset="0"/>
                <a:cs typeface="Arial" panose="020B0604020202020204" pitchFamily="34" charset="0"/>
              </a:rPr>
              <a:t> Nếu không có cơn lâm sàng mà điện não đồ bất thường cũng có thể ngừng thuốc.</a:t>
            </a:r>
            <a:endParaRPr lang="en-SG" sz="2500">
              <a:latin typeface="Arial" panose="020B0604020202020204" pitchFamily="34" charset="0"/>
              <a:cs typeface="Arial" panose="020B0604020202020204" pitchFamily="34" charset="0"/>
            </a:endParaRPr>
          </a:p>
          <a:p>
            <a:pPr marL="285750" indent="-285750" algn="just">
              <a:buFontTx/>
              <a:buChar char="-"/>
            </a:pPr>
            <a:endParaRPr lang="en-SG" sz="2500">
              <a:latin typeface="Arial" panose="020B0604020202020204" pitchFamily="34" charset="0"/>
              <a:cs typeface="Arial" panose="020B0604020202020204" pitchFamily="34" charset="0"/>
            </a:endParaRPr>
          </a:p>
          <a:p>
            <a:pPr marL="285750" indent="-285750" algn="just">
              <a:buFontTx/>
              <a:buChar char="-"/>
            </a:pPr>
            <a:r>
              <a:rPr lang="vi-VN" sz="2500">
                <a:latin typeface="Arial" panose="020B0604020202020204" pitchFamily="34" charset="0"/>
                <a:cs typeface="Arial" panose="020B0604020202020204" pitchFamily="34" charset="0"/>
              </a:rPr>
              <a:t>Thuốc dễ tìm và phù hợp với hoàn cảnh kinh tế gia đình của bệnh nhân.</a:t>
            </a:r>
            <a:endParaRPr lang="en-SG" sz="2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408270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p:bldP spid="8" grpId="0" animBg="1"/>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603664" y="7222"/>
            <a:ext cx="8915400" cy="953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000" b="1">
                <a:solidFill>
                  <a:srgbClr val="006600"/>
                </a:solidFill>
                <a:latin typeface="Arial" panose="020B0604020202020204" pitchFamily="34" charset="0"/>
                <a:cs typeface="Arial" panose="020B0604020202020204" pitchFamily="34" charset="0"/>
              </a:rPr>
              <a:t>4.2.2. Các thuốc chống động kinh</a:t>
            </a:r>
          </a:p>
        </p:txBody>
      </p:sp>
      <p:graphicFrame>
        <p:nvGraphicFramePr>
          <p:cNvPr id="6" name="Table 5"/>
          <p:cNvGraphicFramePr>
            <a:graphicFrameLocks noGrp="1"/>
          </p:cNvGraphicFramePr>
          <p:nvPr>
            <p:extLst>
              <p:ext uri="{D42A27DB-BD31-4B8C-83A1-F6EECF244321}">
                <p14:modId xmlns:p14="http://schemas.microsoft.com/office/powerpoint/2010/main" xmlns="" val="3733187408"/>
              </p:ext>
            </p:extLst>
          </p:nvPr>
        </p:nvGraphicFramePr>
        <p:xfrm>
          <a:off x="668214" y="845734"/>
          <a:ext cx="11169749" cy="5882640"/>
        </p:xfrm>
        <a:graphic>
          <a:graphicData uri="http://schemas.openxmlformats.org/drawingml/2006/table">
            <a:tbl>
              <a:tblPr firstRow="1" bandRow="1">
                <a:tableStyleId>{5940675A-B579-460E-94D1-54222C63F5DA}</a:tableStyleId>
              </a:tblPr>
              <a:tblGrid>
                <a:gridCol w="2550425">
                  <a:extLst>
                    <a:ext uri="{9D8B030D-6E8A-4147-A177-3AD203B41FA5}">
                      <a16:colId xmlns:a16="http://schemas.microsoft.com/office/drawing/2014/main" xmlns="" val="3710332929"/>
                    </a:ext>
                  </a:extLst>
                </a:gridCol>
                <a:gridCol w="4309662">
                  <a:extLst>
                    <a:ext uri="{9D8B030D-6E8A-4147-A177-3AD203B41FA5}">
                      <a16:colId xmlns:a16="http://schemas.microsoft.com/office/drawing/2014/main" xmlns="" val="197919547"/>
                    </a:ext>
                  </a:extLst>
                </a:gridCol>
                <a:gridCol w="4309662">
                  <a:extLst>
                    <a:ext uri="{9D8B030D-6E8A-4147-A177-3AD203B41FA5}">
                      <a16:colId xmlns:a16="http://schemas.microsoft.com/office/drawing/2014/main" xmlns="" val="2317888949"/>
                    </a:ext>
                  </a:extLst>
                </a:gridCol>
              </a:tblGrid>
              <a:tr h="370840">
                <a:tc>
                  <a:txBody>
                    <a:bodyPr/>
                    <a:lstStyle/>
                    <a:p>
                      <a:pPr algn="ctr"/>
                      <a:r>
                        <a:rPr lang="en-SG" sz="2500" b="1" i="0">
                          <a:latin typeface="Arial" panose="020B0604020202020204" pitchFamily="34" charset="0"/>
                          <a:cs typeface="Arial" panose="020B0604020202020204" pitchFamily="34" charset="0"/>
                        </a:rPr>
                        <a:t>Thuốc </a:t>
                      </a:r>
                    </a:p>
                  </a:txBody>
                  <a:tcPr anchor="ctr"/>
                </a:tc>
                <a:tc>
                  <a:txBody>
                    <a:bodyPr/>
                    <a:lstStyle/>
                    <a:p>
                      <a:pPr algn="ctr"/>
                      <a:r>
                        <a:rPr lang="en-SG" sz="2500" b="1" i="0">
                          <a:latin typeface="Arial" panose="020B0604020202020204" pitchFamily="34" charset="0"/>
                          <a:cs typeface="Arial" panose="020B0604020202020204" pitchFamily="34" charset="0"/>
                        </a:rPr>
                        <a:t>Điều trị</a:t>
                      </a:r>
                    </a:p>
                  </a:txBody>
                  <a:tcPr anchor="ctr"/>
                </a:tc>
                <a:tc>
                  <a:txBody>
                    <a:bodyPr/>
                    <a:lstStyle/>
                    <a:p>
                      <a:pPr algn="ctr"/>
                      <a:r>
                        <a:rPr lang="en-SG" sz="2500" b="1" i="0">
                          <a:latin typeface="Arial" panose="020B0604020202020204" pitchFamily="34" charset="0"/>
                          <a:cs typeface="Arial" panose="020B0604020202020204" pitchFamily="34" charset="0"/>
                        </a:rPr>
                        <a:t>Tác dụng phụ</a:t>
                      </a:r>
                    </a:p>
                  </a:txBody>
                  <a:tcPr anchor="ctr"/>
                </a:tc>
                <a:extLst>
                  <a:ext uri="{0D108BD9-81ED-4DB2-BD59-A6C34878D82A}">
                    <a16:rowId xmlns:a16="http://schemas.microsoft.com/office/drawing/2014/main" xmlns="" val="1525578421"/>
                  </a:ext>
                </a:extLst>
              </a:tr>
              <a:tr h="370840">
                <a:tc>
                  <a:txBody>
                    <a:bodyPr/>
                    <a:lstStyle/>
                    <a:p>
                      <a:pPr algn="just"/>
                      <a:r>
                        <a:rPr lang="en-SG" sz="2500" b="1" i="0">
                          <a:latin typeface="Arial" panose="020B0604020202020204" pitchFamily="34" charset="0"/>
                          <a:cs typeface="Arial" panose="020B0604020202020204" pitchFamily="34" charset="0"/>
                        </a:rPr>
                        <a:t>Carbamzepin</a:t>
                      </a:r>
                    </a:p>
                  </a:txBody>
                  <a:tcPr anchor="ctr"/>
                </a:tc>
                <a:tc>
                  <a:txBody>
                    <a:bodyPr/>
                    <a:lstStyle/>
                    <a:p>
                      <a:pPr algn="just"/>
                      <a:r>
                        <a:rPr lang="en-SG" sz="2500" b="0" i="0">
                          <a:latin typeface="Arial" panose="020B0604020202020204" pitchFamily="34" charset="0"/>
                          <a:cs typeface="Arial" panose="020B0604020202020204" pitchFamily="34" charset="0"/>
                        </a:rPr>
                        <a:t>Các c</a:t>
                      </a:r>
                      <a:r>
                        <a:rPr lang="vi-VN" sz="2500" b="0" i="0">
                          <a:latin typeface="Arial" panose="020B0604020202020204" pitchFamily="34" charset="0"/>
                          <a:cs typeface="Arial" panose="020B0604020202020204" pitchFamily="34" charset="0"/>
                        </a:rPr>
                        <a:t>ơ</a:t>
                      </a:r>
                      <a:r>
                        <a:rPr lang="en-SG" sz="2500" b="0" i="0">
                          <a:latin typeface="Arial" panose="020B0604020202020204" pitchFamily="34" charset="0"/>
                          <a:cs typeface="Arial" panose="020B0604020202020204" pitchFamily="34" charset="0"/>
                        </a:rPr>
                        <a:t>n ĐK (ngoại trừ c</a:t>
                      </a:r>
                      <a:r>
                        <a:rPr lang="vi-VN" sz="2500" b="0" i="0">
                          <a:latin typeface="Arial" panose="020B0604020202020204" pitchFamily="34" charset="0"/>
                          <a:cs typeface="Arial" panose="020B0604020202020204" pitchFamily="34" charset="0"/>
                        </a:rPr>
                        <a:t>ơ</a:t>
                      </a:r>
                      <a:r>
                        <a:rPr lang="en-SG" sz="2500" b="0" i="0">
                          <a:latin typeface="Arial" panose="020B0604020202020204" pitchFamily="34" charset="0"/>
                          <a:cs typeface="Arial" panose="020B0604020202020204" pitchFamily="34" charset="0"/>
                        </a:rPr>
                        <a:t>n nhỏ), dùng phổ biến nhất.</a:t>
                      </a:r>
                    </a:p>
                  </a:txBody>
                  <a:tcPr anchor="ctr"/>
                </a:tc>
                <a:tc>
                  <a:txBody>
                    <a:bodyPr/>
                    <a:lstStyle/>
                    <a:p>
                      <a:pPr algn="just"/>
                      <a:r>
                        <a:rPr lang="en-SG" sz="2500" b="0" i="0">
                          <a:latin typeface="Arial" panose="020B0604020202020204" pitchFamily="34" charset="0"/>
                          <a:cs typeface="Arial" panose="020B0604020202020204" pitchFamily="34" charset="0"/>
                        </a:rPr>
                        <a:t>An thần, mất điều hòa vận động, nhìn mờ, quá mẫn, giảm bạch cầu, suy gan.</a:t>
                      </a:r>
                    </a:p>
                  </a:txBody>
                  <a:tcPr anchor="ctr"/>
                </a:tc>
                <a:extLst>
                  <a:ext uri="{0D108BD9-81ED-4DB2-BD59-A6C34878D82A}">
                    <a16:rowId xmlns:a16="http://schemas.microsoft.com/office/drawing/2014/main" xmlns="" val="1499149954"/>
                  </a:ext>
                </a:extLst>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SG" sz="2500" b="1" i="0">
                          <a:latin typeface="Arial" panose="020B0604020202020204" pitchFamily="34" charset="0"/>
                          <a:cs typeface="Arial" panose="020B0604020202020204" pitchFamily="34" charset="0"/>
                        </a:rPr>
                        <a:t>Phenytoin</a:t>
                      </a:r>
                    </a:p>
                  </a:txBody>
                  <a:tcPr anchor="ctr"/>
                </a:tc>
                <a:tc>
                  <a:txBody>
                    <a:bodyPr/>
                    <a:lstStyle/>
                    <a:p>
                      <a:pPr algn="just"/>
                      <a:r>
                        <a:rPr lang="en-SG" sz="2500" b="0" i="0">
                          <a:latin typeface="Arial" panose="020B0604020202020204" pitchFamily="34" charset="0"/>
                          <a:cs typeface="Arial" panose="020B0604020202020204" pitchFamily="34" charset="0"/>
                        </a:rPr>
                        <a:t>Các c</a:t>
                      </a:r>
                      <a:r>
                        <a:rPr lang="vi-VN" sz="2500" b="0" i="0">
                          <a:latin typeface="+mn-lt"/>
                          <a:cs typeface="Arial" panose="020B0604020202020204" pitchFamily="34" charset="0"/>
                        </a:rPr>
                        <a:t>ơ</a:t>
                      </a:r>
                      <a:r>
                        <a:rPr lang="en-SG" sz="2500" b="0" i="0">
                          <a:latin typeface="Arial" panose="020B0604020202020204" pitchFamily="34" charset="0"/>
                          <a:cs typeface="Arial" panose="020B0604020202020204" pitchFamily="34" charset="0"/>
                        </a:rPr>
                        <a:t>n ĐK, ngoại trừ c</a:t>
                      </a:r>
                      <a:r>
                        <a:rPr lang="vi-VN" sz="2500" b="0" i="0">
                          <a:latin typeface="+mn-lt"/>
                          <a:cs typeface="Arial" panose="020B0604020202020204" pitchFamily="34" charset="0"/>
                        </a:rPr>
                        <a:t>ơ</a:t>
                      </a:r>
                      <a:r>
                        <a:rPr lang="en-SG" sz="2500" b="0" i="0">
                          <a:latin typeface="Arial" panose="020B0604020202020204" pitchFamily="34" charset="0"/>
                          <a:cs typeface="Arial" panose="020B0604020202020204" pitchFamily="34" charset="0"/>
                        </a:rPr>
                        <a:t>n ĐK nhỏ.</a:t>
                      </a:r>
                    </a:p>
                  </a:txBody>
                  <a:tcPr anchor="ctr"/>
                </a:tc>
                <a:tc>
                  <a:txBody>
                    <a:bodyPr/>
                    <a:lstStyle/>
                    <a:p>
                      <a:pPr algn="just"/>
                      <a:r>
                        <a:rPr lang="en-SG" sz="2500" b="0" i="0">
                          <a:latin typeface="Arial" panose="020B0604020202020204" pitchFamily="34" charset="0"/>
                          <a:cs typeface="Arial" panose="020B0604020202020204" pitchFamily="34" charset="0"/>
                        </a:rPr>
                        <a:t>Chóng mặt, mất điều hòa vận động, s</a:t>
                      </a:r>
                      <a:r>
                        <a:rPr lang="vi-VN" sz="2500" b="0" i="0">
                          <a:latin typeface="Arial" panose="020B0604020202020204" pitchFamily="34" charset="0"/>
                          <a:cs typeface="Arial" panose="020B0604020202020204" pitchFamily="34" charset="0"/>
                        </a:rPr>
                        <a:t>ư</a:t>
                      </a:r>
                      <a:r>
                        <a:rPr lang="en-SG" sz="2500" b="0" i="0">
                          <a:latin typeface="Arial" panose="020B0604020202020204" pitchFamily="34" charset="0"/>
                          <a:cs typeface="Arial" panose="020B0604020202020204" pitchFamily="34" charset="0"/>
                        </a:rPr>
                        <a:t>ng n</a:t>
                      </a:r>
                      <a:r>
                        <a:rPr lang="vi-VN" sz="2500" b="0" i="0">
                          <a:latin typeface="Arial" panose="020B0604020202020204" pitchFamily="34" charset="0"/>
                          <a:cs typeface="Arial" panose="020B0604020202020204" pitchFamily="34" charset="0"/>
                        </a:rPr>
                        <a:t>ư</a:t>
                      </a:r>
                      <a:r>
                        <a:rPr lang="en-SG" sz="2500" b="0" i="0">
                          <a:latin typeface="Arial" panose="020B0604020202020204" pitchFamily="34" charset="0"/>
                          <a:cs typeface="Arial" panose="020B0604020202020204" pitchFamily="34" charset="0"/>
                        </a:rPr>
                        <a:t>ớu, mọc nhiều long, thiếu máu do HC to, dị tật bào thai, quá mẫn.</a:t>
                      </a:r>
                    </a:p>
                  </a:txBody>
                  <a:tcPr anchor="ctr"/>
                </a:tc>
                <a:extLst>
                  <a:ext uri="{0D108BD9-81ED-4DB2-BD59-A6C34878D82A}">
                    <a16:rowId xmlns:a16="http://schemas.microsoft.com/office/drawing/2014/main" xmlns="" val="482393771"/>
                  </a:ext>
                </a:extLst>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SG" sz="2500" b="0" i="0">
                          <a:latin typeface="Arial" panose="020B0604020202020204" pitchFamily="34" charset="0"/>
                          <a:cs typeface="Arial" panose="020B0604020202020204" pitchFamily="34" charset="0"/>
                        </a:rPr>
                        <a:t>Topiramat</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SG" sz="2500" b="0" i="0">
                          <a:latin typeface="Arial" panose="020B0604020202020204" pitchFamily="34" charset="0"/>
                          <a:cs typeface="Arial" panose="020B0604020202020204" pitchFamily="34" charset="0"/>
                        </a:rPr>
                        <a:t>Các c</a:t>
                      </a:r>
                      <a:r>
                        <a:rPr lang="vi-VN" sz="2500" b="0" i="0">
                          <a:latin typeface="+mn-lt"/>
                          <a:cs typeface="Arial" panose="020B0604020202020204" pitchFamily="34" charset="0"/>
                        </a:rPr>
                        <a:t>ơ</a:t>
                      </a:r>
                      <a:r>
                        <a:rPr lang="en-SG" sz="2500" b="0" i="0">
                          <a:latin typeface="Arial" panose="020B0604020202020204" pitchFamily="34" charset="0"/>
                          <a:cs typeface="Arial" panose="020B0604020202020204" pitchFamily="34" charset="0"/>
                        </a:rPr>
                        <a:t>n ĐK, ngoại trừ c</a:t>
                      </a:r>
                      <a:r>
                        <a:rPr lang="vi-VN" sz="2500" b="0" i="0">
                          <a:latin typeface="+mn-lt"/>
                          <a:cs typeface="Arial" panose="020B0604020202020204" pitchFamily="34" charset="0"/>
                        </a:rPr>
                        <a:t>ơ</a:t>
                      </a:r>
                      <a:r>
                        <a:rPr lang="en-SG" sz="2500" b="0" i="0">
                          <a:latin typeface="Arial" panose="020B0604020202020204" pitchFamily="34" charset="0"/>
                          <a:cs typeface="Arial" panose="020B0604020202020204" pitchFamily="34" charset="0"/>
                        </a:rPr>
                        <a:t>n ĐK nhỏ.</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SG" sz="2500" b="0" i="0">
                          <a:latin typeface="Arial" panose="020B0604020202020204" pitchFamily="34" charset="0"/>
                          <a:cs typeface="Arial" panose="020B0604020202020204" pitchFamily="34" charset="0"/>
                        </a:rPr>
                        <a:t>An thần, ít TDP h</a:t>
                      </a:r>
                      <a:r>
                        <a:rPr lang="vi-VN" sz="2500" b="0" i="0">
                          <a:latin typeface="+mn-lt"/>
                          <a:cs typeface="Arial" panose="020B0604020202020204" pitchFamily="34" charset="0"/>
                        </a:rPr>
                        <a:t>ơ</a:t>
                      </a:r>
                      <a:r>
                        <a:rPr lang="en-SG" sz="2500" b="0" i="0">
                          <a:latin typeface="Arial" panose="020B0604020202020204" pitchFamily="34" charset="0"/>
                          <a:cs typeface="Arial" panose="020B0604020202020204" pitchFamily="34" charset="0"/>
                        </a:rPr>
                        <a:t>n Phenytoin.</a:t>
                      </a:r>
                    </a:p>
                  </a:txBody>
                  <a:tcPr anchor="ctr"/>
                </a:tc>
                <a:extLst>
                  <a:ext uri="{0D108BD9-81ED-4DB2-BD59-A6C34878D82A}">
                    <a16:rowId xmlns:a16="http://schemas.microsoft.com/office/drawing/2014/main" xmlns="" val="190613122"/>
                  </a:ext>
                </a:extLst>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SG" sz="2500" b="1" i="0">
                          <a:latin typeface="Arial" panose="020B0604020202020204" pitchFamily="34" charset="0"/>
                          <a:cs typeface="Arial" panose="020B0604020202020204" pitchFamily="34" charset="0"/>
                        </a:rPr>
                        <a:t>Phenobarbital</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SG" sz="2500" b="0" i="0">
                          <a:latin typeface="Arial" panose="020B0604020202020204" pitchFamily="34" charset="0"/>
                          <a:cs typeface="Arial" panose="020B0604020202020204" pitchFamily="34" charset="0"/>
                        </a:rPr>
                        <a:t>Các c</a:t>
                      </a:r>
                      <a:r>
                        <a:rPr lang="vi-VN" sz="2500" b="0" i="0">
                          <a:latin typeface="+mn-lt"/>
                          <a:cs typeface="Arial" panose="020B0604020202020204" pitchFamily="34" charset="0"/>
                        </a:rPr>
                        <a:t>ơ</a:t>
                      </a:r>
                      <a:r>
                        <a:rPr lang="en-SG" sz="2500" b="0" i="0">
                          <a:latin typeface="Arial" panose="020B0604020202020204" pitchFamily="34" charset="0"/>
                          <a:cs typeface="Arial" panose="020B0604020202020204" pitchFamily="34" charset="0"/>
                        </a:rPr>
                        <a:t>n ĐK, ngoại trừ c</a:t>
                      </a:r>
                      <a:r>
                        <a:rPr lang="vi-VN" sz="2500" b="0" i="0">
                          <a:latin typeface="+mn-lt"/>
                          <a:cs typeface="Arial" panose="020B0604020202020204" pitchFamily="34" charset="0"/>
                        </a:rPr>
                        <a:t>ơ</a:t>
                      </a:r>
                      <a:r>
                        <a:rPr lang="en-SG" sz="2500" b="0" i="0">
                          <a:latin typeface="Arial" panose="020B0604020202020204" pitchFamily="34" charset="0"/>
                          <a:cs typeface="Arial" panose="020B0604020202020204" pitchFamily="34" charset="0"/>
                        </a:rPr>
                        <a:t>n ĐK nhỏ.</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SG" sz="2500" b="0" i="0">
                          <a:latin typeface="Arial" panose="020B0604020202020204" pitchFamily="34" charset="0"/>
                          <a:cs typeface="Arial" panose="020B0604020202020204" pitchFamily="34" charset="0"/>
                        </a:rPr>
                        <a:t>An thần, trầm cảm.</a:t>
                      </a:r>
                    </a:p>
                  </a:txBody>
                  <a:tcPr anchor="ctr"/>
                </a:tc>
                <a:extLst>
                  <a:ext uri="{0D108BD9-81ED-4DB2-BD59-A6C34878D82A}">
                    <a16:rowId xmlns:a16="http://schemas.microsoft.com/office/drawing/2014/main" xmlns="" val="2936759886"/>
                  </a:ext>
                </a:extLst>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SG" sz="2500" b="1" i="0">
                          <a:latin typeface="Arial" panose="020B0604020202020204" pitchFamily="34" charset="0"/>
                          <a:cs typeface="Arial" panose="020B0604020202020204" pitchFamily="34" charset="0"/>
                        </a:rPr>
                        <a:t>Ethoxusimid</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SG" sz="2500" b="0" i="0">
                        <a:latin typeface="Arial" panose="020B0604020202020204" pitchFamily="34" charset="0"/>
                        <a:cs typeface="Arial" panose="020B0604020202020204" pitchFamily="34" charset="0"/>
                      </a:endParaRP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SG" sz="2500" b="0" i="0">
                          <a:latin typeface="Arial" panose="020B0604020202020204" pitchFamily="34" charset="0"/>
                          <a:cs typeface="Arial" panose="020B0604020202020204" pitchFamily="34" charset="0"/>
                        </a:rPr>
                        <a:t>C</a:t>
                      </a:r>
                      <a:r>
                        <a:rPr lang="vi-VN" sz="2500" b="0" i="0">
                          <a:latin typeface="+mn-lt"/>
                          <a:cs typeface="Arial" panose="020B0604020202020204" pitchFamily="34" charset="0"/>
                        </a:rPr>
                        <a:t>ơ</a:t>
                      </a:r>
                      <a:r>
                        <a:rPr lang="en-SG" sz="2500" b="0" i="0">
                          <a:latin typeface="Arial" panose="020B0604020202020204" pitchFamily="34" charset="0"/>
                          <a:cs typeface="Arial" panose="020B0604020202020204" pitchFamily="34" charset="0"/>
                        </a:rPr>
                        <a:t>n ĐK nhỏ, có thể làm nặng thêm c</a:t>
                      </a:r>
                      <a:r>
                        <a:rPr lang="vi-VN" sz="2500" b="0" i="0">
                          <a:latin typeface="+mn-lt"/>
                          <a:cs typeface="Arial" panose="020B0604020202020204" pitchFamily="34" charset="0"/>
                        </a:rPr>
                        <a:t>ơ</a:t>
                      </a:r>
                      <a:r>
                        <a:rPr lang="en-SG" sz="2500" b="0" i="0">
                          <a:latin typeface="Arial" panose="020B0604020202020204" pitchFamily="34" charset="0"/>
                          <a:cs typeface="Arial" panose="020B0604020202020204" pitchFamily="34" charset="0"/>
                        </a:rPr>
                        <a:t>n lớn.</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SG" sz="2500" b="0" i="0">
                          <a:latin typeface="Arial" panose="020B0604020202020204" pitchFamily="34" charset="0"/>
                          <a:cs typeface="Arial" panose="020B0604020202020204" pitchFamily="34" charset="0"/>
                        </a:rPr>
                        <a:t>Buồn nôn, chán ăn, nhức đầu, thay đổi tâm tính.</a:t>
                      </a:r>
                    </a:p>
                  </a:txBody>
                  <a:tcPr anchor="ctr"/>
                </a:tc>
                <a:extLst>
                  <a:ext uri="{0D108BD9-81ED-4DB2-BD59-A6C34878D82A}">
                    <a16:rowId xmlns:a16="http://schemas.microsoft.com/office/drawing/2014/main" xmlns="" val="423728662"/>
                  </a:ext>
                </a:extLst>
              </a:tr>
            </a:tbl>
          </a:graphicData>
        </a:graphic>
      </p:graphicFrame>
      <p:sp>
        <p:nvSpPr>
          <p:cNvPr id="9" name="Rectangle 8"/>
          <p:cNvSpPr/>
          <p:nvPr/>
        </p:nvSpPr>
        <p:spPr>
          <a:xfrm>
            <a:off x="515815" y="845734"/>
            <a:ext cx="11676185" cy="588264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SG"/>
          </a:p>
        </p:txBody>
      </p:sp>
      <p:graphicFrame>
        <p:nvGraphicFramePr>
          <p:cNvPr id="10" name="Table 9"/>
          <p:cNvGraphicFramePr>
            <a:graphicFrameLocks noGrp="1"/>
          </p:cNvGraphicFramePr>
          <p:nvPr>
            <p:extLst>
              <p:ext uri="{D42A27DB-BD31-4B8C-83A1-F6EECF244321}">
                <p14:modId xmlns:p14="http://schemas.microsoft.com/office/powerpoint/2010/main" xmlns="" val="1762829800"/>
              </p:ext>
            </p:extLst>
          </p:nvPr>
        </p:nvGraphicFramePr>
        <p:xfrm>
          <a:off x="515815" y="845734"/>
          <a:ext cx="11169749" cy="5501640"/>
        </p:xfrm>
        <a:graphic>
          <a:graphicData uri="http://schemas.openxmlformats.org/drawingml/2006/table">
            <a:tbl>
              <a:tblPr firstRow="1" bandRow="1">
                <a:tableStyleId>{5940675A-B579-460E-94D1-54222C63F5DA}</a:tableStyleId>
              </a:tblPr>
              <a:tblGrid>
                <a:gridCol w="2550425">
                  <a:extLst>
                    <a:ext uri="{9D8B030D-6E8A-4147-A177-3AD203B41FA5}">
                      <a16:colId xmlns:a16="http://schemas.microsoft.com/office/drawing/2014/main" xmlns="" val="3710332929"/>
                    </a:ext>
                  </a:extLst>
                </a:gridCol>
                <a:gridCol w="4309662">
                  <a:extLst>
                    <a:ext uri="{9D8B030D-6E8A-4147-A177-3AD203B41FA5}">
                      <a16:colId xmlns:a16="http://schemas.microsoft.com/office/drawing/2014/main" xmlns="" val="197919547"/>
                    </a:ext>
                  </a:extLst>
                </a:gridCol>
                <a:gridCol w="4309662">
                  <a:extLst>
                    <a:ext uri="{9D8B030D-6E8A-4147-A177-3AD203B41FA5}">
                      <a16:colId xmlns:a16="http://schemas.microsoft.com/office/drawing/2014/main" xmlns="" val="2317888949"/>
                    </a:ext>
                  </a:extLst>
                </a:gridCol>
              </a:tblGrid>
              <a:tr h="370840">
                <a:tc>
                  <a:txBody>
                    <a:bodyPr/>
                    <a:lstStyle/>
                    <a:p>
                      <a:pPr algn="ctr"/>
                      <a:r>
                        <a:rPr lang="en-SG" sz="2500" b="1" i="0">
                          <a:latin typeface="Arial" panose="020B0604020202020204" pitchFamily="34" charset="0"/>
                          <a:cs typeface="Arial" panose="020B0604020202020204" pitchFamily="34" charset="0"/>
                        </a:rPr>
                        <a:t>Thuốc </a:t>
                      </a:r>
                    </a:p>
                  </a:txBody>
                  <a:tcPr anchor="ctr"/>
                </a:tc>
                <a:tc>
                  <a:txBody>
                    <a:bodyPr/>
                    <a:lstStyle/>
                    <a:p>
                      <a:pPr algn="ctr"/>
                      <a:r>
                        <a:rPr lang="en-SG" sz="2500" b="1" i="0">
                          <a:latin typeface="Arial" panose="020B0604020202020204" pitchFamily="34" charset="0"/>
                          <a:cs typeface="Arial" panose="020B0604020202020204" pitchFamily="34" charset="0"/>
                        </a:rPr>
                        <a:t>Điều trị</a:t>
                      </a:r>
                    </a:p>
                  </a:txBody>
                  <a:tcPr anchor="ctr"/>
                </a:tc>
                <a:tc>
                  <a:txBody>
                    <a:bodyPr/>
                    <a:lstStyle/>
                    <a:p>
                      <a:pPr algn="ctr"/>
                      <a:r>
                        <a:rPr lang="en-SG" sz="2500" b="1" i="0">
                          <a:latin typeface="Arial" panose="020B0604020202020204" pitchFamily="34" charset="0"/>
                          <a:cs typeface="Arial" panose="020B0604020202020204" pitchFamily="34" charset="0"/>
                        </a:rPr>
                        <a:t>Tác dụng phụ</a:t>
                      </a:r>
                    </a:p>
                  </a:txBody>
                  <a:tcPr anchor="ctr"/>
                </a:tc>
                <a:extLst>
                  <a:ext uri="{0D108BD9-81ED-4DB2-BD59-A6C34878D82A}">
                    <a16:rowId xmlns:a16="http://schemas.microsoft.com/office/drawing/2014/main" xmlns="" val="1525578421"/>
                  </a:ext>
                </a:extLst>
              </a:tr>
              <a:tr h="370840">
                <a:tc>
                  <a:txBody>
                    <a:bodyPr/>
                    <a:lstStyle/>
                    <a:p>
                      <a:pPr algn="just"/>
                      <a:r>
                        <a:rPr lang="en-SG" sz="2500" b="1" i="0">
                          <a:latin typeface="Arial" panose="020B0604020202020204" pitchFamily="34" charset="0"/>
                          <a:cs typeface="Arial" panose="020B0604020202020204" pitchFamily="34" charset="0"/>
                        </a:rPr>
                        <a:t>Valproat</a:t>
                      </a:r>
                    </a:p>
                  </a:txBody>
                  <a:tcPr anchor="ctr"/>
                </a:tc>
                <a:tc>
                  <a:txBody>
                    <a:bodyPr/>
                    <a:lstStyle/>
                    <a:p>
                      <a:pPr algn="just"/>
                      <a:r>
                        <a:rPr lang="en-SG" sz="2500" b="0" i="0">
                          <a:latin typeface="Arial" panose="020B0604020202020204" pitchFamily="34" charset="0"/>
                          <a:cs typeface="Arial" panose="020B0604020202020204" pitchFamily="34" charset="0"/>
                        </a:rPr>
                        <a:t>Hầu hết tất cả các c</a:t>
                      </a:r>
                      <a:r>
                        <a:rPr lang="vi-VN" sz="2500" b="0" i="0">
                          <a:latin typeface="Arial" panose="020B0604020202020204" pitchFamily="34" charset="0"/>
                          <a:cs typeface="Arial" panose="020B0604020202020204" pitchFamily="34" charset="0"/>
                        </a:rPr>
                        <a:t>ơ</a:t>
                      </a:r>
                      <a:r>
                        <a:rPr lang="en-SG" sz="2500" b="0" i="0">
                          <a:latin typeface="Arial" panose="020B0604020202020204" pitchFamily="34" charset="0"/>
                          <a:cs typeface="Arial" panose="020B0604020202020204" pitchFamily="34" charset="0"/>
                        </a:rPr>
                        <a:t>n ĐK.</a:t>
                      </a:r>
                    </a:p>
                  </a:txBody>
                  <a:tcPr anchor="ctr"/>
                </a:tc>
                <a:tc>
                  <a:txBody>
                    <a:bodyPr/>
                    <a:lstStyle/>
                    <a:p>
                      <a:pPr algn="just"/>
                      <a:r>
                        <a:rPr lang="en-SG" sz="2500" b="0" i="0">
                          <a:latin typeface="Arial" panose="020B0604020202020204" pitchFamily="34" charset="0"/>
                          <a:cs typeface="Arial" panose="020B0604020202020204" pitchFamily="34" charset="0"/>
                        </a:rPr>
                        <a:t>Ít h</a:t>
                      </a:r>
                      <a:r>
                        <a:rPr lang="vi-VN" sz="2500" b="0" i="0">
                          <a:latin typeface="Arial" panose="020B0604020202020204" pitchFamily="34" charset="0"/>
                          <a:cs typeface="Arial" panose="020B0604020202020204" pitchFamily="34" charset="0"/>
                        </a:rPr>
                        <a:t>ơ</a:t>
                      </a:r>
                      <a:r>
                        <a:rPr lang="en-SG" sz="2500" b="0" i="0">
                          <a:latin typeface="Arial" panose="020B0604020202020204" pitchFamily="34" charset="0"/>
                          <a:cs typeface="Arial" panose="020B0604020202020204" pitchFamily="34" charset="0"/>
                        </a:rPr>
                        <a:t>n các thuốc khác, buồn nôn, rụng tóc, tang cân, dị tật bào thai.</a:t>
                      </a:r>
                    </a:p>
                  </a:txBody>
                  <a:tcPr anchor="ctr"/>
                </a:tc>
                <a:extLst>
                  <a:ext uri="{0D108BD9-81ED-4DB2-BD59-A6C34878D82A}">
                    <a16:rowId xmlns:a16="http://schemas.microsoft.com/office/drawing/2014/main" xmlns="" val="482393771"/>
                  </a:ext>
                </a:extLst>
              </a:tr>
              <a:tr h="370840">
                <a:tc>
                  <a:txBody>
                    <a:bodyPr/>
                    <a:lstStyle/>
                    <a:p>
                      <a:pPr algn="just"/>
                      <a:r>
                        <a:rPr lang="en-SG" sz="2500" b="1" i="0">
                          <a:latin typeface="Arial" panose="020B0604020202020204" pitchFamily="34" charset="0"/>
                          <a:cs typeface="Arial" panose="020B0604020202020204" pitchFamily="34" charset="0"/>
                        </a:rPr>
                        <a:t>Clonazepam</a:t>
                      </a:r>
                    </a:p>
                    <a:p>
                      <a:pPr algn="just"/>
                      <a:r>
                        <a:rPr lang="en-SG" sz="2500" b="1" i="0">
                          <a:latin typeface="Arial" panose="020B0604020202020204" pitchFamily="34" charset="0"/>
                          <a:cs typeface="Arial" panose="020B0604020202020204" pitchFamily="34" charset="0"/>
                        </a:rPr>
                        <a:t>Lorazepam</a:t>
                      </a:r>
                    </a:p>
                  </a:txBody>
                  <a:tcPr anchor="ctr"/>
                </a:tc>
                <a:tc>
                  <a:txBody>
                    <a:bodyPr/>
                    <a:lstStyle/>
                    <a:p>
                      <a:pPr algn="just"/>
                      <a:r>
                        <a:rPr lang="en-SG" sz="2500" b="0" i="0">
                          <a:latin typeface="Arial" panose="020B0604020202020204" pitchFamily="34" charset="0"/>
                          <a:cs typeface="Arial" panose="020B0604020202020204" pitchFamily="34" charset="0"/>
                        </a:rPr>
                        <a:t>Hầu hết các c</a:t>
                      </a:r>
                      <a:r>
                        <a:rPr lang="vi-VN" sz="2500" b="0" i="0">
                          <a:latin typeface="Arial" panose="020B0604020202020204" pitchFamily="34" charset="0"/>
                          <a:cs typeface="Arial" panose="020B0604020202020204" pitchFamily="34" charset="0"/>
                        </a:rPr>
                        <a:t>ơ</a:t>
                      </a:r>
                      <a:r>
                        <a:rPr lang="en-SG" sz="2500" b="0" i="0">
                          <a:latin typeface="Arial" panose="020B0604020202020204" pitchFamily="34" charset="0"/>
                          <a:cs typeface="Arial" panose="020B0604020202020204" pitchFamily="34" charset="0"/>
                        </a:rPr>
                        <a:t>n ĐK, Lorazepam IV – c</a:t>
                      </a:r>
                      <a:r>
                        <a:rPr lang="vi-VN" sz="2500" b="0" i="0">
                          <a:latin typeface="Arial" panose="020B0604020202020204" pitchFamily="34" charset="0"/>
                          <a:cs typeface="Arial" panose="020B0604020202020204" pitchFamily="34" charset="0"/>
                        </a:rPr>
                        <a:t>ơ</a:t>
                      </a:r>
                      <a:r>
                        <a:rPr lang="en-SG" sz="2500" b="0" i="0">
                          <a:latin typeface="Arial" panose="020B0604020202020204" pitchFamily="34" charset="0"/>
                          <a:cs typeface="Arial" panose="020B0604020202020204" pitchFamily="34" charset="0"/>
                        </a:rPr>
                        <a:t>n lớn liên tục.</a:t>
                      </a:r>
                    </a:p>
                  </a:txBody>
                  <a:tcPr anchor="ctr"/>
                </a:tc>
                <a:tc>
                  <a:txBody>
                    <a:bodyPr/>
                    <a:lstStyle/>
                    <a:p>
                      <a:pPr algn="just"/>
                      <a:r>
                        <a:rPr lang="en-SG" sz="2500" b="0" i="0">
                          <a:latin typeface="Arial" panose="020B0604020202020204" pitchFamily="34" charset="0"/>
                          <a:cs typeface="Arial" panose="020B0604020202020204" pitchFamily="34" charset="0"/>
                        </a:rPr>
                        <a:t>An thần, hội chứng ng</a:t>
                      </a:r>
                      <a:r>
                        <a:rPr lang="vi-VN" sz="2500" b="0" i="0">
                          <a:latin typeface="Arial" panose="020B0604020202020204" pitchFamily="34" charset="0"/>
                          <a:cs typeface="Arial" panose="020B0604020202020204" pitchFamily="34" charset="0"/>
                        </a:rPr>
                        <a:t>ư</a:t>
                      </a:r>
                      <a:r>
                        <a:rPr lang="en-SG" sz="2500" b="0" i="0">
                          <a:latin typeface="Arial" panose="020B0604020202020204" pitchFamily="34" charset="0"/>
                          <a:cs typeface="Arial" panose="020B0604020202020204" pitchFamily="34" charset="0"/>
                        </a:rPr>
                        <a:t>ng thuốc.</a:t>
                      </a:r>
                    </a:p>
                  </a:txBody>
                  <a:tcPr anchor="ctr"/>
                </a:tc>
                <a:extLst>
                  <a:ext uri="{0D108BD9-81ED-4DB2-BD59-A6C34878D82A}">
                    <a16:rowId xmlns:a16="http://schemas.microsoft.com/office/drawing/2014/main" xmlns="" val="2936759886"/>
                  </a:ext>
                </a:extLst>
              </a:tr>
              <a:tr h="370840">
                <a:tc>
                  <a:txBody>
                    <a:bodyPr/>
                    <a:lstStyle/>
                    <a:p>
                      <a:pPr algn="just"/>
                      <a:r>
                        <a:rPr lang="en-SG" sz="2500" b="0" i="0">
                          <a:latin typeface="Arial" panose="020B0604020202020204" pitchFamily="34" charset="0"/>
                          <a:cs typeface="Arial" panose="020B0604020202020204" pitchFamily="34" charset="0"/>
                        </a:rPr>
                        <a:t>Lamotrigin</a:t>
                      </a:r>
                    </a:p>
                  </a:txBody>
                  <a:tcPr anchor="ctr"/>
                </a:tc>
                <a:tc>
                  <a:txBody>
                    <a:bodyPr/>
                    <a:lstStyle/>
                    <a:p>
                      <a:pPr algn="just"/>
                      <a:r>
                        <a:rPr lang="en-SG" sz="2500" b="0" i="0">
                          <a:latin typeface="Arial" panose="020B0604020202020204" pitchFamily="34" charset="0"/>
                          <a:cs typeface="Arial" panose="020B0604020202020204" pitchFamily="34" charset="0"/>
                        </a:rPr>
                        <a:t>Các c</a:t>
                      </a:r>
                      <a:r>
                        <a:rPr lang="vi-VN" sz="2500" b="0" i="0">
                          <a:latin typeface="Arial" panose="020B0604020202020204" pitchFamily="34" charset="0"/>
                          <a:cs typeface="Arial" panose="020B0604020202020204" pitchFamily="34" charset="0"/>
                        </a:rPr>
                        <a:t>ơ</a:t>
                      </a:r>
                      <a:r>
                        <a:rPr lang="en-SG" sz="2500" b="0" i="0">
                          <a:latin typeface="Arial" panose="020B0604020202020204" pitchFamily="34" charset="0"/>
                          <a:cs typeface="Arial" panose="020B0604020202020204" pitchFamily="34" charset="0"/>
                        </a:rPr>
                        <a:t>n ĐK.</a:t>
                      </a:r>
                    </a:p>
                  </a:txBody>
                  <a:tcPr anchor="ctr"/>
                </a:tc>
                <a:tc>
                  <a:txBody>
                    <a:bodyPr/>
                    <a:lstStyle/>
                    <a:p>
                      <a:pPr algn="just"/>
                      <a:r>
                        <a:rPr lang="en-SG" sz="2500" b="0" i="0">
                          <a:latin typeface="Arial" panose="020B0604020202020204" pitchFamily="34" charset="0"/>
                          <a:cs typeface="Arial" panose="020B0604020202020204" pitchFamily="34" charset="0"/>
                        </a:rPr>
                        <a:t>Chóng mặt, an thần, nổi mẩn.</a:t>
                      </a:r>
                    </a:p>
                  </a:txBody>
                  <a:tcPr anchor="ctr"/>
                </a:tc>
                <a:extLst>
                  <a:ext uri="{0D108BD9-81ED-4DB2-BD59-A6C34878D82A}">
                    <a16:rowId xmlns:a16="http://schemas.microsoft.com/office/drawing/2014/main" xmlns="" val="423728662"/>
                  </a:ext>
                </a:extLst>
              </a:tr>
              <a:tr h="370840">
                <a:tc>
                  <a:txBody>
                    <a:bodyPr/>
                    <a:lstStyle/>
                    <a:p>
                      <a:pPr algn="just"/>
                      <a:r>
                        <a:rPr lang="en-SG" sz="2500" b="0" i="0">
                          <a:latin typeface="Arial" panose="020B0604020202020204" pitchFamily="34" charset="0"/>
                          <a:cs typeface="Arial" panose="020B0604020202020204" pitchFamily="34" charset="0"/>
                        </a:rPr>
                        <a:t>Vigabatrin</a:t>
                      </a:r>
                    </a:p>
                  </a:txBody>
                  <a:tcPr anchor="ctr"/>
                </a:tc>
                <a:tc>
                  <a:txBody>
                    <a:bodyPr/>
                    <a:lstStyle/>
                    <a:p>
                      <a:pPr algn="just"/>
                      <a:r>
                        <a:rPr lang="en-SG" sz="2500" b="0" i="0">
                          <a:latin typeface="Arial" panose="020B0604020202020204" pitchFamily="34" charset="0"/>
                          <a:cs typeface="Arial" panose="020B0604020202020204" pitchFamily="34" charset="0"/>
                        </a:rPr>
                        <a:t>Các c</a:t>
                      </a:r>
                      <a:r>
                        <a:rPr lang="vi-VN" sz="2500" b="0" i="0">
                          <a:latin typeface="Arial" panose="020B0604020202020204" pitchFamily="34" charset="0"/>
                          <a:cs typeface="Arial" panose="020B0604020202020204" pitchFamily="34" charset="0"/>
                        </a:rPr>
                        <a:t>ơ</a:t>
                      </a:r>
                      <a:r>
                        <a:rPr lang="en-SG" sz="2500" b="0" i="0">
                          <a:latin typeface="Arial" panose="020B0604020202020204" pitchFamily="34" charset="0"/>
                          <a:cs typeface="Arial" panose="020B0604020202020204" pitchFamily="34" charset="0"/>
                        </a:rPr>
                        <a:t>n ĐK, hiệu quả trên BN kháng thuốc.</a:t>
                      </a:r>
                    </a:p>
                  </a:txBody>
                  <a:tcPr anchor="ctr"/>
                </a:tc>
                <a:tc>
                  <a:txBody>
                    <a:bodyPr/>
                    <a:lstStyle/>
                    <a:p>
                      <a:pPr algn="just"/>
                      <a:r>
                        <a:rPr lang="en-SG" sz="2500" b="0" i="0">
                          <a:latin typeface="Arial" panose="020B0604020202020204" pitchFamily="34" charset="0"/>
                          <a:cs typeface="Arial" panose="020B0604020202020204" pitchFamily="34" charset="0"/>
                        </a:rPr>
                        <a:t>An thần, thay đổi tâm tính, rối loạn thị tr</a:t>
                      </a:r>
                      <a:r>
                        <a:rPr lang="vi-VN" sz="2500" b="0" i="0">
                          <a:latin typeface="Arial" panose="020B0604020202020204" pitchFamily="34" charset="0"/>
                          <a:cs typeface="Arial" panose="020B0604020202020204" pitchFamily="34" charset="0"/>
                        </a:rPr>
                        <a:t>ư</a:t>
                      </a:r>
                      <a:r>
                        <a:rPr lang="en-SG" sz="2500" b="0" i="0">
                          <a:latin typeface="Arial" panose="020B0604020202020204" pitchFamily="34" charset="0"/>
                          <a:cs typeface="Arial" panose="020B0604020202020204" pitchFamily="34" charset="0"/>
                        </a:rPr>
                        <a:t>ờng mắt.</a:t>
                      </a:r>
                    </a:p>
                  </a:txBody>
                  <a:tcPr anchor="ctr"/>
                </a:tc>
                <a:extLst>
                  <a:ext uri="{0D108BD9-81ED-4DB2-BD59-A6C34878D82A}">
                    <a16:rowId xmlns:a16="http://schemas.microsoft.com/office/drawing/2014/main" xmlns="" val="61391972"/>
                  </a:ext>
                </a:extLst>
              </a:tr>
              <a:tr h="370840">
                <a:tc>
                  <a:txBody>
                    <a:bodyPr/>
                    <a:lstStyle/>
                    <a:p>
                      <a:pPr algn="just"/>
                      <a:r>
                        <a:rPr lang="en-SG" sz="2500" b="0" i="0">
                          <a:latin typeface="Arial" panose="020B0604020202020204" pitchFamily="34" charset="0"/>
                          <a:cs typeface="Arial" panose="020B0604020202020204" pitchFamily="34" charset="0"/>
                        </a:rPr>
                        <a:t>Gabapentin</a:t>
                      </a:r>
                    </a:p>
                    <a:p>
                      <a:pPr algn="just"/>
                      <a:r>
                        <a:rPr lang="en-SG" sz="2500" b="0" i="0">
                          <a:latin typeface="Arial" panose="020B0604020202020204" pitchFamily="34" charset="0"/>
                          <a:cs typeface="Arial" panose="020B0604020202020204" pitchFamily="34" charset="0"/>
                        </a:rPr>
                        <a:t>Pregabalin</a:t>
                      </a:r>
                    </a:p>
                  </a:txBody>
                  <a:tcPr anchor="ctr"/>
                </a:tc>
                <a:tc>
                  <a:txBody>
                    <a:bodyPr/>
                    <a:lstStyle/>
                    <a:p>
                      <a:pPr algn="just"/>
                      <a:r>
                        <a:rPr lang="en-SG" sz="2500" b="0" i="0">
                          <a:latin typeface="Arial" panose="020B0604020202020204" pitchFamily="34" charset="0"/>
                          <a:cs typeface="Arial" panose="020B0604020202020204" pitchFamily="34" charset="0"/>
                        </a:rPr>
                        <a:t>C</a:t>
                      </a:r>
                      <a:r>
                        <a:rPr lang="vi-VN" sz="2500" b="0" i="0">
                          <a:latin typeface="Arial" panose="020B0604020202020204" pitchFamily="34" charset="0"/>
                          <a:cs typeface="Arial" panose="020B0604020202020204" pitchFamily="34" charset="0"/>
                        </a:rPr>
                        <a:t>ơ</a:t>
                      </a:r>
                      <a:r>
                        <a:rPr lang="en-SG" sz="2500" b="0" i="0">
                          <a:latin typeface="Arial" panose="020B0604020202020204" pitchFamily="34" charset="0"/>
                          <a:cs typeface="Arial" panose="020B0604020202020204" pitchFamily="34" charset="0"/>
                        </a:rPr>
                        <a:t>n ĐK cục bộ.</a:t>
                      </a:r>
                    </a:p>
                  </a:txBody>
                  <a:tcPr anchor="ctr"/>
                </a:tc>
                <a:tc>
                  <a:txBody>
                    <a:bodyPr/>
                    <a:lstStyle/>
                    <a:p>
                      <a:pPr algn="just"/>
                      <a:r>
                        <a:rPr lang="en-SG" sz="2500" b="0" i="0">
                          <a:latin typeface="Arial" panose="020B0604020202020204" pitchFamily="34" charset="0"/>
                          <a:cs typeface="Arial" panose="020B0604020202020204" pitchFamily="34" charset="0"/>
                        </a:rPr>
                        <a:t>Ít TDP, chủ yếu an thần.</a:t>
                      </a:r>
                    </a:p>
                  </a:txBody>
                  <a:tcPr anchor="ctr"/>
                </a:tc>
                <a:extLst>
                  <a:ext uri="{0D108BD9-81ED-4DB2-BD59-A6C34878D82A}">
                    <a16:rowId xmlns:a16="http://schemas.microsoft.com/office/drawing/2014/main" xmlns="" val="3395529434"/>
                  </a:ext>
                </a:extLst>
              </a:tr>
            </a:tbl>
          </a:graphicData>
        </a:graphic>
      </p:graphicFrame>
    </p:spTree>
    <p:extLst>
      <p:ext uri="{BB962C8B-B14F-4D97-AF65-F5344CB8AC3E}">
        <p14:creationId xmlns:p14="http://schemas.microsoft.com/office/powerpoint/2010/main" xmlns="" val="8482066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03664" y="7222"/>
            <a:ext cx="8915400" cy="953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000" b="1">
                <a:solidFill>
                  <a:srgbClr val="006600"/>
                </a:solidFill>
                <a:latin typeface="Arial" panose="020B0604020202020204" pitchFamily="34" charset="0"/>
                <a:cs typeface="Arial" panose="020B0604020202020204" pitchFamily="34" charset="0"/>
              </a:rPr>
              <a:t>4.2.2. Các thuốc chống động kinh</a:t>
            </a:r>
          </a:p>
        </p:txBody>
      </p:sp>
      <p:graphicFrame>
        <p:nvGraphicFramePr>
          <p:cNvPr id="4" name="Table 3"/>
          <p:cNvGraphicFramePr>
            <a:graphicFrameLocks noGrp="1"/>
          </p:cNvGraphicFramePr>
          <p:nvPr>
            <p:extLst>
              <p:ext uri="{D42A27DB-BD31-4B8C-83A1-F6EECF244321}">
                <p14:modId xmlns:p14="http://schemas.microsoft.com/office/powerpoint/2010/main" xmlns="" val="2513153996"/>
              </p:ext>
            </p:extLst>
          </p:nvPr>
        </p:nvGraphicFramePr>
        <p:xfrm>
          <a:off x="583807" y="960259"/>
          <a:ext cx="11169749" cy="4831080"/>
        </p:xfrm>
        <a:graphic>
          <a:graphicData uri="http://schemas.openxmlformats.org/drawingml/2006/table">
            <a:tbl>
              <a:tblPr firstRow="1" bandRow="1">
                <a:tableStyleId>{5940675A-B579-460E-94D1-54222C63F5DA}</a:tableStyleId>
              </a:tblPr>
              <a:tblGrid>
                <a:gridCol w="2550425">
                  <a:extLst>
                    <a:ext uri="{9D8B030D-6E8A-4147-A177-3AD203B41FA5}">
                      <a16:colId xmlns:a16="http://schemas.microsoft.com/office/drawing/2014/main" xmlns="" val="3710332929"/>
                    </a:ext>
                  </a:extLst>
                </a:gridCol>
                <a:gridCol w="4309662">
                  <a:extLst>
                    <a:ext uri="{9D8B030D-6E8A-4147-A177-3AD203B41FA5}">
                      <a16:colId xmlns:a16="http://schemas.microsoft.com/office/drawing/2014/main" xmlns="" val="197919547"/>
                    </a:ext>
                  </a:extLst>
                </a:gridCol>
                <a:gridCol w="4309662">
                  <a:extLst>
                    <a:ext uri="{9D8B030D-6E8A-4147-A177-3AD203B41FA5}">
                      <a16:colId xmlns:a16="http://schemas.microsoft.com/office/drawing/2014/main" xmlns="" val="2317888949"/>
                    </a:ext>
                  </a:extLst>
                </a:gridCol>
              </a:tblGrid>
              <a:tr h="370840">
                <a:tc>
                  <a:txBody>
                    <a:bodyPr/>
                    <a:lstStyle/>
                    <a:p>
                      <a:pPr algn="ctr"/>
                      <a:r>
                        <a:rPr lang="en-SG" sz="2500" b="1" i="0">
                          <a:latin typeface="Arial" panose="020B0604020202020204" pitchFamily="34" charset="0"/>
                          <a:cs typeface="Arial" panose="020B0604020202020204" pitchFamily="34" charset="0"/>
                        </a:rPr>
                        <a:t>Thuốc </a:t>
                      </a:r>
                    </a:p>
                  </a:txBody>
                  <a:tcPr anchor="ctr"/>
                </a:tc>
                <a:tc>
                  <a:txBody>
                    <a:bodyPr/>
                    <a:lstStyle/>
                    <a:p>
                      <a:pPr algn="ctr"/>
                      <a:r>
                        <a:rPr lang="en-SG" sz="2500" b="1" i="0">
                          <a:latin typeface="Arial" panose="020B0604020202020204" pitchFamily="34" charset="0"/>
                          <a:cs typeface="Arial" panose="020B0604020202020204" pitchFamily="34" charset="0"/>
                        </a:rPr>
                        <a:t>Điều trị</a:t>
                      </a:r>
                    </a:p>
                  </a:txBody>
                  <a:tcPr anchor="ctr"/>
                </a:tc>
                <a:tc>
                  <a:txBody>
                    <a:bodyPr/>
                    <a:lstStyle/>
                    <a:p>
                      <a:pPr algn="ctr"/>
                      <a:r>
                        <a:rPr lang="en-SG" sz="2500" b="1" i="0">
                          <a:latin typeface="Arial" panose="020B0604020202020204" pitchFamily="34" charset="0"/>
                          <a:cs typeface="Arial" panose="020B0604020202020204" pitchFamily="34" charset="0"/>
                        </a:rPr>
                        <a:t>Tác dụng phụ</a:t>
                      </a:r>
                    </a:p>
                  </a:txBody>
                  <a:tcPr anchor="ctr"/>
                </a:tc>
                <a:extLst>
                  <a:ext uri="{0D108BD9-81ED-4DB2-BD59-A6C34878D82A}">
                    <a16:rowId xmlns:a16="http://schemas.microsoft.com/office/drawing/2014/main" xmlns="" val="1525578421"/>
                  </a:ext>
                </a:extLst>
              </a:tr>
              <a:tr h="370840">
                <a:tc>
                  <a:txBody>
                    <a:bodyPr/>
                    <a:lstStyle/>
                    <a:p>
                      <a:pPr algn="just"/>
                      <a:r>
                        <a:rPr lang="en-SG" sz="2500" b="0" i="0">
                          <a:latin typeface="Arial" panose="020B0604020202020204" pitchFamily="34" charset="0"/>
                          <a:cs typeface="Arial" panose="020B0604020202020204" pitchFamily="34" charset="0"/>
                        </a:rPr>
                        <a:t>Tiagabin</a:t>
                      </a:r>
                    </a:p>
                  </a:txBody>
                  <a:tcPr anchor="ctr"/>
                </a:tc>
                <a:tc>
                  <a:txBody>
                    <a:bodyPr/>
                    <a:lstStyle/>
                    <a:p>
                      <a:pPr algn="just"/>
                      <a:r>
                        <a:rPr lang="en-SG" sz="2500" b="0" i="0">
                          <a:latin typeface="Arial" panose="020B0604020202020204" pitchFamily="34" charset="0"/>
                          <a:cs typeface="Arial" panose="020B0604020202020204" pitchFamily="34" charset="0"/>
                        </a:rPr>
                        <a:t>C</a:t>
                      </a:r>
                      <a:r>
                        <a:rPr lang="vi-VN" sz="2500" b="0" i="0">
                          <a:latin typeface="Arial" panose="020B0604020202020204" pitchFamily="34" charset="0"/>
                          <a:cs typeface="Arial" panose="020B0604020202020204" pitchFamily="34" charset="0"/>
                        </a:rPr>
                        <a:t>ơ</a:t>
                      </a:r>
                      <a:r>
                        <a:rPr lang="en-SG" sz="2500" b="0" i="0">
                          <a:latin typeface="Arial" panose="020B0604020202020204" pitchFamily="34" charset="0"/>
                          <a:cs typeface="Arial" panose="020B0604020202020204" pitchFamily="34" charset="0"/>
                        </a:rPr>
                        <a:t>n ĐK cục bộ.</a:t>
                      </a:r>
                    </a:p>
                  </a:txBody>
                  <a:tcPr anchor="ctr"/>
                </a:tc>
                <a:tc>
                  <a:txBody>
                    <a:bodyPr/>
                    <a:lstStyle/>
                    <a:p>
                      <a:pPr algn="just"/>
                      <a:r>
                        <a:rPr lang="en-SG" sz="2500" b="0" i="0">
                          <a:latin typeface="Arial" panose="020B0604020202020204" pitchFamily="34" charset="0"/>
                          <a:cs typeface="Arial" panose="020B0604020202020204" pitchFamily="34" charset="0"/>
                        </a:rPr>
                        <a:t>An thần, hoa mắt, nhức đầu nhẹ.</a:t>
                      </a:r>
                    </a:p>
                  </a:txBody>
                  <a:tcPr anchor="ctr"/>
                </a:tc>
                <a:extLst>
                  <a:ext uri="{0D108BD9-81ED-4DB2-BD59-A6C34878D82A}">
                    <a16:rowId xmlns:a16="http://schemas.microsoft.com/office/drawing/2014/main" xmlns="" val="482393771"/>
                  </a:ext>
                </a:extLst>
              </a:tr>
              <a:tr h="370840">
                <a:tc>
                  <a:txBody>
                    <a:bodyPr/>
                    <a:lstStyle/>
                    <a:p>
                      <a:pPr algn="just"/>
                      <a:r>
                        <a:rPr lang="en-SG" sz="2500" b="0" i="0">
                          <a:latin typeface="Arial" panose="020B0604020202020204" pitchFamily="34" charset="0"/>
                          <a:cs typeface="Arial" panose="020B0604020202020204" pitchFamily="34" charset="0"/>
                        </a:rPr>
                        <a:t>Zonisamid</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SG" sz="2500" b="0" i="0">
                          <a:latin typeface="Arial" panose="020B0604020202020204" pitchFamily="34" charset="0"/>
                          <a:cs typeface="Arial" panose="020B0604020202020204" pitchFamily="34" charset="0"/>
                        </a:rPr>
                        <a:t>C</a:t>
                      </a:r>
                      <a:r>
                        <a:rPr lang="vi-VN" sz="2500" b="0" i="0">
                          <a:latin typeface="+mn-lt"/>
                          <a:cs typeface="Arial" panose="020B0604020202020204" pitchFamily="34" charset="0"/>
                        </a:rPr>
                        <a:t>ơ</a:t>
                      </a:r>
                      <a:r>
                        <a:rPr lang="en-SG" sz="2500" b="0" i="0">
                          <a:latin typeface="Arial" panose="020B0604020202020204" pitchFamily="34" charset="0"/>
                          <a:cs typeface="Arial" panose="020B0604020202020204" pitchFamily="34" charset="0"/>
                        </a:rPr>
                        <a:t>n ĐK cục bộ.</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SG" sz="2500" b="0" i="0">
                          <a:latin typeface="Arial" panose="020B0604020202020204" pitchFamily="34" charset="0"/>
                          <a:cs typeface="Arial" panose="020B0604020202020204" pitchFamily="34" charset="0"/>
                        </a:rPr>
                        <a:t>An thần nhẹ, giảm vị giác, sụt cân.</a:t>
                      </a:r>
                    </a:p>
                  </a:txBody>
                  <a:tcPr anchor="ctr"/>
                </a:tc>
                <a:extLst>
                  <a:ext uri="{0D108BD9-81ED-4DB2-BD59-A6C34878D82A}">
                    <a16:rowId xmlns:a16="http://schemas.microsoft.com/office/drawing/2014/main" xmlns="" val="2936759886"/>
                  </a:ext>
                </a:extLst>
              </a:tr>
              <a:tr h="370840">
                <a:tc>
                  <a:txBody>
                    <a:bodyPr/>
                    <a:lstStyle/>
                    <a:p>
                      <a:pPr algn="just"/>
                      <a:r>
                        <a:rPr lang="en-SG" sz="2500" b="0" i="0">
                          <a:latin typeface="Arial" panose="020B0604020202020204" pitchFamily="34" charset="0"/>
                          <a:cs typeface="Arial" panose="020B0604020202020204" pitchFamily="34" charset="0"/>
                        </a:rPr>
                        <a:t>Rufinamid</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SG" sz="2500" b="0" i="0">
                          <a:latin typeface="Arial" panose="020B0604020202020204" pitchFamily="34" charset="0"/>
                          <a:cs typeface="Arial" panose="020B0604020202020204" pitchFamily="34" charset="0"/>
                        </a:rPr>
                        <a:t>C</a:t>
                      </a:r>
                      <a:r>
                        <a:rPr lang="vi-VN" sz="2500" b="0" i="0">
                          <a:latin typeface="+mn-lt"/>
                          <a:cs typeface="Arial" panose="020B0604020202020204" pitchFamily="34" charset="0"/>
                        </a:rPr>
                        <a:t>ơ</a:t>
                      </a:r>
                      <a:r>
                        <a:rPr lang="en-SG" sz="2500" b="0" i="0">
                          <a:latin typeface="Arial" panose="020B0604020202020204" pitchFamily="34" charset="0"/>
                          <a:cs typeface="Arial" panose="020B0604020202020204" pitchFamily="34" charset="0"/>
                        </a:rPr>
                        <a:t>n ĐK cục bộ.</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SG" sz="2500" b="0" i="0">
                          <a:latin typeface="Arial" panose="020B0604020202020204" pitchFamily="34" charset="0"/>
                          <a:cs typeface="Arial" panose="020B0604020202020204" pitchFamily="34" charset="0"/>
                        </a:rPr>
                        <a:t>Đau đầu, hoa mắt, mệt mỏi.</a:t>
                      </a:r>
                    </a:p>
                  </a:txBody>
                  <a:tcPr anchor="ctr"/>
                </a:tc>
                <a:extLst>
                  <a:ext uri="{0D108BD9-81ED-4DB2-BD59-A6C34878D82A}">
                    <a16:rowId xmlns:a16="http://schemas.microsoft.com/office/drawing/2014/main" xmlns="" val="423728662"/>
                  </a:ext>
                </a:extLst>
              </a:tr>
              <a:tr h="370840">
                <a:tc>
                  <a:txBody>
                    <a:bodyPr/>
                    <a:lstStyle/>
                    <a:p>
                      <a:pPr algn="just"/>
                      <a:r>
                        <a:rPr lang="en-SG" sz="2500" b="0" i="0">
                          <a:latin typeface="Arial" panose="020B0604020202020204" pitchFamily="34" charset="0"/>
                          <a:cs typeface="Arial" panose="020B0604020202020204" pitchFamily="34" charset="0"/>
                        </a:rPr>
                        <a:t>Levitiracetam</a:t>
                      </a:r>
                    </a:p>
                  </a:txBody>
                  <a:tcPr anchor="ctr"/>
                </a:tc>
                <a:tc>
                  <a:txBody>
                    <a:bodyPr/>
                    <a:lstStyle/>
                    <a:p>
                      <a:pPr algn="just"/>
                      <a:r>
                        <a:rPr lang="en-SG" sz="2500" b="0" i="0">
                          <a:latin typeface="Arial" panose="020B0604020202020204" pitchFamily="34" charset="0"/>
                          <a:cs typeface="Arial" panose="020B0604020202020204" pitchFamily="34" charset="0"/>
                        </a:rPr>
                        <a:t>C</a:t>
                      </a:r>
                      <a:r>
                        <a:rPr lang="vi-VN" sz="2500" b="0" i="0">
                          <a:latin typeface="Arial" panose="020B0604020202020204" pitchFamily="34" charset="0"/>
                          <a:cs typeface="Arial" panose="020B0604020202020204" pitchFamily="34" charset="0"/>
                        </a:rPr>
                        <a:t>ơ</a:t>
                      </a:r>
                      <a:r>
                        <a:rPr lang="en-SG" sz="2500" b="0" i="0">
                          <a:latin typeface="Arial" panose="020B0604020202020204" pitchFamily="34" charset="0"/>
                          <a:cs typeface="Arial" panose="020B0604020202020204" pitchFamily="34" charset="0"/>
                        </a:rPr>
                        <a:t>n ĐK cục bộ và ĐK lớn.</a:t>
                      </a:r>
                    </a:p>
                  </a:txBody>
                  <a:tcPr anchor="ctr"/>
                </a:tc>
                <a:tc>
                  <a:txBody>
                    <a:bodyPr/>
                    <a:lstStyle/>
                    <a:p>
                      <a:pPr algn="just"/>
                      <a:r>
                        <a:rPr lang="en-SG" sz="2500" b="0" i="0">
                          <a:latin typeface="Arial" panose="020B0604020202020204" pitchFamily="34" charset="0"/>
                          <a:cs typeface="Arial" panose="020B0604020202020204" pitchFamily="34" charset="0"/>
                        </a:rPr>
                        <a:t>An thần nhẹ.</a:t>
                      </a:r>
                    </a:p>
                  </a:txBody>
                  <a:tcPr anchor="ctr"/>
                </a:tc>
                <a:extLst>
                  <a:ext uri="{0D108BD9-81ED-4DB2-BD59-A6C34878D82A}">
                    <a16:rowId xmlns:a16="http://schemas.microsoft.com/office/drawing/2014/main" xmlns="" val="61391972"/>
                  </a:ext>
                </a:extLst>
              </a:tr>
              <a:tr h="370840">
                <a:tc>
                  <a:txBody>
                    <a:bodyPr/>
                    <a:lstStyle/>
                    <a:p>
                      <a:pPr algn="just"/>
                      <a:r>
                        <a:rPr lang="en-SG" sz="2500" b="0" i="0">
                          <a:latin typeface="Arial" panose="020B0604020202020204" pitchFamily="34" charset="0"/>
                          <a:cs typeface="Arial" panose="020B0604020202020204" pitchFamily="34" charset="0"/>
                        </a:rPr>
                        <a:t>Oxcarbazepam</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SG" sz="2500" b="0" i="0">
                          <a:latin typeface="Arial" panose="020B0604020202020204" pitchFamily="34" charset="0"/>
                          <a:cs typeface="Arial" panose="020B0604020202020204" pitchFamily="34" charset="0"/>
                        </a:rPr>
                        <a:t>C</a:t>
                      </a:r>
                      <a:r>
                        <a:rPr lang="vi-VN" sz="2500" b="0" i="0">
                          <a:latin typeface="+mn-lt"/>
                          <a:cs typeface="Arial" panose="020B0604020202020204" pitchFamily="34" charset="0"/>
                        </a:rPr>
                        <a:t>ơ</a:t>
                      </a:r>
                      <a:r>
                        <a:rPr lang="en-SG" sz="2500" b="0" i="0">
                          <a:latin typeface="Arial" panose="020B0604020202020204" pitchFamily="34" charset="0"/>
                          <a:cs typeface="Arial" panose="020B0604020202020204" pitchFamily="34" charset="0"/>
                        </a:rPr>
                        <a:t>n ĐK cục bộ và ĐK lớn.</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SG" sz="2500" b="0" i="0">
                          <a:latin typeface="Arial" panose="020B0604020202020204" pitchFamily="34" charset="0"/>
                          <a:cs typeface="Arial" panose="020B0604020202020204" pitchFamily="34" charset="0"/>
                        </a:rPr>
                        <a:t>An thần, chóng mặt, nhức đầu.</a:t>
                      </a:r>
                    </a:p>
                  </a:txBody>
                  <a:tcPr anchor="ctr"/>
                </a:tc>
                <a:extLst>
                  <a:ext uri="{0D108BD9-81ED-4DB2-BD59-A6C34878D82A}">
                    <a16:rowId xmlns:a16="http://schemas.microsoft.com/office/drawing/2014/main" xmlns="" val="2017052643"/>
                  </a:ext>
                </a:extLst>
              </a:tr>
              <a:tr h="370840">
                <a:tc>
                  <a:txBody>
                    <a:bodyPr/>
                    <a:lstStyle/>
                    <a:p>
                      <a:pPr algn="just"/>
                      <a:r>
                        <a:rPr lang="en-SG" sz="2500" b="0" i="0">
                          <a:latin typeface="Arial" panose="020B0604020202020204" pitchFamily="34" charset="0"/>
                          <a:cs typeface="Arial" panose="020B0604020202020204" pitchFamily="34" charset="0"/>
                        </a:rPr>
                        <a:t>Felbamat</a:t>
                      </a:r>
                    </a:p>
                  </a:txBody>
                  <a:tcPr anchor="ctr"/>
                </a:tc>
                <a:tc>
                  <a:txBody>
                    <a:bodyPr/>
                    <a:lstStyle/>
                    <a:p>
                      <a:pPr algn="just"/>
                      <a:r>
                        <a:rPr lang="en-SG" sz="2500" b="0" i="0">
                          <a:latin typeface="Arial" panose="020B0604020202020204" pitchFamily="34" charset="0"/>
                          <a:cs typeface="Arial" panose="020B0604020202020204" pitchFamily="34" charset="0"/>
                        </a:rPr>
                        <a:t>Chỉ sử dụng cho ĐK nặng do nhiều TDP.</a:t>
                      </a:r>
                    </a:p>
                  </a:txBody>
                  <a:tcPr anchor="ctr"/>
                </a:tc>
                <a:tc>
                  <a:txBody>
                    <a:bodyPr/>
                    <a:lstStyle/>
                    <a:p>
                      <a:pPr algn="just"/>
                      <a:r>
                        <a:rPr lang="en-SG" sz="2500" b="0" i="0">
                          <a:latin typeface="Arial" panose="020B0604020202020204" pitchFamily="34" charset="0"/>
                          <a:cs typeface="Arial" panose="020B0604020202020204" pitchFamily="34" charset="0"/>
                        </a:rPr>
                        <a:t>Thiếu máu bất sản, tổn th</a:t>
                      </a:r>
                      <a:r>
                        <a:rPr lang="vi-VN" sz="2500" b="0" i="0">
                          <a:latin typeface="Arial" panose="020B0604020202020204" pitchFamily="34" charset="0"/>
                          <a:cs typeface="Arial" panose="020B0604020202020204" pitchFamily="34" charset="0"/>
                        </a:rPr>
                        <a:t>ư</a:t>
                      </a:r>
                      <a:r>
                        <a:rPr lang="en-SG" sz="2500" b="0" i="0">
                          <a:latin typeface="Arial" panose="020B0604020202020204" pitchFamily="34" charset="0"/>
                          <a:cs typeface="Arial" panose="020B0604020202020204" pitchFamily="34" charset="0"/>
                        </a:rPr>
                        <a:t>ơng gan.</a:t>
                      </a:r>
                    </a:p>
                  </a:txBody>
                  <a:tcPr anchor="ctr"/>
                </a:tc>
                <a:extLst>
                  <a:ext uri="{0D108BD9-81ED-4DB2-BD59-A6C34878D82A}">
                    <a16:rowId xmlns:a16="http://schemas.microsoft.com/office/drawing/2014/main" xmlns="" val="115719349"/>
                  </a:ext>
                </a:extLst>
              </a:tr>
            </a:tbl>
          </a:graphicData>
        </a:graphic>
      </p:graphicFrame>
    </p:spTree>
    <p:extLst>
      <p:ext uri="{BB962C8B-B14F-4D97-AF65-F5344CB8AC3E}">
        <p14:creationId xmlns:p14="http://schemas.microsoft.com/office/powerpoint/2010/main" xmlns="" val="35536715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3664" y="7222"/>
            <a:ext cx="8915400" cy="953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000" b="1">
                <a:solidFill>
                  <a:srgbClr val="006600"/>
                </a:solidFill>
                <a:latin typeface="Arial" panose="020B0604020202020204" pitchFamily="34" charset="0"/>
                <a:cs typeface="Arial" panose="020B0604020202020204" pitchFamily="34" charset="0"/>
              </a:rPr>
              <a:t>4.2.3. Điều trị trạng thái động kinh</a:t>
            </a:r>
          </a:p>
        </p:txBody>
      </p:sp>
      <p:sp>
        <p:nvSpPr>
          <p:cNvPr id="5" name="TextBox 4"/>
          <p:cNvSpPr txBox="1"/>
          <p:nvPr/>
        </p:nvSpPr>
        <p:spPr>
          <a:xfrm>
            <a:off x="900332" y="801858"/>
            <a:ext cx="10761785" cy="5863144"/>
          </a:xfrm>
          <a:prstGeom prst="rect">
            <a:avLst/>
          </a:prstGeom>
          <a:noFill/>
        </p:spPr>
        <p:txBody>
          <a:bodyPr wrap="square" rtlCol="0">
            <a:spAutoFit/>
          </a:bodyPr>
          <a:lstStyle/>
          <a:p>
            <a:pPr marL="285750" indent="-285750" algn="just">
              <a:buFont typeface="Arial" panose="020B0604020202020204" pitchFamily="34" charset="0"/>
              <a:buChar char="•"/>
            </a:pPr>
            <a:r>
              <a:rPr lang="vi-VN" sz="2500">
                <a:latin typeface="Arial" panose="020B0604020202020204" pitchFamily="34" charset="0"/>
                <a:cs typeface="Arial" panose="020B0604020202020204" pitchFamily="34" charset="0"/>
              </a:rPr>
              <a:t>Xử trí chung như trong hôn mê: Hồi sức hô hấp, tim mạch, nuôi dưỡng, chống loét , chống bội nhiểm...</a:t>
            </a:r>
            <a:endParaRPr lang="en-SG"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n-SG"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vi-VN" sz="2500">
                <a:latin typeface="Arial" panose="020B0604020202020204" pitchFamily="34" charset="0"/>
                <a:cs typeface="Arial" panose="020B0604020202020204" pitchFamily="34" charset="0"/>
              </a:rPr>
              <a:t>Thuốc lựa chọn là rivotril 1-2mg hoặc valium 10mg tiêm tĩnh mạch chậm, sau 1 giờ có thể lặp lại một lần nữa rồi cho 50mg valium hoặc 4- 5mg rivotril trong dung dịch glucose 5% chuyền tĩnh mạch </a:t>
            </a:r>
            <a:r>
              <a:rPr lang="en-SG" sz="2500">
                <a:latin typeface="Arial" panose="020B0604020202020204" pitchFamily="34" charset="0"/>
                <a:cs typeface="Arial" panose="020B0604020202020204" pitchFamily="34" charset="0"/>
              </a:rPr>
              <a:t>10-15</a:t>
            </a:r>
            <a:r>
              <a:rPr lang="vi-VN" sz="2500">
                <a:latin typeface="Arial" panose="020B0604020202020204" pitchFamily="34" charset="0"/>
                <a:cs typeface="Arial" panose="020B0604020202020204" pitchFamily="34" charset="0"/>
              </a:rPr>
              <a:t> giọt/phút. Kết hợp với phenobarbital 200mg tiêm bắp</a:t>
            </a:r>
            <a:r>
              <a:rPr lang="en-SG" sz="250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endParaRPr lang="en-SG"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vi-VN" sz="2500">
                <a:latin typeface="Arial" panose="020B0604020202020204" pitchFamily="34" charset="0"/>
                <a:cs typeface="Arial" panose="020B0604020202020204" pitchFamily="34" charset="0"/>
              </a:rPr>
              <a:t>Nếu không cắt cơn có thể dùng thiopental bằng cách tiêm tĩnh mạch 25-100mg liều ban đầu rồi hoà 1g vào 500ml glucose 5% x 2 lần ngày. Ngoài tác dụng kháng động kinh còn có tác dụng chống phù não.</a:t>
            </a:r>
            <a:endParaRPr lang="en-SG"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n-SG"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vi-VN" sz="2500">
                <a:latin typeface="Arial" panose="020B0604020202020204" pitchFamily="34" charset="0"/>
                <a:cs typeface="Arial" panose="020B0604020202020204" pitchFamily="34" charset="0"/>
              </a:rPr>
              <a:t>Ðiều trị phụ trợ những yếu tố gây động kinh: Chống phù não, hạ sốt, khống chế nhiễm trùng, rối loạn chuyển hóa, điện giải,...Ngoài ra cần tích cực tìm nguyên nhân để can thiệp kịp thời</a:t>
            </a:r>
            <a:endParaRPr lang="en-SG" sz="2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757010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3664" y="7222"/>
            <a:ext cx="8915400" cy="953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000" b="1">
                <a:solidFill>
                  <a:srgbClr val="006600"/>
                </a:solidFill>
                <a:latin typeface="Arial" panose="020B0604020202020204" pitchFamily="34" charset="0"/>
                <a:cs typeface="Arial" panose="020B0604020202020204" pitchFamily="34" charset="0"/>
              </a:rPr>
              <a:t>4.3. Điều trị ngoại khoa</a:t>
            </a:r>
          </a:p>
        </p:txBody>
      </p:sp>
      <p:sp>
        <p:nvSpPr>
          <p:cNvPr id="2" name="TextBox 1"/>
          <p:cNvSpPr txBox="1"/>
          <p:nvPr/>
        </p:nvSpPr>
        <p:spPr>
          <a:xfrm>
            <a:off x="1603664" y="805515"/>
            <a:ext cx="9326932" cy="5847755"/>
          </a:xfrm>
          <a:prstGeom prst="rect">
            <a:avLst/>
          </a:prstGeom>
          <a:noFill/>
        </p:spPr>
        <p:txBody>
          <a:bodyPr wrap="square" rtlCol="0">
            <a:spAutoFit/>
          </a:bodyPr>
          <a:lstStyle/>
          <a:p>
            <a:pPr marL="342900" indent="-342900" algn="just">
              <a:buFont typeface="Arial" panose="020B0604020202020204" pitchFamily="34" charset="0"/>
              <a:buChar char="•"/>
            </a:pPr>
            <a:r>
              <a:rPr lang="vi-VN" sz="2500">
                <a:latin typeface="Arial" panose="020B0604020202020204" pitchFamily="34" charset="0"/>
                <a:cs typeface="Arial" panose="020B0604020202020204" pitchFamily="34" charset="0"/>
              </a:rPr>
              <a:t>Ðộng kinh cục bộ không có tổn thương lan rộng.</a:t>
            </a:r>
            <a:endParaRPr lang="en-SG" sz="250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SG" sz="250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vi-VN" sz="2500">
                <a:latin typeface="Arial" panose="020B0604020202020204" pitchFamily="34" charset="0"/>
                <a:cs typeface="Arial" panose="020B0604020202020204" pitchFamily="34" charset="0"/>
              </a:rPr>
              <a:t>Ðộng kinh cục bộ toàn bộ hóa.</a:t>
            </a:r>
            <a:endParaRPr lang="en-SG" sz="250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SG" sz="250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vi-VN" sz="2500">
                <a:latin typeface="Arial" panose="020B0604020202020204" pitchFamily="34" charset="0"/>
                <a:cs typeface="Arial" panose="020B0604020202020204" pitchFamily="34" charset="0"/>
              </a:rPr>
              <a:t>Dị dạng mạch ở nông, u não. </a:t>
            </a:r>
            <a:endParaRPr lang="en-SG" sz="250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SG" sz="250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vi-VN" sz="2800"/>
              <a:t>Thái độ xử trí với</a:t>
            </a:r>
            <a:r>
              <a:rPr lang="en-SG" sz="2800"/>
              <a:t>:</a:t>
            </a:r>
          </a:p>
          <a:p>
            <a:pPr marL="342900" indent="-342900" algn="just">
              <a:buFont typeface="Arial" panose="020B0604020202020204" pitchFamily="34" charset="0"/>
              <a:buChar char="•"/>
            </a:pPr>
            <a:endParaRPr lang="en-SG" sz="2800"/>
          </a:p>
          <a:p>
            <a:pPr algn="just"/>
            <a:r>
              <a:rPr lang="vi-VN" sz="2800"/>
              <a:t>‒ Ðộng kinh mới (lần đầu) : Dùng một thuốc. </a:t>
            </a:r>
            <a:endParaRPr lang="en-SG" sz="2800"/>
          </a:p>
          <a:p>
            <a:pPr algn="just"/>
            <a:endParaRPr lang="en-SG" sz="2800"/>
          </a:p>
          <a:p>
            <a:pPr algn="just"/>
            <a:r>
              <a:rPr lang="vi-VN" sz="2800"/>
              <a:t>‒ Ðộng kinh toàn thể: Cơn lớn, co giật cơ và hoặc là cơn bé nên dùng dépakine sau khi đã loại trừ tổn thương gan. Cơn co giật toàn thể thì có thể chọn phenobarbital hoặc dépakine. </a:t>
            </a:r>
            <a:endParaRPr lang="en-SG" sz="2800"/>
          </a:p>
        </p:txBody>
      </p:sp>
      <p:sp>
        <p:nvSpPr>
          <p:cNvPr id="5" name="Rectangle 4"/>
          <p:cNvSpPr/>
          <p:nvPr/>
        </p:nvSpPr>
        <p:spPr>
          <a:xfrm>
            <a:off x="1237957" y="805515"/>
            <a:ext cx="10058400" cy="584775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SG"/>
          </a:p>
        </p:txBody>
      </p:sp>
      <p:sp>
        <p:nvSpPr>
          <p:cNvPr id="6" name="TextBox 5"/>
          <p:cNvSpPr txBox="1"/>
          <p:nvPr/>
        </p:nvSpPr>
        <p:spPr>
          <a:xfrm>
            <a:off x="1603665" y="960259"/>
            <a:ext cx="9326932" cy="5093702"/>
          </a:xfrm>
          <a:prstGeom prst="rect">
            <a:avLst/>
          </a:prstGeom>
          <a:noFill/>
        </p:spPr>
        <p:txBody>
          <a:bodyPr wrap="square" rtlCol="0">
            <a:spAutoFit/>
          </a:bodyPr>
          <a:lstStyle/>
          <a:p>
            <a:pPr algn="just"/>
            <a:r>
              <a:rPr lang="vi-VN" sz="2500">
                <a:latin typeface="Arial" panose="020B0604020202020204" pitchFamily="34" charset="0"/>
                <a:cs typeface="Arial" panose="020B0604020202020204" pitchFamily="34" charset="0"/>
              </a:rPr>
              <a:t>‒ Ðộng kinh cục bộ: Tégrétol ‒ Hội chứng West: Dépakine hoặc rivotril hoặc urbanyl kết hợp với corticoides hoặc ACTH. </a:t>
            </a:r>
            <a:endParaRPr lang="en-SG" sz="2500">
              <a:latin typeface="Arial" panose="020B0604020202020204" pitchFamily="34" charset="0"/>
              <a:cs typeface="Arial" panose="020B0604020202020204" pitchFamily="34" charset="0"/>
            </a:endParaRPr>
          </a:p>
          <a:p>
            <a:pPr algn="just"/>
            <a:endParaRPr lang="en-SG" sz="2500">
              <a:latin typeface="Arial" panose="020B0604020202020204" pitchFamily="34" charset="0"/>
              <a:cs typeface="Arial" panose="020B0604020202020204" pitchFamily="34" charset="0"/>
            </a:endParaRPr>
          </a:p>
          <a:p>
            <a:pPr algn="just"/>
            <a:r>
              <a:rPr lang="vi-VN" sz="2500">
                <a:latin typeface="Arial" panose="020B0604020202020204" pitchFamily="34" charset="0"/>
                <a:cs typeface="Arial" panose="020B0604020202020204" pitchFamily="34" charset="0"/>
              </a:rPr>
              <a:t>‒ Phải kiểm tra tìm các yếu tố khởi phát như uống rượu, mất ngủ, uống thuốc có đúng theo chỉ dẫn hay ngừng thuốc đột ngột hay không (tốt nhất là đïnh lượng nồng độ thuốc kháng động kinh trong máu để kịp thời điều chỉnh liều); Khám kỹ lâm sàng, xét nghiệm glucose máu, ion đồ máu, làm lại điện não, chụp não cắt lớp vi tính nếu cần để điều trị nguyên nhân hoặc thay thuốc khác. </a:t>
            </a:r>
            <a:endParaRPr lang="en-SG" sz="2500">
              <a:latin typeface="Arial" panose="020B0604020202020204" pitchFamily="34" charset="0"/>
              <a:cs typeface="Arial" panose="020B0604020202020204" pitchFamily="34" charset="0"/>
            </a:endParaRPr>
          </a:p>
          <a:p>
            <a:pPr algn="just"/>
            <a:endParaRPr lang="en-SG" sz="2500">
              <a:latin typeface="Arial" panose="020B0604020202020204" pitchFamily="34" charset="0"/>
              <a:cs typeface="Arial" panose="020B0604020202020204" pitchFamily="34" charset="0"/>
            </a:endParaRPr>
          </a:p>
          <a:p>
            <a:pPr algn="just"/>
            <a:r>
              <a:rPr lang="vi-VN" sz="2500">
                <a:latin typeface="Arial" panose="020B0604020202020204" pitchFamily="34" charset="0"/>
                <a:cs typeface="Arial" panose="020B0604020202020204" pitchFamily="34" charset="0"/>
              </a:rPr>
              <a:t>‒ Nếu ảnh hưởng tâm l</a:t>
            </a:r>
            <a:r>
              <a:rPr lang="en-SG" sz="2500">
                <a:latin typeface="Arial" panose="020B0604020202020204" pitchFamily="34" charset="0"/>
                <a:cs typeface="Arial" panose="020B0604020202020204" pitchFamily="34" charset="0"/>
              </a:rPr>
              <a:t>ý</a:t>
            </a:r>
            <a:r>
              <a:rPr lang="vi-VN" sz="2500">
                <a:latin typeface="Arial" panose="020B0604020202020204" pitchFamily="34" charset="0"/>
                <a:cs typeface="Arial" panose="020B0604020202020204" pitchFamily="34" charset="0"/>
              </a:rPr>
              <a:t> thì cần tiến hành tâm l</a:t>
            </a:r>
            <a:r>
              <a:rPr lang="en-SG" sz="2500">
                <a:latin typeface="Arial" panose="020B0604020202020204" pitchFamily="34" charset="0"/>
                <a:cs typeface="Arial" panose="020B0604020202020204" pitchFamily="34" charset="0"/>
              </a:rPr>
              <a:t>ý</a:t>
            </a:r>
            <a:r>
              <a:rPr lang="vi-VN" sz="2500">
                <a:latin typeface="Arial" panose="020B0604020202020204" pitchFamily="34" charset="0"/>
                <a:cs typeface="Arial" panose="020B0604020202020204" pitchFamily="34" charset="0"/>
              </a:rPr>
              <a:t> liệu pháp.</a:t>
            </a:r>
            <a:endParaRPr lang="en-SG" sz="2500">
              <a:latin typeface="Arial" panose="020B0604020202020204" pitchFamily="34" charset="0"/>
              <a:cs typeface="Arial" panose="020B0604020202020204" pitchFamily="34" charset="0"/>
            </a:endParaRPr>
          </a:p>
          <a:p>
            <a:endParaRPr lang="en-SG" sz="2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7899248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969477" y="0"/>
            <a:ext cx="7948246" cy="6649013"/>
          </a:xfrm>
          <a:prstGeom prst="rect">
            <a:avLst/>
          </a:prstGeom>
        </p:spPr>
      </p:pic>
    </p:spTree>
    <p:extLst>
      <p:ext uri="{BB962C8B-B14F-4D97-AF65-F5344CB8AC3E}">
        <p14:creationId xmlns:p14="http://schemas.microsoft.com/office/powerpoint/2010/main" xmlns="" val="36575122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
          <p:cNvSpPr txBox="1">
            <a:spLocks noChangeArrowheads="1"/>
          </p:cNvSpPr>
          <p:nvPr/>
        </p:nvSpPr>
        <p:spPr bwMode="auto">
          <a:xfrm>
            <a:off x="1557339" y="1"/>
            <a:ext cx="8353425" cy="132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vi-VN" altLang="en-US" sz="4000" b="1">
                <a:solidFill>
                  <a:srgbClr val="009900"/>
                </a:solidFill>
                <a:latin typeface="Arial" panose="020B0604020202020204" pitchFamily="34" charset="0"/>
              </a:rPr>
              <a:t>1. Định nghĩa, nguyên nhân và phân loại bệnh sinh:</a:t>
            </a:r>
            <a:endParaRPr lang="en-US" altLang="en-US" sz="4000" b="1">
              <a:solidFill>
                <a:srgbClr val="009900"/>
              </a:solidFill>
            </a:endParaRPr>
          </a:p>
        </p:txBody>
      </p:sp>
      <p:sp>
        <p:nvSpPr>
          <p:cNvPr id="5" name="TextBox 4"/>
          <p:cNvSpPr txBox="1"/>
          <p:nvPr/>
        </p:nvSpPr>
        <p:spPr>
          <a:xfrm>
            <a:off x="1557338" y="1196975"/>
            <a:ext cx="5834062" cy="5863144"/>
          </a:xfrm>
          <a:prstGeom prst="rect">
            <a:avLst/>
          </a:prstGeom>
          <a:noFill/>
        </p:spPr>
        <p:txBody>
          <a:bodyPr>
            <a:spAutoFit/>
          </a:bodyPr>
          <a:lstStyle/>
          <a:p>
            <a:pPr>
              <a:lnSpc>
                <a:spcPct val="150000"/>
              </a:lnSpc>
              <a:defRPr/>
            </a:pPr>
            <a:r>
              <a:rPr lang="vi-VN" sz="2500" b="1">
                <a:solidFill>
                  <a:srgbClr val="009900"/>
                </a:solidFill>
              </a:rPr>
              <a:t>1.1 Định nghĩa:</a:t>
            </a:r>
          </a:p>
          <a:p>
            <a:pPr marL="342900" indent="-342900">
              <a:lnSpc>
                <a:spcPct val="150000"/>
              </a:lnSpc>
              <a:buFont typeface="Arial" pitchFamily="34" charset="0"/>
              <a:buChar char="•"/>
              <a:defRPr/>
            </a:pPr>
            <a:r>
              <a:rPr lang="en-US" sz="2500" err="1">
                <a:latin typeface="Arial" pitchFamily="34" charset="0"/>
              </a:rPr>
              <a:t>Ðộng</a:t>
            </a:r>
            <a:r>
              <a:rPr lang="en-US" sz="2500">
                <a:latin typeface="Arial" pitchFamily="34" charset="0"/>
              </a:rPr>
              <a:t> </a:t>
            </a:r>
            <a:r>
              <a:rPr lang="en-US" sz="2500" err="1">
                <a:latin typeface="Arial" pitchFamily="34" charset="0"/>
              </a:rPr>
              <a:t>kinh</a:t>
            </a:r>
            <a:r>
              <a:rPr lang="en-US" sz="2500">
                <a:latin typeface="Arial" pitchFamily="34" charset="0"/>
              </a:rPr>
              <a:t> </a:t>
            </a:r>
            <a:r>
              <a:rPr lang="en-US" sz="2500" err="1">
                <a:latin typeface="Arial" pitchFamily="34" charset="0"/>
              </a:rPr>
              <a:t>là</a:t>
            </a:r>
            <a:r>
              <a:rPr lang="en-US" sz="2500">
                <a:latin typeface="Arial" pitchFamily="34" charset="0"/>
              </a:rPr>
              <a:t> </a:t>
            </a:r>
            <a:r>
              <a:rPr lang="en-US" sz="2500" err="1">
                <a:latin typeface="Arial" pitchFamily="34" charset="0"/>
              </a:rPr>
              <a:t>những</a:t>
            </a:r>
            <a:r>
              <a:rPr lang="en-US" sz="2500">
                <a:latin typeface="Arial" pitchFamily="34" charset="0"/>
              </a:rPr>
              <a:t> c</a:t>
            </a:r>
            <a:r>
              <a:rPr lang="vi-VN" sz="2500">
                <a:latin typeface="Arial" pitchFamily="34" charset="0"/>
              </a:rPr>
              <a:t>ơ</a:t>
            </a:r>
            <a:r>
              <a:rPr lang="en-US" sz="2500">
                <a:latin typeface="Arial" pitchFamily="34" charset="0"/>
              </a:rPr>
              <a:t>n </a:t>
            </a:r>
            <a:r>
              <a:rPr lang="en-US" sz="2500" err="1">
                <a:latin typeface="Arial" pitchFamily="34" charset="0"/>
              </a:rPr>
              <a:t>ngắn</a:t>
            </a:r>
            <a:r>
              <a:rPr lang="en-US" sz="2500">
                <a:latin typeface="Arial" pitchFamily="34" charset="0"/>
              </a:rPr>
              <a:t>, </a:t>
            </a:r>
          </a:p>
          <a:p>
            <a:pPr>
              <a:lnSpc>
                <a:spcPct val="150000"/>
              </a:lnSpc>
              <a:defRPr/>
            </a:pPr>
            <a:r>
              <a:rPr lang="vi-VN" sz="2500" err="1">
                <a:latin typeface="Arial" pitchFamily="34" charset="0"/>
              </a:rPr>
              <a:t>đ</a:t>
            </a:r>
            <a:r>
              <a:rPr lang="en-US" sz="2500" err="1">
                <a:latin typeface="Arial" pitchFamily="34" charset="0"/>
              </a:rPr>
              <a:t>ịnh</a:t>
            </a:r>
            <a:r>
              <a:rPr lang="en-US" sz="2500">
                <a:latin typeface="Arial" pitchFamily="34" charset="0"/>
              </a:rPr>
              <a:t> </a:t>
            </a:r>
            <a:r>
              <a:rPr lang="en-US" sz="2500" err="1">
                <a:latin typeface="Arial" pitchFamily="34" charset="0"/>
              </a:rPr>
              <a:t>hình</a:t>
            </a:r>
            <a:r>
              <a:rPr lang="en-US" sz="2500">
                <a:latin typeface="Arial" pitchFamily="34" charset="0"/>
              </a:rPr>
              <a:t>, </a:t>
            </a:r>
            <a:r>
              <a:rPr lang="vi-VN" sz="2500" err="1">
                <a:latin typeface="Arial" pitchFamily="34" charset="0"/>
              </a:rPr>
              <a:t>đ</a:t>
            </a:r>
            <a:r>
              <a:rPr lang="en-US" sz="2500" err="1">
                <a:latin typeface="Arial" pitchFamily="34" charset="0"/>
              </a:rPr>
              <a:t>ột</a:t>
            </a:r>
            <a:r>
              <a:rPr lang="en-US" sz="2500">
                <a:latin typeface="Arial" pitchFamily="34" charset="0"/>
              </a:rPr>
              <a:t> </a:t>
            </a:r>
            <a:r>
              <a:rPr lang="en-US" sz="2500" err="1">
                <a:latin typeface="Arial" pitchFamily="34" charset="0"/>
              </a:rPr>
              <a:t>khởi</a:t>
            </a:r>
            <a:r>
              <a:rPr lang="en-US" sz="2500">
                <a:latin typeface="Arial" pitchFamily="34" charset="0"/>
              </a:rPr>
              <a:t>, </a:t>
            </a:r>
            <a:r>
              <a:rPr lang="en-US" sz="2500" err="1">
                <a:latin typeface="Arial" pitchFamily="34" charset="0"/>
              </a:rPr>
              <a:t>có</a:t>
            </a:r>
            <a:r>
              <a:rPr lang="en-US" sz="2500">
                <a:latin typeface="Arial" pitchFamily="34" charset="0"/>
              </a:rPr>
              <a:t> </a:t>
            </a:r>
            <a:r>
              <a:rPr lang="en-US" sz="2500" err="1">
                <a:latin typeface="Arial" pitchFamily="34" charset="0"/>
              </a:rPr>
              <a:t>khuynh</a:t>
            </a:r>
            <a:r>
              <a:rPr lang="en-US" sz="2500">
                <a:latin typeface="Arial" pitchFamily="34" charset="0"/>
              </a:rPr>
              <a:t> </a:t>
            </a:r>
            <a:r>
              <a:rPr lang="en-US" sz="2500" err="1">
                <a:latin typeface="Arial" pitchFamily="34" charset="0"/>
              </a:rPr>
              <a:t>huớng</a:t>
            </a:r>
            <a:r>
              <a:rPr lang="en-US" sz="2500">
                <a:latin typeface="Arial" pitchFamily="34" charset="0"/>
              </a:rPr>
              <a:t> </a:t>
            </a:r>
            <a:r>
              <a:rPr lang="en-US" sz="2500" err="1">
                <a:latin typeface="Arial" pitchFamily="34" charset="0"/>
              </a:rPr>
              <a:t>chu</a:t>
            </a:r>
            <a:r>
              <a:rPr lang="en-US" sz="2500">
                <a:latin typeface="Arial" pitchFamily="34" charset="0"/>
              </a:rPr>
              <a:t> k</a:t>
            </a:r>
            <a:r>
              <a:rPr lang="vi-VN" sz="2500">
                <a:latin typeface="Arial" pitchFamily="34" charset="0"/>
              </a:rPr>
              <a:t>ỳ</a:t>
            </a:r>
            <a:r>
              <a:rPr lang="en-US" sz="2500">
                <a:latin typeface="Arial" pitchFamily="34" charset="0"/>
              </a:rPr>
              <a:t> </a:t>
            </a:r>
            <a:r>
              <a:rPr lang="en-US" sz="2500" err="1">
                <a:latin typeface="Arial" pitchFamily="34" charset="0"/>
              </a:rPr>
              <a:t>và</a:t>
            </a:r>
            <a:r>
              <a:rPr lang="en-US" sz="2500">
                <a:latin typeface="Arial" pitchFamily="34" charset="0"/>
              </a:rPr>
              <a:t> </a:t>
            </a:r>
            <a:r>
              <a:rPr lang="en-US" sz="2500" err="1">
                <a:latin typeface="Arial" pitchFamily="34" charset="0"/>
              </a:rPr>
              <a:t>tái</a:t>
            </a:r>
            <a:r>
              <a:rPr lang="en-US" sz="2500">
                <a:latin typeface="Arial" pitchFamily="34" charset="0"/>
              </a:rPr>
              <a:t> </a:t>
            </a:r>
            <a:r>
              <a:rPr lang="en-US" sz="2500" err="1">
                <a:latin typeface="Arial" pitchFamily="34" charset="0"/>
              </a:rPr>
              <a:t>phát</a:t>
            </a:r>
            <a:r>
              <a:rPr lang="en-US" sz="2500">
                <a:latin typeface="Arial" pitchFamily="34" charset="0"/>
              </a:rPr>
              <a:t> do </a:t>
            </a:r>
            <a:r>
              <a:rPr lang="en-US" sz="2500" err="1">
                <a:latin typeface="Arial" pitchFamily="34" charset="0"/>
              </a:rPr>
              <a:t>sự</a:t>
            </a:r>
            <a:r>
              <a:rPr lang="en-US" sz="2500">
                <a:latin typeface="Arial" pitchFamily="34" charset="0"/>
              </a:rPr>
              <a:t> </a:t>
            </a:r>
            <a:r>
              <a:rPr lang="en-US" sz="2500" err="1">
                <a:latin typeface="Arial" pitchFamily="34" charset="0"/>
              </a:rPr>
              <a:t>phóng</a:t>
            </a:r>
            <a:r>
              <a:rPr lang="en-US" sz="2500">
                <a:latin typeface="Arial" pitchFamily="34" charset="0"/>
              </a:rPr>
              <a:t> </a:t>
            </a:r>
            <a:r>
              <a:rPr lang="vi-VN" sz="2500" err="1">
                <a:latin typeface="Arial" pitchFamily="34" charset="0"/>
              </a:rPr>
              <a:t>đ</a:t>
            </a:r>
            <a:r>
              <a:rPr lang="en-US" sz="2500" err="1">
                <a:latin typeface="Arial" pitchFamily="34" charset="0"/>
              </a:rPr>
              <a:t>iện</a:t>
            </a:r>
            <a:r>
              <a:rPr lang="en-US" sz="2500">
                <a:latin typeface="Arial" pitchFamily="34" charset="0"/>
              </a:rPr>
              <a:t> </a:t>
            </a:r>
            <a:r>
              <a:rPr lang="vi-VN" sz="2500" err="1">
                <a:latin typeface="Arial" pitchFamily="34" charset="0"/>
              </a:rPr>
              <a:t>đ</a:t>
            </a:r>
            <a:r>
              <a:rPr lang="en-US" sz="2500" err="1">
                <a:latin typeface="Arial" pitchFamily="34" charset="0"/>
              </a:rPr>
              <a:t>ột</a:t>
            </a:r>
            <a:r>
              <a:rPr lang="en-US" sz="2500">
                <a:latin typeface="Arial" pitchFamily="34" charset="0"/>
              </a:rPr>
              <a:t> </a:t>
            </a:r>
            <a:r>
              <a:rPr lang="en-US" sz="2500" err="1">
                <a:latin typeface="Arial" pitchFamily="34" charset="0"/>
              </a:rPr>
              <a:t>ngột</a:t>
            </a:r>
            <a:r>
              <a:rPr lang="en-US" sz="2500">
                <a:latin typeface="Arial" pitchFamily="34" charset="0"/>
              </a:rPr>
              <a:t> </a:t>
            </a:r>
            <a:r>
              <a:rPr lang="en-US" sz="2500" err="1">
                <a:latin typeface="Arial" pitchFamily="34" charset="0"/>
              </a:rPr>
              <a:t>quá</a:t>
            </a:r>
            <a:r>
              <a:rPr lang="en-US" sz="2500">
                <a:latin typeface="Arial" pitchFamily="34" charset="0"/>
              </a:rPr>
              <a:t> </a:t>
            </a:r>
            <a:r>
              <a:rPr lang="en-US" sz="2500" err="1">
                <a:latin typeface="Arial" pitchFamily="34" charset="0"/>
              </a:rPr>
              <a:t>mức</a:t>
            </a:r>
            <a:r>
              <a:rPr lang="en-US" sz="2500">
                <a:latin typeface="Arial" pitchFamily="34" charset="0"/>
              </a:rPr>
              <a:t> </a:t>
            </a:r>
            <a:r>
              <a:rPr lang="en-US" sz="2500" err="1">
                <a:latin typeface="Arial" pitchFamily="34" charset="0"/>
              </a:rPr>
              <a:t>từ</a:t>
            </a:r>
            <a:r>
              <a:rPr lang="en-US" sz="2500">
                <a:latin typeface="Arial" pitchFamily="34" charset="0"/>
              </a:rPr>
              <a:t> </a:t>
            </a:r>
            <a:r>
              <a:rPr lang="en-US" sz="2500" err="1">
                <a:latin typeface="Arial" pitchFamily="34" charset="0"/>
              </a:rPr>
              <a:t>vỏ</a:t>
            </a:r>
            <a:r>
              <a:rPr lang="en-US" sz="2500">
                <a:latin typeface="Arial" pitchFamily="34" charset="0"/>
              </a:rPr>
              <a:t> </a:t>
            </a:r>
            <a:r>
              <a:rPr lang="en-US" sz="2500" err="1">
                <a:latin typeface="Arial" pitchFamily="34" charset="0"/>
              </a:rPr>
              <a:t>não</a:t>
            </a:r>
            <a:r>
              <a:rPr lang="en-US" sz="2500">
                <a:latin typeface="Arial" pitchFamily="34" charset="0"/>
              </a:rPr>
              <a:t> </a:t>
            </a:r>
            <a:r>
              <a:rPr lang="en-US" sz="2500" err="1">
                <a:latin typeface="Arial" pitchFamily="34" charset="0"/>
              </a:rPr>
              <a:t>hoặc</a:t>
            </a:r>
            <a:r>
              <a:rPr lang="en-US" sz="2500">
                <a:latin typeface="Arial" pitchFamily="34" charset="0"/>
              </a:rPr>
              <a:t> qua </a:t>
            </a:r>
            <a:r>
              <a:rPr lang="en-US" sz="2500" err="1">
                <a:latin typeface="Arial" pitchFamily="34" charset="0"/>
              </a:rPr>
              <a:t>vỏ</a:t>
            </a:r>
            <a:r>
              <a:rPr lang="en-US" sz="2500">
                <a:latin typeface="Arial" pitchFamily="34" charset="0"/>
              </a:rPr>
              <a:t> </a:t>
            </a:r>
            <a:r>
              <a:rPr lang="en-US" sz="2500" err="1">
                <a:latin typeface="Arial" pitchFamily="34" charset="0"/>
              </a:rPr>
              <a:t>não</a:t>
            </a:r>
            <a:r>
              <a:rPr lang="en-US" sz="2500">
                <a:latin typeface="Arial" pitchFamily="34" charset="0"/>
              </a:rPr>
              <a:t> </a:t>
            </a:r>
            <a:r>
              <a:rPr lang="en-US" sz="2500" err="1">
                <a:latin typeface="Arial" pitchFamily="34" charset="0"/>
              </a:rPr>
              <a:t>của</a:t>
            </a:r>
            <a:r>
              <a:rPr lang="en-US" sz="2500">
                <a:latin typeface="Arial" pitchFamily="34" charset="0"/>
              </a:rPr>
              <a:t> </a:t>
            </a:r>
            <a:r>
              <a:rPr lang="en-US" sz="2500" err="1">
                <a:latin typeface="Arial" pitchFamily="34" charset="0"/>
              </a:rPr>
              <a:t>những</a:t>
            </a:r>
            <a:r>
              <a:rPr lang="en-US" sz="2500">
                <a:latin typeface="Arial" pitchFamily="34" charset="0"/>
              </a:rPr>
              <a:t> </a:t>
            </a:r>
            <a:r>
              <a:rPr lang="en-US" sz="2500" err="1">
                <a:latin typeface="Arial" pitchFamily="34" charset="0"/>
              </a:rPr>
              <a:t>nhóm</a:t>
            </a:r>
            <a:r>
              <a:rPr lang="en-US" sz="2500">
                <a:latin typeface="Arial" pitchFamily="34" charset="0"/>
              </a:rPr>
              <a:t> </a:t>
            </a:r>
            <a:r>
              <a:rPr lang="en-US" sz="2500" err="1">
                <a:latin typeface="Arial" pitchFamily="34" charset="0"/>
              </a:rPr>
              <a:t>noron</a:t>
            </a:r>
            <a:r>
              <a:rPr lang="en-US" sz="2500">
                <a:latin typeface="Arial" pitchFamily="34" charset="0"/>
              </a:rPr>
              <a:t>, </a:t>
            </a:r>
            <a:r>
              <a:rPr lang="en-US" sz="2500" err="1">
                <a:latin typeface="Arial" pitchFamily="34" charset="0"/>
              </a:rPr>
              <a:t>gây</a:t>
            </a:r>
            <a:r>
              <a:rPr lang="en-US" sz="2500">
                <a:latin typeface="Arial" pitchFamily="34" charset="0"/>
              </a:rPr>
              <a:t> </a:t>
            </a:r>
            <a:r>
              <a:rPr lang="en-US" sz="2500" err="1">
                <a:latin typeface="Arial" pitchFamily="34" charset="0"/>
              </a:rPr>
              <a:t>rối</a:t>
            </a:r>
            <a:r>
              <a:rPr lang="en-US" sz="2500">
                <a:latin typeface="Arial" pitchFamily="34" charset="0"/>
              </a:rPr>
              <a:t> </a:t>
            </a:r>
            <a:r>
              <a:rPr lang="en-US" sz="2500" err="1">
                <a:latin typeface="Arial" pitchFamily="34" charset="0"/>
              </a:rPr>
              <a:t>loạn</a:t>
            </a:r>
            <a:r>
              <a:rPr lang="en-US" sz="2500">
                <a:latin typeface="Arial" pitchFamily="34" charset="0"/>
              </a:rPr>
              <a:t> </a:t>
            </a:r>
            <a:r>
              <a:rPr lang="en-US" sz="2500" err="1">
                <a:latin typeface="Arial" pitchFamily="34" charset="0"/>
              </a:rPr>
              <a:t>chức</a:t>
            </a:r>
            <a:r>
              <a:rPr lang="en-US" sz="2500">
                <a:latin typeface="Arial" pitchFamily="34" charset="0"/>
              </a:rPr>
              <a:t> n</a:t>
            </a:r>
            <a:r>
              <a:rPr lang="vi-VN" sz="2500">
                <a:latin typeface="Arial" pitchFamily="34" charset="0"/>
              </a:rPr>
              <a:t>ă</a:t>
            </a:r>
            <a:r>
              <a:rPr lang="en-US" sz="2500" err="1">
                <a:latin typeface="Arial" pitchFamily="34" charset="0"/>
              </a:rPr>
              <a:t>ng</a:t>
            </a:r>
            <a:r>
              <a:rPr lang="en-US" sz="2500">
                <a:latin typeface="Arial" pitchFamily="34" charset="0"/>
              </a:rPr>
              <a:t> </a:t>
            </a:r>
            <a:r>
              <a:rPr lang="en-US" sz="2500" err="1">
                <a:latin typeface="Arial" pitchFamily="34" charset="0"/>
              </a:rPr>
              <a:t>của</a:t>
            </a:r>
            <a:r>
              <a:rPr lang="en-US" sz="2500">
                <a:latin typeface="Arial" pitchFamily="34" charset="0"/>
              </a:rPr>
              <a:t> </a:t>
            </a:r>
            <a:r>
              <a:rPr lang="en-US" sz="2500" err="1">
                <a:latin typeface="Arial" pitchFamily="34" charset="0"/>
              </a:rPr>
              <a:t>thần</a:t>
            </a:r>
            <a:r>
              <a:rPr lang="en-US" sz="2500">
                <a:latin typeface="Arial" pitchFamily="34" charset="0"/>
              </a:rPr>
              <a:t> </a:t>
            </a:r>
            <a:r>
              <a:rPr lang="en-US" sz="2500" err="1">
                <a:latin typeface="Arial" pitchFamily="34" charset="0"/>
              </a:rPr>
              <a:t>kinh</a:t>
            </a:r>
            <a:r>
              <a:rPr lang="en-US" sz="2500">
                <a:latin typeface="Arial" pitchFamily="34" charset="0"/>
              </a:rPr>
              <a:t> </a:t>
            </a:r>
            <a:r>
              <a:rPr lang="en-US" sz="2500" err="1">
                <a:latin typeface="Arial" pitchFamily="34" charset="0"/>
              </a:rPr>
              <a:t>trung</a:t>
            </a:r>
            <a:r>
              <a:rPr lang="en-US" sz="2500">
                <a:latin typeface="Arial" pitchFamily="34" charset="0"/>
              </a:rPr>
              <a:t> </a:t>
            </a:r>
            <a:r>
              <a:rPr lang="vi-VN" sz="2500">
                <a:latin typeface="Arial" pitchFamily="34" charset="0"/>
              </a:rPr>
              <a:t>ươ</a:t>
            </a:r>
            <a:r>
              <a:rPr lang="en-US" sz="2500" err="1">
                <a:latin typeface="Arial" pitchFamily="34" charset="0"/>
              </a:rPr>
              <a:t>ng</a:t>
            </a:r>
            <a:r>
              <a:rPr lang="vi-VN" sz="2500">
                <a:latin typeface="Arial" pitchFamily="34" charset="0"/>
              </a:rPr>
              <a:t>,</a:t>
            </a:r>
            <a:r>
              <a:rPr lang="en-US" sz="2500">
                <a:latin typeface="Arial" pitchFamily="34" charset="0"/>
              </a:rPr>
              <a:t> </a:t>
            </a:r>
            <a:r>
              <a:rPr lang="vi-VN" sz="2500">
                <a:latin typeface="Arial" pitchFamily="34" charset="0"/>
              </a:rPr>
              <a:t>đ</a:t>
            </a:r>
            <a:r>
              <a:rPr lang="en-US" sz="2500" err="1">
                <a:latin typeface="Arial" pitchFamily="34" charset="0"/>
              </a:rPr>
              <a:t>iện</a:t>
            </a:r>
            <a:r>
              <a:rPr lang="en-US" sz="2500">
                <a:latin typeface="Arial" pitchFamily="34" charset="0"/>
              </a:rPr>
              <a:t> </a:t>
            </a:r>
            <a:r>
              <a:rPr lang="en-US" sz="2500" err="1">
                <a:latin typeface="Arial" pitchFamily="34" charset="0"/>
              </a:rPr>
              <a:t>não</a:t>
            </a:r>
            <a:r>
              <a:rPr lang="en-US" sz="2500">
                <a:latin typeface="Arial" pitchFamily="34" charset="0"/>
              </a:rPr>
              <a:t> </a:t>
            </a:r>
            <a:r>
              <a:rPr lang="vi-VN" sz="2500" err="1">
                <a:latin typeface="Arial" pitchFamily="34" charset="0"/>
              </a:rPr>
              <a:t>đ</a:t>
            </a:r>
            <a:r>
              <a:rPr lang="en-US" sz="2500">
                <a:latin typeface="Arial" pitchFamily="34" charset="0"/>
              </a:rPr>
              <a:t>ồ </a:t>
            </a:r>
            <a:r>
              <a:rPr lang="en-US" sz="2500" err="1">
                <a:latin typeface="Arial" pitchFamily="34" charset="0"/>
              </a:rPr>
              <a:t>ghi</a:t>
            </a:r>
            <a:r>
              <a:rPr lang="vi-VN" sz="2500">
                <a:latin typeface="Arial" pitchFamily="34" charset="0"/>
              </a:rPr>
              <a:t> đư</a:t>
            </a:r>
            <a:r>
              <a:rPr lang="en-US" sz="2500" err="1">
                <a:latin typeface="Arial" pitchFamily="34" charset="0"/>
              </a:rPr>
              <a:t>ợc</a:t>
            </a:r>
            <a:r>
              <a:rPr lang="en-US" sz="2500">
                <a:latin typeface="Arial" pitchFamily="34" charset="0"/>
              </a:rPr>
              <a:t> </a:t>
            </a:r>
            <a:r>
              <a:rPr lang="en-US" sz="2500" err="1">
                <a:latin typeface="Arial" pitchFamily="34" charset="0"/>
              </a:rPr>
              <a:t>các</a:t>
            </a:r>
            <a:r>
              <a:rPr lang="en-US" sz="2500">
                <a:latin typeface="Arial" pitchFamily="34" charset="0"/>
              </a:rPr>
              <a:t> </a:t>
            </a:r>
            <a:r>
              <a:rPr lang="vi-VN" sz="2500" err="1">
                <a:latin typeface="Arial" pitchFamily="34" charset="0"/>
              </a:rPr>
              <a:t>đ</a:t>
            </a:r>
            <a:r>
              <a:rPr lang="en-US" sz="2500" err="1">
                <a:latin typeface="Arial" pitchFamily="34" charset="0"/>
              </a:rPr>
              <a:t>ợt</a:t>
            </a:r>
            <a:r>
              <a:rPr lang="en-US" sz="2500">
                <a:latin typeface="Arial" pitchFamily="34" charset="0"/>
              </a:rPr>
              <a:t> </a:t>
            </a:r>
            <a:r>
              <a:rPr lang="en-US" sz="2500" err="1">
                <a:latin typeface="Arial" pitchFamily="34" charset="0"/>
              </a:rPr>
              <a:t>sóng</a:t>
            </a:r>
            <a:r>
              <a:rPr lang="en-US" sz="2500">
                <a:latin typeface="Arial" pitchFamily="34" charset="0"/>
              </a:rPr>
              <a:t> </a:t>
            </a:r>
            <a:r>
              <a:rPr lang="en-US" sz="2500" err="1">
                <a:latin typeface="Arial" pitchFamily="34" charset="0"/>
              </a:rPr>
              <a:t>kich</a:t>
            </a:r>
            <a:r>
              <a:rPr lang="en-US" sz="2500">
                <a:latin typeface="Arial" pitchFamily="34" charset="0"/>
              </a:rPr>
              <a:t> </a:t>
            </a:r>
            <a:r>
              <a:rPr lang="en-US" sz="2500" err="1">
                <a:latin typeface="Arial" pitchFamily="34" charset="0"/>
              </a:rPr>
              <a:t>phát</a:t>
            </a:r>
            <a:r>
              <a:rPr lang="en-US" sz="2500">
                <a:latin typeface="Arial" pitchFamily="34" charset="0"/>
              </a:rPr>
              <a:t>. </a:t>
            </a:r>
            <a:r>
              <a:rPr lang="en-US" sz="2500" err="1">
                <a:latin typeface="Arial" pitchFamily="34" charset="0"/>
              </a:rPr>
              <a:t>Mất</a:t>
            </a:r>
            <a:r>
              <a:rPr lang="en-US" sz="2500">
                <a:latin typeface="Arial" pitchFamily="34" charset="0"/>
              </a:rPr>
              <a:t> </a:t>
            </a:r>
            <a:r>
              <a:rPr lang="vi-VN" sz="2500">
                <a:latin typeface="Arial" pitchFamily="34" charset="0"/>
              </a:rPr>
              <a:t>ý</a:t>
            </a:r>
            <a:r>
              <a:rPr lang="en-US" sz="2500">
                <a:latin typeface="Arial" pitchFamily="34" charset="0"/>
              </a:rPr>
              <a:t> </a:t>
            </a:r>
            <a:r>
              <a:rPr lang="en-US" sz="2500" err="1">
                <a:latin typeface="Arial" pitchFamily="34" charset="0"/>
              </a:rPr>
              <a:t>thức</a:t>
            </a:r>
            <a:r>
              <a:rPr lang="en-US" sz="2500">
                <a:latin typeface="Arial" pitchFamily="34" charset="0"/>
              </a:rPr>
              <a:t> c</a:t>
            </a:r>
            <a:r>
              <a:rPr lang="vi-VN" sz="2500">
                <a:latin typeface="Arial" pitchFamily="34" charset="0"/>
              </a:rPr>
              <a:t>ủ</a:t>
            </a:r>
            <a:r>
              <a:rPr lang="en-US" sz="2500" err="1">
                <a:latin typeface="Arial" pitchFamily="34" charset="0"/>
              </a:rPr>
              <a:t>ng</a:t>
            </a:r>
            <a:r>
              <a:rPr lang="en-US" sz="2500">
                <a:latin typeface="Arial" pitchFamily="34" charset="0"/>
              </a:rPr>
              <a:t> </a:t>
            </a:r>
            <a:r>
              <a:rPr lang="en-US" sz="2500" err="1">
                <a:latin typeface="Arial" pitchFamily="34" charset="0"/>
              </a:rPr>
              <a:t>là</a:t>
            </a:r>
            <a:r>
              <a:rPr lang="en-US" sz="2500">
                <a:latin typeface="Arial" pitchFamily="34" charset="0"/>
              </a:rPr>
              <a:t> </a:t>
            </a:r>
            <a:r>
              <a:rPr lang="en-US" sz="2500" err="1">
                <a:latin typeface="Arial" pitchFamily="34" charset="0"/>
              </a:rPr>
              <a:t>biểu</a:t>
            </a:r>
            <a:r>
              <a:rPr lang="en-US" sz="2500">
                <a:latin typeface="Arial" pitchFamily="34" charset="0"/>
              </a:rPr>
              <a:t> </a:t>
            </a:r>
            <a:r>
              <a:rPr lang="en-US" sz="2500" err="1">
                <a:latin typeface="Arial" pitchFamily="34" charset="0"/>
              </a:rPr>
              <a:t>hiện</a:t>
            </a:r>
            <a:r>
              <a:rPr lang="en-US" sz="2500">
                <a:latin typeface="Arial" pitchFamily="34" charset="0"/>
              </a:rPr>
              <a:t> </a:t>
            </a:r>
            <a:r>
              <a:rPr lang="en-US" sz="2500" err="1">
                <a:latin typeface="Arial" pitchFamily="34" charset="0"/>
              </a:rPr>
              <a:t>th</a:t>
            </a:r>
            <a:r>
              <a:rPr lang="vi-VN" sz="2500">
                <a:latin typeface="Arial" pitchFamily="34" charset="0"/>
              </a:rPr>
              <a:t>ư</a:t>
            </a:r>
            <a:r>
              <a:rPr lang="en-US" sz="2500" err="1">
                <a:latin typeface="Arial" pitchFamily="34" charset="0"/>
              </a:rPr>
              <a:t>ờng</a:t>
            </a:r>
            <a:r>
              <a:rPr lang="en-US" sz="2500">
                <a:latin typeface="Arial" pitchFamily="34" charset="0"/>
              </a:rPr>
              <a:t> </a:t>
            </a:r>
            <a:r>
              <a:rPr lang="en-US" sz="2500" err="1">
                <a:latin typeface="Arial" pitchFamily="34" charset="0"/>
              </a:rPr>
              <a:t>gặp</a:t>
            </a:r>
            <a:r>
              <a:rPr lang="en-US" sz="2500">
                <a:latin typeface="Arial" pitchFamily="34" charset="0"/>
              </a:rPr>
              <a:t> </a:t>
            </a:r>
            <a:r>
              <a:rPr lang="en-US" sz="2500" err="1">
                <a:latin typeface="Arial" pitchFamily="34" charset="0"/>
              </a:rPr>
              <a:t>trong</a:t>
            </a:r>
            <a:r>
              <a:rPr lang="en-US" sz="2500">
                <a:latin typeface="Arial" pitchFamily="34" charset="0"/>
              </a:rPr>
              <a:t> </a:t>
            </a:r>
            <a:r>
              <a:rPr lang="en-US" sz="2500" err="1">
                <a:latin typeface="Arial" pitchFamily="34" charset="0"/>
              </a:rPr>
              <a:t>hoặc</a:t>
            </a:r>
            <a:r>
              <a:rPr lang="en-US" sz="2500">
                <a:latin typeface="Arial" pitchFamily="34" charset="0"/>
              </a:rPr>
              <a:t> </a:t>
            </a:r>
            <a:r>
              <a:rPr lang="en-US" sz="2500" err="1">
                <a:latin typeface="Arial" pitchFamily="34" charset="0"/>
              </a:rPr>
              <a:t>sau</a:t>
            </a:r>
            <a:r>
              <a:rPr lang="en-US" sz="2500">
                <a:latin typeface="Arial" pitchFamily="34" charset="0"/>
              </a:rPr>
              <a:t> c</a:t>
            </a:r>
            <a:r>
              <a:rPr lang="vi-VN" sz="2500">
                <a:latin typeface="Arial" pitchFamily="34" charset="0"/>
              </a:rPr>
              <a:t>ơ</a:t>
            </a:r>
            <a:r>
              <a:rPr lang="en-US" sz="2500">
                <a:latin typeface="Arial" pitchFamily="34" charset="0"/>
              </a:rPr>
              <a:t>n.</a:t>
            </a:r>
          </a:p>
        </p:txBody>
      </p:sp>
      <p:pic>
        <p:nvPicPr>
          <p:cNvPr id="3076" name="Picture 5"/>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529514" y="2276475"/>
            <a:ext cx="3138487" cy="2736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6"/>
          <p:cNvSpPr/>
          <p:nvPr/>
        </p:nvSpPr>
        <p:spPr>
          <a:xfrm>
            <a:off x="1511301" y="0"/>
            <a:ext cx="9218613" cy="68580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3078" name="TextBox 7"/>
          <p:cNvSpPr txBox="1">
            <a:spLocks noChangeArrowheads="1"/>
          </p:cNvSpPr>
          <p:nvPr/>
        </p:nvSpPr>
        <p:spPr bwMode="auto">
          <a:xfrm>
            <a:off x="1703388" y="30164"/>
            <a:ext cx="4608512" cy="631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vi-VN" altLang="en-US" sz="3500" b="1">
                <a:solidFill>
                  <a:srgbClr val="009900"/>
                </a:solidFill>
                <a:latin typeface="Arial" panose="020B0604020202020204" pitchFamily="34" charset="0"/>
              </a:rPr>
              <a:t>1.2 Nguyên nhân:</a:t>
            </a:r>
            <a:endParaRPr lang="en-US" altLang="en-US" sz="3500" b="1">
              <a:solidFill>
                <a:srgbClr val="009900"/>
              </a:solidFill>
            </a:endParaRPr>
          </a:p>
        </p:txBody>
      </p:sp>
      <p:sp>
        <p:nvSpPr>
          <p:cNvPr id="3079" name="TextBox 8"/>
          <p:cNvSpPr txBox="1">
            <a:spLocks noChangeArrowheads="1"/>
          </p:cNvSpPr>
          <p:nvPr/>
        </p:nvSpPr>
        <p:spPr bwMode="auto">
          <a:xfrm>
            <a:off x="1917701" y="981075"/>
            <a:ext cx="7993063" cy="2978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150000"/>
              </a:lnSpc>
            </a:pPr>
            <a:r>
              <a:rPr lang="vi-VN" altLang="en-US" sz="2500">
                <a:latin typeface="Arial" panose="020B0604020202020204" pitchFamily="34" charset="0"/>
              </a:rPr>
              <a:t>1.2.1 Động kinh vô căn:</a:t>
            </a:r>
          </a:p>
          <a:p>
            <a:pPr eaLnBrk="1" hangingPunct="1">
              <a:lnSpc>
                <a:spcPct val="150000"/>
              </a:lnSpc>
            </a:pPr>
            <a:r>
              <a:rPr lang="en-US" altLang="en-US" sz="2500">
                <a:latin typeface="Arial" panose="020B0604020202020204" pitchFamily="34" charset="0"/>
              </a:rPr>
              <a:t>Có thể có yếu tố di truyền thấy trong 10 - 25%.  </a:t>
            </a:r>
          </a:p>
          <a:p>
            <a:pPr eaLnBrk="1" hangingPunct="1">
              <a:lnSpc>
                <a:spcPct val="150000"/>
              </a:lnSpc>
            </a:pPr>
            <a:r>
              <a:rPr lang="en-US" altLang="en-US" sz="2500">
                <a:latin typeface="Arial" panose="020B0604020202020204" pitchFamily="34" charset="0"/>
              </a:rPr>
              <a:t>Do sự </a:t>
            </a:r>
            <a:r>
              <a:rPr lang="vi-VN" altLang="en-US" sz="2500">
                <a:latin typeface="Arial" panose="020B0604020202020204" pitchFamily="34" charset="0"/>
              </a:rPr>
              <a:t>đ</a:t>
            </a:r>
            <a:r>
              <a:rPr lang="en-US" altLang="en-US" sz="2500">
                <a:latin typeface="Arial" panose="020B0604020202020204" pitchFamily="34" charset="0"/>
              </a:rPr>
              <a:t>ột biến gen </a:t>
            </a:r>
            <a:r>
              <a:rPr lang="vi-VN" altLang="en-US" sz="2500">
                <a:latin typeface="Arial" panose="020B0604020202020204" pitchFamily="34" charset="0"/>
              </a:rPr>
              <a:t>đơ</a:t>
            </a:r>
            <a:r>
              <a:rPr lang="en-US" altLang="en-US" sz="2500">
                <a:latin typeface="Arial" panose="020B0604020202020204" pitchFamily="34" charset="0"/>
              </a:rPr>
              <a:t>n </a:t>
            </a:r>
            <a:r>
              <a:rPr lang="vi-VN" altLang="en-US" sz="2500">
                <a:latin typeface="Arial" panose="020B0604020202020204" pitchFamily="34" charset="0"/>
              </a:rPr>
              <a:t>đ</a:t>
            </a:r>
            <a:r>
              <a:rPr lang="en-US" altLang="en-US" sz="2500">
                <a:latin typeface="Arial" panose="020B0604020202020204" pitchFamily="34" charset="0"/>
              </a:rPr>
              <a:t>ộc di truyền liên quan </a:t>
            </a:r>
            <a:r>
              <a:rPr lang="vi-VN" altLang="en-US" sz="2500">
                <a:latin typeface="Arial" panose="020B0604020202020204" pitchFamily="34" charset="0"/>
              </a:rPr>
              <a:t>đ</a:t>
            </a:r>
            <a:r>
              <a:rPr lang="en-US" altLang="en-US" sz="2500">
                <a:latin typeface="Arial" panose="020B0604020202020204" pitchFamily="34" charset="0"/>
              </a:rPr>
              <a:t>ến kênh ion trên các</a:t>
            </a:r>
            <a:r>
              <a:rPr lang="vi-VN" altLang="en-US" sz="2500">
                <a:latin typeface="Arial" panose="020B0604020202020204" pitchFamily="34" charset="0"/>
              </a:rPr>
              <a:t> </a:t>
            </a:r>
            <a:r>
              <a:rPr lang="en-US" altLang="en-US" sz="2500">
                <a:latin typeface="Arial" panose="020B0604020202020204" pitchFamily="34" charset="0"/>
              </a:rPr>
              <a:t>gen mã hoá của các thụ thể nicotinic, acetylcholin, kênh kali phụ thuộc.</a:t>
            </a:r>
            <a:endParaRPr lang="vi-VN" altLang="en-US" sz="2500">
              <a:latin typeface="Arial" panose="020B0604020202020204" pitchFamily="34" charset="0"/>
            </a:endParaRPr>
          </a:p>
        </p:txBody>
      </p:sp>
      <p:pic>
        <p:nvPicPr>
          <p:cNvPr id="3080" name="Picture 10"/>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3900489" y="3941763"/>
            <a:ext cx="4822825" cy="2805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Rectangle 11"/>
          <p:cNvSpPr/>
          <p:nvPr/>
        </p:nvSpPr>
        <p:spPr>
          <a:xfrm>
            <a:off x="2044700" y="981075"/>
            <a:ext cx="7850188" cy="55499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lnSpc>
                <a:spcPct val="150000"/>
              </a:lnSpc>
              <a:defRPr/>
            </a:pPr>
            <a:endParaRPr lang="en-US"/>
          </a:p>
        </p:txBody>
      </p:sp>
      <p:sp>
        <p:nvSpPr>
          <p:cNvPr id="13" name="TextBox 12"/>
          <p:cNvSpPr txBox="1"/>
          <p:nvPr/>
        </p:nvSpPr>
        <p:spPr>
          <a:xfrm>
            <a:off x="1482726" y="536575"/>
            <a:ext cx="6265863" cy="6438900"/>
          </a:xfrm>
          <a:prstGeom prst="rect">
            <a:avLst/>
          </a:prstGeom>
          <a:noFill/>
        </p:spPr>
        <p:txBody>
          <a:bodyPr>
            <a:spAutoFit/>
          </a:bodyPr>
          <a:lstStyle/>
          <a:p>
            <a:pPr>
              <a:lnSpc>
                <a:spcPct val="150000"/>
              </a:lnSpc>
              <a:defRPr/>
            </a:pPr>
            <a:r>
              <a:rPr lang="vi-VN" sz="2500">
                <a:latin typeface="Arial" pitchFamily="34" charset="0"/>
              </a:rPr>
              <a:t>1.2.2 </a:t>
            </a:r>
            <a:r>
              <a:rPr lang="en-US" sz="2500" err="1">
                <a:latin typeface="Arial" pitchFamily="34" charset="0"/>
              </a:rPr>
              <a:t>Ðộng</a:t>
            </a:r>
            <a:r>
              <a:rPr lang="en-US" sz="2500">
                <a:latin typeface="Arial" pitchFamily="34" charset="0"/>
              </a:rPr>
              <a:t> </a:t>
            </a:r>
            <a:r>
              <a:rPr lang="en-US" sz="2500" err="1">
                <a:latin typeface="Arial" pitchFamily="34" charset="0"/>
              </a:rPr>
              <a:t>kinh</a:t>
            </a:r>
            <a:r>
              <a:rPr lang="en-US" sz="2500">
                <a:latin typeface="Arial" pitchFamily="34" charset="0"/>
              </a:rPr>
              <a:t> </a:t>
            </a:r>
            <a:r>
              <a:rPr lang="en-US" sz="2500" err="1">
                <a:latin typeface="Arial" pitchFamily="34" charset="0"/>
              </a:rPr>
              <a:t>triệu</a:t>
            </a:r>
            <a:r>
              <a:rPr lang="en-US" sz="2500">
                <a:latin typeface="Arial" pitchFamily="34" charset="0"/>
              </a:rPr>
              <a:t> </a:t>
            </a:r>
            <a:r>
              <a:rPr lang="en-US" sz="2500" err="1">
                <a:latin typeface="Arial" pitchFamily="34" charset="0"/>
              </a:rPr>
              <a:t>chứng</a:t>
            </a:r>
            <a:r>
              <a:rPr lang="en-US" sz="2500">
                <a:latin typeface="Arial" pitchFamily="34" charset="0"/>
              </a:rPr>
              <a:t> </a:t>
            </a:r>
            <a:r>
              <a:rPr lang="vi-VN" sz="2500">
                <a:latin typeface="Arial" pitchFamily="34" charset="0"/>
              </a:rPr>
              <a:t>c</a:t>
            </a:r>
            <a:r>
              <a:rPr lang="en-US" sz="2500">
                <a:latin typeface="Arial" pitchFamily="34" charset="0"/>
              </a:rPr>
              <a:t>ó </a:t>
            </a:r>
            <a:r>
              <a:rPr lang="en-US" sz="2500" err="1">
                <a:latin typeface="Arial" pitchFamily="34" charset="0"/>
              </a:rPr>
              <a:t>tổn</a:t>
            </a:r>
            <a:r>
              <a:rPr lang="en-US" sz="2500">
                <a:latin typeface="Arial" pitchFamily="34" charset="0"/>
              </a:rPr>
              <a:t> </a:t>
            </a:r>
            <a:r>
              <a:rPr lang="en-US" sz="2500" err="1">
                <a:latin typeface="Arial" pitchFamily="34" charset="0"/>
              </a:rPr>
              <a:t>th</a:t>
            </a:r>
            <a:r>
              <a:rPr lang="vi-VN" sz="2500">
                <a:latin typeface="Arial" pitchFamily="34" charset="0"/>
              </a:rPr>
              <a:t>ươ</a:t>
            </a:r>
            <a:r>
              <a:rPr lang="en-US" sz="2500" err="1">
                <a:latin typeface="Arial" pitchFamily="34" charset="0"/>
              </a:rPr>
              <a:t>ng</a:t>
            </a:r>
            <a:r>
              <a:rPr lang="en-US" sz="2500">
                <a:latin typeface="Arial" pitchFamily="34" charset="0"/>
              </a:rPr>
              <a:t> </a:t>
            </a:r>
            <a:r>
              <a:rPr lang="en-US" sz="2500" err="1">
                <a:latin typeface="Arial" pitchFamily="34" charset="0"/>
              </a:rPr>
              <a:t>não</a:t>
            </a:r>
            <a:r>
              <a:rPr lang="en-US" sz="2500">
                <a:latin typeface="Arial" pitchFamily="34" charset="0"/>
              </a:rPr>
              <a:t> </a:t>
            </a:r>
            <a:r>
              <a:rPr lang="en-US" sz="2500" err="1">
                <a:latin typeface="Arial" pitchFamily="34" charset="0"/>
              </a:rPr>
              <a:t>mắc</a:t>
            </a:r>
            <a:r>
              <a:rPr lang="en-US" sz="2500">
                <a:latin typeface="Arial" pitchFamily="34" charset="0"/>
              </a:rPr>
              <a:t> </a:t>
            </a:r>
            <a:r>
              <a:rPr lang="en-US" sz="2500" err="1">
                <a:latin typeface="Arial" pitchFamily="34" charset="0"/>
              </a:rPr>
              <a:t>phải</a:t>
            </a:r>
            <a:r>
              <a:rPr lang="vi-VN" sz="2500">
                <a:latin typeface="Arial" pitchFamily="34" charset="0"/>
              </a:rPr>
              <a:t>:</a:t>
            </a:r>
          </a:p>
          <a:p>
            <a:pPr marL="457200" indent="-457200">
              <a:lnSpc>
                <a:spcPct val="150000"/>
              </a:lnSpc>
              <a:buFontTx/>
              <a:buAutoNum type="alphaLcPeriod"/>
              <a:defRPr/>
            </a:pPr>
            <a:r>
              <a:rPr lang="en-US" sz="2500" err="1">
                <a:latin typeface="Arial" pitchFamily="34" charset="0"/>
              </a:rPr>
              <a:t>Chấn</a:t>
            </a:r>
            <a:r>
              <a:rPr lang="en-US" sz="2500">
                <a:latin typeface="Arial" pitchFamily="34" charset="0"/>
              </a:rPr>
              <a:t> </a:t>
            </a:r>
            <a:r>
              <a:rPr lang="en-US" sz="2500" err="1">
                <a:latin typeface="Arial" pitchFamily="34" charset="0"/>
              </a:rPr>
              <a:t>th</a:t>
            </a:r>
            <a:r>
              <a:rPr lang="vi-VN" sz="2500">
                <a:latin typeface="Arial" pitchFamily="34" charset="0"/>
              </a:rPr>
              <a:t>ươ</a:t>
            </a:r>
            <a:r>
              <a:rPr lang="en-US" sz="2500" err="1">
                <a:latin typeface="Arial" pitchFamily="34" charset="0"/>
              </a:rPr>
              <a:t>ng</a:t>
            </a:r>
            <a:r>
              <a:rPr lang="en-US" sz="2500">
                <a:latin typeface="Arial" pitchFamily="34" charset="0"/>
              </a:rPr>
              <a:t> </a:t>
            </a:r>
            <a:r>
              <a:rPr lang="en-US" sz="2500" err="1">
                <a:latin typeface="Arial" pitchFamily="34" charset="0"/>
              </a:rPr>
              <a:t>sọ</a:t>
            </a:r>
            <a:r>
              <a:rPr lang="en-US" sz="2500">
                <a:latin typeface="Arial" pitchFamily="34" charset="0"/>
              </a:rPr>
              <a:t> </a:t>
            </a:r>
            <a:r>
              <a:rPr lang="en-US" sz="2500" err="1">
                <a:latin typeface="Arial" pitchFamily="34" charset="0"/>
              </a:rPr>
              <a:t>não</a:t>
            </a:r>
            <a:r>
              <a:rPr lang="vi-VN" sz="2500">
                <a:latin typeface="Arial" pitchFamily="34" charset="0"/>
              </a:rPr>
              <a:t>:</a:t>
            </a:r>
          </a:p>
          <a:p>
            <a:pPr marL="800100" lvl="1" indent="-342900">
              <a:lnSpc>
                <a:spcPct val="150000"/>
              </a:lnSpc>
              <a:buFont typeface="Arial" pitchFamily="34" charset="0"/>
              <a:buChar char="•"/>
              <a:defRPr/>
            </a:pPr>
            <a:r>
              <a:rPr lang="vi-VN" sz="2500">
                <a:latin typeface="Arial" pitchFamily="34" charset="0"/>
              </a:rPr>
              <a:t>T</a:t>
            </a:r>
            <a:r>
              <a:rPr lang="en-US" sz="2500">
                <a:latin typeface="Arial" pitchFamily="34" charset="0"/>
              </a:rPr>
              <a:t>h</a:t>
            </a:r>
            <a:r>
              <a:rPr lang="vi-VN" sz="2500">
                <a:latin typeface="Arial" pitchFamily="34" charset="0"/>
              </a:rPr>
              <a:t>ư</a:t>
            </a:r>
            <a:r>
              <a:rPr lang="en-US" sz="2500" err="1">
                <a:latin typeface="Arial" pitchFamily="34" charset="0"/>
              </a:rPr>
              <a:t>ờng</a:t>
            </a:r>
            <a:r>
              <a:rPr lang="en-US" sz="2500">
                <a:latin typeface="Arial" pitchFamily="34" charset="0"/>
              </a:rPr>
              <a:t> </a:t>
            </a:r>
            <a:r>
              <a:rPr lang="en-US" sz="2500" err="1">
                <a:latin typeface="Arial" pitchFamily="34" charset="0"/>
              </a:rPr>
              <a:t>xảy</a:t>
            </a:r>
            <a:r>
              <a:rPr lang="en-US" sz="2500">
                <a:latin typeface="Arial" pitchFamily="34" charset="0"/>
              </a:rPr>
              <a:t> </a:t>
            </a:r>
            <a:r>
              <a:rPr lang="en-US" sz="2500" err="1">
                <a:latin typeface="Arial" pitchFamily="34" charset="0"/>
              </a:rPr>
              <a:t>ra</a:t>
            </a:r>
            <a:r>
              <a:rPr lang="en-US" sz="2500">
                <a:latin typeface="Arial" pitchFamily="34" charset="0"/>
              </a:rPr>
              <a:t> </a:t>
            </a:r>
            <a:r>
              <a:rPr lang="en-US" sz="2500" err="1">
                <a:latin typeface="Arial" pitchFamily="34" charset="0"/>
              </a:rPr>
              <a:t>trong</a:t>
            </a:r>
            <a:r>
              <a:rPr lang="en-US" sz="2500">
                <a:latin typeface="Arial" pitchFamily="34" charset="0"/>
              </a:rPr>
              <a:t> </a:t>
            </a:r>
            <a:r>
              <a:rPr lang="en-US" sz="2500" err="1">
                <a:latin typeface="Arial" pitchFamily="34" charset="0"/>
              </a:rPr>
              <a:t>vòng</a:t>
            </a:r>
            <a:r>
              <a:rPr lang="en-US" sz="2500">
                <a:latin typeface="Arial" pitchFamily="34" charset="0"/>
              </a:rPr>
              <a:t> 5 n</a:t>
            </a:r>
            <a:r>
              <a:rPr lang="vi-VN" sz="2500">
                <a:latin typeface="Arial" pitchFamily="34" charset="0"/>
              </a:rPr>
              <a:t>ă</a:t>
            </a:r>
            <a:r>
              <a:rPr lang="en-US" sz="2500">
                <a:latin typeface="Arial" pitchFamily="34" charset="0"/>
              </a:rPr>
              <a:t>m </a:t>
            </a:r>
            <a:r>
              <a:rPr lang="en-US" sz="2500" err="1">
                <a:latin typeface="Arial" pitchFamily="34" charset="0"/>
              </a:rPr>
              <a:t>sau</a:t>
            </a:r>
            <a:r>
              <a:rPr lang="en-US" sz="2500">
                <a:latin typeface="Arial" pitchFamily="34" charset="0"/>
              </a:rPr>
              <a:t> </a:t>
            </a:r>
            <a:r>
              <a:rPr lang="en-US" sz="2500" err="1">
                <a:latin typeface="Arial" pitchFamily="34" charset="0"/>
              </a:rPr>
              <a:t>chấn</a:t>
            </a:r>
            <a:r>
              <a:rPr lang="en-US" sz="2500">
                <a:latin typeface="Arial" pitchFamily="34" charset="0"/>
              </a:rPr>
              <a:t> </a:t>
            </a:r>
            <a:r>
              <a:rPr lang="en-US" sz="2500" err="1">
                <a:latin typeface="Arial" pitchFamily="34" charset="0"/>
              </a:rPr>
              <a:t>th</a:t>
            </a:r>
            <a:r>
              <a:rPr lang="vi-VN" sz="2500">
                <a:latin typeface="Arial" pitchFamily="34" charset="0"/>
              </a:rPr>
              <a:t>ươ</a:t>
            </a:r>
            <a:r>
              <a:rPr lang="en-US" sz="2500" err="1">
                <a:latin typeface="Arial" pitchFamily="34" charset="0"/>
              </a:rPr>
              <a:t>ng</a:t>
            </a:r>
            <a:r>
              <a:rPr lang="en-US" sz="2500">
                <a:latin typeface="Arial" pitchFamily="34" charset="0"/>
              </a:rPr>
              <a:t>, </a:t>
            </a:r>
            <a:r>
              <a:rPr lang="en-US" sz="2500" err="1">
                <a:latin typeface="Arial" pitchFamily="34" charset="0"/>
              </a:rPr>
              <a:t>rất</a:t>
            </a:r>
            <a:r>
              <a:rPr lang="en-US" sz="2500">
                <a:latin typeface="Arial" pitchFamily="34" charset="0"/>
              </a:rPr>
              <a:t> </a:t>
            </a:r>
            <a:r>
              <a:rPr lang="en-US" sz="2500" err="1">
                <a:latin typeface="Arial" pitchFamily="34" charset="0"/>
              </a:rPr>
              <a:t>hiếm</a:t>
            </a:r>
            <a:r>
              <a:rPr lang="en-US" sz="2500">
                <a:latin typeface="Arial" pitchFamily="34" charset="0"/>
              </a:rPr>
              <a:t> </a:t>
            </a:r>
            <a:r>
              <a:rPr lang="en-US" sz="2500" err="1">
                <a:latin typeface="Arial" pitchFamily="34" charset="0"/>
              </a:rPr>
              <a:t>sau</a:t>
            </a:r>
            <a:r>
              <a:rPr lang="en-US" sz="2500">
                <a:latin typeface="Arial" pitchFamily="34" charset="0"/>
              </a:rPr>
              <a:t> 10 n</a:t>
            </a:r>
            <a:r>
              <a:rPr lang="vi-VN" sz="2500">
                <a:latin typeface="Arial" pitchFamily="34" charset="0"/>
              </a:rPr>
              <a:t>ă</a:t>
            </a:r>
            <a:r>
              <a:rPr lang="en-US" sz="2500">
                <a:latin typeface="Arial" pitchFamily="34" charset="0"/>
              </a:rPr>
              <a:t>m (</a:t>
            </a:r>
            <a:r>
              <a:rPr lang="en-US" sz="2500" err="1">
                <a:latin typeface="Arial" pitchFamily="34" charset="0"/>
              </a:rPr>
              <a:t>có</a:t>
            </a:r>
            <a:r>
              <a:rPr lang="en-US" sz="2500">
                <a:latin typeface="Arial" pitchFamily="34" charset="0"/>
              </a:rPr>
              <a:t> </a:t>
            </a:r>
            <a:r>
              <a:rPr lang="vi-VN" sz="2500">
                <a:latin typeface="Arial" pitchFamily="34" charset="0"/>
              </a:rPr>
              <a:t>ý</a:t>
            </a:r>
            <a:r>
              <a:rPr lang="en-US" sz="2500">
                <a:latin typeface="Arial" pitchFamily="34" charset="0"/>
              </a:rPr>
              <a:t> </a:t>
            </a:r>
            <a:r>
              <a:rPr lang="en-US" sz="2500" err="1">
                <a:latin typeface="Arial" pitchFamily="34" charset="0"/>
              </a:rPr>
              <a:t>ngh</a:t>
            </a:r>
            <a:r>
              <a:rPr lang="vi-VN" sz="2500">
                <a:latin typeface="Arial" pitchFamily="34" charset="0"/>
              </a:rPr>
              <a:t>ĩ</a:t>
            </a:r>
            <a:r>
              <a:rPr lang="en-US" sz="2500">
                <a:latin typeface="Arial" pitchFamily="34" charset="0"/>
              </a:rPr>
              <a:t>a </a:t>
            </a:r>
            <a:r>
              <a:rPr lang="en-US" sz="2500" err="1">
                <a:latin typeface="Arial" pitchFamily="34" charset="0"/>
              </a:rPr>
              <a:t>trong</a:t>
            </a:r>
            <a:r>
              <a:rPr lang="en-US" sz="2500">
                <a:latin typeface="Arial" pitchFamily="34" charset="0"/>
              </a:rPr>
              <a:t> </a:t>
            </a:r>
            <a:r>
              <a:rPr lang="en-US" sz="2500" err="1">
                <a:latin typeface="Arial" pitchFamily="34" charset="0"/>
              </a:rPr>
              <a:t>giám</a:t>
            </a:r>
            <a:r>
              <a:rPr lang="en-US" sz="2500">
                <a:latin typeface="Arial" pitchFamily="34" charset="0"/>
              </a:rPr>
              <a:t> </a:t>
            </a:r>
            <a:r>
              <a:rPr lang="vi-VN" sz="2500">
                <a:latin typeface="Arial" pitchFamily="34" charset="0"/>
              </a:rPr>
              <a:t>đ</a:t>
            </a:r>
            <a:r>
              <a:rPr lang="en-US" sz="2500" err="1">
                <a:latin typeface="Arial" pitchFamily="34" charset="0"/>
              </a:rPr>
              <a:t>ịnh</a:t>
            </a:r>
            <a:r>
              <a:rPr lang="en-US" sz="2500">
                <a:latin typeface="Arial" pitchFamily="34" charset="0"/>
              </a:rPr>
              <a:t> </a:t>
            </a:r>
            <a:r>
              <a:rPr lang="en-US" sz="2500" err="1">
                <a:latin typeface="Arial" pitchFamily="34" charset="0"/>
              </a:rPr>
              <a:t>bệnh</a:t>
            </a:r>
            <a:r>
              <a:rPr lang="en-US" sz="2500">
                <a:latin typeface="Arial" pitchFamily="34" charset="0"/>
              </a:rPr>
              <a:t> </a:t>
            </a:r>
            <a:r>
              <a:rPr lang="en-US" sz="2500" err="1">
                <a:latin typeface="Arial" pitchFamily="34" charset="0"/>
              </a:rPr>
              <a:t>tật</a:t>
            </a:r>
            <a:r>
              <a:rPr lang="en-US" sz="2500">
                <a:latin typeface="Arial" pitchFamily="34" charset="0"/>
              </a:rPr>
              <a:t>). </a:t>
            </a:r>
          </a:p>
          <a:p>
            <a:pPr marL="800100" lvl="1" indent="-342900">
              <a:lnSpc>
                <a:spcPct val="150000"/>
              </a:lnSpc>
              <a:buFont typeface="Arial" pitchFamily="34" charset="0"/>
              <a:buChar char="•"/>
              <a:defRPr/>
            </a:pPr>
            <a:r>
              <a:rPr lang="en-US" sz="2500">
                <a:latin typeface="Arial" pitchFamily="34" charset="0"/>
              </a:rPr>
              <a:t>Sang </a:t>
            </a:r>
            <a:r>
              <a:rPr lang="en-US" sz="2500" err="1">
                <a:latin typeface="Arial" pitchFamily="34" charset="0"/>
              </a:rPr>
              <a:t>chấn</a:t>
            </a:r>
            <a:r>
              <a:rPr lang="en-US" sz="2500">
                <a:latin typeface="Arial" pitchFamily="34" charset="0"/>
              </a:rPr>
              <a:t> </a:t>
            </a:r>
            <a:r>
              <a:rPr lang="en-US" sz="2500" err="1">
                <a:latin typeface="Arial" pitchFamily="34" charset="0"/>
              </a:rPr>
              <a:t>sọ</a:t>
            </a:r>
            <a:r>
              <a:rPr lang="en-US" sz="2500">
                <a:latin typeface="Arial" pitchFamily="34" charset="0"/>
              </a:rPr>
              <a:t> </a:t>
            </a:r>
            <a:r>
              <a:rPr lang="en-US" sz="2500" err="1">
                <a:latin typeface="Arial" pitchFamily="34" charset="0"/>
              </a:rPr>
              <a:t>cổ</a:t>
            </a:r>
            <a:r>
              <a:rPr lang="en-US" sz="2500">
                <a:latin typeface="Arial" pitchFamily="34" charset="0"/>
              </a:rPr>
              <a:t> </a:t>
            </a:r>
            <a:r>
              <a:rPr lang="vi-VN" sz="2500">
                <a:latin typeface="Arial" pitchFamily="34" charset="0"/>
              </a:rPr>
              <a:t>đ</a:t>
            </a:r>
            <a:r>
              <a:rPr lang="en-US" sz="2500" err="1">
                <a:latin typeface="Arial" pitchFamily="34" charset="0"/>
              </a:rPr>
              <a:t>iển</a:t>
            </a:r>
            <a:r>
              <a:rPr lang="en-US" sz="2500">
                <a:latin typeface="Arial" pitchFamily="34" charset="0"/>
              </a:rPr>
              <a:t> </a:t>
            </a:r>
            <a:endParaRPr lang="vi-VN" sz="2500">
              <a:latin typeface="Arial" pitchFamily="34" charset="0"/>
            </a:endParaRPr>
          </a:p>
          <a:p>
            <a:pPr>
              <a:lnSpc>
                <a:spcPct val="150000"/>
              </a:lnSpc>
              <a:defRPr/>
            </a:pPr>
            <a:r>
              <a:rPr lang="en-US" sz="2500">
                <a:latin typeface="Arial" pitchFamily="34" charset="0"/>
              </a:rPr>
              <a:t>b. U </a:t>
            </a:r>
            <a:r>
              <a:rPr lang="en-US" sz="2500" err="1">
                <a:latin typeface="Arial" pitchFamily="34" charset="0"/>
              </a:rPr>
              <a:t>não</a:t>
            </a:r>
            <a:r>
              <a:rPr lang="en-US" sz="2500">
                <a:latin typeface="Arial" pitchFamily="34" charset="0"/>
              </a:rPr>
              <a:t> - </a:t>
            </a:r>
            <a:r>
              <a:rPr lang="en-US" sz="2500" err="1">
                <a:latin typeface="Arial" pitchFamily="34" charset="0"/>
              </a:rPr>
              <a:t>Phần</a:t>
            </a:r>
            <a:r>
              <a:rPr lang="en-US" sz="2500">
                <a:latin typeface="Arial" pitchFamily="34" charset="0"/>
              </a:rPr>
              <a:t> </a:t>
            </a:r>
            <a:r>
              <a:rPr lang="en-US" sz="2500" err="1">
                <a:latin typeface="Arial" pitchFamily="34" charset="0"/>
              </a:rPr>
              <a:t>lớn</a:t>
            </a:r>
            <a:r>
              <a:rPr lang="en-US" sz="2500">
                <a:latin typeface="Arial" pitchFamily="34" charset="0"/>
              </a:rPr>
              <a:t> u </a:t>
            </a:r>
            <a:r>
              <a:rPr lang="en-US" sz="2500" err="1">
                <a:latin typeface="Arial" pitchFamily="34" charset="0"/>
              </a:rPr>
              <a:t>trên</a:t>
            </a:r>
            <a:r>
              <a:rPr lang="en-US" sz="2500">
                <a:latin typeface="Arial" pitchFamily="34" charset="0"/>
              </a:rPr>
              <a:t> </a:t>
            </a:r>
            <a:r>
              <a:rPr lang="en-US" sz="2500" err="1">
                <a:latin typeface="Arial" pitchFamily="34" charset="0"/>
              </a:rPr>
              <a:t>lều</a:t>
            </a:r>
            <a:r>
              <a:rPr lang="en-US" sz="2500">
                <a:latin typeface="Arial" pitchFamily="34" charset="0"/>
              </a:rPr>
              <a:t>. </a:t>
            </a:r>
            <a:endParaRPr lang="vi-VN" sz="2500">
              <a:latin typeface="Arial" pitchFamily="34" charset="0"/>
            </a:endParaRPr>
          </a:p>
          <a:p>
            <a:pPr>
              <a:lnSpc>
                <a:spcPct val="150000"/>
              </a:lnSpc>
              <a:defRPr/>
            </a:pPr>
            <a:r>
              <a:rPr lang="en-US" sz="2500">
                <a:latin typeface="Arial" pitchFamily="34" charset="0"/>
              </a:rPr>
              <a:t>c. </a:t>
            </a:r>
            <a:r>
              <a:rPr lang="en-US" sz="2500" err="1">
                <a:latin typeface="Arial" pitchFamily="34" charset="0"/>
              </a:rPr>
              <a:t>Nguyên</a:t>
            </a:r>
            <a:r>
              <a:rPr lang="en-US" sz="2500">
                <a:latin typeface="Arial" pitchFamily="34" charset="0"/>
              </a:rPr>
              <a:t> </a:t>
            </a:r>
            <a:r>
              <a:rPr lang="en-US" sz="2500" err="1">
                <a:latin typeface="Arial" pitchFamily="34" charset="0"/>
              </a:rPr>
              <a:t>nhân</a:t>
            </a:r>
            <a:r>
              <a:rPr lang="en-US" sz="2500">
                <a:latin typeface="Arial" pitchFamily="34" charset="0"/>
              </a:rPr>
              <a:t> </a:t>
            </a:r>
            <a:r>
              <a:rPr lang="en-US" sz="2500" err="1">
                <a:latin typeface="Arial" pitchFamily="34" charset="0"/>
              </a:rPr>
              <a:t>mạch</a:t>
            </a:r>
            <a:r>
              <a:rPr lang="en-US" sz="2500">
                <a:latin typeface="Arial" pitchFamily="34" charset="0"/>
              </a:rPr>
              <a:t> </a:t>
            </a:r>
            <a:r>
              <a:rPr lang="en-US" sz="2500" err="1">
                <a:latin typeface="Arial" pitchFamily="34" charset="0"/>
              </a:rPr>
              <a:t>máu</a:t>
            </a:r>
            <a:r>
              <a:rPr lang="en-US" sz="2500">
                <a:latin typeface="Arial" pitchFamily="34" charset="0"/>
              </a:rPr>
              <a:t> </a:t>
            </a:r>
          </a:p>
          <a:p>
            <a:pPr marL="800100" lvl="1" indent="-342900">
              <a:lnSpc>
                <a:spcPct val="150000"/>
              </a:lnSpc>
              <a:buFont typeface="Arial" pitchFamily="34" charset="0"/>
              <a:buChar char="•"/>
              <a:defRPr/>
            </a:pPr>
            <a:r>
              <a:rPr lang="en-US" sz="2500">
                <a:latin typeface="Arial" pitchFamily="34" charset="0"/>
              </a:rPr>
              <a:t>Tai </a:t>
            </a:r>
            <a:r>
              <a:rPr lang="en-US" sz="2500" err="1">
                <a:latin typeface="Arial" pitchFamily="34" charset="0"/>
              </a:rPr>
              <a:t>biến</a:t>
            </a:r>
            <a:r>
              <a:rPr lang="en-US" sz="2500">
                <a:latin typeface="Arial" pitchFamily="34" charset="0"/>
              </a:rPr>
              <a:t> </a:t>
            </a:r>
            <a:r>
              <a:rPr lang="en-US" sz="2500" err="1">
                <a:latin typeface="Arial" pitchFamily="34" charset="0"/>
              </a:rPr>
              <a:t>mạch</a:t>
            </a:r>
            <a:r>
              <a:rPr lang="en-US" sz="2500">
                <a:latin typeface="Arial" pitchFamily="34" charset="0"/>
              </a:rPr>
              <a:t> </a:t>
            </a:r>
            <a:r>
              <a:rPr lang="en-US" sz="2500" err="1">
                <a:latin typeface="Arial" pitchFamily="34" charset="0"/>
              </a:rPr>
              <a:t>máu</a:t>
            </a:r>
            <a:r>
              <a:rPr lang="en-US" sz="2500">
                <a:latin typeface="Arial" pitchFamily="34" charset="0"/>
              </a:rPr>
              <a:t> </a:t>
            </a:r>
            <a:r>
              <a:rPr lang="en-US" sz="2500" err="1">
                <a:latin typeface="Arial" pitchFamily="34" charset="0"/>
              </a:rPr>
              <a:t>não</a:t>
            </a:r>
            <a:r>
              <a:rPr lang="en-US" sz="2500">
                <a:latin typeface="Arial" pitchFamily="34" charset="0"/>
              </a:rPr>
              <a:t> </a:t>
            </a:r>
            <a:endParaRPr lang="vi-VN" sz="2500">
              <a:latin typeface="Arial" pitchFamily="34" charset="0"/>
            </a:endParaRPr>
          </a:p>
          <a:p>
            <a:pPr marL="800100" lvl="1" indent="-342900">
              <a:lnSpc>
                <a:spcPct val="150000"/>
              </a:lnSpc>
              <a:buFont typeface="Arial" pitchFamily="34" charset="0"/>
              <a:buChar char="•"/>
              <a:defRPr/>
            </a:pPr>
            <a:r>
              <a:rPr lang="en-US" sz="2500" err="1">
                <a:latin typeface="Arial" pitchFamily="34" charset="0"/>
              </a:rPr>
              <a:t>Phồng</a:t>
            </a:r>
            <a:r>
              <a:rPr lang="en-US" sz="2500">
                <a:latin typeface="Arial" pitchFamily="34" charset="0"/>
              </a:rPr>
              <a:t> </a:t>
            </a:r>
            <a:r>
              <a:rPr lang="vi-VN" sz="2500">
                <a:latin typeface="Arial" pitchFamily="34" charset="0"/>
              </a:rPr>
              <a:t>ĐM – TM.</a:t>
            </a:r>
          </a:p>
        </p:txBody>
      </p:sp>
      <p:pic>
        <p:nvPicPr>
          <p:cNvPr id="15" name="Picture 14"/>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978775" y="4656139"/>
            <a:ext cx="2719388" cy="2128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 name="Picture 15"/>
          <p:cNvPicPr>
            <a:picLocks noChangeAspect="1"/>
          </p:cNvPicPr>
          <p:nvPr/>
        </p:nvPicPr>
        <p:blipFill>
          <a:blip r:embed="rId5">
            <a:extLst>
              <a:ext uri="{28A0092B-C50C-407E-A947-70E740481C1C}">
                <a14:useLocalDpi xmlns:a14="http://schemas.microsoft.com/office/drawing/2010/main" xmlns="" val="0"/>
              </a:ext>
            </a:extLst>
          </a:blip>
          <a:srcRect/>
          <a:stretch>
            <a:fillRect/>
          </a:stretch>
        </p:blipFill>
        <p:spPr bwMode="auto">
          <a:xfrm>
            <a:off x="7731125" y="188914"/>
            <a:ext cx="2878138" cy="2016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 name="Picture 16"/>
          <p:cNvPicPr>
            <a:picLocks noChangeAspect="1"/>
          </p:cNvPicPr>
          <p:nvPr/>
        </p:nvPicPr>
        <p:blipFill>
          <a:blip r:embed="rId6">
            <a:extLst>
              <a:ext uri="{28A0092B-C50C-407E-A947-70E740481C1C}">
                <a14:useLocalDpi xmlns:a14="http://schemas.microsoft.com/office/drawing/2010/main" xmlns="" val="0"/>
              </a:ext>
            </a:extLst>
          </a:blip>
          <a:srcRect/>
          <a:stretch>
            <a:fillRect/>
          </a:stretch>
        </p:blipFill>
        <p:spPr bwMode="auto">
          <a:xfrm>
            <a:off x="7856538" y="2216150"/>
            <a:ext cx="2862262" cy="2439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 name="Rectangle 17"/>
          <p:cNvSpPr/>
          <p:nvPr/>
        </p:nvSpPr>
        <p:spPr>
          <a:xfrm>
            <a:off x="1511301" y="0"/>
            <a:ext cx="9218613" cy="68580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19" name="TextBox 18"/>
          <p:cNvSpPr txBox="1">
            <a:spLocks noChangeArrowheads="1"/>
          </p:cNvSpPr>
          <p:nvPr/>
        </p:nvSpPr>
        <p:spPr bwMode="auto">
          <a:xfrm>
            <a:off x="1524001" y="-41275"/>
            <a:ext cx="6207125" cy="7016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800100" indent="-34290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150000"/>
              </a:lnSpc>
            </a:pPr>
            <a:r>
              <a:rPr lang="en-US" altLang="en-US" sz="2500">
                <a:latin typeface="Arial" panose="020B0604020202020204" pitchFamily="34" charset="0"/>
              </a:rPr>
              <a:t>d. </a:t>
            </a:r>
            <a:r>
              <a:rPr lang="en-US" altLang="en-US" sz="2500" err="1">
                <a:latin typeface="Arial" panose="020B0604020202020204" pitchFamily="34" charset="0"/>
              </a:rPr>
              <a:t>Nhiễm</a:t>
            </a:r>
            <a:r>
              <a:rPr lang="en-US" altLang="en-US" sz="2500">
                <a:latin typeface="Arial" panose="020B0604020202020204" pitchFamily="34" charset="0"/>
              </a:rPr>
              <a:t> </a:t>
            </a:r>
            <a:r>
              <a:rPr lang="en-US" altLang="en-US" sz="2500" err="1">
                <a:latin typeface="Arial" panose="020B0604020202020204" pitchFamily="34" charset="0"/>
              </a:rPr>
              <a:t>khuẩn</a:t>
            </a:r>
            <a:r>
              <a:rPr lang="en-US" altLang="en-US" sz="2500">
                <a:latin typeface="Arial" panose="020B0604020202020204" pitchFamily="34" charset="0"/>
              </a:rPr>
              <a:t> </a:t>
            </a:r>
            <a:r>
              <a:rPr lang="en-US" altLang="en-US" sz="2500" err="1">
                <a:latin typeface="Arial" panose="020B0604020202020204" pitchFamily="34" charset="0"/>
              </a:rPr>
              <a:t>nội</a:t>
            </a:r>
            <a:r>
              <a:rPr lang="en-US" altLang="en-US" sz="2500">
                <a:latin typeface="Arial" panose="020B0604020202020204" pitchFamily="34" charset="0"/>
              </a:rPr>
              <a:t> </a:t>
            </a:r>
            <a:r>
              <a:rPr lang="en-US" altLang="en-US" sz="2500" err="1">
                <a:latin typeface="Arial" panose="020B0604020202020204" pitchFamily="34" charset="0"/>
              </a:rPr>
              <a:t>sọ</a:t>
            </a:r>
            <a:r>
              <a:rPr lang="vi-VN" altLang="en-US" sz="2500">
                <a:latin typeface="Arial" panose="020B0604020202020204" pitchFamily="34" charset="0"/>
              </a:rPr>
              <a:t>:</a:t>
            </a:r>
          </a:p>
          <a:p>
            <a:pPr lvl="1" eaLnBrk="1" hangingPunct="1">
              <a:lnSpc>
                <a:spcPct val="150000"/>
              </a:lnSpc>
              <a:buFont typeface="Arial" panose="020B0604020202020204" pitchFamily="34" charset="0"/>
              <a:buChar char="•"/>
            </a:pPr>
            <a:r>
              <a:rPr lang="en-US" altLang="en-US" sz="2500" err="1">
                <a:latin typeface="Arial" panose="020B0604020202020204" pitchFamily="34" charset="0"/>
              </a:rPr>
              <a:t>Apxe</a:t>
            </a:r>
            <a:r>
              <a:rPr lang="en-US" altLang="en-US" sz="2500">
                <a:latin typeface="Arial" panose="020B0604020202020204" pitchFamily="34" charset="0"/>
              </a:rPr>
              <a:t> </a:t>
            </a:r>
            <a:r>
              <a:rPr lang="en-US" altLang="en-US" sz="2500" err="1">
                <a:latin typeface="Arial" panose="020B0604020202020204" pitchFamily="34" charset="0"/>
              </a:rPr>
              <a:t>não</a:t>
            </a:r>
            <a:r>
              <a:rPr lang="en-US" altLang="en-US" sz="2500">
                <a:latin typeface="Arial" panose="020B0604020202020204" pitchFamily="34" charset="0"/>
              </a:rPr>
              <a:t> (26%)</a:t>
            </a:r>
            <a:endParaRPr lang="vi-VN" altLang="en-US" sz="2500">
              <a:latin typeface="Arial" panose="020B0604020202020204" pitchFamily="34" charset="0"/>
            </a:endParaRPr>
          </a:p>
          <a:p>
            <a:pPr lvl="1" eaLnBrk="1" hangingPunct="1">
              <a:lnSpc>
                <a:spcPct val="150000"/>
              </a:lnSpc>
              <a:buFont typeface="Arial" panose="020B0604020202020204" pitchFamily="34" charset="0"/>
              <a:buChar char="•"/>
            </a:pPr>
            <a:r>
              <a:rPr lang="en-US" altLang="en-US" sz="2500" err="1">
                <a:latin typeface="Arial" panose="020B0604020202020204" pitchFamily="34" charset="0"/>
              </a:rPr>
              <a:t>Viêm</a:t>
            </a:r>
            <a:r>
              <a:rPr lang="en-US" altLang="en-US" sz="2500">
                <a:latin typeface="Arial" panose="020B0604020202020204" pitchFamily="34" charset="0"/>
              </a:rPr>
              <a:t> </a:t>
            </a:r>
            <a:r>
              <a:rPr lang="en-US" altLang="en-US" sz="2500" err="1">
                <a:latin typeface="Arial" panose="020B0604020202020204" pitchFamily="34" charset="0"/>
              </a:rPr>
              <a:t>não</a:t>
            </a:r>
            <a:r>
              <a:rPr lang="en-US" altLang="en-US" sz="2500">
                <a:latin typeface="Arial" panose="020B0604020202020204" pitchFamily="34" charset="0"/>
              </a:rPr>
              <a:t>, </a:t>
            </a:r>
            <a:r>
              <a:rPr lang="en-US" altLang="en-US" sz="2500" err="1">
                <a:latin typeface="Arial" panose="020B0604020202020204" pitchFamily="34" charset="0"/>
              </a:rPr>
              <a:t>viêm</a:t>
            </a:r>
            <a:r>
              <a:rPr lang="en-US" altLang="en-US" sz="2500">
                <a:latin typeface="Arial" panose="020B0604020202020204" pitchFamily="34" charset="0"/>
              </a:rPr>
              <a:t> </a:t>
            </a:r>
            <a:r>
              <a:rPr lang="en-US" altLang="en-US" sz="2500" err="1">
                <a:latin typeface="Arial" panose="020B0604020202020204" pitchFamily="34" charset="0"/>
              </a:rPr>
              <a:t>màng</a:t>
            </a:r>
            <a:r>
              <a:rPr lang="en-US" altLang="en-US" sz="2500">
                <a:latin typeface="Arial" panose="020B0604020202020204" pitchFamily="34" charset="0"/>
              </a:rPr>
              <a:t> </a:t>
            </a:r>
            <a:r>
              <a:rPr lang="en-US" altLang="en-US" sz="2500" err="1">
                <a:latin typeface="Arial" panose="020B0604020202020204" pitchFamily="34" charset="0"/>
              </a:rPr>
              <a:t>não</a:t>
            </a:r>
            <a:r>
              <a:rPr lang="en-US" altLang="en-US" sz="2500">
                <a:latin typeface="Arial" panose="020B0604020202020204" pitchFamily="34" charset="0"/>
              </a:rPr>
              <a:t> </a:t>
            </a:r>
            <a:r>
              <a:rPr lang="en-US" altLang="en-US" sz="2500" err="1">
                <a:latin typeface="Arial" panose="020B0604020202020204" pitchFamily="34" charset="0"/>
              </a:rPr>
              <a:t>trong</a:t>
            </a:r>
            <a:r>
              <a:rPr lang="en-US" altLang="en-US" sz="2500">
                <a:latin typeface="Arial" panose="020B0604020202020204" pitchFamily="34" charset="0"/>
              </a:rPr>
              <a:t> </a:t>
            </a:r>
            <a:r>
              <a:rPr lang="en-US" altLang="en-US" sz="2500" err="1">
                <a:latin typeface="Arial" panose="020B0604020202020204" pitchFamily="34" charset="0"/>
              </a:rPr>
              <a:t>giai</a:t>
            </a:r>
            <a:r>
              <a:rPr lang="en-US" altLang="en-US" sz="2500">
                <a:latin typeface="Arial" panose="020B0604020202020204" pitchFamily="34" charset="0"/>
              </a:rPr>
              <a:t> </a:t>
            </a:r>
            <a:r>
              <a:rPr lang="vi-VN" altLang="en-US" sz="2500">
                <a:latin typeface="Arial" panose="020B0604020202020204" pitchFamily="34" charset="0"/>
              </a:rPr>
              <a:t>đ</a:t>
            </a:r>
            <a:r>
              <a:rPr lang="en-US" altLang="en-US" sz="2500" err="1">
                <a:latin typeface="Arial" panose="020B0604020202020204" pitchFamily="34" charset="0"/>
              </a:rPr>
              <a:t>oạn</a:t>
            </a:r>
            <a:r>
              <a:rPr lang="en-US" altLang="en-US" sz="2500">
                <a:latin typeface="Arial" panose="020B0604020202020204" pitchFamily="34" charset="0"/>
              </a:rPr>
              <a:t> </a:t>
            </a:r>
            <a:r>
              <a:rPr lang="en-US" altLang="en-US" sz="2500" err="1">
                <a:latin typeface="Arial" panose="020B0604020202020204" pitchFamily="34" charset="0"/>
              </a:rPr>
              <a:t>cấp</a:t>
            </a:r>
            <a:r>
              <a:rPr lang="en-US" altLang="en-US" sz="2500">
                <a:latin typeface="Arial" panose="020B0604020202020204" pitchFamily="34" charset="0"/>
              </a:rPr>
              <a:t> </a:t>
            </a:r>
            <a:r>
              <a:rPr lang="en-US" altLang="en-US" sz="2500" err="1">
                <a:latin typeface="Arial" panose="020B0604020202020204" pitchFamily="34" charset="0"/>
              </a:rPr>
              <a:t>nhất</a:t>
            </a:r>
            <a:r>
              <a:rPr lang="en-US" altLang="en-US" sz="2500">
                <a:latin typeface="Arial" panose="020B0604020202020204" pitchFamily="34" charset="0"/>
              </a:rPr>
              <a:t> </a:t>
            </a:r>
            <a:r>
              <a:rPr lang="en-US" altLang="en-US" sz="2500" err="1">
                <a:latin typeface="Arial" panose="020B0604020202020204" pitchFamily="34" charset="0"/>
              </a:rPr>
              <a:t>là</a:t>
            </a:r>
            <a:r>
              <a:rPr lang="en-US" altLang="en-US" sz="2500">
                <a:latin typeface="Arial" panose="020B0604020202020204" pitchFamily="34" charset="0"/>
              </a:rPr>
              <a:t> ở </a:t>
            </a:r>
            <a:r>
              <a:rPr lang="en-US" altLang="en-US" sz="2500" err="1">
                <a:latin typeface="Arial" panose="020B0604020202020204" pitchFamily="34" charset="0"/>
              </a:rPr>
              <a:t>trẻ</a:t>
            </a:r>
            <a:r>
              <a:rPr lang="en-US" altLang="en-US" sz="2500">
                <a:latin typeface="Arial" panose="020B0604020202020204" pitchFamily="34" charset="0"/>
              </a:rPr>
              <a:t> </a:t>
            </a:r>
            <a:r>
              <a:rPr lang="en-US" altLang="en-US" sz="2500" err="1">
                <a:latin typeface="Arial" panose="020B0604020202020204" pitchFamily="34" charset="0"/>
              </a:rPr>
              <a:t>em</a:t>
            </a:r>
            <a:r>
              <a:rPr lang="en-US" altLang="en-US" sz="2500">
                <a:latin typeface="Arial" panose="020B0604020202020204" pitchFamily="34" charset="0"/>
              </a:rPr>
              <a:t>. </a:t>
            </a:r>
          </a:p>
          <a:p>
            <a:pPr eaLnBrk="1" hangingPunct="1">
              <a:lnSpc>
                <a:spcPct val="150000"/>
              </a:lnSpc>
            </a:pPr>
            <a:r>
              <a:rPr lang="en-US" altLang="en-US" sz="2500">
                <a:latin typeface="Arial" panose="020B0604020202020204" pitchFamily="34" charset="0"/>
              </a:rPr>
              <a:t>e. K</a:t>
            </a:r>
            <a:r>
              <a:rPr lang="vi-VN" altLang="en-US" sz="2500">
                <a:latin typeface="Arial" panose="020B0604020202020204" pitchFamily="34" charset="0"/>
              </a:rPr>
              <a:t>ý</a:t>
            </a:r>
            <a:r>
              <a:rPr lang="en-US" altLang="en-US" sz="2500">
                <a:latin typeface="Arial" panose="020B0604020202020204" pitchFamily="34" charset="0"/>
              </a:rPr>
              <a:t> </a:t>
            </a:r>
            <a:r>
              <a:rPr lang="en-US" altLang="en-US" sz="2500" err="1">
                <a:latin typeface="Arial" panose="020B0604020202020204" pitchFamily="34" charset="0"/>
              </a:rPr>
              <a:t>sinh</a:t>
            </a:r>
            <a:r>
              <a:rPr lang="en-US" altLang="en-US" sz="2500">
                <a:latin typeface="Arial" panose="020B0604020202020204" pitchFamily="34" charset="0"/>
              </a:rPr>
              <a:t> </a:t>
            </a:r>
            <a:r>
              <a:rPr lang="en-US" altLang="en-US" sz="2500" err="1">
                <a:latin typeface="Arial" panose="020B0604020202020204" pitchFamily="34" charset="0"/>
              </a:rPr>
              <a:t>trùng</a:t>
            </a:r>
            <a:r>
              <a:rPr lang="en-US" altLang="en-US" sz="2500">
                <a:latin typeface="Arial" panose="020B0604020202020204" pitchFamily="34" charset="0"/>
              </a:rPr>
              <a:t>:</a:t>
            </a:r>
            <a:endParaRPr lang="vi-VN" altLang="en-US" sz="2500">
              <a:latin typeface="Arial" panose="020B0604020202020204" pitchFamily="34" charset="0"/>
            </a:endParaRPr>
          </a:p>
          <a:p>
            <a:pPr lvl="1" eaLnBrk="1" hangingPunct="1">
              <a:lnSpc>
                <a:spcPct val="150000"/>
              </a:lnSpc>
              <a:buFont typeface="Arial" panose="020B0604020202020204" pitchFamily="34" charset="0"/>
              <a:buChar char="•"/>
            </a:pPr>
            <a:r>
              <a:rPr lang="en-US" altLang="en-US" sz="2500" err="1">
                <a:latin typeface="Arial" panose="020B0604020202020204" pitchFamily="34" charset="0"/>
              </a:rPr>
              <a:t>Ấu</a:t>
            </a:r>
            <a:r>
              <a:rPr lang="en-US" altLang="en-US" sz="2500">
                <a:latin typeface="Arial" panose="020B0604020202020204" pitchFamily="34" charset="0"/>
              </a:rPr>
              <a:t> </a:t>
            </a:r>
            <a:r>
              <a:rPr lang="en-US" altLang="en-US" sz="2500" err="1">
                <a:latin typeface="Arial" panose="020B0604020202020204" pitchFamily="34" charset="0"/>
              </a:rPr>
              <a:t>trùng</a:t>
            </a:r>
            <a:r>
              <a:rPr lang="en-US" altLang="en-US" sz="2500">
                <a:latin typeface="Arial" panose="020B0604020202020204" pitchFamily="34" charset="0"/>
              </a:rPr>
              <a:t> </a:t>
            </a:r>
            <a:r>
              <a:rPr lang="en-US" altLang="en-US" sz="2500" err="1">
                <a:latin typeface="Arial" panose="020B0604020202020204" pitchFamily="34" charset="0"/>
              </a:rPr>
              <a:t>sán</a:t>
            </a:r>
            <a:r>
              <a:rPr lang="en-US" altLang="en-US" sz="2500">
                <a:latin typeface="Arial" panose="020B0604020202020204" pitchFamily="34" charset="0"/>
              </a:rPr>
              <a:t> </a:t>
            </a:r>
            <a:r>
              <a:rPr lang="en-US" altLang="en-US" sz="2500" err="1">
                <a:latin typeface="Arial" panose="020B0604020202020204" pitchFamily="34" charset="0"/>
              </a:rPr>
              <a:t>lợn</a:t>
            </a:r>
            <a:r>
              <a:rPr lang="en-US" altLang="en-US" sz="2500">
                <a:latin typeface="Arial" panose="020B0604020202020204" pitchFamily="34" charset="0"/>
              </a:rPr>
              <a:t>, </a:t>
            </a:r>
            <a:r>
              <a:rPr lang="en-US" altLang="en-US" sz="2500" err="1">
                <a:latin typeface="Arial" panose="020B0604020202020204" pitchFamily="34" charset="0"/>
              </a:rPr>
              <a:t>giun</a:t>
            </a:r>
            <a:r>
              <a:rPr lang="en-US" altLang="en-US" sz="2500">
                <a:latin typeface="Arial" panose="020B0604020202020204" pitchFamily="34" charset="0"/>
              </a:rPr>
              <a:t> </a:t>
            </a:r>
            <a:r>
              <a:rPr lang="en-US" altLang="en-US" sz="2500" err="1">
                <a:latin typeface="Arial" panose="020B0604020202020204" pitchFamily="34" charset="0"/>
              </a:rPr>
              <a:t>chỉ</a:t>
            </a:r>
            <a:r>
              <a:rPr lang="en-US" altLang="en-US" sz="2500">
                <a:latin typeface="Arial" panose="020B0604020202020204" pitchFamily="34" charset="0"/>
              </a:rPr>
              <a:t>.</a:t>
            </a:r>
            <a:endParaRPr lang="vi-VN" altLang="en-US" sz="2500">
              <a:latin typeface="Arial" panose="020B0604020202020204" pitchFamily="34" charset="0"/>
            </a:endParaRPr>
          </a:p>
          <a:p>
            <a:pPr eaLnBrk="1" hangingPunct="1">
              <a:lnSpc>
                <a:spcPct val="150000"/>
              </a:lnSpc>
            </a:pPr>
            <a:r>
              <a:rPr lang="en-US" altLang="en-US" sz="2500">
                <a:latin typeface="Arial" panose="020B0604020202020204" pitchFamily="34" charset="0"/>
              </a:rPr>
              <a:t>f. </a:t>
            </a:r>
            <a:r>
              <a:rPr lang="en-US" altLang="en-US" sz="2500" err="1">
                <a:latin typeface="Arial" panose="020B0604020202020204" pitchFamily="34" charset="0"/>
              </a:rPr>
              <a:t>Các</a:t>
            </a:r>
            <a:r>
              <a:rPr lang="en-US" altLang="en-US" sz="2500">
                <a:latin typeface="Arial" panose="020B0604020202020204" pitchFamily="34" charset="0"/>
              </a:rPr>
              <a:t> </a:t>
            </a:r>
            <a:r>
              <a:rPr lang="en-US" altLang="en-US" sz="2500" err="1">
                <a:latin typeface="Arial" panose="020B0604020202020204" pitchFamily="34" charset="0"/>
              </a:rPr>
              <a:t>nguyên</a:t>
            </a:r>
            <a:r>
              <a:rPr lang="en-US" altLang="en-US" sz="2500">
                <a:latin typeface="Arial" panose="020B0604020202020204" pitchFamily="34" charset="0"/>
              </a:rPr>
              <a:t> </a:t>
            </a:r>
            <a:r>
              <a:rPr lang="en-US" altLang="en-US" sz="2500" err="1">
                <a:latin typeface="Arial" panose="020B0604020202020204" pitchFamily="34" charset="0"/>
              </a:rPr>
              <a:t>nhân</a:t>
            </a:r>
            <a:r>
              <a:rPr lang="en-US" altLang="en-US" sz="2500">
                <a:latin typeface="Arial" panose="020B0604020202020204" pitchFamily="34" charset="0"/>
              </a:rPr>
              <a:t> </a:t>
            </a:r>
            <a:r>
              <a:rPr lang="en-US" altLang="en-US" sz="2500" err="1">
                <a:latin typeface="Arial" panose="020B0604020202020204" pitchFamily="34" charset="0"/>
              </a:rPr>
              <a:t>khác</a:t>
            </a:r>
            <a:r>
              <a:rPr lang="en-US" altLang="en-US" sz="2500">
                <a:latin typeface="Arial" panose="020B0604020202020204" pitchFamily="34" charset="0"/>
              </a:rPr>
              <a:t> </a:t>
            </a:r>
            <a:endParaRPr lang="vi-VN" altLang="en-US" sz="2500">
              <a:latin typeface="Arial" panose="020B0604020202020204" pitchFamily="34" charset="0"/>
            </a:endParaRPr>
          </a:p>
          <a:p>
            <a:pPr lvl="1" eaLnBrk="1" hangingPunct="1">
              <a:lnSpc>
                <a:spcPct val="150000"/>
              </a:lnSpc>
              <a:buFont typeface="Arial" panose="020B0604020202020204" pitchFamily="34" charset="0"/>
              <a:buChar char="•"/>
            </a:pPr>
            <a:r>
              <a:rPr lang="en-US" altLang="en-US" sz="2500">
                <a:latin typeface="Arial" panose="020B0604020202020204" pitchFamily="34" charset="0"/>
              </a:rPr>
              <a:t>R</a:t>
            </a:r>
            <a:r>
              <a:rPr lang="vi-VN" altLang="en-US" sz="2500">
                <a:latin typeface="Arial" panose="020B0604020202020204" pitchFamily="34" charset="0"/>
              </a:rPr>
              <a:t>ư</a:t>
            </a:r>
            <a:r>
              <a:rPr lang="en-US" altLang="en-US" sz="2500" err="1">
                <a:latin typeface="Arial" panose="020B0604020202020204" pitchFamily="34" charset="0"/>
              </a:rPr>
              <a:t>ợu</a:t>
            </a:r>
            <a:r>
              <a:rPr lang="en-US" altLang="en-US" sz="2500">
                <a:latin typeface="Arial" panose="020B0604020202020204" pitchFamily="34" charset="0"/>
              </a:rPr>
              <a:t> ‒ </a:t>
            </a:r>
            <a:r>
              <a:rPr lang="en-US" altLang="en-US" sz="2500" err="1">
                <a:latin typeface="Arial" panose="020B0604020202020204" pitchFamily="34" charset="0"/>
              </a:rPr>
              <a:t>Rối</a:t>
            </a:r>
            <a:r>
              <a:rPr lang="en-US" altLang="en-US" sz="2500">
                <a:latin typeface="Arial" panose="020B0604020202020204" pitchFamily="34" charset="0"/>
              </a:rPr>
              <a:t> </a:t>
            </a:r>
            <a:r>
              <a:rPr lang="en-US" altLang="en-US" sz="2500" err="1">
                <a:latin typeface="Arial" panose="020B0604020202020204" pitchFamily="34" charset="0"/>
              </a:rPr>
              <a:t>loạn</a:t>
            </a:r>
            <a:r>
              <a:rPr lang="en-US" altLang="en-US" sz="2500">
                <a:latin typeface="Arial" panose="020B0604020202020204" pitchFamily="34" charset="0"/>
              </a:rPr>
              <a:t> </a:t>
            </a:r>
            <a:r>
              <a:rPr lang="vi-VN" altLang="en-US" sz="2500">
                <a:latin typeface="Arial" panose="020B0604020202020204" pitchFamily="34" charset="0"/>
              </a:rPr>
              <a:t>đ</a:t>
            </a:r>
            <a:r>
              <a:rPr lang="en-US" altLang="en-US" sz="2500" err="1">
                <a:latin typeface="Arial" panose="020B0604020202020204" pitchFamily="34" charset="0"/>
              </a:rPr>
              <a:t>iện</a:t>
            </a:r>
            <a:r>
              <a:rPr lang="en-US" altLang="en-US" sz="2500">
                <a:latin typeface="Arial" panose="020B0604020202020204" pitchFamily="34" charset="0"/>
              </a:rPr>
              <a:t> </a:t>
            </a:r>
            <a:r>
              <a:rPr lang="en-US" altLang="en-US" sz="2500" err="1">
                <a:latin typeface="Arial" panose="020B0604020202020204" pitchFamily="34" charset="0"/>
              </a:rPr>
              <a:t>giải</a:t>
            </a:r>
            <a:r>
              <a:rPr lang="en-US" altLang="en-US" sz="2500">
                <a:latin typeface="Arial" panose="020B0604020202020204" pitchFamily="34" charset="0"/>
              </a:rPr>
              <a:t>: </a:t>
            </a:r>
            <a:r>
              <a:rPr lang="en-US" altLang="en-US" sz="2500" err="1">
                <a:latin typeface="Arial" panose="020B0604020202020204" pitchFamily="34" charset="0"/>
              </a:rPr>
              <a:t>Hạ</a:t>
            </a:r>
            <a:r>
              <a:rPr lang="en-US" altLang="en-US" sz="2500">
                <a:latin typeface="Arial" panose="020B0604020202020204" pitchFamily="34" charset="0"/>
              </a:rPr>
              <a:t> K+, Ca++, </a:t>
            </a:r>
            <a:r>
              <a:rPr lang="en-US" altLang="en-US" sz="2500" err="1">
                <a:latin typeface="Arial" panose="020B0604020202020204" pitchFamily="34" charset="0"/>
              </a:rPr>
              <a:t>giảm</a:t>
            </a:r>
            <a:r>
              <a:rPr lang="en-US" altLang="en-US" sz="2500">
                <a:latin typeface="Arial" panose="020B0604020202020204" pitchFamily="34" charset="0"/>
              </a:rPr>
              <a:t> </a:t>
            </a:r>
            <a:r>
              <a:rPr lang="en-US" altLang="en-US" sz="2500" err="1">
                <a:latin typeface="Arial" panose="020B0604020202020204" pitchFamily="34" charset="0"/>
              </a:rPr>
              <a:t>hoặc</a:t>
            </a:r>
            <a:r>
              <a:rPr lang="en-US" altLang="en-US" sz="2500">
                <a:latin typeface="Arial" panose="020B0604020202020204" pitchFamily="34" charset="0"/>
              </a:rPr>
              <a:t> t</a:t>
            </a:r>
            <a:r>
              <a:rPr lang="vi-VN" altLang="en-US" sz="2500">
                <a:latin typeface="Arial" panose="020B0604020202020204" pitchFamily="34" charset="0"/>
              </a:rPr>
              <a:t>ă</a:t>
            </a:r>
            <a:r>
              <a:rPr lang="en-US" altLang="en-US" sz="2500">
                <a:latin typeface="Arial" panose="020B0604020202020204" pitchFamily="34" charset="0"/>
              </a:rPr>
              <a:t>ng Na+ </a:t>
            </a:r>
            <a:r>
              <a:rPr lang="en-US" altLang="en-US" sz="2500" err="1">
                <a:latin typeface="Arial" panose="020B0604020202020204" pitchFamily="34" charset="0"/>
              </a:rPr>
              <a:t>máu</a:t>
            </a:r>
            <a:r>
              <a:rPr lang="en-US" altLang="en-US" sz="2500">
                <a:latin typeface="Arial" panose="020B0604020202020204" pitchFamily="34" charset="0"/>
              </a:rPr>
              <a:t>.</a:t>
            </a:r>
            <a:endParaRPr lang="vi-VN" altLang="en-US" sz="2500">
              <a:latin typeface="Arial" panose="020B0604020202020204" pitchFamily="34" charset="0"/>
            </a:endParaRPr>
          </a:p>
          <a:p>
            <a:pPr lvl="1" eaLnBrk="1" hangingPunct="1">
              <a:lnSpc>
                <a:spcPct val="150000"/>
              </a:lnSpc>
              <a:buFont typeface="Arial" panose="020B0604020202020204" pitchFamily="34" charset="0"/>
              <a:buChar char="•"/>
            </a:pPr>
            <a:r>
              <a:rPr lang="en-US" altLang="en-US" sz="2500" err="1">
                <a:latin typeface="Arial" panose="020B0604020202020204" pitchFamily="34" charset="0"/>
              </a:rPr>
              <a:t>Thiếu</a:t>
            </a:r>
            <a:r>
              <a:rPr lang="en-US" altLang="en-US" sz="2500">
                <a:latin typeface="Arial" panose="020B0604020202020204" pitchFamily="34" charset="0"/>
              </a:rPr>
              <a:t> O2 </a:t>
            </a:r>
            <a:r>
              <a:rPr lang="en-US" altLang="en-US" sz="2500" err="1">
                <a:latin typeface="Arial" panose="020B0604020202020204" pitchFamily="34" charset="0"/>
              </a:rPr>
              <a:t>cấp</a:t>
            </a:r>
            <a:r>
              <a:rPr lang="en-US" altLang="en-US" sz="2500">
                <a:latin typeface="Arial" panose="020B0604020202020204" pitchFamily="34" charset="0"/>
              </a:rPr>
              <a:t>, </a:t>
            </a:r>
            <a:r>
              <a:rPr lang="en-US" altLang="en-US" sz="2500" err="1">
                <a:latin typeface="Arial" panose="020B0604020202020204" pitchFamily="34" charset="0"/>
              </a:rPr>
              <a:t>ngộ</a:t>
            </a:r>
            <a:r>
              <a:rPr lang="en-US" altLang="en-US" sz="2500">
                <a:latin typeface="Arial" panose="020B0604020202020204" pitchFamily="34" charset="0"/>
              </a:rPr>
              <a:t> </a:t>
            </a:r>
            <a:r>
              <a:rPr lang="vi-VN" altLang="en-US" sz="2500">
                <a:latin typeface="Arial" panose="020B0604020202020204" pitchFamily="34" charset="0"/>
              </a:rPr>
              <a:t>đ</a:t>
            </a:r>
            <a:r>
              <a:rPr lang="en-US" altLang="en-US" sz="2500" err="1">
                <a:latin typeface="Arial" panose="020B0604020202020204" pitchFamily="34" charset="0"/>
              </a:rPr>
              <a:t>ộc</a:t>
            </a:r>
            <a:r>
              <a:rPr lang="en-US" altLang="en-US" sz="2500">
                <a:latin typeface="Arial" panose="020B0604020202020204" pitchFamily="34" charset="0"/>
              </a:rPr>
              <a:t> CO2, heroin, </a:t>
            </a:r>
            <a:r>
              <a:rPr lang="en-US" altLang="en-US" sz="2500" err="1">
                <a:latin typeface="Arial" panose="020B0604020202020204" pitchFamily="34" charset="0"/>
              </a:rPr>
              <a:t>thuốc</a:t>
            </a:r>
            <a:r>
              <a:rPr lang="en-US" altLang="en-US" sz="2500">
                <a:latin typeface="Arial" panose="020B0604020202020204" pitchFamily="34" charset="0"/>
              </a:rPr>
              <a:t> </a:t>
            </a:r>
            <a:r>
              <a:rPr lang="en-US" altLang="en-US" sz="2500" err="1">
                <a:latin typeface="Arial" panose="020B0604020202020204" pitchFamily="34" charset="0"/>
              </a:rPr>
              <a:t>chống</a:t>
            </a:r>
            <a:r>
              <a:rPr lang="en-US" altLang="en-US" sz="2500">
                <a:latin typeface="Arial" panose="020B0604020202020204" pitchFamily="34" charset="0"/>
              </a:rPr>
              <a:t> </a:t>
            </a:r>
            <a:r>
              <a:rPr lang="en-US" altLang="en-US" sz="2500" err="1">
                <a:latin typeface="Arial" panose="020B0604020202020204" pitchFamily="34" charset="0"/>
              </a:rPr>
              <a:t>trầm</a:t>
            </a:r>
            <a:r>
              <a:rPr lang="en-US" altLang="en-US" sz="2500">
                <a:latin typeface="Arial" panose="020B0604020202020204" pitchFamily="34" charset="0"/>
              </a:rPr>
              <a:t> </a:t>
            </a:r>
            <a:r>
              <a:rPr lang="en-US" altLang="en-US" sz="2500" err="1">
                <a:latin typeface="Arial" panose="020B0604020202020204" pitchFamily="34" charset="0"/>
              </a:rPr>
              <a:t>cảm</a:t>
            </a:r>
            <a:r>
              <a:rPr lang="en-US" altLang="en-US" sz="2500">
                <a:latin typeface="Arial" panose="020B0604020202020204" pitchFamily="34" charset="0"/>
              </a:rPr>
              <a:t> 3 </a:t>
            </a:r>
            <a:r>
              <a:rPr lang="en-US" altLang="en-US" sz="2500" err="1">
                <a:latin typeface="Arial" panose="020B0604020202020204" pitchFamily="34" charset="0"/>
              </a:rPr>
              <a:t>vòng</a:t>
            </a:r>
            <a:r>
              <a:rPr lang="en-US" altLang="en-US" sz="2500">
                <a:latin typeface="Arial" panose="020B0604020202020204" pitchFamily="34" charset="0"/>
              </a:rPr>
              <a:t>, </a:t>
            </a:r>
            <a:r>
              <a:rPr lang="en-US" altLang="en-US" sz="2500" err="1">
                <a:latin typeface="Arial" panose="020B0604020202020204" pitchFamily="34" charset="0"/>
              </a:rPr>
              <a:t>thuốc</a:t>
            </a:r>
            <a:r>
              <a:rPr lang="en-US" altLang="en-US" sz="2500">
                <a:latin typeface="Arial" panose="020B0604020202020204" pitchFamily="34" charset="0"/>
              </a:rPr>
              <a:t> </a:t>
            </a:r>
            <a:r>
              <a:rPr lang="en-US" altLang="en-US" sz="2500" err="1">
                <a:latin typeface="Arial" panose="020B0604020202020204" pitchFamily="34" charset="0"/>
              </a:rPr>
              <a:t>chống</a:t>
            </a:r>
            <a:r>
              <a:rPr lang="en-US" altLang="en-US" sz="2500">
                <a:latin typeface="Arial" panose="020B0604020202020204" pitchFamily="34" charset="0"/>
              </a:rPr>
              <a:t> </a:t>
            </a:r>
            <a:r>
              <a:rPr lang="en-US" altLang="en-US" sz="2500" err="1">
                <a:latin typeface="Arial" panose="020B0604020202020204" pitchFamily="34" charset="0"/>
              </a:rPr>
              <a:t>sốt</a:t>
            </a:r>
            <a:r>
              <a:rPr lang="en-US" altLang="en-US" sz="2500">
                <a:latin typeface="Arial" panose="020B0604020202020204" pitchFamily="34" charset="0"/>
              </a:rPr>
              <a:t> </a:t>
            </a:r>
            <a:r>
              <a:rPr lang="en-US" altLang="en-US" sz="2500" err="1">
                <a:latin typeface="Arial" panose="020B0604020202020204" pitchFamily="34" charset="0"/>
              </a:rPr>
              <a:t>rét</a:t>
            </a:r>
            <a:r>
              <a:rPr lang="en-US" altLang="en-US" sz="2500">
                <a:latin typeface="Arial" panose="020B0604020202020204" pitchFamily="34" charset="0"/>
              </a:rPr>
              <a:t>,... </a:t>
            </a:r>
          </a:p>
        </p:txBody>
      </p:sp>
      <p:pic>
        <p:nvPicPr>
          <p:cNvPr id="20" name="Picture 19"/>
          <p:cNvPicPr>
            <a:picLocks noChangeAspect="1"/>
          </p:cNvPicPr>
          <p:nvPr/>
        </p:nvPicPr>
        <p:blipFill>
          <a:blip r:embed="rId7">
            <a:extLst>
              <a:ext uri="{28A0092B-C50C-407E-A947-70E740481C1C}">
                <a14:useLocalDpi xmlns:a14="http://schemas.microsoft.com/office/drawing/2010/main" xmlns="" val="0"/>
              </a:ext>
            </a:extLst>
          </a:blip>
          <a:srcRect/>
          <a:stretch>
            <a:fillRect/>
          </a:stretch>
        </p:blipFill>
        <p:spPr bwMode="auto">
          <a:xfrm>
            <a:off x="7810501" y="536576"/>
            <a:ext cx="2798763" cy="2759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 name="Picture 20"/>
          <p:cNvPicPr>
            <a:picLocks noChangeAspect="1"/>
          </p:cNvPicPr>
          <p:nvPr/>
        </p:nvPicPr>
        <p:blipFill>
          <a:blip r:embed="rId8">
            <a:extLst>
              <a:ext uri="{28A0092B-C50C-407E-A947-70E740481C1C}">
                <a14:useLocalDpi xmlns:a14="http://schemas.microsoft.com/office/drawing/2010/main" xmlns="" val="0"/>
              </a:ext>
            </a:extLst>
          </a:blip>
          <a:srcRect/>
          <a:stretch>
            <a:fillRect/>
          </a:stretch>
        </p:blipFill>
        <p:spPr bwMode="auto">
          <a:xfrm>
            <a:off x="7856539" y="3914775"/>
            <a:ext cx="2873375" cy="285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532468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10" presetClass="entr" presetSubtype="0" fill="hold"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500"/>
                                        <p:tgtEl>
                                          <p:spTgt spid="20"/>
                                        </p:tgtEl>
                                      </p:cBhvr>
                                    </p:animEffect>
                                  </p:childTnLst>
                                </p:cTn>
                              </p:par>
                              <p:par>
                                <p:cTn id="31" presetID="10"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8" grpId="0" animBg="1"/>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4"/>
          <p:cNvSpPr txBox="1">
            <a:spLocks noChangeArrowheads="1"/>
          </p:cNvSpPr>
          <p:nvPr/>
        </p:nvSpPr>
        <p:spPr bwMode="auto">
          <a:xfrm>
            <a:off x="1703388" y="71439"/>
            <a:ext cx="3097212" cy="631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vi-VN" altLang="en-US" sz="3500" b="1">
                <a:solidFill>
                  <a:srgbClr val="009900"/>
                </a:solidFill>
                <a:latin typeface="Arial" panose="020B0604020202020204" pitchFamily="34" charset="0"/>
              </a:rPr>
              <a:t>1.3 Phân loại:</a:t>
            </a:r>
            <a:endParaRPr lang="en-US" altLang="en-US" sz="3500" b="1">
              <a:solidFill>
                <a:srgbClr val="009900"/>
              </a:solidFill>
              <a:latin typeface="Arial" panose="020B0604020202020204" pitchFamily="34" charset="0"/>
            </a:endParaRPr>
          </a:p>
        </p:txBody>
      </p:sp>
      <p:sp>
        <p:nvSpPr>
          <p:cNvPr id="4099" name="TextBox 5"/>
          <p:cNvSpPr txBox="1">
            <a:spLocks noChangeArrowheads="1"/>
          </p:cNvSpPr>
          <p:nvPr/>
        </p:nvSpPr>
        <p:spPr bwMode="auto">
          <a:xfrm>
            <a:off x="1631950" y="620714"/>
            <a:ext cx="8928100" cy="5862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150000"/>
              </a:lnSpc>
            </a:pPr>
            <a:r>
              <a:rPr lang="vi-VN" altLang="en-US" sz="2500">
                <a:latin typeface="Arial" panose="020B0604020202020204" pitchFamily="34" charset="0"/>
              </a:rPr>
              <a:t>     </a:t>
            </a:r>
            <a:r>
              <a:rPr lang="en-US" altLang="en-US" sz="2500">
                <a:latin typeface="Arial" panose="020B0604020202020204" pitchFamily="34" charset="0"/>
              </a:rPr>
              <a:t>Bảng phân loại bệnh lần thứ 10 n</a:t>
            </a:r>
            <a:r>
              <a:rPr lang="vi-VN" altLang="en-US" sz="2500">
                <a:latin typeface="Arial" panose="020B0604020202020204" pitchFamily="34" charset="0"/>
              </a:rPr>
              <a:t>ă</a:t>
            </a:r>
            <a:r>
              <a:rPr lang="en-US" altLang="en-US" sz="2500">
                <a:latin typeface="Arial" panose="020B0604020202020204" pitchFamily="34" charset="0"/>
              </a:rPr>
              <a:t>m 1992 (ICD 10 - 1992) nh</a:t>
            </a:r>
            <a:r>
              <a:rPr lang="vi-VN" altLang="en-US" sz="2500">
                <a:latin typeface="Arial" panose="020B0604020202020204" pitchFamily="34" charset="0"/>
              </a:rPr>
              <a:t>ư</a:t>
            </a:r>
            <a:r>
              <a:rPr lang="en-US" altLang="en-US" sz="2500">
                <a:latin typeface="Arial" panose="020B0604020202020204" pitchFamily="34" charset="0"/>
              </a:rPr>
              <a:t> sau: </a:t>
            </a:r>
            <a:endParaRPr lang="vi-VN" altLang="en-US" sz="2500">
              <a:latin typeface="Arial" panose="020B0604020202020204" pitchFamily="34" charset="0"/>
            </a:endParaRPr>
          </a:p>
          <a:p>
            <a:pPr lvl="1" eaLnBrk="1" hangingPunct="1">
              <a:lnSpc>
                <a:spcPct val="150000"/>
              </a:lnSpc>
              <a:buFont typeface="Arial" panose="020B0604020202020204" pitchFamily="34" charset="0"/>
              <a:buChar char="•"/>
            </a:pPr>
            <a:r>
              <a:rPr lang="en-US" altLang="en-US" sz="2500">
                <a:latin typeface="Arial" panose="020B0604020202020204" pitchFamily="34" charset="0"/>
              </a:rPr>
              <a:t>G.40. Ðộng kinh </a:t>
            </a:r>
            <a:endParaRPr lang="vi-VN" altLang="en-US" sz="2500">
              <a:latin typeface="Arial" panose="020B0604020202020204" pitchFamily="34" charset="0"/>
            </a:endParaRPr>
          </a:p>
          <a:p>
            <a:pPr lvl="1" eaLnBrk="1" hangingPunct="1">
              <a:lnSpc>
                <a:spcPct val="150000"/>
              </a:lnSpc>
              <a:buFont typeface="Arial" panose="020B0604020202020204" pitchFamily="34" charset="0"/>
              <a:buChar char="•"/>
            </a:pPr>
            <a:r>
              <a:rPr lang="en-US" altLang="en-US" sz="2500">
                <a:latin typeface="Arial" panose="020B0604020202020204" pitchFamily="34" charset="0"/>
              </a:rPr>
              <a:t>G.40.0: </a:t>
            </a:r>
            <a:r>
              <a:rPr lang="vi-VN" altLang="en-US" sz="2500">
                <a:latin typeface="Arial" panose="020B0604020202020204" pitchFamily="34" charset="0"/>
              </a:rPr>
              <a:t>Đ</a:t>
            </a:r>
            <a:r>
              <a:rPr lang="en-US" altLang="en-US" sz="2500">
                <a:latin typeface="Arial" panose="020B0604020202020204" pitchFamily="34" charset="0"/>
              </a:rPr>
              <a:t>ộng kinh cục bộ vô c</a:t>
            </a:r>
            <a:r>
              <a:rPr lang="vi-VN" altLang="en-US" sz="2500">
                <a:latin typeface="Arial" panose="020B0604020202020204" pitchFamily="34" charset="0"/>
              </a:rPr>
              <a:t>ă</a:t>
            </a:r>
            <a:r>
              <a:rPr lang="en-US" altLang="en-US" sz="2500">
                <a:latin typeface="Arial" panose="020B0604020202020204" pitchFamily="34" charset="0"/>
              </a:rPr>
              <a:t>n </a:t>
            </a:r>
            <a:endParaRPr lang="vi-VN" altLang="en-US" sz="2500">
              <a:latin typeface="Arial" panose="020B0604020202020204" pitchFamily="34" charset="0"/>
            </a:endParaRPr>
          </a:p>
          <a:p>
            <a:pPr lvl="1" eaLnBrk="1" hangingPunct="1">
              <a:lnSpc>
                <a:spcPct val="150000"/>
              </a:lnSpc>
              <a:buFont typeface="Arial" panose="020B0604020202020204" pitchFamily="34" charset="0"/>
              <a:buChar char="•"/>
            </a:pPr>
            <a:r>
              <a:rPr lang="en-US" altLang="en-US" sz="2500">
                <a:latin typeface="Arial" panose="020B0604020202020204" pitchFamily="34" charset="0"/>
              </a:rPr>
              <a:t>G.40.1: </a:t>
            </a:r>
            <a:r>
              <a:rPr lang="vi-VN" altLang="en-US" sz="2500">
                <a:latin typeface="Arial" panose="020B0604020202020204" pitchFamily="34" charset="0"/>
              </a:rPr>
              <a:t>Đ</a:t>
            </a:r>
            <a:r>
              <a:rPr lang="en-US" altLang="en-US" sz="2500">
                <a:latin typeface="Arial" panose="020B0604020202020204" pitchFamily="34" charset="0"/>
              </a:rPr>
              <a:t>ộng kinh cục bộ triệu chứng với c</a:t>
            </a:r>
            <a:r>
              <a:rPr lang="vi-VN" altLang="en-US" sz="2500">
                <a:latin typeface="Arial" panose="020B0604020202020204" pitchFamily="34" charset="0"/>
              </a:rPr>
              <a:t>ơ</a:t>
            </a:r>
            <a:r>
              <a:rPr lang="en-US" altLang="en-US" sz="2500">
                <a:latin typeface="Arial" panose="020B0604020202020204" pitchFamily="34" charset="0"/>
              </a:rPr>
              <a:t>n cục bộ </a:t>
            </a:r>
            <a:r>
              <a:rPr lang="vi-VN" altLang="en-US" sz="2500">
                <a:latin typeface="Arial" panose="020B0604020202020204" pitchFamily="34" charset="0"/>
              </a:rPr>
              <a:t>đơ</a:t>
            </a:r>
            <a:r>
              <a:rPr lang="en-US" altLang="en-US" sz="2500">
                <a:latin typeface="Arial" panose="020B0604020202020204" pitchFamily="34" charset="0"/>
              </a:rPr>
              <a:t>n giản. </a:t>
            </a:r>
            <a:endParaRPr lang="vi-VN" altLang="en-US" sz="2500">
              <a:latin typeface="Arial" panose="020B0604020202020204" pitchFamily="34" charset="0"/>
            </a:endParaRPr>
          </a:p>
          <a:p>
            <a:pPr lvl="1" eaLnBrk="1" hangingPunct="1">
              <a:lnSpc>
                <a:spcPct val="150000"/>
              </a:lnSpc>
              <a:buFont typeface="Arial" panose="020B0604020202020204" pitchFamily="34" charset="0"/>
              <a:buChar char="•"/>
            </a:pPr>
            <a:r>
              <a:rPr lang="en-US" altLang="en-US" sz="2500">
                <a:latin typeface="Arial" panose="020B0604020202020204" pitchFamily="34" charset="0"/>
              </a:rPr>
              <a:t>G.40.2: </a:t>
            </a:r>
            <a:r>
              <a:rPr lang="vi-VN" altLang="en-US" sz="2500">
                <a:latin typeface="Arial" panose="020B0604020202020204" pitchFamily="34" charset="0"/>
              </a:rPr>
              <a:t>Đ</a:t>
            </a:r>
            <a:r>
              <a:rPr lang="en-US" altLang="en-US" sz="2500">
                <a:latin typeface="Arial" panose="020B0604020202020204" pitchFamily="34" charset="0"/>
              </a:rPr>
              <a:t>ộng kinh cục bộ triệu chứng với c</a:t>
            </a:r>
            <a:r>
              <a:rPr lang="vi-VN" altLang="en-US" sz="2500">
                <a:latin typeface="Arial" panose="020B0604020202020204" pitchFamily="34" charset="0"/>
              </a:rPr>
              <a:t>ơ</a:t>
            </a:r>
            <a:r>
              <a:rPr lang="en-US" altLang="en-US" sz="2500">
                <a:latin typeface="Arial" panose="020B0604020202020204" pitchFamily="34" charset="0"/>
              </a:rPr>
              <a:t>n cục bộ phức tạp. </a:t>
            </a:r>
            <a:endParaRPr lang="vi-VN" altLang="en-US" sz="2500">
              <a:latin typeface="Arial" panose="020B0604020202020204" pitchFamily="34" charset="0"/>
            </a:endParaRPr>
          </a:p>
          <a:p>
            <a:pPr lvl="1" eaLnBrk="1" hangingPunct="1">
              <a:lnSpc>
                <a:spcPct val="150000"/>
              </a:lnSpc>
              <a:buFont typeface="Arial" panose="020B0604020202020204" pitchFamily="34" charset="0"/>
              <a:buChar char="•"/>
            </a:pPr>
            <a:r>
              <a:rPr lang="en-US" altLang="en-US" sz="2500">
                <a:latin typeface="Arial" panose="020B0604020202020204" pitchFamily="34" charset="0"/>
              </a:rPr>
              <a:t>G.40.3: </a:t>
            </a:r>
            <a:r>
              <a:rPr lang="vi-VN" altLang="en-US" sz="2500">
                <a:latin typeface="Arial" panose="020B0604020202020204" pitchFamily="34" charset="0"/>
              </a:rPr>
              <a:t>Đ</a:t>
            </a:r>
            <a:r>
              <a:rPr lang="en-US" altLang="en-US" sz="2500">
                <a:latin typeface="Arial" panose="020B0604020202020204" pitchFamily="34" charset="0"/>
              </a:rPr>
              <a:t>ộng kinh toàn thể vô c</a:t>
            </a:r>
            <a:r>
              <a:rPr lang="vi-VN" altLang="en-US" sz="2500">
                <a:latin typeface="Arial" panose="020B0604020202020204" pitchFamily="34" charset="0"/>
              </a:rPr>
              <a:t>ă</a:t>
            </a:r>
            <a:r>
              <a:rPr lang="en-US" altLang="en-US" sz="2500">
                <a:latin typeface="Arial" panose="020B0604020202020204" pitchFamily="34" charset="0"/>
              </a:rPr>
              <a:t>n </a:t>
            </a:r>
            <a:endParaRPr lang="vi-VN" altLang="en-US" sz="2500">
              <a:latin typeface="Arial" panose="020B0604020202020204" pitchFamily="34" charset="0"/>
            </a:endParaRPr>
          </a:p>
          <a:p>
            <a:pPr lvl="1" eaLnBrk="1" hangingPunct="1">
              <a:lnSpc>
                <a:spcPct val="150000"/>
              </a:lnSpc>
              <a:buFont typeface="Arial" panose="020B0604020202020204" pitchFamily="34" charset="0"/>
              <a:buChar char="•"/>
            </a:pPr>
            <a:r>
              <a:rPr lang="en-US" altLang="en-US" sz="2500">
                <a:latin typeface="Arial" panose="020B0604020202020204" pitchFamily="34" charset="0"/>
              </a:rPr>
              <a:t>G.40.4: </a:t>
            </a:r>
            <a:r>
              <a:rPr lang="vi-VN" altLang="en-US" sz="2500">
                <a:latin typeface="Arial" panose="020B0604020202020204" pitchFamily="34" charset="0"/>
              </a:rPr>
              <a:t>Đ</a:t>
            </a:r>
            <a:r>
              <a:rPr lang="en-US" altLang="en-US" sz="2500">
                <a:latin typeface="Arial" panose="020B0604020202020204" pitchFamily="34" charset="0"/>
              </a:rPr>
              <a:t>ộng kinh toàn thể khác. </a:t>
            </a:r>
            <a:endParaRPr lang="vi-VN" altLang="en-US" sz="2500">
              <a:latin typeface="Arial" panose="020B0604020202020204" pitchFamily="34" charset="0"/>
            </a:endParaRPr>
          </a:p>
        </p:txBody>
      </p:sp>
      <p:sp>
        <p:nvSpPr>
          <p:cNvPr id="7" name="Rectangle 6"/>
          <p:cNvSpPr/>
          <p:nvPr/>
        </p:nvSpPr>
        <p:spPr>
          <a:xfrm>
            <a:off x="1703388" y="1989139"/>
            <a:ext cx="8856662" cy="4319587"/>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marL="742950" lvl="1" indent="-285750">
              <a:lnSpc>
                <a:spcPct val="150000"/>
              </a:lnSpc>
              <a:buFont typeface="Arial" pitchFamily="34" charset="0"/>
              <a:buChar char="•"/>
              <a:defRPr/>
            </a:pPr>
            <a:r>
              <a:rPr lang="en-US" sz="2500">
                <a:latin typeface="Arial" pitchFamily="34" charset="0"/>
                <a:cs typeface="Arial" pitchFamily="34" charset="0"/>
              </a:rPr>
              <a:t>G.40.5: </a:t>
            </a:r>
            <a:r>
              <a:rPr lang="vi-VN" sz="2500">
                <a:cs typeface="Arial" pitchFamily="34" charset="0"/>
              </a:rPr>
              <a:t>N</a:t>
            </a:r>
            <a:r>
              <a:rPr lang="en-US" sz="2500" err="1">
                <a:latin typeface="Arial" pitchFamily="34" charset="0"/>
                <a:cs typeface="Arial" pitchFamily="34" charset="0"/>
              </a:rPr>
              <a:t>hững</a:t>
            </a:r>
            <a:r>
              <a:rPr lang="en-US" sz="2500">
                <a:latin typeface="Arial" pitchFamily="34" charset="0"/>
                <a:cs typeface="Arial" pitchFamily="34" charset="0"/>
              </a:rPr>
              <a:t> </a:t>
            </a:r>
            <a:r>
              <a:rPr lang="en-US" sz="2500" err="1">
                <a:latin typeface="Arial" pitchFamily="34" charset="0"/>
                <a:cs typeface="Arial" pitchFamily="34" charset="0"/>
              </a:rPr>
              <a:t>hội</a:t>
            </a:r>
            <a:r>
              <a:rPr lang="en-US" sz="2500">
                <a:latin typeface="Arial" pitchFamily="34" charset="0"/>
                <a:cs typeface="Arial" pitchFamily="34" charset="0"/>
              </a:rPr>
              <a:t> </a:t>
            </a:r>
            <a:r>
              <a:rPr lang="en-US" sz="2500" err="1">
                <a:latin typeface="Arial" pitchFamily="34" charset="0"/>
                <a:cs typeface="Arial" pitchFamily="34" charset="0"/>
              </a:rPr>
              <a:t>chứng</a:t>
            </a:r>
            <a:r>
              <a:rPr lang="en-US" sz="2500">
                <a:latin typeface="Arial" pitchFamily="34" charset="0"/>
                <a:cs typeface="Arial" pitchFamily="34" charset="0"/>
              </a:rPr>
              <a:t> </a:t>
            </a:r>
            <a:r>
              <a:rPr lang="vi-VN" sz="2500">
                <a:cs typeface="Arial" pitchFamily="34" charset="0"/>
              </a:rPr>
              <a:t>đ</a:t>
            </a:r>
            <a:r>
              <a:rPr lang="en-US" sz="2500" err="1">
                <a:latin typeface="Arial" pitchFamily="34" charset="0"/>
                <a:cs typeface="Arial" pitchFamily="34" charset="0"/>
              </a:rPr>
              <a:t>ộng</a:t>
            </a:r>
            <a:r>
              <a:rPr lang="en-US" sz="2500">
                <a:latin typeface="Arial" pitchFamily="34" charset="0"/>
                <a:cs typeface="Arial" pitchFamily="34" charset="0"/>
              </a:rPr>
              <a:t> </a:t>
            </a:r>
            <a:r>
              <a:rPr lang="en-US" sz="2500" err="1">
                <a:latin typeface="Arial" pitchFamily="34" charset="0"/>
                <a:cs typeface="Arial" pitchFamily="34" charset="0"/>
              </a:rPr>
              <a:t>kinh</a:t>
            </a:r>
            <a:r>
              <a:rPr lang="en-US" sz="2500">
                <a:latin typeface="Arial" pitchFamily="34" charset="0"/>
                <a:cs typeface="Arial" pitchFamily="34" charset="0"/>
              </a:rPr>
              <a:t> </a:t>
            </a:r>
            <a:r>
              <a:rPr lang="vi-VN" sz="2500">
                <a:cs typeface="Arial" pitchFamily="34" charset="0"/>
              </a:rPr>
              <a:t>đ</a:t>
            </a:r>
            <a:r>
              <a:rPr lang="en-US" sz="2500" err="1">
                <a:latin typeface="Arial" pitchFamily="34" charset="0"/>
                <a:cs typeface="Arial" pitchFamily="34" charset="0"/>
              </a:rPr>
              <a:t>ặc</a:t>
            </a:r>
            <a:r>
              <a:rPr lang="en-US" sz="2500">
                <a:latin typeface="Arial" pitchFamily="34" charset="0"/>
                <a:cs typeface="Arial" pitchFamily="34" charset="0"/>
              </a:rPr>
              <a:t> </a:t>
            </a:r>
            <a:r>
              <a:rPr lang="en-US" sz="2500" err="1">
                <a:latin typeface="Arial" pitchFamily="34" charset="0"/>
                <a:cs typeface="Arial" pitchFamily="34" charset="0"/>
              </a:rPr>
              <a:t>biệt</a:t>
            </a:r>
            <a:r>
              <a:rPr lang="en-US" sz="2500">
                <a:latin typeface="Arial" pitchFamily="34" charset="0"/>
                <a:cs typeface="Arial" pitchFamily="34" charset="0"/>
              </a:rPr>
              <a:t> </a:t>
            </a:r>
            <a:endParaRPr lang="vi-VN" sz="2500">
              <a:cs typeface="Arial" pitchFamily="34" charset="0"/>
            </a:endParaRPr>
          </a:p>
          <a:p>
            <a:pPr marL="742950" lvl="1" indent="-285750">
              <a:lnSpc>
                <a:spcPct val="150000"/>
              </a:lnSpc>
              <a:buFont typeface="Arial" pitchFamily="34" charset="0"/>
              <a:buChar char="•"/>
              <a:defRPr/>
            </a:pPr>
            <a:r>
              <a:rPr lang="en-US" sz="2500">
                <a:latin typeface="Arial" pitchFamily="34" charset="0"/>
                <a:cs typeface="Arial" pitchFamily="34" charset="0"/>
              </a:rPr>
              <a:t>G.40.6: </a:t>
            </a:r>
            <a:r>
              <a:rPr lang="vi-VN" sz="2500">
                <a:cs typeface="Arial" pitchFamily="34" charset="0"/>
              </a:rPr>
              <a:t>N</a:t>
            </a:r>
            <a:r>
              <a:rPr lang="en-US" sz="2500" err="1">
                <a:latin typeface="Arial" pitchFamily="34" charset="0"/>
                <a:cs typeface="Arial" pitchFamily="34" charset="0"/>
              </a:rPr>
              <a:t>hững</a:t>
            </a:r>
            <a:r>
              <a:rPr lang="en-US" sz="2500">
                <a:latin typeface="Arial" pitchFamily="34" charset="0"/>
                <a:cs typeface="Arial" pitchFamily="34" charset="0"/>
              </a:rPr>
              <a:t> c</a:t>
            </a:r>
            <a:r>
              <a:rPr lang="vi-VN" sz="2500">
                <a:cs typeface="Arial" pitchFamily="34" charset="0"/>
              </a:rPr>
              <a:t>ơ</a:t>
            </a:r>
            <a:r>
              <a:rPr lang="en-US" sz="2500">
                <a:latin typeface="Arial" pitchFamily="34" charset="0"/>
                <a:cs typeface="Arial" pitchFamily="34" charset="0"/>
              </a:rPr>
              <a:t>n </a:t>
            </a:r>
            <a:r>
              <a:rPr lang="en-US" sz="2500" err="1">
                <a:latin typeface="Arial" pitchFamily="34" charset="0"/>
                <a:cs typeface="Arial" pitchFamily="34" charset="0"/>
              </a:rPr>
              <a:t>lớn</a:t>
            </a:r>
            <a:r>
              <a:rPr lang="en-US" sz="2500">
                <a:latin typeface="Arial" pitchFamily="34" charset="0"/>
                <a:cs typeface="Arial" pitchFamily="34" charset="0"/>
              </a:rPr>
              <a:t> </a:t>
            </a:r>
            <a:r>
              <a:rPr lang="en-US" sz="2500" err="1">
                <a:latin typeface="Arial" pitchFamily="34" charset="0"/>
                <a:cs typeface="Arial" pitchFamily="34" charset="0"/>
              </a:rPr>
              <a:t>không</a:t>
            </a:r>
            <a:r>
              <a:rPr lang="en-US" sz="2500">
                <a:latin typeface="Arial" pitchFamily="34" charset="0"/>
                <a:cs typeface="Arial" pitchFamily="34" charset="0"/>
              </a:rPr>
              <a:t> </a:t>
            </a:r>
            <a:r>
              <a:rPr lang="en-US" sz="2500" err="1">
                <a:latin typeface="Arial" pitchFamily="34" charset="0"/>
                <a:cs typeface="Arial" pitchFamily="34" charset="0"/>
              </a:rPr>
              <a:t>biệt</a:t>
            </a:r>
            <a:r>
              <a:rPr lang="en-US" sz="2500">
                <a:latin typeface="Arial" pitchFamily="34" charset="0"/>
                <a:cs typeface="Arial" pitchFamily="34" charset="0"/>
              </a:rPr>
              <a:t> </a:t>
            </a:r>
            <a:r>
              <a:rPr lang="vi-VN" sz="2500">
                <a:cs typeface="Arial" pitchFamily="34" charset="0"/>
              </a:rPr>
              <a:t>đ</a:t>
            </a:r>
            <a:r>
              <a:rPr lang="en-US" sz="2500" err="1">
                <a:latin typeface="Arial" pitchFamily="34" charset="0"/>
                <a:cs typeface="Arial" pitchFamily="34" charset="0"/>
              </a:rPr>
              <a:t>ịnh</a:t>
            </a:r>
            <a:r>
              <a:rPr lang="en-US" sz="2500">
                <a:latin typeface="Arial" pitchFamily="34" charset="0"/>
                <a:cs typeface="Arial" pitchFamily="34" charset="0"/>
              </a:rPr>
              <a:t>. </a:t>
            </a:r>
            <a:endParaRPr lang="vi-VN" sz="2500">
              <a:cs typeface="Arial" pitchFamily="34" charset="0"/>
            </a:endParaRPr>
          </a:p>
          <a:p>
            <a:pPr marL="742950" lvl="1" indent="-285750">
              <a:lnSpc>
                <a:spcPct val="150000"/>
              </a:lnSpc>
              <a:buFont typeface="Arial" pitchFamily="34" charset="0"/>
              <a:buChar char="•"/>
              <a:defRPr/>
            </a:pPr>
            <a:r>
              <a:rPr lang="en-US" sz="2500">
                <a:latin typeface="Arial" pitchFamily="34" charset="0"/>
                <a:cs typeface="Arial" pitchFamily="34" charset="0"/>
              </a:rPr>
              <a:t>G.40.7: </a:t>
            </a:r>
            <a:r>
              <a:rPr lang="vi-VN" sz="2500">
                <a:cs typeface="Arial" pitchFamily="34" charset="0"/>
              </a:rPr>
              <a:t>N</a:t>
            </a:r>
            <a:r>
              <a:rPr lang="en-US" sz="2500" err="1">
                <a:latin typeface="Arial" pitchFamily="34" charset="0"/>
                <a:cs typeface="Arial" pitchFamily="34" charset="0"/>
              </a:rPr>
              <a:t>hững</a:t>
            </a:r>
            <a:r>
              <a:rPr lang="en-US" sz="2500">
                <a:latin typeface="Arial" pitchFamily="34" charset="0"/>
                <a:cs typeface="Arial" pitchFamily="34" charset="0"/>
              </a:rPr>
              <a:t> c</a:t>
            </a:r>
            <a:r>
              <a:rPr lang="vi-VN" sz="2500">
                <a:cs typeface="Arial" pitchFamily="34" charset="0"/>
              </a:rPr>
              <a:t>ơ</a:t>
            </a:r>
            <a:r>
              <a:rPr lang="en-US" sz="2500">
                <a:latin typeface="Arial" pitchFamily="34" charset="0"/>
                <a:cs typeface="Arial" pitchFamily="34" charset="0"/>
              </a:rPr>
              <a:t>n </a:t>
            </a:r>
            <a:r>
              <a:rPr lang="en-US" sz="2500" err="1">
                <a:latin typeface="Arial" pitchFamily="34" charset="0"/>
                <a:cs typeface="Arial" pitchFamily="34" charset="0"/>
              </a:rPr>
              <a:t>nhỏ</a:t>
            </a:r>
            <a:r>
              <a:rPr lang="en-US" sz="2500">
                <a:latin typeface="Arial" pitchFamily="34" charset="0"/>
                <a:cs typeface="Arial" pitchFamily="34" charset="0"/>
              </a:rPr>
              <a:t> </a:t>
            </a:r>
            <a:r>
              <a:rPr lang="en-US" sz="2500" err="1">
                <a:latin typeface="Arial" pitchFamily="34" charset="0"/>
                <a:cs typeface="Arial" pitchFamily="34" charset="0"/>
              </a:rPr>
              <a:t>không</a:t>
            </a:r>
            <a:r>
              <a:rPr lang="en-US" sz="2500">
                <a:latin typeface="Arial" pitchFamily="34" charset="0"/>
                <a:cs typeface="Arial" pitchFamily="34" charset="0"/>
              </a:rPr>
              <a:t> </a:t>
            </a:r>
            <a:r>
              <a:rPr lang="en-US" sz="2500" err="1">
                <a:latin typeface="Arial" pitchFamily="34" charset="0"/>
                <a:cs typeface="Arial" pitchFamily="34" charset="0"/>
              </a:rPr>
              <a:t>biệt</a:t>
            </a:r>
            <a:r>
              <a:rPr lang="en-US" sz="2500">
                <a:latin typeface="Arial" pitchFamily="34" charset="0"/>
                <a:cs typeface="Arial" pitchFamily="34" charset="0"/>
              </a:rPr>
              <a:t> </a:t>
            </a:r>
            <a:r>
              <a:rPr lang="vi-VN" sz="2500">
                <a:cs typeface="Arial" pitchFamily="34" charset="0"/>
              </a:rPr>
              <a:t>đ</a:t>
            </a:r>
            <a:r>
              <a:rPr lang="en-US" sz="2500" err="1">
                <a:latin typeface="Arial" pitchFamily="34" charset="0"/>
                <a:cs typeface="Arial" pitchFamily="34" charset="0"/>
              </a:rPr>
              <a:t>ịnh</a:t>
            </a:r>
            <a:r>
              <a:rPr lang="en-US" sz="2500">
                <a:latin typeface="Arial" pitchFamily="34" charset="0"/>
                <a:cs typeface="Arial" pitchFamily="34" charset="0"/>
              </a:rPr>
              <a:t>. </a:t>
            </a:r>
            <a:endParaRPr lang="vi-VN" sz="2500">
              <a:cs typeface="Arial" pitchFamily="34" charset="0"/>
            </a:endParaRPr>
          </a:p>
          <a:p>
            <a:pPr marL="742950" lvl="1" indent="-285750">
              <a:lnSpc>
                <a:spcPct val="150000"/>
              </a:lnSpc>
              <a:buFont typeface="Arial" pitchFamily="34" charset="0"/>
              <a:buChar char="•"/>
              <a:defRPr/>
            </a:pPr>
            <a:r>
              <a:rPr lang="en-US" sz="2500">
                <a:latin typeface="Arial" pitchFamily="34" charset="0"/>
                <a:cs typeface="Arial" pitchFamily="34" charset="0"/>
              </a:rPr>
              <a:t>G40.8: </a:t>
            </a:r>
            <a:r>
              <a:rPr lang="vi-VN" sz="2500">
                <a:cs typeface="Arial" pitchFamily="34" charset="0"/>
              </a:rPr>
              <a:t>Đ</a:t>
            </a:r>
            <a:r>
              <a:rPr lang="en-US" sz="2500" err="1">
                <a:latin typeface="Arial" pitchFamily="34" charset="0"/>
                <a:cs typeface="Arial" pitchFamily="34" charset="0"/>
              </a:rPr>
              <a:t>ộng</a:t>
            </a:r>
            <a:r>
              <a:rPr lang="en-US" sz="2500">
                <a:latin typeface="Arial" pitchFamily="34" charset="0"/>
                <a:cs typeface="Arial" pitchFamily="34" charset="0"/>
              </a:rPr>
              <a:t> </a:t>
            </a:r>
            <a:r>
              <a:rPr lang="en-US" sz="2500" err="1">
                <a:latin typeface="Arial" pitchFamily="34" charset="0"/>
                <a:cs typeface="Arial" pitchFamily="34" charset="0"/>
              </a:rPr>
              <a:t>kinh</a:t>
            </a:r>
            <a:r>
              <a:rPr lang="en-US" sz="2500">
                <a:latin typeface="Arial" pitchFamily="34" charset="0"/>
                <a:cs typeface="Arial" pitchFamily="34" charset="0"/>
              </a:rPr>
              <a:t> </a:t>
            </a:r>
            <a:r>
              <a:rPr lang="en-US" sz="2500" err="1">
                <a:latin typeface="Arial" pitchFamily="34" charset="0"/>
                <a:cs typeface="Arial" pitchFamily="34" charset="0"/>
              </a:rPr>
              <a:t>khác</a:t>
            </a:r>
            <a:r>
              <a:rPr lang="en-US" sz="2500">
                <a:latin typeface="Arial" pitchFamily="34" charset="0"/>
                <a:cs typeface="Arial" pitchFamily="34" charset="0"/>
              </a:rPr>
              <a:t> </a:t>
            </a:r>
            <a:endParaRPr lang="vi-VN" sz="2500">
              <a:cs typeface="Arial" pitchFamily="34" charset="0"/>
            </a:endParaRPr>
          </a:p>
          <a:p>
            <a:pPr marL="742950" lvl="1" indent="-285750">
              <a:lnSpc>
                <a:spcPct val="150000"/>
              </a:lnSpc>
              <a:buFont typeface="Arial" pitchFamily="34" charset="0"/>
              <a:buChar char="•"/>
              <a:defRPr/>
            </a:pPr>
            <a:r>
              <a:rPr lang="en-US" sz="2500">
                <a:latin typeface="Arial" pitchFamily="34" charset="0"/>
                <a:cs typeface="Arial" pitchFamily="34" charset="0"/>
              </a:rPr>
              <a:t>G40.9: </a:t>
            </a:r>
            <a:r>
              <a:rPr lang="vi-VN" sz="2500">
                <a:cs typeface="Arial" pitchFamily="34" charset="0"/>
              </a:rPr>
              <a:t>Đ</a:t>
            </a:r>
            <a:r>
              <a:rPr lang="en-US" sz="2500" err="1">
                <a:latin typeface="Arial" pitchFamily="34" charset="0"/>
                <a:cs typeface="Arial" pitchFamily="34" charset="0"/>
              </a:rPr>
              <a:t>ộng</a:t>
            </a:r>
            <a:r>
              <a:rPr lang="en-US" sz="2500">
                <a:latin typeface="Arial" pitchFamily="34" charset="0"/>
                <a:cs typeface="Arial" pitchFamily="34" charset="0"/>
              </a:rPr>
              <a:t> </a:t>
            </a:r>
            <a:r>
              <a:rPr lang="en-US" sz="2500" err="1">
                <a:latin typeface="Arial" pitchFamily="34" charset="0"/>
                <a:cs typeface="Arial" pitchFamily="34" charset="0"/>
              </a:rPr>
              <a:t>kinh</a:t>
            </a:r>
            <a:r>
              <a:rPr lang="en-US" sz="2500">
                <a:latin typeface="Arial" pitchFamily="34" charset="0"/>
                <a:cs typeface="Arial" pitchFamily="34" charset="0"/>
              </a:rPr>
              <a:t> </a:t>
            </a:r>
            <a:r>
              <a:rPr lang="en-US" sz="2500" err="1">
                <a:latin typeface="Arial" pitchFamily="34" charset="0"/>
                <a:cs typeface="Arial" pitchFamily="34" charset="0"/>
              </a:rPr>
              <a:t>không</a:t>
            </a:r>
            <a:r>
              <a:rPr lang="en-US" sz="2500">
                <a:latin typeface="Arial" pitchFamily="34" charset="0"/>
                <a:cs typeface="Arial" pitchFamily="34" charset="0"/>
              </a:rPr>
              <a:t> </a:t>
            </a:r>
            <a:r>
              <a:rPr lang="en-US" sz="2500" err="1">
                <a:latin typeface="Arial" pitchFamily="34" charset="0"/>
                <a:cs typeface="Arial" pitchFamily="34" charset="0"/>
              </a:rPr>
              <a:t>biệt</a:t>
            </a:r>
            <a:r>
              <a:rPr lang="en-US" sz="2500">
                <a:latin typeface="Arial" pitchFamily="34" charset="0"/>
                <a:cs typeface="Arial" pitchFamily="34" charset="0"/>
              </a:rPr>
              <a:t> </a:t>
            </a:r>
            <a:r>
              <a:rPr lang="vi-VN" sz="2500">
                <a:cs typeface="Arial" pitchFamily="34" charset="0"/>
              </a:rPr>
              <a:t>đ</a:t>
            </a:r>
            <a:r>
              <a:rPr lang="en-US" sz="2500" err="1">
                <a:latin typeface="Arial" pitchFamily="34" charset="0"/>
                <a:cs typeface="Arial" pitchFamily="34" charset="0"/>
              </a:rPr>
              <a:t>ịnh</a:t>
            </a:r>
            <a:r>
              <a:rPr lang="en-US" sz="2500">
                <a:latin typeface="Arial" pitchFamily="34" charset="0"/>
                <a:cs typeface="Arial" pitchFamily="34" charset="0"/>
              </a:rPr>
              <a:t> </a:t>
            </a:r>
            <a:endParaRPr lang="vi-VN" sz="2500">
              <a:cs typeface="Arial" pitchFamily="34" charset="0"/>
            </a:endParaRPr>
          </a:p>
          <a:p>
            <a:pPr marL="742950" lvl="1" indent="-285750">
              <a:lnSpc>
                <a:spcPct val="150000"/>
              </a:lnSpc>
              <a:buFont typeface="Arial" pitchFamily="34" charset="0"/>
              <a:buChar char="•"/>
              <a:defRPr/>
            </a:pPr>
            <a:r>
              <a:rPr lang="en-US" sz="2500">
                <a:latin typeface="Arial" pitchFamily="34" charset="0"/>
                <a:cs typeface="Arial" pitchFamily="34" charset="0"/>
              </a:rPr>
              <a:t>G41: </a:t>
            </a:r>
            <a:r>
              <a:rPr lang="vi-VN" sz="2500">
                <a:cs typeface="Arial" pitchFamily="34" charset="0"/>
              </a:rPr>
              <a:t>T</a:t>
            </a:r>
            <a:r>
              <a:rPr lang="en-US" sz="2500" err="1">
                <a:latin typeface="Arial" pitchFamily="34" charset="0"/>
                <a:cs typeface="Arial" pitchFamily="34" charset="0"/>
              </a:rPr>
              <a:t>rạng</a:t>
            </a:r>
            <a:r>
              <a:rPr lang="en-US" sz="2500">
                <a:latin typeface="Arial" pitchFamily="34" charset="0"/>
                <a:cs typeface="Arial" pitchFamily="34" charset="0"/>
              </a:rPr>
              <a:t> </a:t>
            </a:r>
            <a:r>
              <a:rPr lang="en-US" sz="2500" err="1">
                <a:latin typeface="Arial" pitchFamily="34" charset="0"/>
                <a:cs typeface="Arial" pitchFamily="34" charset="0"/>
              </a:rPr>
              <a:t>thái</a:t>
            </a:r>
            <a:r>
              <a:rPr lang="en-US" sz="2500">
                <a:latin typeface="Arial" pitchFamily="34" charset="0"/>
                <a:cs typeface="Arial" pitchFamily="34" charset="0"/>
              </a:rPr>
              <a:t> </a:t>
            </a:r>
            <a:r>
              <a:rPr lang="vi-VN" sz="2500">
                <a:cs typeface="Arial" pitchFamily="34" charset="0"/>
              </a:rPr>
              <a:t>đ</a:t>
            </a:r>
            <a:r>
              <a:rPr lang="en-US" sz="2500" err="1">
                <a:latin typeface="Arial" pitchFamily="34" charset="0"/>
                <a:cs typeface="Arial" pitchFamily="34" charset="0"/>
              </a:rPr>
              <a:t>ộng</a:t>
            </a:r>
            <a:r>
              <a:rPr lang="en-US" sz="2500">
                <a:latin typeface="Arial" pitchFamily="34" charset="0"/>
                <a:cs typeface="Arial" pitchFamily="34" charset="0"/>
              </a:rPr>
              <a:t> </a:t>
            </a:r>
            <a:r>
              <a:rPr lang="en-US" sz="2500" err="1">
                <a:latin typeface="Arial" pitchFamily="34" charset="0"/>
                <a:cs typeface="Arial" pitchFamily="34" charset="0"/>
              </a:rPr>
              <a:t>kinh</a:t>
            </a:r>
            <a:r>
              <a:rPr lang="en-US" sz="2500">
                <a:latin typeface="Arial" pitchFamily="34" charset="0"/>
                <a:cs typeface="Arial" pitchFamily="34" charset="0"/>
              </a:rPr>
              <a:t>.</a:t>
            </a:r>
            <a:endParaRPr lang="en-US"/>
          </a:p>
          <a:p>
            <a:pPr algn="ctr">
              <a:defRPr/>
            </a:pPr>
            <a:endParaRPr lang="en-US"/>
          </a:p>
        </p:txBody>
      </p:sp>
      <p:sp>
        <p:nvSpPr>
          <p:cNvPr id="8" name="Rectangle 7"/>
          <p:cNvSpPr/>
          <p:nvPr/>
        </p:nvSpPr>
        <p:spPr>
          <a:xfrm>
            <a:off x="1524000" y="0"/>
            <a:ext cx="9144000" cy="68580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9" name="TextBox 8"/>
          <p:cNvSpPr txBox="1">
            <a:spLocks noChangeArrowheads="1"/>
          </p:cNvSpPr>
          <p:nvPr/>
        </p:nvSpPr>
        <p:spPr bwMode="auto">
          <a:xfrm>
            <a:off x="1733551" y="25400"/>
            <a:ext cx="6480175" cy="630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vi-VN" altLang="en-US" sz="3500" b="1">
                <a:solidFill>
                  <a:srgbClr val="009900"/>
                </a:solidFill>
                <a:latin typeface="Arial" panose="020B0604020202020204" pitchFamily="34" charset="0"/>
              </a:rPr>
              <a:t>1.4 Cơ chế bệnh sinh:</a:t>
            </a:r>
            <a:endParaRPr lang="en-US" altLang="en-US" sz="3500" b="1">
              <a:solidFill>
                <a:srgbClr val="009900"/>
              </a:solidFill>
            </a:endParaRPr>
          </a:p>
        </p:txBody>
      </p:sp>
      <p:sp>
        <p:nvSpPr>
          <p:cNvPr id="10" name="TextBox 9"/>
          <p:cNvSpPr txBox="1">
            <a:spLocks noChangeArrowheads="1"/>
          </p:cNvSpPr>
          <p:nvPr/>
        </p:nvSpPr>
        <p:spPr bwMode="auto">
          <a:xfrm>
            <a:off x="1733550" y="620714"/>
            <a:ext cx="8497888" cy="5862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150000"/>
              </a:lnSpc>
            </a:pPr>
            <a:r>
              <a:rPr lang="en-US" altLang="en-US" sz="2500">
                <a:latin typeface="Arial" panose="020B0604020202020204" pitchFamily="34" charset="0"/>
              </a:rPr>
              <a:t>1.4.1 Ðặc </a:t>
            </a:r>
            <a:r>
              <a:rPr lang="vi-VN" altLang="en-US" sz="2500">
                <a:latin typeface="Arial" panose="020B0604020202020204" pitchFamily="34" charset="0"/>
              </a:rPr>
              <a:t>đ</a:t>
            </a:r>
            <a:r>
              <a:rPr lang="en-US" altLang="en-US" sz="2500">
                <a:latin typeface="Arial" panose="020B0604020202020204" pitchFamily="34" charset="0"/>
              </a:rPr>
              <a:t>iểm tế bào </a:t>
            </a:r>
            <a:r>
              <a:rPr lang="vi-VN" altLang="en-US" sz="2500">
                <a:latin typeface="Arial" panose="020B0604020202020204" pitchFamily="34" charset="0"/>
              </a:rPr>
              <a:t>đ</a:t>
            </a:r>
            <a:r>
              <a:rPr lang="en-US" altLang="en-US" sz="2500">
                <a:latin typeface="Arial" panose="020B0604020202020204" pitchFamily="34" charset="0"/>
              </a:rPr>
              <a:t>ộng kinh </a:t>
            </a:r>
          </a:p>
          <a:p>
            <a:pPr eaLnBrk="1" hangingPunct="1">
              <a:lnSpc>
                <a:spcPct val="150000"/>
              </a:lnSpc>
            </a:pPr>
            <a:r>
              <a:rPr lang="en-US" altLang="en-US" sz="2500">
                <a:latin typeface="Arial" panose="020B0604020202020204" pitchFamily="34" charset="0"/>
              </a:rPr>
              <a:t>‒ Ðộng kinh là một quá trình bệnh l</a:t>
            </a:r>
            <a:r>
              <a:rPr lang="vi-VN" altLang="en-US" sz="2500">
                <a:latin typeface="Arial" panose="020B0604020202020204" pitchFamily="34" charset="0"/>
              </a:rPr>
              <a:t>ý</a:t>
            </a:r>
            <a:r>
              <a:rPr lang="en-US" altLang="en-US" sz="2500">
                <a:latin typeface="Arial" panose="020B0604020202020204" pitchFamily="34" charset="0"/>
              </a:rPr>
              <a:t> có nhiều nguyên nhân và nhiều yếu tố bệnh sinh. Trong sự xuất hiện c</a:t>
            </a:r>
            <a:r>
              <a:rPr lang="vi-VN" altLang="en-US" sz="2500">
                <a:latin typeface="Arial" panose="020B0604020202020204" pitchFamily="34" charset="0"/>
              </a:rPr>
              <a:t>ơ</a:t>
            </a:r>
            <a:r>
              <a:rPr lang="en-US" altLang="en-US" sz="2500">
                <a:latin typeface="Arial" panose="020B0604020202020204" pitchFamily="34" charset="0"/>
              </a:rPr>
              <a:t>n </a:t>
            </a:r>
            <a:r>
              <a:rPr lang="vi-VN" altLang="en-US" sz="2500">
                <a:latin typeface="Arial" panose="020B0604020202020204" pitchFamily="34" charset="0"/>
              </a:rPr>
              <a:t>đ</a:t>
            </a:r>
            <a:r>
              <a:rPr lang="en-US" altLang="en-US" sz="2500">
                <a:latin typeface="Arial" panose="020B0604020202020204" pitchFamily="34" charset="0"/>
              </a:rPr>
              <a:t>ộng kinh </a:t>
            </a:r>
            <a:r>
              <a:rPr lang="vi-VN" altLang="en-US" sz="2500">
                <a:latin typeface="Arial" panose="020B0604020202020204" pitchFamily="34" charset="0"/>
              </a:rPr>
              <a:t>có</a:t>
            </a:r>
            <a:r>
              <a:rPr lang="en-US" altLang="en-US" sz="2500">
                <a:latin typeface="Arial" panose="020B0604020202020204" pitchFamily="34" charset="0"/>
              </a:rPr>
              <a:t> 2 yếu tố</a:t>
            </a:r>
            <a:r>
              <a:rPr lang="vi-VN" altLang="en-US" sz="2500">
                <a:latin typeface="Arial" panose="020B0604020202020204" pitchFamily="34" charset="0"/>
              </a:rPr>
              <a:t> quan trọng</a:t>
            </a:r>
            <a:r>
              <a:rPr lang="en-US" altLang="en-US" sz="2500">
                <a:latin typeface="Arial" panose="020B0604020202020204" pitchFamily="34" charset="0"/>
              </a:rPr>
              <a:t>: </a:t>
            </a:r>
          </a:p>
          <a:p>
            <a:pPr eaLnBrk="1" hangingPunct="1">
              <a:lnSpc>
                <a:spcPct val="150000"/>
              </a:lnSpc>
            </a:pPr>
            <a:r>
              <a:rPr lang="vi-VN" altLang="en-US" sz="2500">
                <a:latin typeface="Arial" panose="020B0604020202020204" pitchFamily="34" charset="0"/>
              </a:rPr>
              <a:t>	</a:t>
            </a:r>
            <a:r>
              <a:rPr lang="en-US" altLang="en-US" sz="2500">
                <a:latin typeface="Arial" panose="020B0604020202020204" pitchFamily="34" charset="0"/>
              </a:rPr>
              <a:t>+ yếu tố di truyền  (thiên h</a:t>
            </a:r>
            <a:r>
              <a:rPr lang="vi-VN" altLang="en-US" sz="2500">
                <a:latin typeface="Arial" panose="020B0604020202020204" pitchFamily="34" charset="0"/>
              </a:rPr>
              <a:t>ư</a:t>
            </a:r>
            <a:r>
              <a:rPr lang="en-US" altLang="en-US" sz="2500">
                <a:latin typeface="Arial" panose="020B0604020202020204" pitchFamily="34" charset="0"/>
              </a:rPr>
              <a:t>ớng mắc bệnh)</a:t>
            </a:r>
            <a:endParaRPr lang="vi-VN" altLang="en-US" sz="2500">
              <a:latin typeface="Arial" panose="020B0604020202020204" pitchFamily="34" charset="0"/>
            </a:endParaRPr>
          </a:p>
          <a:p>
            <a:pPr eaLnBrk="1" hangingPunct="1">
              <a:lnSpc>
                <a:spcPct val="150000"/>
              </a:lnSpc>
            </a:pPr>
            <a:r>
              <a:rPr lang="vi-VN" altLang="en-US" sz="2500">
                <a:latin typeface="Arial" panose="020B0604020202020204" pitchFamily="34" charset="0"/>
              </a:rPr>
              <a:t>	</a:t>
            </a:r>
            <a:r>
              <a:rPr lang="en-US" altLang="en-US" sz="2500">
                <a:latin typeface="Arial" panose="020B0604020202020204" pitchFamily="34" charset="0"/>
              </a:rPr>
              <a:t>+ yếu tố gây c</a:t>
            </a:r>
            <a:r>
              <a:rPr lang="vi-VN" altLang="en-US" sz="2500">
                <a:latin typeface="Arial" panose="020B0604020202020204" pitchFamily="34" charset="0"/>
              </a:rPr>
              <a:t>ơ</a:t>
            </a:r>
            <a:r>
              <a:rPr lang="en-US" altLang="en-US" sz="2500">
                <a:latin typeface="Arial" panose="020B0604020202020204" pitchFamily="34" charset="0"/>
              </a:rPr>
              <a:t>n (các bệnh mắc phải). </a:t>
            </a:r>
          </a:p>
          <a:p>
            <a:pPr eaLnBrk="1" hangingPunct="1">
              <a:lnSpc>
                <a:spcPct val="150000"/>
              </a:lnSpc>
            </a:pPr>
            <a:r>
              <a:rPr lang="en-US" altLang="en-US" sz="2500">
                <a:latin typeface="Arial" panose="020B0604020202020204" pitchFamily="34" charset="0"/>
              </a:rPr>
              <a:t>‒ Hai yếu tố này kết hợp với nhau làm thay </a:t>
            </a:r>
            <a:r>
              <a:rPr lang="vi-VN" altLang="en-US" sz="2500">
                <a:latin typeface="Arial" panose="020B0604020202020204" pitchFamily="34" charset="0"/>
              </a:rPr>
              <a:t>đ</a:t>
            </a:r>
            <a:r>
              <a:rPr lang="en-US" altLang="en-US" sz="2500">
                <a:latin typeface="Arial" panose="020B0604020202020204" pitchFamily="34" charset="0"/>
              </a:rPr>
              <a:t>ổi tập quán sinh hoá màng </a:t>
            </a:r>
            <a:r>
              <a:rPr lang="vi-VN" altLang="en-US" sz="2500">
                <a:latin typeface="Arial" panose="020B0604020202020204" pitchFamily="34" charset="0"/>
              </a:rPr>
              <a:t>TBTK → ↑ </a:t>
            </a:r>
            <a:r>
              <a:rPr lang="en-US" altLang="en-US" sz="2500">
                <a:latin typeface="Arial" panose="020B0604020202020204" pitchFamily="34" charset="0"/>
              </a:rPr>
              <a:t>kích thích </a:t>
            </a:r>
            <a:r>
              <a:rPr lang="vi-VN" altLang="en-US" sz="2500">
                <a:latin typeface="Arial" panose="020B0604020202020204" pitchFamily="34" charset="0"/>
              </a:rPr>
              <a:t>TB</a:t>
            </a:r>
          </a:p>
          <a:p>
            <a:pPr eaLnBrk="1" hangingPunct="1">
              <a:lnSpc>
                <a:spcPct val="150000"/>
              </a:lnSpc>
            </a:pPr>
            <a:r>
              <a:rPr lang="en-US" altLang="en-US" sz="2500">
                <a:latin typeface="Arial" panose="020B0604020202020204" pitchFamily="34" charset="0"/>
              </a:rPr>
              <a:t>1.4.2 Hoạt </a:t>
            </a:r>
            <a:r>
              <a:rPr lang="vi-VN" altLang="en-US" sz="2500">
                <a:latin typeface="Arial" panose="020B0604020202020204" pitchFamily="34" charset="0"/>
              </a:rPr>
              <a:t>đ</a:t>
            </a:r>
            <a:r>
              <a:rPr lang="en-US" altLang="en-US" sz="2500">
                <a:latin typeface="Arial" panose="020B0604020202020204" pitchFamily="34" charset="0"/>
              </a:rPr>
              <a:t>ộng </a:t>
            </a:r>
            <a:r>
              <a:rPr lang="vi-VN" altLang="en-US" sz="2500">
                <a:latin typeface="Arial" panose="020B0604020202020204" pitchFamily="34" charset="0"/>
              </a:rPr>
              <a:t>đ</a:t>
            </a:r>
            <a:r>
              <a:rPr lang="en-US" altLang="en-US" sz="2500">
                <a:latin typeface="Arial" panose="020B0604020202020204" pitchFamily="34" charset="0"/>
              </a:rPr>
              <a:t>iện ngoài c</a:t>
            </a:r>
            <a:r>
              <a:rPr lang="vi-VN" altLang="en-US" sz="2500">
                <a:latin typeface="Arial" panose="020B0604020202020204" pitchFamily="34" charset="0"/>
              </a:rPr>
              <a:t>ơ</a:t>
            </a:r>
            <a:r>
              <a:rPr lang="en-US" altLang="en-US" sz="2500">
                <a:latin typeface="Arial" panose="020B0604020202020204" pitchFamily="34" charset="0"/>
              </a:rPr>
              <a:t>n của tế bào </a:t>
            </a:r>
            <a:r>
              <a:rPr lang="vi-VN" altLang="en-US" sz="2500">
                <a:latin typeface="Arial" panose="020B0604020202020204" pitchFamily="34" charset="0"/>
              </a:rPr>
              <a:t>đ</a:t>
            </a:r>
            <a:r>
              <a:rPr lang="en-US" altLang="en-US" sz="2500">
                <a:latin typeface="Arial" panose="020B0604020202020204" pitchFamily="34" charset="0"/>
              </a:rPr>
              <a:t>ộng kinh </a:t>
            </a:r>
            <a:endParaRPr lang="vi-VN" altLang="en-US" sz="2500">
              <a:latin typeface="Arial" panose="020B0604020202020204" pitchFamily="34" charset="0"/>
            </a:endParaRPr>
          </a:p>
          <a:p>
            <a:pPr eaLnBrk="1" hangingPunct="1">
              <a:lnSpc>
                <a:spcPct val="150000"/>
              </a:lnSpc>
            </a:pPr>
            <a:r>
              <a:rPr lang="en-US" altLang="en-US" sz="2500">
                <a:latin typeface="Arial" panose="020B0604020202020204" pitchFamily="34" charset="0"/>
              </a:rPr>
              <a:t>1.4.3 Vai trò của các vùng chức n</a:t>
            </a:r>
            <a:r>
              <a:rPr lang="vi-VN" altLang="en-US" sz="2500">
                <a:latin typeface="Arial" panose="020B0604020202020204" pitchFamily="34" charset="0"/>
              </a:rPr>
              <a:t>ă</a:t>
            </a:r>
            <a:r>
              <a:rPr lang="en-US" altLang="en-US" sz="2500">
                <a:latin typeface="Arial" panose="020B0604020202020204" pitchFamily="34" charset="0"/>
              </a:rPr>
              <a:t>ng khác trong não bộ</a:t>
            </a:r>
          </a:p>
        </p:txBody>
      </p:sp>
      <p:sp>
        <p:nvSpPr>
          <p:cNvPr id="11" name="Rectangle 10"/>
          <p:cNvSpPr/>
          <p:nvPr/>
        </p:nvSpPr>
        <p:spPr>
          <a:xfrm>
            <a:off x="1524000" y="836614"/>
            <a:ext cx="9144000" cy="6021387"/>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nSpc>
                <a:spcPct val="150000"/>
              </a:lnSpc>
              <a:defRPr/>
            </a:pPr>
            <a:r>
              <a:rPr lang="it-IT" sz="2500">
                <a:latin typeface="Arial" pitchFamily="34" charset="0"/>
                <a:cs typeface="Arial" pitchFamily="34" charset="0"/>
              </a:rPr>
              <a:t>1.4.5 C</a:t>
            </a:r>
            <a:r>
              <a:rPr lang="vi-VN" sz="2500">
                <a:cs typeface="Arial" pitchFamily="34" charset="0"/>
              </a:rPr>
              <a:t>ơ</a:t>
            </a:r>
            <a:r>
              <a:rPr lang="it-IT" sz="2500">
                <a:latin typeface="Arial" pitchFamily="34" charset="0"/>
                <a:cs typeface="Arial" pitchFamily="34" charset="0"/>
              </a:rPr>
              <a:t> chế xuất hiên c</a:t>
            </a:r>
            <a:r>
              <a:rPr lang="vi-VN" sz="2500">
                <a:cs typeface="Arial" pitchFamily="34" charset="0"/>
              </a:rPr>
              <a:t>ơ</a:t>
            </a:r>
            <a:r>
              <a:rPr lang="it-IT" sz="2500">
                <a:latin typeface="Arial" pitchFamily="34" charset="0"/>
                <a:cs typeface="Arial" pitchFamily="34" charset="0"/>
              </a:rPr>
              <a:t>n </a:t>
            </a:r>
          </a:p>
          <a:p>
            <a:pPr>
              <a:lnSpc>
                <a:spcPct val="150000"/>
              </a:lnSpc>
              <a:defRPr/>
            </a:pPr>
            <a:r>
              <a:rPr lang="en-US" sz="2500">
                <a:latin typeface="Arial" pitchFamily="34" charset="0"/>
                <a:cs typeface="Arial" pitchFamily="34" charset="0"/>
              </a:rPr>
              <a:t>1.4.6 C</a:t>
            </a:r>
            <a:r>
              <a:rPr lang="vi-VN" sz="2500">
                <a:cs typeface="Arial" pitchFamily="34" charset="0"/>
              </a:rPr>
              <a:t>ơ</a:t>
            </a:r>
            <a:r>
              <a:rPr lang="en-US" sz="2500">
                <a:latin typeface="Arial" pitchFamily="34" charset="0"/>
                <a:cs typeface="Arial" pitchFamily="34" charset="0"/>
              </a:rPr>
              <a:t> </a:t>
            </a:r>
            <a:r>
              <a:rPr lang="en-US" sz="2500" err="1">
                <a:latin typeface="Arial" pitchFamily="34" charset="0"/>
                <a:cs typeface="Arial" pitchFamily="34" charset="0"/>
              </a:rPr>
              <a:t>chế</a:t>
            </a:r>
            <a:r>
              <a:rPr lang="en-US" sz="2500">
                <a:latin typeface="Arial" pitchFamily="34" charset="0"/>
                <a:cs typeface="Arial" pitchFamily="34" charset="0"/>
              </a:rPr>
              <a:t> </a:t>
            </a:r>
            <a:r>
              <a:rPr lang="en-US" sz="2500" err="1">
                <a:latin typeface="Arial" pitchFamily="34" charset="0"/>
                <a:cs typeface="Arial" pitchFamily="34" charset="0"/>
              </a:rPr>
              <a:t>duy</a:t>
            </a:r>
            <a:r>
              <a:rPr lang="en-US" sz="2500">
                <a:latin typeface="Arial" pitchFamily="34" charset="0"/>
                <a:cs typeface="Arial" pitchFamily="34" charset="0"/>
              </a:rPr>
              <a:t> </a:t>
            </a:r>
            <a:r>
              <a:rPr lang="en-US" sz="2500" err="1">
                <a:latin typeface="Arial" pitchFamily="34" charset="0"/>
                <a:cs typeface="Arial" pitchFamily="34" charset="0"/>
              </a:rPr>
              <a:t>trì</a:t>
            </a:r>
            <a:r>
              <a:rPr lang="en-US" sz="2500">
                <a:latin typeface="Arial" pitchFamily="34" charset="0"/>
                <a:cs typeface="Arial" pitchFamily="34" charset="0"/>
              </a:rPr>
              <a:t> c</a:t>
            </a:r>
            <a:r>
              <a:rPr lang="vi-VN" sz="2500">
                <a:cs typeface="Arial" pitchFamily="34" charset="0"/>
              </a:rPr>
              <a:t>ơ</a:t>
            </a:r>
            <a:r>
              <a:rPr lang="en-US" sz="2500">
                <a:latin typeface="Arial" pitchFamily="34" charset="0"/>
                <a:cs typeface="Arial" pitchFamily="34" charset="0"/>
              </a:rPr>
              <a:t>n </a:t>
            </a:r>
            <a:endParaRPr lang="vi-VN" sz="2500">
              <a:cs typeface="Arial" pitchFamily="34" charset="0"/>
            </a:endParaRPr>
          </a:p>
          <a:p>
            <a:pPr>
              <a:lnSpc>
                <a:spcPct val="150000"/>
              </a:lnSpc>
              <a:defRPr/>
            </a:pPr>
            <a:r>
              <a:rPr lang="en-US" sz="2500">
                <a:latin typeface="Arial" pitchFamily="34" charset="0"/>
                <a:cs typeface="Arial" pitchFamily="34" charset="0"/>
              </a:rPr>
              <a:t>1.4.7 C</a:t>
            </a:r>
            <a:r>
              <a:rPr lang="vi-VN" sz="2500">
                <a:cs typeface="Arial" pitchFamily="34" charset="0"/>
              </a:rPr>
              <a:t>ơ</a:t>
            </a:r>
            <a:r>
              <a:rPr lang="en-US" sz="2500">
                <a:latin typeface="Arial" pitchFamily="34" charset="0"/>
                <a:cs typeface="Arial" pitchFamily="34" charset="0"/>
              </a:rPr>
              <a:t> </a:t>
            </a:r>
            <a:r>
              <a:rPr lang="en-US" sz="2500" err="1">
                <a:latin typeface="Arial" pitchFamily="34" charset="0"/>
                <a:cs typeface="Arial" pitchFamily="34" charset="0"/>
              </a:rPr>
              <a:t>chế</a:t>
            </a:r>
            <a:r>
              <a:rPr lang="en-US" sz="2500">
                <a:latin typeface="Arial" pitchFamily="34" charset="0"/>
                <a:cs typeface="Arial" pitchFamily="34" charset="0"/>
              </a:rPr>
              <a:t>  </a:t>
            </a:r>
            <a:r>
              <a:rPr lang="en-US" sz="2500" err="1">
                <a:latin typeface="Arial" pitchFamily="34" charset="0"/>
                <a:cs typeface="Arial" pitchFamily="34" charset="0"/>
              </a:rPr>
              <a:t>kết</a:t>
            </a:r>
            <a:r>
              <a:rPr lang="en-US" sz="2500">
                <a:latin typeface="Arial" pitchFamily="34" charset="0"/>
                <a:cs typeface="Arial" pitchFamily="34" charset="0"/>
              </a:rPr>
              <a:t> </a:t>
            </a:r>
            <a:r>
              <a:rPr lang="en-US" sz="2500" err="1">
                <a:latin typeface="Arial" pitchFamily="34" charset="0"/>
                <a:cs typeface="Arial" pitchFamily="34" charset="0"/>
              </a:rPr>
              <a:t>thúc</a:t>
            </a:r>
            <a:r>
              <a:rPr lang="en-US" sz="2500">
                <a:latin typeface="Arial" pitchFamily="34" charset="0"/>
                <a:cs typeface="Arial" pitchFamily="34" charset="0"/>
              </a:rPr>
              <a:t> c</a:t>
            </a:r>
            <a:r>
              <a:rPr lang="vi-VN" sz="2500">
                <a:cs typeface="Arial" pitchFamily="34" charset="0"/>
              </a:rPr>
              <a:t>ơ</a:t>
            </a:r>
            <a:r>
              <a:rPr lang="en-US" sz="2500">
                <a:latin typeface="Arial" pitchFamily="34" charset="0"/>
                <a:cs typeface="Arial" pitchFamily="34" charset="0"/>
              </a:rPr>
              <a:t>n </a:t>
            </a:r>
            <a:endParaRPr lang="vi-VN" sz="2500">
              <a:cs typeface="Arial" pitchFamily="34" charset="0"/>
            </a:endParaRPr>
          </a:p>
          <a:p>
            <a:pPr>
              <a:lnSpc>
                <a:spcPct val="150000"/>
              </a:lnSpc>
              <a:defRPr/>
            </a:pPr>
            <a:r>
              <a:rPr lang="en-US" sz="2500">
                <a:latin typeface="Arial" pitchFamily="34" charset="0"/>
                <a:cs typeface="Arial" pitchFamily="34" charset="0"/>
              </a:rPr>
              <a:t>1.4.8 </a:t>
            </a:r>
            <a:r>
              <a:rPr lang="en-US" sz="2500" err="1">
                <a:latin typeface="Arial" pitchFamily="34" charset="0"/>
                <a:cs typeface="Arial" pitchFamily="34" charset="0"/>
              </a:rPr>
              <a:t>Bệnh</a:t>
            </a:r>
            <a:r>
              <a:rPr lang="en-US" sz="2500">
                <a:latin typeface="Arial" pitchFamily="34" charset="0"/>
                <a:cs typeface="Arial" pitchFamily="34" charset="0"/>
              </a:rPr>
              <a:t> </a:t>
            </a:r>
            <a:r>
              <a:rPr lang="en-US" sz="2500" err="1">
                <a:latin typeface="Arial" pitchFamily="34" charset="0"/>
                <a:cs typeface="Arial" pitchFamily="34" charset="0"/>
              </a:rPr>
              <a:t>sinh</a:t>
            </a:r>
            <a:r>
              <a:rPr lang="en-US" sz="2500">
                <a:latin typeface="Arial" pitchFamily="34" charset="0"/>
                <a:cs typeface="Arial" pitchFamily="34" charset="0"/>
              </a:rPr>
              <a:t> </a:t>
            </a:r>
            <a:r>
              <a:rPr lang="vi-VN" sz="2500" err="1">
                <a:cs typeface="Arial" pitchFamily="34" charset="0"/>
              </a:rPr>
              <a:t>đ</a:t>
            </a:r>
            <a:r>
              <a:rPr lang="en-US" sz="2500" err="1">
                <a:latin typeface="Arial" pitchFamily="34" charset="0"/>
                <a:cs typeface="Arial" pitchFamily="34" charset="0"/>
              </a:rPr>
              <a:t>ộng</a:t>
            </a:r>
            <a:r>
              <a:rPr lang="en-US" sz="2500">
                <a:latin typeface="Arial" pitchFamily="34" charset="0"/>
                <a:cs typeface="Arial" pitchFamily="34" charset="0"/>
              </a:rPr>
              <a:t> </a:t>
            </a:r>
            <a:r>
              <a:rPr lang="en-US" sz="2500" err="1">
                <a:latin typeface="Arial" pitchFamily="34" charset="0"/>
                <a:cs typeface="Arial" pitchFamily="34" charset="0"/>
              </a:rPr>
              <a:t>kinh</a:t>
            </a:r>
            <a:r>
              <a:rPr lang="en-US" sz="2500">
                <a:latin typeface="Arial" pitchFamily="34" charset="0"/>
                <a:cs typeface="Arial" pitchFamily="34" charset="0"/>
              </a:rPr>
              <a:t> </a:t>
            </a:r>
            <a:r>
              <a:rPr lang="en-US" sz="2500" err="1">
                <a:latin typeface="Arial" pitchFamily="34" charset="0"/>
                <a:cs typeface="Arial" pitchFamily="34" charset="0"/>
              </a:rPr>
              <a:t>thứ</a:t>
            </a:r>
            <a:r>
              <a:rPr lang="en-US" sz="2500">
                <a:latin typeface="Arial" pitchFamily="34" charset="0"/>
                <a:cs typeface="Arial" pitchFamily="34" charset="0"/>
              </a:rPr>
              <a:t> </a:t>
            </a:r>
            <a:r>
              <a:rPr lang="en-US" sz="2500" err="1">
                <a:latin typeface="Arial" pitchFamily="34" charset="0"/>
                <a:cs typeface="Arial" pitchFamily="34" charset="0"/>
              </a:rPr>
              <a:t>phát</a:t>
            </a:r>
            <a:r>
              <a:rPr lang="en-US" sz="2500">
                <a:latin typeface="Arial" pitchFamily="34" charset="0"/>
                <a:cs typeface="Arial" pitchFamily="34" charset="0"/>
              </a:rPr>
              <a:t> (ổ </a:t>
            </a:r>
            <a:r>
              <a:rPr lang="en-US" sz="2500" err="1">
                <a:latin typeface="Arial" pitchFamily="34" charset="0"/>
                <a:cs typeface="Arial" pitchFamily="34" charset="0"/>
              </a:rPr>
              <a:t>soi</a:t>
            </a:r>
            <a:r>
              <a:rPr lang="en-US" sz="2500">
                <a:latin typeface="Arial" pitchFamily="34" charset="0"/>
                <a:cs typeface="Arial" pitchFamily="34" charset="0"/>
              </a:rPr>
              <a:t> g</a:t>
            </a:r>
            <a:r>
              <a:rPr lang="vi-VN" sz="2500">
                <a:cs typeface="Arial" pitchFamily="34" charset="0"/>
              </a:rPr>
              <a:t>ươ</a:t>
            </a:r>
            <a:r>
              <a:rPr lang="en-US" sz="2500" err="1">
                <a:latin typeface="Arial" pitchFamily="34" charset="0"/>
                <a:cs typeface="Arial" pitchFamily="34" charset="0"/>
              </a:rPr>
              <a:t>ng</a:t>
            </a:r>
            <a:r>
              <a:rPr lang="en-US" sz="2500">
                <a:latin typeface="Arial" pitchFamily="34" charset="0"/>
                <a:cs typeface="Arial" pitchFamily="34" charset="0"/>
              </a:rPr>
              <a:t>) </a:t>
            </a:r>
          </a:p>
          <a:p>
            <a:pPr>
              <a:lnSpc>
                <a:spcPct val="150000"/>
              </a:lnSpc>
              <a:defRPr/>
            </a:pPr>
            <a:r>
              <a:rPr lang="en-US" sz="2500">
                <a:latin typeface="Arial" pitchFamily="34" charset="0"/>
                <a:cs typeface="Arial" pitchFamily="34" charset="0"/>
              </a:rPr>
              <a:t>‒ </a:t>
            </a:r>
            <a:r>
              <a:rPr lang="en-US" sz="2500" err="1">
                <a:latin typeface="Arial" pitchFamily="34" charset="0"/>
                <a:cs typeface="Arial" pitchFamily="34" charset="0"/>
              </a:rPr>
              <a:t>Sự</a:t>
            </a:r>
            <a:r>
              <a:rPr lang="en-US" sz="2500">
                <a:latin typeface="Arial" pitchFamily="34" charset="0"/>
                <a:cs typeface="Arial" pitchFamily="34" charset="0"/>
              </a:rPr>
              <a:t> </a:t>
            </a:r>
            <a:r>
              <a:rPr lang="en-US" sz="2500" err="1">
                <a:latin typeface="Arial" pitchFamily="34" charset="0"/>
                <a:cs typeface="Arial" pitchFamily="34" charset="0"/>
              </a:rPr>
              <a:t>hình</a:t>
            </a:r>
            <a:r>
              <a:rPr lang="en-US" sz="2500">
                <a:latin typeface="Arial" pitchFamily="34" charset="0"/>
                <a:cs typeface="Arial" pitchFamily="34" charset="0"/>
              </a:rPr>
              <a:t> </a:t>
            </a:r>
            <a:r>
              <a:rPr lang="en-US" sz="2500" err="1">
                <a:latin typeface="Arial" pitchFamily="34" charset="0"/>
                <a:cs typeface="Arial" pitchFamily="34" charset="0"/>
              </a:rPr>
              <a:t>thành</a:t>
            </a:r>
            <a:r>
              <a:rPr lang="en-US" sz="2500">
                <a:latin typeface="Arial" pitchFamily="34" charset="0"/>
                <a:cs typeface="Arial" pitchFamily="34" charset="0"/>
              </a:rPr>
              <a:t> ổ </a:t>
            </a:r>
            <a:r>
              <a:rPr lang="vi-VN" sz="2500" err="1">
                <a:cs typeface="Arial" pitchFamily="34" charset="0"/>
              </a:rPr>
              <a:t>đ</a:t>
            </a:r>
            <a:r>
              <a:rPr lang="en-US" sz="2500" err="1">
                <a:latin typeface="Arial" pitchFamily="34" charset="0"/>
                <a:cs typeface="Arial" pitchFamily="34" charset="0"/>
              </a:rPr>
              <a:t>ộng</a:t>
            </a:r>
            <a:r>
              <a:rPr lang="en-US" sz="2500">
                <a:latin typeface="Arial" pitchFamily="34" charset="0"/>
                <a:cs typeface="Arial" pitchFamily="34" charset="0"/>
              </a:rPr>
              <a:t> </a:t>
            </a:r>
            <a:r>
              <a:rPr lang="en-US" sz="2500" err="1">
                <a:latin typeface="Arial" pitchFamily="34" charset="0"/>
                <a:cs typeface="Arial" pitchFamily="34" charset="0"/>
              </a:rPr>
              <a:t>kinh</a:t>
            </a:r>
            <a:r>
              <a:rPr lang="en-US" sz="2500">
                <a:latin typeface="Arial" pitchFamily="34" charset="0"/>
                <a:cs typeface="Arial" pitchFamily="34" charset="0"/>
              </a:rPr>
              <a:t> </a:t>
            </a:r>
            <a:r>
              <a:rPr lang="en-US" sz="2500" err="1">
                <a:latin typeface="Arial" pitchFamily="34" charset="0"/>
                <a:cs typeface="Arial" pitchFamily="34" charset="0"/>
              </a:rPr>
              <a:t>thứ</a:t>
            </a:r>
            <a:r>
              <a:rPr lang="en-US" sz="2500">
                <a:latin typeface="Arial" pitchFamily="34" charset="0"/>
                <a:cs typeface="Arial" pitchFamily="34" charset="0"/>
              </a:rPr>
              <a:t> </a:t>
            </a:r>
            <a:r>
              <a:rPr lang="en-US" sz="2500" err="1">
                <a:latin typeface="Arial" pitchFamily="34" charset="0"/>
                <a:cs typeface="Arial" pitchFamily="34" charset="0"/>
              </a:rPr>
              <a:t>phát</a:t>
            </a:r>
            <a:r>
              <a:rPr lang="en-US" sz="2500">
                <a:latin typeface="Arial" pitchFamily="34" charset="0"/>
                <a:cs typeface="Arial" pitchFamily="34" charset="0"/>
              </a:rPr>
              <a:t> </a:t>
            </a:r>
            <a:r>
              <a:rPr lang="vi-VN" sz="2500">
                <a:cs typeface="Arial" pitchFamily="34" charset="0"/>
              </a:rPr>
              <a:t>đư</a:t>
            </a:r>
            <a:r>
              <a:rPr lang="en-US" sz="2500" err="1">
                <a:latin typeface="Arial" pitchFamily="34" charset="0"/>
                <a:cs typeface="Arial" pitchFamily="34" charset="0"/>
              </a:rPr>
              <a:t>ợc</a:t>
            </a:r>
            <a:r>
              <a:rPr lang="en-US" sz="2500">
                <a:latin typeface="Arial" pitchFamily="34" charset="0"/>
                <a:cs typeface="Arial" pitchFamily="34" charset="0"/>
              </a:rPr>
              <a:t> </a:t>
            </a:r>
            <a:r>
              <a:rPr lang="en-US" sz="2500" err="1">
                <a:latin typeface="Arial" pitchFamily="34" charset="0"/>
                <a:cs typeface="Arial" pitchFamily="34" charset="0"/>
              </a:rPr>
              <a:t>giải</a:t>
            </a:r>
            <a:r>
              <a:rPr lang="en-US" sz="2500">
                <a:latin typeface="Arial" pitchFamily="34" charset="0"/>
                <a:cs typeface="Arial" pitchFamily="34" charset="0"/>
              </a:rPr>
              <a:t> </a:t>
            </a:r>
            <a:r>
              <a:rPr lang="en-US" sz="2500" err="1">
                <a:latin typeface="Arial" pitchFamily="34" charset="0"/>
                <a:cs typeface="Arial" pitchFamily="34" charset="0"/>
              </a:rPr>
              <a:t>thích</a:t>
            </a:r>
            <a:r>
              <a:rPr lang="en-US" sz="2500">
                <a:latin typeface="Arial" pitchFamily="34" charset="0"/>
                <a:cs typeface="Arial" pitchFamily="34" charset="0"/>
              </a:rPr>
              <a:t> </a:t>
            </a:r>
            <a:r>
              <a:rPr lang="en-US" sz="2500" err="1">
                <a:latin typeface="Arial" pitchFamily="34" charset="0"/>
                <a:cs typeface="Arial" pitchFamily="34" charset="0"/>
              </a:rPr>
              <a:t>bằng</a:t>
            </a:r>
            <a:r>
              <a:rPr lang="en-US" sz="2500">
                <a:latin typeface="Arial" pitchFamily="34" charset="0"/>
                <a:cs typeface="Arial" pitchFamily="34" charset="0"/>
              </a:rPr>
              <a:t> “</a:t>
            </a:r>
            <a:r>
              <a:rPr lang="en-US" sz="2500" err="1">
                <a:latin typeface="Arial" pitchFamily="34" charset="0"/>
                <a:cs typeface="Arial" pitchFamily="34" charset="0"/>
              </a:rPr>
              <a:t>mô</a:t>
            </a:r>
            <a:r>
              <a:rPr lang="en-US" sz="2500">
                <a:latin typeface="Arial" pitchFamily="34" charset="0"/>
                <a:cs typeface="Arial" pitchFamily="34" charset="0"/>
              </a:rPr>
              <a:t> </a:t>
            </a:r>
            <a:r>
              <a:rPr lang="en-US" sz="2500" err="1">
                <a:latin typeface="Arial" pitchFamily="34" charset="0"/>
                <a:cs typeface="Arial" pitchFamily="34" charset="0"/>
              </a:rPr>
              <a:t>hình</a:t>
            </a:r>
            <a:r>
              <a:rPr lang="en-US" sz="2500">
                <a:latin typeface="Arial" pitchFamily="34" charset="0"/>
                <a:cs typeface="Arial" pitchFamily="34" charset="0"/>
              </a:rPr>
              <a:t> </a:t>
            </a:r>
            <a:r>
              <a:rPr lang="en-US" sz="2500" err="1">
                <a:latin typeface="Arial" pitchFamily="34" charset="0"/>
                <a:cs typeface="Arial" pitchFamily="34" charset="0"/>
              </a:rPr>
              <a:t>châm</a:t>
            </a:r>
            <a:r>
              <a:rPr lang="en-US" sz="2500">
                <a:latin typeface="Arial" pitchFamily="34" charset="0"/>
                <a:cs typeface="Arial" pitchFamily="34" charset="0"/>
              </a:rPr>
              <a:t> </a:t>
            </a:r>
            <a:r>
              <a:rPr lang="en-US" sz="2500" err="1">
                <a:latin typeface="Arial" pitchFamily="34" charset="0"/>
                <a:cs typeface="Arial" pitchFamily="34" charset="0"/>
              </a:rPr>
              <a:t>ngòi</a:t>
            </a:r>
            <a:r>
              <a:rPr lang="en-US" sz="2500">
                <a:latin typeface="Arial" pitchFamily="34" charset="0"/>
                <a:cs typeface="Arial" pitchFamily="34" charset="0"/>
              </a:rPr>
              <a:t>” (Kindling Model).  </a:t>
            </a:r>
            <a:endParaRPr lang="vi-VN" sz="2500">
              <a:cs typeface="Arial" pitchFamily="34" charset="0"/>
            </a:endParaRPr>
          </a:p>
          <a:p>
            <a:pPr>
              <a:lnSpc>
                <a:spcPct val="150000"/>
              </a:lnSpc>
              <a:defRPr/>
            </a:pPr>
            <a:r>
              <a:rPr lang="en-US" sz="2500">
                <a:latin typeface="Arial" pitchFamily="34" charset="0"/>
                <a:cs typeface="Arial" pitchFamily="34" charset="0"/>
              </a:rPr>
              <a:t>‒ </a:t>
            </a:r>
            <a:r>
              <a:rPr lang="en-US" sz="2500" err="1">
                <a:latin typeface="Arial" pitchFamily="34" charset="0"/>
                <a:cs typeface="Arial" pitchFamily="34" charset="0"/>
              </a:rPr>
              <a:t>Trong</a:t>
            </a:r>
            <a:r>
              <a:rPr lang="en-US" sz="2500">
                <a:latin typeface="Arial" pitchFamily="34" charset="0"/>
                <a:cs typeface="Arial" pitchFamily="34" charset="0"/>
              </a:rPr>
              <a:t> </a:t>
            </a:r>
            <a:r>
              <a:rPr lang="vi-VN" sz="2500" err="1">
                <a:cs typeface="Arial" pitchFamily="34" charset="0"/>
              </a:rPr>
              <a:t>đ</a:t>
            </a:r>
            <a:r>
              <a:rPr lang="en-US" sz="2500">
                <a:latin typeface="Arial" pitchFamily="34" charset="0"/>
                <a:cs typeface="Arial" pitchFamily="34" charset="0"/>
              </a:rPr>
              <a:t>ó </a:t>
            </a:r>
            <a:r>
              <a:rPr lang="en-US" sz="2500" err="1">
                <a:latin typeface="Arial" pitchFamily="34" charset="0"/>
                <a:cs typeface="Arial" pitchFamily="34" charset="0"/>
              </a:rPr>
              <a:t>có</a:t>
            </a:r>
            <a:r>
              <a:rPr lang="en-US" sz="2500">
                <a:latin typeface="Arial" pitchFamily="34" charset="0"/>
                <a:cs typeface="Arial" pitchFamily="34" charset="0"/>
              </a:rPr>
              <a:t> </a:t>
            </a:r>
            <a:r>
              <a:rPr lang="en-US" sz="2500" err="1">
                <a:latin typeface="Arial" pitchFamily="34" charset="0"/>
                <a:cs typeface="Arial" pitchFamily="34" charset="0"/>
              </a:rPr>
              <a:t>vai</a:t>
            </a:r>
            <a:r>
              <a:rPr lang="en-US" sz="2500">
                <a:latin typeface="Arial" pitchFamily="34" charset="0"/>
                <a:cs typeface="Arial" pitchFamily="34" charset="0"/>
              </a:rPr>
              <a:t> </a:t>
            </a:r>
            <a:r>
              <a:rPr lang="en-US" sz="2500" err="1">
                <a:latin typeface="Arial" pitchFamily="34" charset="0"/>
                <a:cs typeface="Arial" pitchFamily="34" charset="0"/>
              </a:rPr>
              <a:t>trò</a:t>
            </a:r>
            <a:r>
              <a:rPr lang="en-US" sz="2500">
                <a:latin typeface="Arial" pitchFamily="34" charset="0"/>
                <a:cs typeface="Arial" pitchFamily="34" charset="0"/>
              </a:rPr>
              <a:t> </a:t>
            </a:r>
            <a:r>
              <a:rPr lang="en-US" sz="2500" err="1">
                <a:latin typeface="Arial" pitchFamily="34" charset="0"/>
                <a:cs typeface="Arial" pitchFamily="34" charset="0"/>
              </a:rPr>
              <a:t>rất</a:t>
            </a:r>
            <a:r>
              <a:rPr lang="en-US" sz="2500">
                <a:latin typeface="Arial" pitchFamily="34" charset="0"/>
                <a:cs typeface="Arial" pitchFamily="34" charset="0"/>
              </a:rPr>
              <a:t> </a:t>
            </a:r>
            <a:r>
              <a:rPr lang="en-US" sz="2500" err="1">
                <a:latin typeface="Arial" pitchFamily="34" charset="0"/>
                <a:cs typeface="Arial" pitchFamily="34" charset="0"/>
              </a:rPr>
              <a:t>quan</a:t>
            </a:r>
            <a:r>
              <a:rPr lang="en-US" sz="2500">
                <a:latin typeface="Arial" pitchFamily="34" charset="0"/>
                <a:cs typeface="Arial" pitchFamily="34" charset="0"/>
              </a:rPr>
              <a:t> </a:t>
            </a:r>
            <a:r>
              <a:rPr lang="en-US" sz="2500" err="1">
                <a:latin typeface="Arial" pitchFamily="34" charset="0"/>
                <a:cs typeface="Arial" pitchFamily="34" charset="0"/>
              </a:rPr>
              <a:t>trọng</a:t>
            </a:r>
            <a:r>
              <a:rPr lang="en-US" sz="2500">
                <a:latin typeface="Arial" pitchFamily="34" charset="0"/>
                <a:cs typeface="Arial" pitchFamily="34" charset="0"/>
              </a:rPr>
              <a:t> </a:t>
            </a:r>
            <a:r>
              <a:rPr lang="en-US" sz="2500" err="1">
                <a:latin typeface="Arial" pitchFamily="34" charset="0"/>
                <a:cs typeface="Arial" pitchFamily="34" charset="0"/>
              </a:rPr>
              <a:t>của</a:t>
            </a:r>
            <a:r>
              <a:rPr lang="en-US" sz="2500">
                <a:latin typeface="Arial" pitchFamily="34" charset="0"/>
                <a:cs typeface="Arial" pitchFamily="34" charset="0"/>
              </a:rPr>
              <a:t> </a:t>
            </a:r>
            <a:r>
              <a:rPr lang="en-US" sz="2500" err="1">
                <a:latin typeface="Arial" pitchFamily="34" charset="0"/>
                <a:cs typeface="Arial" pitchFamily="34" charset="0"/>
              </a:rPr>
              <a:t>các</a:t>
            </a:r>
            <a:r>
              <a:rPr lang="en-US" sz="2500">
                <a:latin typeface="Arial" pitchFamily="34" charset="0"/>
                <a:cs typeface="Arial" pitchFamily="34" charset="0"/>
              </a:rPr>
              <a:t> Gen </a:t>
            </a:r>
            <a:r>
              <a:rPr lang="en-US" sz="2500" err="1">
                <a:latin typeface="Arial" pitchFamily="34" charset="0"/>
                <a:cs typeface="Arial" pitchFamily="34" charset="0"/>
              </a:rPr>
              <a:t>sớm</a:t>
            </a:r>
            <a:r>
              <a:rPr lang="en-US" sz="2500">
                <a:latin typeface="Arial" pitchFamily="34" charset="0"/>
                <a:cs typeface="Arial" pitchFamily="34" charset="0"/>
              </a:rPr>
              <a:t> (early genes) </a:t>
            </a:r>
            <a:r>
              <a:rPr lang="en-US" sz="2500" err="1">
                <a:latin typeface="Arial" pitchFamily="34" charset="0"/>
                <a:cs typeface="Arial" pitchFamily="34" charset="0"/>
              </a:rPr>
              <a:t>nh</a:t>
            </a:r>
            <a:r>
              <a:rPr lang="vi-VN" sz="2500">
                <a:cs typeface="Arial" pitchFamily="34" charset="0"/>
              </a:rPr>
              <a:t>ư</a:t>
            </a:r>
            <a:r>
              <a:rPr lang="en-US" sz="2500">
                <a:latin typeface="Arial" pitchFamily="34" charset="0"/>
                <a:cs typeface="Arial" pitchFamily="34" charset="0"/>
              </a:rPr>
              <a:t>: c- </a:t>
            </a:r>
            <a:r>
              <a:rPr lang="en-US" sz="2500" err="1">
                <a:latin typeface="Arial" pitchFamily="34" charset="0"/>
                <a:cs typeface="Arial" pitchFamily="34" charset="0"/>
              </a:rPr>
              <a:t>fos</a:t>
            </a:r>
            <a:r>
              <a:rPr lang="en-US" sz="2500">
                <a:latin typeface="Arial" pitchFamily="34" charset="0"/>
                <a:cs typeface="Arial" pitchFamily="34" charset="0"/>
              </a:rPr>
              <a:t>; c- </a:t>
            </a:r>
            <a:r>
              <a:rPr lang="en-US" sz="2500" err="1">
                <a:latin typeface="Arial" pitchFamily="34" charset="0"/>
                <a:cs typeface="Arial" pitchFamily="34" charset="0"/>
              </a:rPr>
              <a:t>jun</a:t>
            </a:r>
            <a:r>
              <a:rPr lang="en-US" sz="2500">
                <a:latin typeface="Arial" pitchFamily="34" charset="0"/>
                <a:cs typeface="Arial" pitchFamily="34" charset="0"/>
              </a:rPr>
              <a:t>;  </a:t>
            </a:r>
            <a:r>
              <a:rPr lang="en-US" sz="2500" err="1">
                <a:latin typeface="Arial" pitchFamily="34" charset="0"/>
                <a:cs typeface="Arial" pitchFamily="34" charset="0"/>
              </a:rPr>
              <a:t>crax</a:t>
            </a:r>
            <a:r>
              <a:rPr lang="en-US" sz="2500">
                <a:latin typeface="Arial" pitchFamily="34" charset="0"/>
                <a:cs typeface="Arial" pitchFamily="34" charset="0"/>
              </a:rPr>
              <a:t> 24 mRNA </a:t>
            </a:r>
            <a:r>
              <a:rPr lang="en-US" sz="2500" err="1">
                <a:latin typeface="Arial" pitchFamily="34" charset="0"/>
                <a:cs typeface="Arial" pitchFamily="34" charset="0"/>
              </a:rPr>
              <a:t>của</a:t>
            </a:r>
            <a:r>
              <a:rPr lang="en-US" sz="2500">
                <a:latin typeface="Arial" pitchFamily="34" charset="0"/>
                <a:cs typeface="Arial" pitchFamily="34" charset="0"/>
              </a:rPr>
              <a:t> </a:t>
            </a:r>
            <a:r>
              <a:rPr lang="en-US" sz="2500" err="1">
                <a:latin typeface="Arial" pitchFamily="34" charset="0"/>
                <a:cs typeface="Arial" pitchFamily="34" charset="0"/>
              </a:rPr>
              <a:t>vùng</a:t>
            </a:r>
            <a:r>
              <a:rPr lang="en-US" sz="2500">
                <a:latin typeface="Arial" pitchFamily="34" charset="0"/>
                <a:cs typeface="Arial" pitchFamily="34" charset="0"/>
              </a:rPr>
              <a:t> </a:t>
            </a:r>
            <a:r>
              <a:rPr lang="vi-VN" sz="2500">
                <a:cs typeface="Arial" pitchFamily="34" charset="0"/>
              </a:rPr>
              <a:t>dư</a:t>
            </a:r>
            <a:r>
              <a:rPr lang="en-US" sz="2500" err="1">
                <a:latin typeface="Arial" pitchFamily="34" charset="0"/>
                <a:cs typeface="Arial" pitchFamily="34" charset="0"/>
              </a:rPr>
              <a:t>ới</a:t>
            </a:r>
            <a:r>
              <a:rPr lang="en-US" sz="2500">
                <a:latin typeface="Arial" pitchFamily="34" charset="0"/>
                <a:cs typeface="Arial" pitchFamily="34" charset="0"/>
              </a:rPr>
              <a:t> </a:t>
            </a:r>
            <a:r>
              <a:rPr lang="vi-VN" sz="2500" err="1">
                <a:cs typeface="Arial" pitchFamily="34" charset="0"/>
              </a:rPr>
              <a:t>đ</a:t>
            </a:r>
            <a:r>
              <a:rPr lang="en-US" sz="2500" err="1">
                <a:latin typeface="Arial" pitchFamily="34" charset="0"/>
                <a:cs typeface="Arial" pitchFamily="34" charset="0"/>
              </a:rPr>
              <a:t>ồi</a:t>
            </a:r>
            <a:r>
              <a:rPr lang="en-US" sz="2500">
                <a:latin typeface="Arial" pitchFamily="34" charset="0"/>
                <a:cs typeface="Arial" pitchFamily="34" charset="0"/>
              </a:rPr>
              <a:t> (Hypothalamus). </a:t>
            </a:r>
          </a:p>
          <a:p>
            <a:pPr algn="ctr">
              <a:lnSpc>
                <a:spcPct val="150000"/>
              </a:lnSpc>
              <a:defRPr/>
            </a:pPr>
            <a:endParaRPr lang="en-US" sz="2500">
              <a:latin typeface="Arial" pitchFamily="34" charset="0"/>
              <a:cs typeface="Arial" pitchFamily="34" charset="0"/>
            </a:endParaRPr>
          </a:p>
        </p:txBody>
      </p:sp>
    </p:spTree>
    <p:extLst>
      <p:ext uri="{BB962C8B-B14F-4D97-AF65-F5344CB8AC3E}">
        <p14:creationId xmlns:p14="http://schemas.microsoft.com/office/powerpoint/2010/main" xmlns="" val="3728535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P spid="10" grpId="0"/>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3664" y="33173"/>
            <a:ext cx="8915400" cy="60398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000" b="1">
                <a:solidFill>
                  <a:srgbClr val="006600"/>
                </a:solidFill>
                <a:latin typeface="Arial" panose="020B0604020202020204" pitchFamily="34" charset="0"/>
                <a:cs typeface="Arial" panose="020B0604020202020204" pitchFamily="34" charset="0"/>
              </a:rPr>
              <a:t>2. Lâm sàng</a:t>
            </a:r>
          </a:p>
        </p:txBody>
      </p:sp>
      <p:sp>
        <p:nvSpPr>
          <p:cNvPr id="5" name="Rectangle 4"/>
          <p:cNvSpPr/>
          <p:nvPr/>
        </p:nvSpPr>
        <p:spPr>
          <a:xfrm>
            <a:off x="1603664" y="33173"/>
            <a:ext cx="8915400" cy="63288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000" b="1">
                <a:solidFill>
                  <a:srgbClr val="006600"/>
                </a:solidFill>
                <a:latin typeface="Arial" panose="020B0604020202020204" pitchFamily="34" charset="0"/>
                <a:cs typeface="Arial" panose="020B0604020202020204" pitchFamily="34" charset="0"/>
              </a:rPr>
              <a:t>2.1.1. </a:t>
            </a:r>
            <a:r>
              <a:rPr lang="en-US" sz="4000" b="1" err="1">
                <a:solidFill>
                  <a:srgbClr val="006600"/>
                </a:solidFill>
                <a:latin typeface="Arial" panose="020B0604020202020204" pitchFamily="34" charset="0"/>
                <a:cs typeface="Arial" panose="020B0604020202020204" pitchFamily="34" charset="0"/>
              </a:rPr>
              <a:t>Động</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kinh</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cơn</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lớn</a:t>
            </a:r>
            <a:endParaRPr lang="en-US" sz="4000" b="1">
              <a:solidFill>
                <a:srgbClr val="006600"/>
              </a:solidFill>
              <a:latin typeface="Arial" panose="020B0604020202020204" pitchFamily="34" charset="0"/>
              <a:cs typeface="Arial" panose="020B0604020202020204" pitchFamily="34" charset="0"/>
            </a:endParaRPr>
          </a:p>
        </p:txBody>
      </p:sp>
      <p:sp>
        <p:nvSpPr>
          <p:cNvPr id="6" name="TextBox 5"/>
          <p:cNvSpPr txBox="1"/>
          <p:nvPr/>
        </p:nvSpPr>
        <p:spPr>
          <a:xfrm>
            <a:off x="2286000" y="979282"/>
            <a:ext cx="7883236" cy="5093702"/>
          </a:xfrm>
          <a:prstGeom prst="rect">
            <a:avLst/>
          </a:prstGeom>
          <a:noFill/>
        </p:spPr>
        <p:txBody>
          <a:bodyPr wrap="square" rtlCol="0">
            <a:spAutoFit/>
          </a:bodyPr>
          <a:lstStyle/>
          <a:p>
            <a:pPr marL="285750" indent="-285750" algn="just">
              <a:buFont typeface="Arial" pitchFamily="34" charset="0"/>
              <a:buChar char="•"/>
            </a:pPr>
            <a:r>
              <a:rPr lang="vi-VN" sz="2500">
                <a:latin typeface="Arial" pitchFamily="34" charset="0"/>
                <a:cs typeface="Arial" pitchFamily="34" charset="0"/>
              </a:rPr>
              <a:t>Trước khi xảy ra cơn có thể có nhức đầu…ít giờ hoặc ít ngày.</a:t>
            </a:r>
            <a:r>
              <a:rPr lang="en-US" sz="2500">
                <a:latin typeface="Arial" pitchFamily="34" charset="0"/>
                <a:cs typeface="Arial" pitchFamily="34" charset="0"/>
              </a:rPr>
              <a:t> </a:t>
            </a:r>
          </a:p>
          <a:p>
            <a:pPr marL="285750" indent="-285750" algn="just">
              <a:buFont typeface="Arial" pitchFamily="34" charset="0"/>
              <a:buChar char="•"/>
            </a:pPr>
            <a:endParaRPr lang="en-US" sz="2500">
              <a:latin typeface="Arial" pitchFamily="34" charset="0"/>
              <a:cs typeface="Arial" pitchFamily="34" charset="0"/>
            </a:endParaRPr>
          </a:p>
          <a:p>
            <a:pPr marL="285750" indent="-285750" algn="just">
              <a:buFont typeface="Arial" pitchFamily="34" charset="0"/>
              <a:buChar char="•"/>
            </a:pPr>
            <a:r>
              <a:rPr lang="vi-VN" sz="2500">
                <a:latin typeface="Arial" pitchFamily="34" charset="0"/>
                <a:cs typeface="Arial" pitchFamily="34" charset="0"/>
              </a:rPr>
              <a:t>Triệu chứng báo trước (50%) thường là bất thường cảm giác, vận động, co cứng cơ chi trên, các ảo giác...</a:t>
            </a:r>
            <a:endParaRPr lang="en-US" sz="2500">
              <a:latin typeface="Arial" pitchFamily="34" charset="0"/>
              <a:cs typeface="Arial" pitchFamily="34" charset="0"/>
            </a:endParaRPr>
          </a:p>
          <a:p>
            <a:pPr algn="just"/>
            <a:endParaRPr lang="en-US" sz="2500">
              <a:latin typeface="Arial" pitchFamily="34" charset="0"/>
              <a:cs typeface="Arial" pitchFamily="34" charset="0"/>
            </a:endParaRPr>
          </a:p>
          <a:p>
            <a:pPr marL="285750" indent="-285750" algn="just">
              <a:buFont typeface="Arial" pitchFamily="34" charset="0"/>
              <a:buChar char="•"/>
            </a:pPr>
            <a:r>
              <a:rPr lang="vi-VN" sz="2500">
                <a:latin typeface="Arial" pitchFamily="34" charset="0"/>
                <a:cs typeface="Arial" pitchFamily="34" charset="0"/>
              </a:rPr>
              <a:t>Cơn thật sự có 3 giai đoạn</a:t>
            </a:r>
            <a:r>
              <a:rPr lang="en-US" sz="2500">
                <a:latin typeface="Arial" pitchFamily="34" charset="0"/>
                <a:cs typeface="Arial" pitchFamily="34" charset="0"/>
              </a:rPr>
              <a:t>.</a:t>
            </a:r>
          </a:p>
          <a:p>
            <a:pPr marL="285750" indent="-285750" algn="just">
              <a:buFont typeface="Arial" pitchFamily="34" charset="0"/>
              <a:buChar char="•"/>
            </a:pPr>
            <a:endParaRPr lang="en-US" sz="2500">
              <a:latin typeface="Arial" pitchFamily="34" charset="0"/>
              <a:cs typeface="Arial" pitchFamily="34" charset="0"/>
            </a:endParaRPr>
          </a:p>
          <a:p>
            <a:pPr marL="285750" indent="-285750" algn="just">
              <a:buFont typeface="Arial" pitchFamily="34" charset="0"/>
              <a:buChar char="•"/>
            </a:pPr>
            <a:r>
              <a:rPr lang="vi-VN" sz="2500">
                <a:latin typeface="Arial" pitchFamily="34" charset="0"/>
                <a:cs typeface="Arial" pitchFamily="34" charset="0"/>
              </a:rPr>
              <a:t>Loại cơn này xuất hiện đầu tiên vào lứa tuổi 10-20 (80% các trường hợp), nếu í</a:t>
            </a:r>
            <a:r>
              <a:rPr lang="en-US" sz="2500">
                <a:latin typeface="Arial" pitchFamily="34" charset="0"/>
                <a:cs typeface="Arial" pitchFamily="34" charset="0"/>
              </a:rPr>
              <a:t>t </a:t>
            </a:r>
            <a:r>
              <a:rPr lang="vi-VN" sz="2500">
                <a:latin typeface="Arial" pitchFamily="34" charset="0"/>
                <a:cs typeface="Arial" pitchFamily="34" charset="0"/>
              </a:rPr>
              <a:t>cơn thì đáp ứng tốt với điều trị.</a:t>
            </a:r>
            <a:endParaRPr lang="en-US" sz="2500">
              <a:latin typeface="Arial" pitchFamily="34" charset="0"/>
              <a:cs typeface="Arial" pitchFamily="34" charset="0"/>
            </a:endParaRPr>
          </a:p>
          <a:p>
            <a:pPr marL="285750" indent="-285750" algn="just">
              <a:buFont typeface="Arial" pitchFamily="34" charset="0"/>
              <a:buChar char="•"/>
            </a:pPr>
            <a:endParaRPr lang="en-US" sz="2500">
              <a:latin typeface="Arial" pitchFamily="34" charset="0"/>
              <a:cs typeface="Arial" pitchFamily="34" charset="0"/>
            </a:endParaRPr>
          </a:p>
        </p:txBody>
      </p:sp>
      <p:sp>
        <p:nvSpPr>
          <p:cNvPr id="8" name="Rectangle 7"/>
          <p:cNvSpPr/>
          <p:nvPr/>
        </p:nvSpPr>
        <p:spPr>
          <a:xfrm>
            <a:off x="2118014" y="852045"/>
            <a:ext cx="8572500" cy="5791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199409" y="852045"/>
            <a:ext cx="8056418" cy="5093702"/>
          </a:xfrm>
          <a:prstGeom prst="rect">
            <a:avLst/>
          </a:prstGeom>
          <a:noFill/>
        </p:spPr>
        <p:txBody>
          <a:bodyPr wrap="square" rtlCol="0">
            <a:spAutoFit/>
          </a:bodyPr>
          <a:lstStyle/>
          <a:p>
            <a:pPr marL="342900" indent="-342900" algn="just">
              <a:buFont typeface="Arial" pitchFamily="34" charset="0"/>
              <a:buChar char="•"/>
            </a:pPr>
            <a:r>
              <a:rPr lang="en-US" sz="2500">
                <a:latin typeface="Arial" pitchFamily="34" charset="0"/>
                <a:cs typeface="Arial" pitchFamily="34" charset="0"/>
              </a:rPr>
              <a:t>3 giai đoạn:</a:t>
            </a:r>
          </a:p>
          <a:p>
            <a:pPr marL="342900" indent="-342900" algn="just">
              <a:buFontTx/>
              <a:buChar char="-"/>
            </a:pPr>
            <a:r>
              <a:rPr lang="vi-VN" sz="2500">
                <a:latin typeface="Arial" pitchFamily="34" charset="0"/>
                <a:cs typeface="Arial" pitchFamily="34" charset="0"/>
              </a:rPr>
              <a:t>Giai đoạn co cứng</a:t>
            </a:r>
            <a:r>
              <a:rPr lang="en-US" sz="2500">
                <a:latin typeface="Arial" pitchFamily="34" charset="0"/>
                <a:cs typeface="Arial" pitchFamily="34" charset="0"/>
              </a:rPr>
              <a:t> (</a:t>
            </a:r>
            <a:r>
              <a:rPr lang="vi-VN" sz="2500">
                <a:latin typeface="Arial" pitchFamily="34" charset="0"/>
                <a:cs typeface="Arial" pitchFamily="34" charset="0"/>
              </a:rPr>
              <a:t>10-20 giây</a:t>
            </a:r>
            <a:r>
              <a:rPr lang="en-US" sz="2500">
                <a:latin typeface="Arial" pitchFamily="34" charset="0"/>
                <a:cs typeface="Arial" pitchFamily="34" charset="0"/>
              </a:rPr>
              <a:t>)</a:t>
            </a:r>
            <a:r>
              <a:rPr lang="vi-VN" sz="2500">
                <a:latin typeface="Arial" pitchFamily="34" charset="0"/>
                <a:cs typeface="Arial" pitchFamily="34" charset="0"/>
              </a:rPr>
              <a:t>: Ðột ngột ngã xuống bất t</a:t>
            </a:r>
            <a:r>
              <a:rPr lang="en-US" sz="2500">
                <a:latin typeface="Arial" pitchFamily="34" charset="0"/>
                <a:cs typeface="Arial" pitchFamily="34" charset="0"/>
              </a:rPr>
              <a:t>ỉnh, </a:t>
            </a:r>
            <a:r>
              <a:rPr lang="vi-VN" sz="2500">
                <a:latin typeface="Arial" pitchFamily="34" charset="0"/>
                <a:cs typeface="Arial" pitchFamily="34" charset="0"/>
              </a:rPr>
              <a:t>các chi duỗi cứng…. </a:t>
            </a:r>
            <a:endParaRPr lang="en-US" sz="2500">
              <a:latin typeface="Arial" pitchFamily="34" charset="0"/>
              <a:cs typeface="Arial" pitchFamily="34" charset="0"/>
            </a:endParaRPr>
          </a:p>
          <a:p>
            <a:pPr marL="342900" indent="-342900" algn="just">
              <a:buFontTx/>
              <a:buChar char="-"/>
            </a:pPr>
            <a:endParaRPr lang="en-US" sz="2500">
              <a:latin typeface="Arial" pitchFamily="34" charset="0"/>
              <a:cs typeface="Arial" pitchFamily="34" charset="0"/>
            </a:endParaRPr>
          </a:p>
          <a:p>
            <a:pPr marL="342900" indent="-342900" algn="just">
              <a:buFontTx/>
              <a:buChar char="-"/>
            </a:pPr>
            <a:r>
              <a:rPr lang="vi-VN" sz="2500">
                <a:latin typeface="Arial" pitchFamily="34" charset="0"/>
                <a:cs typeface="Arial" pitchFamily="34" charset="0"/>
              </a:rPr>
              <a:t>Giai đoạn giật</a:t>
            </a:r>
            <a:r>
              <a:rPr lang="en-US" sz="2500">
                <a:latin typeface="Arial" pitchFamily="34" charset="0"/>
                <a:cs typeface="Arial" pitchFamily="34" charset="0"/>
              </a:rPr>
              <a:t> (</a:t>
            </a:r>
            <a:r>
              <a:rPr lang="vi-VN" sz="2500">
                <a:latin typeface="Arial" pitchFamily="34" charset="0"/>
                <a:cs typeface="Arial" pitchFamily="34" charset="0"/>
              </a:rPr>
              <a:t>1- 2 phút, ít khi quá 6 phút</a:t>
            </a:r>
            <a:r>
              <a:rPr lang="en-US" sz="2500">
                <a:latin typeface="Arial" pitchFamily="34" charset="0"/>
                <a:cs typeface="Arial" pitchFamily="34" charset="0"/>
              </a:rPr>
              <a:t>)</a:t>
            </a:r>
            <a:r>
              <a:rPr lang="vi-VN" sz="2500">
                <a:latin typeface="Arial" pitchFamily="34" charset="0"/>
                <a:cs typeface="Arial" pitchFamily="34" charset="0"/>
              </a:rPr>
              <a:t>: Cơ thân và chi giật liên tiếp, ngắn, mạnh, có nhịp; hai mắt giật ngang hoặc giật lên. Có thể cắn</a:t>
            </a:r>
            <a:r>
              <a:rPr lang="en-US" sz="2500">
                <a:latin typeface="Arial" pitchFamily="34" charset="0"/>
                <a:cs typeface="Arial" pitchFamily="34" charset="0"/>
              </a:rPr>
              <a:t> phải lưỡi, sùi bọt mép.</a:t>
            </a:r>
          </a:p>
          <a:p>
            <a:pPr marL="342900" indent="-342900" algn="just">
              <a:buFontTx/>
              <a:buChar char="-"/>
            </a:pPr>
            <a:endParaRPr lang="en-US" sz="2500">
              <a:latin typeface="Arial" pitchFamily="34" charset="0"/>
              <a:cs typeface="Arial" pitchFamily="34" charset="0"/>
            </a:endParaRPr>
          </a:p>
          <a:p>
            <a:pPr marL="285750" indent="-285750" algn="just">
              <a:buFontTx/>
              <a:buChar char="-"/>
            </a:pPr>
            <a:r>
              <a:rPr lang="vi-VN" sz="2500">
                <a:latin typeface="Arial" pitchFamily="34" charset="0"/>
                <a:cs typeface="Arial" pitchFamily="34" charset="0"/>
              </a:rPr>
              <a:t>Giai đoạn duỗi</a:t>
            </a:r>
            <a:r>
              <a:rPr lang="en-US" sz="2500">
                <a:latin typeface="Arial" pitchFamily="34" charset="0"/>
                <a:cs typeface="Arial" pitchFamily="34" charset="0"/>
              </a:rPr>
              <a:t> (</a:t>
            </a:r>
            <a:r>
              <a:rPr lang="vi-VN" sz="2500">
                <a:latin typeface="Arial" pitchFamily="34" charset="0"/>
                <a:cs typeface="Arial" pitchFamily="34" charset="0"/>
              </a:rPr>
              <a:t>5-10 phút</a:t>
            </a:r>
            <a:r>
              <a:rPr lang="en-US" sz="2500">
                <a:latin typeface="Arial" pitchFamily="34" charset="0"/>
                <a:cs typeface="Arial" pitchFamily="34" charset="0"/>
              </a:rPr>
              <a:t>)</a:t>
            </a:r>
            <a:r>
              <a:rPr lang="vi-VN" sz="2500">
                <a:latin typeface="Arial" pitchFamily="34" charset="0"/>
                <a:cs typeface="Arial" pitchFamily="34" charset="0"/>
              </a:rPr>
              <a:t>: Hôn mê, các cơ doãi ra, phản xạ gân xương giảm, có thể có Babinski, thở bù lại mạnh, nhanh, ồn ào, thở ngáy sau vài phút tỉnh lại, không nhớ những gì đã xảy ra.</a:t>
            </a:r>
          </a:p>
        </p:txBody>
      </p:sp>
    </p:spTree>
    <p:extLst>
      <p:ext uri="{BB962C8B-B14F-4D97-AF65-F5344CB8AC3E}">
        <p14:creationId xmlns:p14="http://schemas.microsoft.com/office/powerpoint/2010/main" xmlns="" val="2763301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animBg="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3664" y="33173"/>
            <a:ext cx="8915400" cy="953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000" b="1">
                <a:solidFill>
                  <a:srgbClr val="006600"/>
                </a:solidFill>
                <a:latin typeface="Arial" panose="020B0604020202020204" pitchFamily="34" charset="0"/>
                <a:cs typeface="Arial" panose="020B0604020202020204" pitchFamily="34" charset="0"/>
              </a:rPr>
              <a:t>2.1.2. Cơn động kinh vắng ý thức</a:t>
            </a:r>
          </a:p>
        </p:txBody>
      </p:sp>
      <p:sp>
        <p:nvSpPr>
          <p:cNvPr id="5" name="TextBox 4"/>
          <p:cNvSpPr txBox="1"/>
          <p:nvPr/>
        </p:nvSpPr>
        <p:spPr>
          <a:xfrm>
            <a:off x="1794164" y="838200"/>
            <a:ext cx="8534400" cy="5863144"/>
          </a:xfrm>
          <a:prstGeom prst="rect">
            <a:avLst/>
          </a:prstGeom>
          <a:noFill/>
        </p:spPr>
        <p:txBody>
          <a:bodyPr wrap="square" rtlCol="0">
            <a:spAutoFit/>
          </a:bodyPr>
          <a:lstStyle/>
          <a:p>
            <a:pPr marL="285750" indent="-285750" algn="just">
              <a:buFont typeface="Arial" pitchFamily="34" charset="0"/>
              <a:buChar char="•"/>
            </a:pPr>
            <a:r>
              <a:rPr lang="vi-VN" sz="2500">
                <a:latin typeface="Arial" pitchFamily="34" charset="0"/>
                <a:cs typeface="Arial" pitchFamily="34" charset="0"/>
              </a:rPr>
              <a:t>Ðộng kinh cơ</a:t>
            </a:r>
            <a:r>
              <a:rPr lang="en-US" sz="2500">
                <a:latin typeface="Arial" pitchFamily="34" charset="0"/>
                <a:cs typeface="Arial" pitchFamily="34" charset="0"/>
              </a:rPr>
              <a:t>n</a:t>
            </a:r>
            <a:r>
              <a:rPr lang="vi-VN" sz="2500">
                <a:latin typeface="Arial" pitchFamily="34" charset="0"/>
                <a:cs typeface="Arial" pitchFamily="34" charset="0"/>
              </a:rPr>
              <a:t> bé (vắng </a:t>
            </a:r>
            <a:r>
              <a:rPr lang="en-US" sz="2500">
                <a:latin typeface="Arial" pitchFamily="34" charset="0"/>
                <a:cs typeface="Arial" pitchFamily="34" charset="0"/>
              </a:rPr>
              <a:t>ý</a:t>
            </a:r>
            <a:r>
              <a:rPr lang="vi-VN" sz="2500">
                <a:latin typeface="Arial" pitchFamily="34" charset="0"/>
                <a:cs typeface="Arial" pitchFamily="34" charset="0"/>
              </a:rPr>
              <a:t> thức): Gồm nhiều loại nhưng chung một số đặc điểm là thường gặp ở trẻ em, các cơn ngắn từ 1/10 - 10 giây, nhiều cơn trong ngày.</a:t>
            </a:r>
            <a:r>
              <a:rPr lang="en-US" sz="2500">
                <a:latin typeface="Arial" pitchFamily="34" charset="0"/>
                <a:cs typeface="Arial" pitchFamily="34" charset="0"/>
              </a:rPr>
              <a:t> </a:t>
            </a:r>
            <a:r>
              <a:rPr lang="vi-VN" sz="2500">
                <a:latin typeface="Arial" pitchFamily="34" charset="0"/>
                <a:cs typeface="Arial" pitchFamily="34" charset="0"/>
              </a:rPr>
              <a:t>Thường đột ngột mất </a:t>
            </a:r>
            <a:r>
              <a:rPr lang="en-US" sz="2500">
                <a:latin typeface="Arial" pitchFamily="34" charset="0"/>
                <a:cs typeface="Arial" pitchFamily="34" charset="0"/>
              </a:rPr>
              <a:t>ý</a:t>
            </a:r>
            <a:r>
              <a:rPr lang="vi-VN" sz="2500">
                <a:latin typeface="Arial" pitchFamily="34" charset="0"/>
                <a:cs typeface="Arial" pitchFamily="34" charset="0"/>
              </a:rPr>
              <a:t> thức hoàn toàn nên bất động, rơi chén đũa khi ăn, ngừng công việc, ... Có thể không hoặc mất trương lực, giật cứng cơ ... đó là cơn vắng phức tạp.</a:t>
            </a:r>
            <a:endParaRPr lang="en-US" sz="2500">
              <a:latin typeface="Arial" pitchFamily="34" charset="0"/>
              <a:cs typeface="Arial" pitchFamily="34" charset="0"/>
            </a:endParaRPr>
          </a:p>
          <a:p>
            <a:pPr marL="285750" indent="-285750" algn="just">
              <a:buFont typeface="Arial" pitchFamily="34" charset="0"/>
              <a:buChar char="•"/>
            </a:pPr>
            <a:endParaRPr lang="en-US" sz="2500">
              <a:latin typeface="Arial" pitchFamily="34" charset="0"/>
              <a:cs typeface="Arial" pitchFamily="34" charset="0"/>
            </a:endParaRPr>
          </a:p>
          <a:p>
            <a:pPr marL="285750" indent="-285750" algn="just">
              <a:buFont typeface="Arial" pitchFamily="34" charset="0"/>
              <a:buChar char="•"/>
            </a:pPr>
            <a:r>
              <a:rPr lang="vi-VN" sz="2500">
                <a:latin typeface="Arial" pitchFamily="34" charset="0"/>
                <a:cs typeface="Arial" pitchFamily="34" charset="0"/>
              </a:rPr>
              <a:t> Tuổi thường gặp 3- 12 tuổi, tiến triển có 3 khả năng: </a:t>
            </a:r>
            <a:endParaRPr lang="en-US" sz="2500">
              <a:latin typeface="Arial" pitchFamily="34" charset="0"/>
              <a:cs typeface="Arial" pitchFamily="34" charset="0"/>
            </a:endParaRPr>
          </a:p>
          <a:p>
            <a:pPr marL="342900" indent="-342900" algn="just">
              <a:buFontTx/>
              <a:buChar char="-"/>
            </a:pPr>
            <a:r>
              <a:rPr lang="vi-VN" sz="2500">
                <a:latin typeface="Arial" pitchFamily="34" charset="0"/>
                <a:cs typeface="Arial" pitchFamily="34" charset="0"/>
              </a:rPr>
              <a:t>Hết cơn</a:t>
            </a:r>
            <a:r>
              <a:rPr lang="en-US" sz="2500">
                <a:latin typeface="Arial" pitchFamily="34" charset="0"/>
                <a:cs typeface="Arial" pitchFamily="34" charset="0"/>
              </a:rPr>
              <a:t>.</a:t>
            </a:r>
          </a:p>
          <a:p>
            <a:pPr marL="342900" indent="-342900" algn="just">
              <a:buFontTx/>
              <a:buChar char="-"/>
            </a:pPr>
            <a:r>
              <a:rPr lang="vi-VN" sz="2500">
                <a:latin typeface="Arial" pitchFamily="34" charset="0"/>
                <a:cs typeface="Arial" pitchFamily="34" charset="0"/>
              </a:rPr>
              <a:t>Tiếp tục duy trì cơn 6%.</a:t>
            </a:r>
            <a:endParaRPr lang="en-US" sz="2500">
              <a:latin typeface="Arial" pitchFamily="34" charset="0"/>
              <a:cs typeface="Arial" pitchFamily="34" charset="0"/>
            </a:endParaRPr>
          </a:p>
          <a:p>
            <a:pPr marL="342900" indent="-342900" algn="just">
              <a:buFontTx/>
              <a:buChar char="-"/>
            </a:pPr>
            <a:r>
              <a:rPr lang="vi-VN" sz="2500">
                <a:latin typeface="Arial" pitchFamily="34" charset="0"/>
                <a:cs typeface="Arial" pitchFamily="34" charset="0"/>
              </a:rPr>
              <a:t>Xuất hiện cơn co cứng giật cơ: 40% thường 6 năm sau cơn vắng </a:t>
            </a:r>
            <a:r>
              <a:rPr lang="en-US" sz="2500">
                <a:latin typeface="Arial" pitchFamily="34" charset="0"/>
                <a:cs typeface="Arial" pitchFamily="34" charset="0"/>
              </a:rPr>
              <a:t>ý</a:t>
            </a:r>
            <a:r>
              <a:rPr lang="vi-VN" sz="2500">
                <a:latin typeface="Arial" pitchFamily="34" charset="0"/>
                <a:cs typeface="Arial" pitchFamily="34" charset="0"/>
              </a:rPr>
              <a:t> thức. Nếu cơn vắng </a:t>
            </a:r>
            <a:r>
              <a:rPr lang="en-US" sz="2500">
                <a:latin typeface="Arial" pitchFamily="34" charset="0"/>
                <a:cs typeface="Arial" pitchFamily="34" charset="0"/>
              </a:rPr>
              <a:t>ý</a:t>
            </a:r>
            <a:r>
              <a:rPr lang="vi-VN" sz="2500">
                <a:latin typeface="Arial" pitchFamily="34" charset="0"/>
                <a:cs typeface="Arial" pitchFamily="34" charset="0"/>
              </a:rPr>
              <a:t> thức đầu tiên sau 7 tuổi thường đáp ứng kém với điều trị, dễ bị kích thích bởi ánh sáng, cũng thường cách ly với xã hội nên tiên lượng xấu.</a:t>
            </a:r>
            <a:endParaRPr lang="en-US" sz="2500">
              <a:latin typeface="Arial" pitchFamily="34" charset="0"/>
              <a:cs typeface="Arial" pitchFamily="34" charset="0"/>
            </a:endParaRPr>
          </a:p>
        </p:txBody>
      </p:sp>
      <p:sp>
        <p:nvSpPr>
          <p:cNvPr id="6" name="Rectangle 5"/>
          <p:cNvSpPr/>
          <p:nvPr/>
        </p:nvSpPr>
        <p:spPr>
          <a:xfrm>
            <a:off x="1794164" y="838200"/>
            <a:ext cx="8724900" cy="58631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156114" y="1003785"/>
            <a:ext cx="8001000" cy="5093702"/>
          </a:xfrm>
          <a:prstGeom prst="rect">
            <a:avLst/>
          </a:prstGeom>
          <a:noFill/>
        </p:spPr>
        <p:txBody>
          <a:bodyPr wrap="square" rtlCol="0">
            <a:spAutoFit/>
          </a:bodyPr>
          <a:lstStyle/>
          <a:p>
            <a:pPr marL="342900" indent="-342900" algn="just">
              <a:buFont typeface="Arial" pitchFamily="34" charset="0"/>
              <a:buChar char="•"/>
            </a:pPr>
            <a:r>
              <a:rPr lang="vi-VN" sz="2500">
                <a:latin typeface="Arial" pitchFamily="34" charset="0"/>
                <a:cs typeface="Arial" pitchFamily="34" charset="0"/>
              </a:rPr>
              <a:t>Cơn co gấp trẻ em (hội chứng West). Hiếm, gặp ở trẻ 4-7 tháng tuổi có 3 dấu chính sau:</a:t>
            </a:r>
            <a:endParaRPr lang="en-US" sz="2500">
              <a:latin typeface="Arial" pitchFamily="34" charset="0"/>
              <a:cs typeface="Arial" pitchFamily="34" charset="0"/>
            </a:endParaRPr>
          </a:p>
          <a:p>
            <a:pPr marL="342900" indent="-342900" algn="just">
              <a:buFontTx/>
              <a:buChar char="-"/>
            </a:pPr>
            <a:r>
              <a:rPr lang="vi-VN" sz="2500">
                <a:latin typeface="Arial" pitchFamily="34" charset="0"/>
                <a:cs typeface="Arial" pitchFamily="34" charset="0"/>
              </a:rPr>
              <a:t>Co cứng gấp cổ, chi, thân mình.</a:t>
            </a:r>
            <a:endParaRPr lang="en-US" sz="2500">
              <a:latin typeface="Arial" pitchFamily="34" charset="0"/>
              <a:cs typeface="Arial" pitchFamily="34" charset="0"/>
            </a:endParaRPr>
          </a:p>
          <a:p>
            <a:pPr marL="342900" indent="-342900" algn="just">
              <a:buFontTx/>
              <a:buChar char="-"/>
            </a:pPr>
            <a:r>
              <a:rPr lang="vi-VN" sz="2500">
                <a:latin typeface="Arial" pitchFamily="34" charset="0"/>
                <a:cs typeface="Arial" pitchFamily="34" charset="0"/>
              </a:rPr>
              <a:t>Rối loạn tính tình và tác phong.</a:t>
            </a:r>
            <a:endParaRPr lang="en-US" sz="2500">
              <a:latin typeface="Arial" pitchFamily="34" charset="0"/>
              <a:cs typeface="Arial" pitchFamily="34" charset="0"/>
            </a:endParaRPr>
          </a:p>
          <a:p>
            <a:pPr marL="342900" indent="-342900" algn="just">
              <a:buFontTx/>
              <a:buChar char="-"/>
            </a:pPr>
            <a:r>
              <a:rPr lang="vi-VN" sz="2500">
                <a:latin typeface="Arial" pitchFamily="34" charset="0"/>
                <a:cs typeface="Arial" pitchFamily="34" charset="0"/>
              </a:rPr>
              <a:t>Ðiện não đồ có loạn nhịp biên độ cao của các nhọn.</a:t>
            </a:r>
            <a:endParaRPr lang="en-US" sz="2500">
              <a:latin typeface="Arial" pitchFamily="34" charset="0"/>
              <a:cs typeface="Arial" pitchFamily="34" charset="0"/>
            </a:endParaRPr>
          </a:p>
          <a:p>
            <a:pPr marL="342900" indent="-342900" algn="just">
              <a:buFont typeface="Arial" pitchFamily="34" charset="0"/>
              <a:buChar char="•"/>
            </a:pPr>
            <a:endParaRPr lang="en-US" sz="2500">
              <a:latin typeface="Arial" pitchFamily="34" charset="0"/>
              <a:cs typeface="Arial" pitchFamily="34" charset="0"/>
            </a:endParaRPr>
          </a:p>
          <a:p>
            <a:pPr marL="342900" indent="-342900" algn="just">
              <a:buFont typeface="Arial" pitchFamily="34" charset="0"/>
              <a:buChar char="•"/>
            </a:pPr>
            <a:r>
              <a:rPr lang="vi-VN" sz="2500">
                <a:latin typeface="Arial" pitchFamily="34" charset="0"/>
                <a:cs typeface="Arial" pitchFamily="34" charset="0"/>
              </a:rPr>
              <a:t>Loại này tiên lượng xấu vì gây đần độn.</a:t>
            </a:r>
            <a:r>
              <a:rPr lang="en-US" sz="2500">
                <a:latin typeface="Arial" pitchFamily="34" charset="0"/>
                <a:cs typeface="Arial" pitchFamily="34" charset="0"/>
              </a:rPr>
              <a:t> </a:t>
            </a:r>
          </a:p>
          <a:p>
            <a:pPr marL="342900" indent="-342900" algn="just">
              <a:buFont typeface="Arial" pitchFamily="34" charset="0"/>
              <a:buChar char="•"/>
            </a:pPr>
            <a:endParaRPr lang="en-US" sz="2500">
              <a:latin typeface="Arial" pitchFamily="34" charset="0"/>
              <a:cs typeface="Arial" pitchFamily="34" charset="0"/>
            </a:endParaRPr>
          </a:p>
          <a:p>
            <a:pPr marL="342900" indent="-342900" algn="just">
              <a:buFont typeface="Arial" pitchFamily="34" charset="0"/>
              <a:buChar char="•"/>
            </a:pPr>
            <a:r>
              <a:rPr lang="vi-VN" sz="2500">
                <a:latin typeface="Arial" pitchFamily="34" charset="0"/>
                <a:cs typeface="Arial" pitchFamily="34" charset="0"/>
              </a:rPr>
              <a:t>Hội chứng Lennox - Gastaut: Trẻ từ 2 -6 tuổi với tam chứng vắng </a:t>
            </a:r>
            <a:r>
              <a:rPr lang="en-US" sz="2500">
                <a:latin typeface="Arial" pitchFamily="34" charset="0"/>
                <a:cs typeface="Arial" pitchFamily="34" charset="0"/>
              </a:rPr>
              <a:t>ý</a:t>
            </a:r>
            <a:r>
              <a:rPr lang="vi-VN" sz="2500">
                <a:latin typeface="Arial" pitchFamily="34" charset="0"/>
                <a:cs typeface="Arial" pitchFamily="34" charset="0"/>
              </a:rPr>
              <a:t> thức không điển hình, cơn cứng, mất trương lực. Suy sụp tâm thần - vận động. Ðiện não đồ có nhọn - sóng chậm lan tỏa. Tiên lượng xấu.</a:t>
            </a:r>
            <a:endParaRPr lang="en-US" sz="2500">
              <a:latin typeface="Arial" pitchFamily="34" charset="0"/>
              <a:cs typeface="Arial" pitchFamily="34" charset="0"/>
            </a:endParaRPr>
          </a:p>
          <a:p>
            <a:pPr algn="just"/>
            <a:endParaRPr lang="en-US" sz="2500">
              <a:latin typeface="Arial" pitchFamily="34" charset="0"/>
              <a:cs typeface="Arial" pitchFamily="34" charset="0"/>
            </a:endParaRPr>
          </a:p>
        </p:txBody>
      </p:sp>
      <p:pic>
        <p:nvPicPr>
          <p:cNvPr id="9" name="Picture 2" descr="C:\Users\Admin\Desktop\Z Bệnh lý\29917939623_9ac6135167_o.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100852" y="1020845"/>
            <a:ext cx="8227712" cy="511127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05950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3664" y="33173"/>
            <a:ext cx="8915400" cy="953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000" b="1">
                <a:solidFill>
                  <a:srgbClr val="006600"/>
                </a:solidFill>
                <a:latin typeface="Arial" panose="020B0604020202020204" pitchFamily="34" charset="0"/>
                <a:cs typeface="Arial" panose="020B0604020202020204" pitchFamily="34" charset="0"/>
              </a:rPr>
              <a:t>2.1.3. C</a:t>
            </a:r>
            <a:r>
              <a:rPr lang="vi-VN" sz="4000" b="1">
                <a:solidFill>
                  <a:srgbClr val="006600"/>
                </a:solidFill>
                <a:latin typeface="Arial" panose="020B0604020202020204" pitchFamily="34" charset="0"/>
                <a:cs typeface="Arial" panose="020B0604020202020204" pitchFamily="34" charset="0"/>
              </a:rPr>
              <a:t>ơ</a:t>
            </a:r>
            <a:r>
              <a:rPr lang="en-SG" sz="4000" b="1">
                <a:solidFill>
                  <a:srgbClr val="006600"/>
                </a:solidFill>
                <a:latin typeface="Arial" panose="020B0604020202020204" pitchFamily="34" charset="0"/>
                <a:cs typeface="Arial" panose="020B0604020202020204" pitchFamily="34" charset="0"/>
              </a:rPr>
              <a:t>n</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động</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kinh</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cục</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bộ</a:t>
            </a:r>
            <a:endParaRPr lang="en-US" sz="4000" b="1">
              <a:solidFill>
                <a:srgbClr val="006600"/>
              </a:solidFill>
              <a:latin typeface="Arial" panose="020B0604020202020204" pitchFamily="34" charset="0"/>
              <a:cs typeface="Arial" panose="020B0604020202020204" pitchFamily="34" charset="0"/>
            </a:endParaRPr>
          </a:p>
        </p:txBody>
      </p:sp>
      <p:sp>
        <p:nvSpPr>
          <p:cNvPr id="5" name="TextBox 4"/>
          <p:cNvSpPr txBox="1"/>
          <p:nvPr/>
        </p:nvSpPr>
        <p:spPr>
          <a:xfrm>
            <a:off x="1041008" y="886265"/>
            <a:ext cx="10381957" cy="5478423"/>
          </a:xfrm>
          <a:prstGeom prst="rect">
            <a:avLst/>
          </a:prstGeom>
          <a:noFill/>
        </p:spPr>
        <p:txBody>
          <a:bodyPr wrap="square" rtlCol="0">
            <a:spAutoFit/>
          </a:bodyPr>
          <a:lstStyle/>
          <a:p>
            <a:pPr marL="285750" indent="-285750" algn="just">
              <a:buFont typeface="Arial" panose="020B0604020202020204" pitchFamily="34" charset="0"/>
              <a:buChar char="•"/>
            </a:pPr>
            <a:r>
              <a:rPr lang="vi-VN" sz="2500">
                <a:latin typeface="Arial" panose="020B0604020202020204" pitchFamily="34" charset="0"/>
                <a:cs typeface="Arial" panose="020B0604020202020204" pitchFamily="34" charset="0"/>
              </a:rPr>
              <a:t>Cơn động kinh cục bộ đơn thuần vận động (cơn Bravais - Jackson) do tổn thương thùy trán lên (vận động) giật khu trú nửa người, lan từ phần này đến phần khác gọi là hành trình Jackson tay - chân - mặt ; lưỡi - mặt - tay ; chân - mặt - tay.</a:t>
            </a:r>
            <a:endParaRPr lang="en-SG"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n-SG"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vi-VN" sz="2500">
                <a:latin typeface="Arial" panose="020B0604020202020204" pitchFamily="34" charset="0"/>
                <a:cs typeface="Arial" panose="020B0604020202020204" pitchFamily="34" charset="0"/>
              </a:rPr>
              <a:t>Mất </a:t>
            </a:r>
            <a:r>
              <a:rPr lang="en-SG" sz="2500">
                <a:latin typeface="Arial" panose="020B0604020202020204" pitchFamily="34" charset="0"/>
                <a:cs typeface="Arial" panose="020B0604020202020204" pitchFamily="34" charset="0"/>
              </a:rPr>
              <a:t>ý</a:t>
            </a:r>
            <a:r>
              <a:rPr lang="vi-VN" sz="2500">
                <a:latin typeface="Arial" panose="020B0604020202020204" pitchFamily="34" charset="0"/>
                <a:cs typeface="Arial" panose="020B0604020202020204" pitchFamily="34" charset="0"/>
              </a:rPr>
              <a:t> thức thường x</a:t>
            </a:r>
            <a:r>
              <a:rPr lang="en-SG" sz="2500">
                <a:latin typeface="Arial" panose="020B0604020202020204" pitchFamily="34" charset="0"/>
                <a:cs typeface="Arial" panose="020B0604020202020204" pitchFamily="34" charset="0"/>
              </a:rPr>
              <a:t>ả</a:t>
            </a:r>
            <a:r>
              <a:rPr lang="vi-VN" sz="2500">
                <a:latin typeface="Arial" panose="020B0604020202020204" pitchFamily="34" charset="0"/>
                <a:cs typeface="Arial" panose="020B0604020202020204" pitchFamily="34" charset="0"/>
              </a:rPr>
              <a:t>y ra khi lan lên mặt. Vị trí khởi đầu có giá trị định khu tổn thương. Sau cơn có thể có liệt gọi là liệt Todd, nó sẽ thoái lui trong vài giờ.</a:t>
            </a:r>
            <a:endParaRPr lang="en-SG"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n-SG"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vi-VN" sz="2500">
                <a:latin typeface="Arial" panose="020B0604020202020204" pitchFamily="34" charset="0"/>
                <a:cs typeface="Arial" panose="020B0604020202020204" pitchFamily="34" charset="0"/>
              </a:rPr>
              <a:t>Cơn cục bộ cảm giác ít gặp hơn có khi đi kèm cơn vận động</a:t>
            </a:r>
            <a:r>
              <a:rPr lang="en-SG" sz="250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endParaRPr lang="en-SG"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vi-VN" sz="2500">
                <a:latin typeface="Arial" panose="020B0604020202020204" pitchFamily="34" charset="0"/>
                <a:cs typeface="Arial" panose="020B0604020202020204" pitchFamily="34" charset="0"/>
              </a:rPr>
              <a:t>Cơn động kinh thực vật (động kinh não trung gian). Có hoặc không có mất </a:t>
            </a:r>
            <a:r>
              <a:rPr lang="en-SG" sz="2500">
                <a:latin typeface="Arial" panose="020B0604020202020204" pitchFamily="34" charset="0"/>
                <a:cs typeface="Arial" panose="020B0604020202020204" pitchFamily="34" charset="0"/>
              </a:rPr>
              <a:t>ý</a:t>
            </a:r>
            <a:r>
              <a:rPr lang="vi-VN" sz="2500">
                <a:latin typeface="Arial" panose="020B0604020202020204" pitchFamily="34" charset="0"/>
                <a:cs typeface="Arial" panose="020B0604020202020204" pitchFamily="34" charset="0"/>
              </a:rPr>
              <a:t> thức, đỏ bừng mặt và cổ, vã mồ hôi có khi chỉ nửa người, sởn gai ốc, tim đập chậm hoặc nhanh, nấc, ngáp, sốt, ớn lạnh, đau bụng...</a:t>
            </a:r>
            <a:endParaRPr lang="en-SG" sz="2500">
              <a:latin typeface="Arial" panose="020B0604020202020204" pitchFamily="34" charset="0"/>
              <a:cs typeface="Arial" panose="020B0604020202020204" pitchFamily="34" charset="0"/>
            </a:endParaRPr>
          </a:p>
        </p:txBody>
      </p:sp>
      <p:sp>
        <p:nvSpPr>
          <p:cNvPr id="6" name="Rectangle 5"/>
          <p:cNvSpPr/>
          <p:nvPr/>
        </p:nvSpPr>
        <p:spPr>
          <a:xfrm>
            <a:off x="511659" y="886265"/>
            <a:ext cx="11099410" cy="575368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SG"/>
          </a:p>
        </p:txBody>
      </p:sp>
      <p:sp>
        <p:nvSpPr>
          <p:cNvPr id="8" name="TextBox 7"/>
          <p:cNvSpPr txBox="1"/>
          <p:nvPr/>
        </p:nvSpPr>
        <p:spPr>
          <a:xfrm>
            <a:off x="1041007" y="886265"/>
            <a:ext cx="10381957" cy="5093702"/>
          </a:xfrm>
          <a:prstGeom prst="rect">
            <a:avLst/>
          </a:prstGeom>
          <a:noFill/>
        </p:spPr>
        <p:txBody>
          <a:bodyPr wrap="square" rtlCol="0">
            <a:spAutoFit/>
          </a:bodyPr>
          <a:lstStyle/>
          <a:p>
            <a:pPr marL="285750" indent="-285750" algn="just">
              <a:buFont typeface="Arial" panose="020B0604020202020204" pitchFamily="34" charset="0"/>
              <a:buChar char="•"/>
            </a:pPr>
            <a:endParaRPr lang="en-SG"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vi-VN" sz="2500">
                <a:latin typeface="Arial" panose="020B0604020202020204" pitchFamily="34" charset="0"/>
                <a:cs typeface="Arial" panose="020B0604020202020204" pitchFamily="34" charset="0"/>
              </a:rPr>
              <a:t>Cơn cục bộ phức tạp (động kinh thái dương, cơn tâm thần - vận động) gồm các nhóm triệu chứng sau: </a:t>
            </a:r>
            <a:endParaRPr lang="en-SG"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n-SG" sz="2500">
              <a:latin typeface="Arial" panose="020B0604020202020204" pitchFamily="34" charset="0"/>
              <a:cs typeface="Arial" panose="020B0604020202020204" pitchFamily="34" charset="0"/>
            </a:endParaRPr>
          </a:p>
          <a:p>
            <a:pPr marL="285750" indent="-285750" algn="just">
              <a:buFontTx/>
              <a:buChar char="-"/>
            </a:pPr>
            <a:r>
              <a:rPr lang="vi-VN" sz="2500">
                <a:latin typeface="Arial" panose="020B0604020202020204" pitchFamily="34" charset="0"/>
                <a:cs typeface="Arial" panose="020B0604020202020204" pitchFamily="34" charset="0"/>
              </a:rPr>
              <a:t>Các ảo giác: Ngửi mùi khó chịu, vị khó chịu, sợ, lo âu, cười ép buộc...</a:t>
            </a:r>
            <a:endParaRPr lang="en-SG" sz="2500">
              <a:latin typeface="Arial" panose="020B0604020202020204" pitchFamily="34" charset="0"/>
              <a:cs typeface="Arial" panose="020B0604020202020204" pitchFamily="34" charset="0"/>
            </a:endParaRPr>
          </a:p>
          <a:p>
            <a:pPr algn="just"/>
            <a:r>
              <a:rPr lang="vi-VN" sz="2500">
                <a:latin typeface="Arial" panose="020B0604020202020204" pitchFamily="34" charset="0"/>
                <a:cs typeface="Arial" panose="020B0604020202020204" pitchFamily="34" charset="0"/>
              </a:rPr>
              <a:t> </a:t>
            </a:r>
            <a:endParaRPr lang="en-SG" sz="2500">
              <a:latin typeface="Arial" panose="020B0604020202020204" pitchFamily="34" charset="0"/>
              <a:cs typeface="Arial" panose="020B0604020202020204" pitchFamily="34" charset="0"/>
            </a:endParaRPr>
          </a:p>
          <a:p>
            <a:pPr marL="285750" indent="-285750" algn="just">
              <a:buFontTx/>
              <a:buChar char="-"/>
            </a:pPr>
            <a:r>
              <a:rPr lang="vi-VN" sz="2500">
                <a:latin typeface="Arial" panose="020B0604020202020204" pitchFamily="34" charset="0"/>
                <a:cs typeface="Arial" panose="020B0604020202020204" pitchFamily="34" charset="0"/>
              </a:rPr>
              <a:t>Ðộng tác tự động: Cơn nhai, liếm miệng, tặc lưỡi, nuốt liên tục, làm các động tác như lái xe, cởi khuy áo, … sau cơn kèm trạng thái mộng mị và có động tác tự động nên dễ gây nguy hiểm cho người khác bằng hành vi phạm pháp, gây án mạng, hiếp dâm, ăn cắp, ...</a:t>
            </a:r>
            <a:endParaRPr lang="en-SG" sz="2500">
              <a:latin typeface="Arial" panose="020B0604020202020204" pitchFamily="34" charset="0"/>
              <a:cs typeface="Arial" panose="020B0604020202020204" pitchFamily="34" charset="0"/>
            </a:endParaRPr>
          </a:p>
          <a:p>
            <a:pPr marL="285750" indent="-285750" algn="just">
              <a:buFontTx/>
              <a:buChar char="-"/>
            </a:pPr>
            <a:endParaRPr lang="en-SG"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vi-VN" sz="2500">
                <a:latin typeface="Arial" panose="020B0604020202020204" pitchFamily="34" charset="0"/>
                <a:cs typeface="Arial" panose="020B0604020202020204" pitchFamily="34" charset="0"/>
              </a:rPr>
              <a:t>Cơn cục bộ toàn bộ hóa: chuyển nhanh sang cơn lớn ….</a:t>
            </a:r>
            <a:endParaRPr lang="en-SG" sz="2500">
              <a:latin typeface="Arial" panose="020B0604020202020204" pitchFamily="34" charset="0"/>
              <a:cs typeface="Arial" panose="020B0604020202020204" pitchFamily="34" charset="0"/>
            </a:endParaRPr>
          </a:p>
          <a:p>
            <a:pPr algn="just"/>
            <a:endParaRPr lang="en-SG" sz="2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524397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03664" y="33173"/>
            <a:ext cx="8915400" cy="953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000" b="1">
                <a:solidFill>
                  <a:srgbClr val="006600"/>
                </a:solidFill>
                <a:latin typeface="Arial" panose="020B0604020202020204" pitchFamily="34" charset="0"/>
                <a:cs typeface="Arial" panose="020B0604020202020204" pitchFamily="34" charset="0"/>
              </a:rPr>
              <a:t>2.1.3. C</a:t>
            </a:r>
            <a:r>
              <a:rPr lang="vi-VN" sz="4000" b="1">
                <a:solidFill>
                  <a:srgbClr val="006600"/>
                </a:solidFill>
                <a:latin typeface="Arial" panose="020B0604020202020204" pitchFamily="34" charset="0"/>
                <a:cs typeface="Arial" panose="020B0604020202020204" pitchFamily="34" charset="0"/>
              </a:rPr>
              <a:t>ơ</a:t>
            </a:r>
            <a:r>
              <a:rPr lang="en-SG" sz="4000" b="1">
                <a:solidFill>
                  <a:srgbClr val="006600"/>
                </a:solidFill>
                <a:latin typeface="Arial" panose="020B0604020202020204" pitchFamily="34" charset="0"/>
                <a:cs typeface="Arial" panose="020B0604020202020204" pitchFamily="34" charset="0"/>
              </a:rPr>
              <a:t>n</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động</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kinh</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liên</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tục</a:t>
            </a:r>
            <a:endParaRPr lang="en-US" sz="4000" b="1">
              <a:solidFill>
                <a:srgbClr val="006600"/>
              </a:solidFill>
              <a:latin typeface="Arial" panose="020B0604020202020204" pitchFamily="34" charset="0"/>
              <a:cs typeface="Arial" panose="020B0604020202020204" pitchFamily="34" charset="0"/>
            </a:endParaRPr>
          </a:p>
        </p:txBody>
      </p:sp>
      <p:sp>
        <p:nvSpPr>
          <p:cNvPr id="6" name="TextBox 5"/>
          <p:cNvSpPr txBox="1"/>
          <p:nvPr/>
        </p:nvSpPr>
        <p:spPr>
          <a:xfrm>
            <a:off x="6061364" y="1077628"/>
            <a:ext cx="5586685" cy="5093702"/>
          </a:xfrm>
          <a:prstGeom prst="rect">
            <a:avLst/>
          </a:prstGeom>
          <a:noFill/>
        </p:spPr>
        <p:txBody>
          <a:bodyPr wrap="square" rtlCol="0">
            <a:spAutoFit/>
          </a:bodyPr>
          <a:lstStyle/>
          <a:p>
            <a:pPr marL="342900" indent="-342900" algn="just">
              <a:buFont typeface="Arial" panose="020B0604020202020204" pitchFamily="34" charset="0"/>
              <a:buChar char="•"/>
            </a:pPr>
            <a:r>
              <a:rPr lang="vi-VN" sz="2500">
                <a:latin typeface="Arial" panose="020B0604020202020204" pitchFamily="34" charset="0"/>
                <a:cs typeface="Arial" panose="020B0604020202020204" pitchFamily="34" charset="0"/>
              </a:rPr>
              <a:t>Ðộng kinh liên tục: Cơn này tiếp cơn kia (nhiều cơn) nhưng giữa các cơn không rối loạn </a:t>
            </a:r>
            <a:r>
              <a:rPr lang="en-SG" sz="2500">
                <a:latin typeface="Arial" panose="020B0604020202020204" pitchFamily="34" charset="0"/>
                <a:cs typeface="Arial" panose="020B0604020202020204" pitchFamily="34" charset="0"/>
              </a:rPr>
              <a:t>ý</a:t>
            </a:r>
            <a:r>
              <a:rPr lang="vi-VN" sz="2500">
                <a:latin typeface="Arial" panose="020B0604020202020204" pitchFamily="34" charset="0"/>
                <a:cs typeface="Arial" panose="020B0604020202020204" pitchFamily="34" charset="0"/>
              </a:rPr>
              <a:t> thức (cơn vắng </a:t>
            </a:r>
            <a:r>
              <a:rPr lang="en-SG" sz="2500">
                <a:latin typeface="Arial" panose="020B0604020202020204" pitchFamily="34" charset="0"/>
                <a:cs typeface="Arial" panose="020B0604020202020204" pitchFamily="34" charset="0"/>
              </a:rPr>
              <a:t>ý</a:t>
            </a:r>
            <a:r>
              <a:rPr lang="vi-VN" sz="2500">
                <a:latin typeface="Arial" panose="020B0604020202020204" pitchFamily="34" charset="0"/>
                <a:cs typeface="Arial" panose="020B0604020202020204" pitchFamily="34" charset="0"/>
              </a:rPr>
              <a:t> thức, cơn lớn,</a:t>
            </a:r>
            <a:r>
              <a:rPr lang="en-SG" sz="2500">
                <a:latin typeface="Arial" panose="020B0604020202020204" pitchFamily="34" charset="0"/>
                <a:cs typeface="Arial" panose="020B0604020202020204" pitchFamily="34" charset="0"/>
              </a:rPr>
              <a:t> </a:t>
            </a:r>
            <a:r>
              <a:rPr lang="vi-VN" sz="2500">
                <a:latin typeface="Arial" panose="020B0604020202020204" pitchFamily="34" charset="0"/>
                <a:cs typeface="Arial" panose="020B0604020202020204" pitchFamily="34" charset="0"/>
              </a:rPr>
              <a:t>Kojewnicow...).</a:t>
            </a:r>
            <a:endParaRPr lang="en-SG" sz="250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SG" sz="250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vi-VN" sz="2500">
                <a:latin typeface="Arial" panose="020B0604020202020204" pitchFamily="34" charset="0"/>
                <a:cs typeface="Arial" panose="020B0604020202020204" pitchFamily="34" charset="0"/>
              </a:rPr>
              <a:t>Trạng thái động kinh: Các cơn liên tiếp nhau giữa các cơn bệnh nhân có rối loạn </a:t>
            </a:r>
            <a:r>
              <a:rPr lang="en-SG" sz="2500">
                <a:latin typeface="Arial" panose="020B0604020202020204" pitchFamily="34" charset="0"/>
                <a:cs typeface="Arial" panose="020B0604020202020204" pitchFamily="34" charset="0"/>
              </a:rPr>
              <a:t>ý</a:t>
            </a:r>
            <a:r>
              <a:rPr lang="vi-VN" sz="2500">
                <a:latin typeface="Arial" panose="020B0604020202020204" pitchFamily="34" charset="0"/>
                <a:cs typeface="Arial" panose="020B0604020202020204" pitchFamily="34" charset="0"/>
              </a:rPr>
              <a:t> thức thường là hôn mê. Thông thường gặp trạng thái động kinh từ động kinh cơn lớn hoặc cơn động kinh cục bộ vận động toàn bộ hóa.</a:t>
            </a:r>
            <a:endParaRPr lang="en-SG" sz="2500">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077628"/>
            <a:ext cx="5824025" cy="4940300"/>
          </a:xfrm>
          <a:prstGeom prst="rect">
            <a:avLst/>
          </a:prstGeom>
        </p:spPr>
      </p:pic>
      <p:sp>
        <p:nvSpPr>
          <p:cNvPr id="9" name="Rectangle 8"/>
          <p:cNvSpPr/>
          <p:nvPr/>
        </p:nvSpPr>
        <p:spPr>
          <a:xfrm>
            <a:off x="182880" y="986210"/>
            <a:ext cx="11619914" cy="562560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SG"/>
          </a:p>
        </p:txBody>
      </p:sp>
      <p:sp>
        <p:nvSpPr>
          <p:cNvPr id="10" name="Rectangle 9"/>
          <p:cNvSpPr/>
          <p:nvPr/>
        </p:nvSpPr>
        <p:spPr>
          <a:xfrm>
            <a:off x="1603664" y="7222"/>
            <a:ext cx="8915400" cy="953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000" b="1">
                <a:solidFill>
                  <a:srgbClr val="006600"/>
                </a:solidFill>
                <a:latin typeface="Arial" panose="020B0604020202020204" pitchFamily="34" charset="0"/>
                <a:cs typeface="Arial" panose="020B0604020202020204" pitchFamily="34" charset="0"/>
              </a:rPr>
              <a:t>2.2. </a:t>
            </a:r>
            <a:r>
              <a:rPr lang="en-US" sz="4000" b="1" err="1">
                <a:solidFill>
                  <a:srgbClr val="006600"/>
                </a:solidFill>
                <a:latin typeface="Arial" panose="020B0604020202020204" pitchFamily="34" charset="0"/>
                <a:cs typeface="Arial" panose="020B0604020202020204" pitchFamily="34" charset="0"/>
              </a:rPr>
              <a:t>Xét</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nghiệm</a:t>
            </a:r>
            <a:endParaRPr lang="en-US" sz="4000" b="1">
              <a:solidFill>
                <a:srgbClr val="006600"/>
              </a:solidFill>
              <a:latin typeface="Arial" panose="020B0604020202020204" pitchFamily="34" charset="0"/>
              <a:cs typeface="Arial" panose="020B0604020202020204" pitchFamily="34" charset="0"/>
            </a:endParaRPr>
          </a:p>
        </p:txBody>
      </p:sp>
      <p:sp>
        <p:nvSpPr>
          <p:cNvPr id="11" name="Rectangle 10"/>
          <p:cNvSpPr/>
          <p:nvPr/>
        </p:nvSpPr>
        <p:spPr>
          <a:xfrm>
            <a:off x="560687" y="2918973"/>
            <a:ext cx="2391507" cy="1257609"/>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SG" sz="3000">
                <a:latin typeface="Arial" panose="020B0604020202020204" pitchFamily="34" charset="0"/>
                <a:cs typeface="Arial" panose="020B0604020202020204" pitchFamily="34" charset="0"/>
              </a:rPr>
              <a:t>2.2.1. </a:t>
            </a:r>
            <a:r>
              <a:rPr lang="en-SG" sz="3000" err="1">
                <a:latin typeface="Arial" panose="020B0604020202020204" pitchFamily="34" charset="0"/>
                <a:cs typeface="Arial" panose="020B0604020202020204" pitchFamily="34" charset="0"/>
              </a:rPr>
              <a:t>Điện</a:t>
            </a:r>
            <a:r>
              <a:rPr lang="en-SG" sz="3000">
                <a:latin typeface="Arial" panose="020B0604020202020204" pitchFamily="34" charset="0"/>
                <a:cs typeface="Arial" panose="020B0604020202020204" pitchFamily="34" charset="0"/>
              </a:rPr>
              <a:t> </a:t>
            </a:r>
            <a:r>
              <a:rPr lang="en-SG" sz="3000" err="1">
                <a:latin typeface="Arial" panose="020B0604020202020204" pitchFamily="34" charset="0"/>
                <a:cs typeface="Arial" panose="020B0604020202020204" pitchFamily="34" charset="0"/>
              </a:rPr>
              <a:t>não</a:t>
            </a:r>
            <a:r>
              <a:rPr lang="en-SG" sz="3000">
                <a:latin typeface="Arial" panose="020B0604020202020204" pitchFamily="34" charset="0"/>
                <a:cs typeface="Arial" panose="020B0604020202020204" pitchFamily="34" charset="0"/>
              </a:rPr>
              <a:t> </a:t>
            </a:r>
            <a:r>
              <a:rPr lang="en-SG" sz="3000" err="1">
                <a:latin typeface="Arial" panose="020B0604020202020204" pitchFamily="34" charset="0"/>
                <a:cs typeface="Arial" panose="020B0604020202020204" pitchFamily="34" charset="0"/>
              </a:rPr>
              <a:t>đồ</a:t>
            </a:r>
            <a:endParaRPr lang="en-SG" sz="3000">
              <a:latin typeface="Arial" panose="020B0604020202020204" pitchFamily="34" charset="0"/>
              <a:cs typeface="Arial" panose="020B0604020202020204" pitchFamily="34" charset="0"/>
            </a:endParaRPr>
          </a:p>
        </p:txBody>
      </p:sp>
      <p:sp>
        <p:nvSpPr>
          <p:cNvPr id="12" name="TextBox 11"/>
          <p:cNvSpPr txBox="1"/>
          <p:nvPr/>
        </p:nvSpPr>
        <p:spPr>
          <a:xfrm>
            <a:off x="3140719" y="841490"/>
            <a:ext cx="8662075" cy="5863144"/>
          </a:xfrm>
          <a:prstGeom prst="rect">
            <a:avLst/>
          </a:prstGeom>
          <a:noFill/>
        </p:spPr>
        <p:txBody>
          <a:bodyPr wrap="square" rtlCol="0">
            <a:spAutoFit/>
          </a:bodyPr>
          <a:lstStyle/>
          <a:p>
            <a:pPr marL="285750" indent="-285750" algn="just">
              <a:buFont typeface="Arial" panose="020B0604020202020204" pitchFamily="34" charset="0"/>
              <a:buChar char="•"/>
            </a:pPr>
            <a:r>
              <a:rPr lang="vi-VN" sz="2500">
                <a:latin typeface="Arial" panose="020B0604020202020204" pitchFamily="34" charset="0"/>
                <a:cs typeface="Arial" panose="020B0604020202020204" pitchFamily="34" charset="0"/>
              </a:rPr>
              <a:t>Gibbs và Lennox mô tả 3 loại cơn điển hình</a:t>
            </a:r>
            <a:r>
              <a:rPr lang="en-SG" sz="2500">
                <a:latin typeface="Arial" panose="020B0604020202020204" pitchFamily="34" charset="0"/>
                <a:cs typeface="Arial" panose="020B0604020202020204" pitchFamily="34" charset="0"/>
              </a:rPr>
              <a:t>:</a:t>
            </a:r>
          </a:p>
          <a:p>
            <a:pPr marL="285750" indent="-285750" algn="just">
              <a:buFontTx/>
              <a:buChar char="-"/>
            </a:pPr>
            <a:r>
              <a:rPr lang="vi-VN" sz="2500">
                <a:latin typeface="Arial" panose="020B0604020202020204" pitchFamily="34" charset="0"/>
                <a:cs typeface="Arial" panose="020B0604020202020204" pitchFamily="34" charset="0"/>
              </a:rPr>
              <a:t>Ðộng kinh cơn bé: Sóng biên độ cao đỉnh tròn, tần số 3 chu k</a:t>
            </a:r>
            <a:r>
              <a:rPr lang="en-SG" sz="2500">
                <a:latin typeface="Arial" panose="020B0604020202020204" pitchFamily="34" charset="0"/>
                <a:cs typeface="Arial" panose="020B0604020202020204" pitchFamily="34" charset="0"/>
              </a:rPr>
              <a:t>ì</a:t>
            </a:r>
            <a:r>
              <a:rPr lang="vi-VN" sz="2500">
                <a:latin typeface="Arial" panose="020B0604020202020204" pitchFamily="34" charset="0"/>
                <a:cs typeface="Arial" panose="020B0604020202020204" pitchFamily="34" charset="0"/>
              </a:rPr>
              <a:t> giây đi kèm nhọn gọi là nhọn - sóng, đồng thời trên tất cả đạo trình.</a:t>
            </a:r>
            <a:endParaRPr lang="en-SG" sz="2500">
              <a:latin typeface="Arial" panose="020B0604020202020204" pitchFamily="34" charset="0"/>
              <a:cs typeface="Arial" panose="020B0604020202020204" pitchFamily="34" charset="0"/>
            </a:endParaRPr>
          </a:p>
          <a:p>
            <a:pPr marL="285750" indent="-285750" algn="just">
              <a:buFontTx/>
              <a:buChar char="-"/>
            </a:pPr>
            <a:endParaRPr lang="en-SG" sz="2500">
              <a:latin typeface="Arial" panose="020B0604020202020204" pitchFamily="34" charset="0"/>
              <a:cs typeface="Arial" panose="020B0604020202020204" pitchFamily="34" charset="0"/>
            </a:endParaRPr>
          </a:p>
          <a:p>
            <a:pPr marL="285750" indent="-285750" algn="just">
              <a:buFontTx/>
              <a:buChar char="-"/>
            </a:pPr>
            <a:r>
              <a:rPr lang="vi-VN" sz="2500">
                <a:latin typeface="Arial" panose="020B0604020202020204" pitchFamily="34" charset="0"/>
                <a:cs typeface="Arial" panose="020B0604020202020204" pitchFamily="34" charset="0"/>
              </a:rPr>
              <a:t>Ðộng kinh cơn lớn: Trước cơn một vài giây xuất hiện rải rác sóng chậm biên độ thấp rồi chuyển nhanh thành các nhọn, gai biên độ cao, tần số nhanh trên tất cả các kênh tương ứng với giai đoạn co cứng cơ. ….</a:t>
            </a:r>
            <a:endParaRPr lang="en-SG" sz="2500">
              <a:latin typeface="Arial" panose="020B0604020202020204" pitchFamily="34" charset="0"/>
              <a:cs typeface="Arial" panose="020B0604020202020204" pitchFamily="34" charset="0"/>
            </a:endParaRPr>
          </a:p>
          <a:p>
            <a:pPr marL="285750" indent="-285750" algn="just">
              <a:buFontTx/>
              <a:buChar char="-"/>
            </a:pPr>
            <a:endParaRPr lang="en-SG" sz="2500">
              <a:latin typeface="Arial" panose="020B0604020202020204" pitchFamily="34" charset="0"/>
              <a:cs typeface="Arial" panose="020B0604020202020204" pitchFamily="34" charset="0"/>
            </a:endParaRPr>
          </a:p>
          <a:p>
            <a:pPr marL="285750" indent="-285750" algn="just">
              <a:buFontTx/>
              <a:buChar char="-"/>
            </a:pPr>
            <a:r>
              <a:rPr lang="vi-VN" sz="2500">
                <a:latin typeface="Arial" panose="020B0604020202020204" pitchFamily="34" charset="0"/>
                <a:cs typeface="Arial" panose="020B0604020202020204" pitchFamily="34" charset="0"/>
              </a:rPr>
              <a:t>Ðộng kinh cục bộ phức tạp</a:t>
            </a:r>
            <a:r>
              <a:rPr lang="en-SG" sz="2500">
                <a:latin typeface="Arial" panose="020B0604020202020204" pitchFamily="34" charset="0"/>
                <a:cs typeface="Arial" panose="020B0604020202020204" pitchFamily="34" charset="0"/>
              </a:rPr>
              <a:t>: </a:t>
            </a:r>
            <a:r>
              <a:rPr lang="vi-VN" sz="2500">
                <a:latin typeface="Arial" panose="020B0604020202020204" pitchFamily="34" charset="0"/>
                <a:cs typeface="Arial" panose="020B0604020202020204" pitchFamily="34" charset="0"/>
              </a:rPr>
              <a:t>Biểu hiện bằng các sóng chậm, điện thế cao đỉnh vuông, tần số 2-4 chu k</a:t>
            </a:r>
            <a:r>
              <a:rPr lang="en-SG" sz="2500">
                <a:latin typeface="Arial" panose="020B0604020202020204" pitchFamily="34" charset="0"/>
                <a:cs typeface="Arial" panose="020B0604020202020204" pitchFamily="34" charset="0"/>
              </a:rPr>
              <a:t>ì</a:t>
            </a:r>
            <a:r>
              <a:rPr lang="vi-VN" sz="2500">
                <a:latin typeface="Arial" panose="020B0604020202020204" pitchFamily="34" charset="0"/>
                <a:cs typeface="Arial" panose="020B0604020202020204" pitchFamily="34" charset="0"/>
              </a:rPr>
              <a:t> giây. Xen kẻ với sóng nhanh biên độ thấp (do cử động). Loại động kinh này ghi rõ khi ngủ. Ngoài cơn có nhọn 2 pha, 3 pha, sóng ở vùng thái dương với biên độ cao.</a:t>
            </a:r>
            <a:endParaRPr lang="en-SG" sz="2500">
              <a:latin typeface="Arial" panose="020B0604020202020204" pitchFamily="34" charset="0"/>
              <a:cs typeface="Arial" panose="020B0604020202020204" pitchFamily="34" charset="0"/>
            </a:endParaRPr>
          </a:p>
        </p:txBody>
      </p:sp>
      <p:sp>
        <p:nvSpPr>
          <p:cNvPr id="15" name="Rectangle 14"/>
          <p:cNvSpPr/>
          <p:nvPr/>
        </p:nvSpPr>
        <p:spPr>
          <a:xfrm>
            <a:off x="407963" y="841490"/>
            <a:ext cx="11676185" cy="577032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SG"/>
          </a:p>
        </p:txBody>
      </p:sp>
      <p:sp>
        <p:nvSpPr>
          <p:cNvPr id="16" name="Rectangle 15"/>
          <p:cNvSpPr/>
          <p:nvPr/>
        </p:nvSpPr>
        <p:spPr>
          <a:xfrm>
            <a:off x="1266173" y="1586846"/>
            <a:ext cx="2391507" cy="1676859"/>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SG" sz="3000">
                <a:latin typeface="Arial" panose="020B0604020202020204" pitchFamily="34" charset="0"/>
                <a:cs typeface="Arial" panose="020B0604020202020204" pitchFamily="34" charset="0"/>
              </a:rPr>
              <a:t>2.2.2. </a:t>
            </a:r>
            <a:r>
              <a:rPr lang="en-SG" sz="3000" err="1">
                <a:latin typeface="Arial" panose="020B0604020202020204" pitchFamily="34" charset="0"/>
                <a:cs typeface="Arial" panose="020B0604020202020204" pitchFamily="34" charset="0"/>
              </a:rPr>
              <a:t>Các</a:t>
            </a:r>
            <a:r>
              <a:rPr lang="en-SG" sz="3000">
                <a:latin typeface="Arial" panose="020B0604020202020204" pitchFamily="34" charset="0"/>
                <a:cs typeface="Arial" panose="020B0604020202020204" pitchFamily="34" charset="0"/>
              </a:rPr>
              <a:t> </a:t>
            </a:r>
            <a:r>
              <a:rPr lang="en-SG" sz="3000" err="1">
                <a:latin typeface="Arial" panose="020B0604020202020204" pitchFamily="34" charset="0"/>
                <a:cs typeface="Arial" panose="020B0604020202020204" pitchFamily="34" charset="0"/>
              </a:rPr>
              <a:t>xét</a:t>
            </a:r>
            <a:r>
              <a:rPr lang="en-SG" sz="3000">
                <a:latin typeface="Arial" panose="020B0604020202020204" pitchFamily="34" charset="0"/>
                <a:cs typeface="Arial" panose="020B0604020202020204" pitchFamily="34" charset="0"/>
              </a:rPr>
              <a:t> </a:t>
            </a:r>
            <a:r>
              <a:rPr lang="en-SG" sz="3000" err="1">
                <a:latin typeface="Arial" panose="020B0604020202020204" pitchFamily="34" charset="0"/>
                <a:cs typeface="Arial" panose="020B0604020202020204" pitchFamily="34" charset="0"/>
              </a:rPr>
              <a:t>nghiệm</a:t>
            </a:r>
            <a:r>
              <a:rPr lang="en-SG" sz="3000">
                <a:latin typeface="Arial" panose="020B0604020202020204" pitchFamily="34" charset="0"/>
                <a:cs typeface="Arial" panose="020B0604020202020204" pitchFamily="34" charset="0"/>
              </a:rPr>
              <a:t> </a:t>
            </a:r>
            <a:r>
              <a:rPr lang="en-SG" sz="3000" err="1">
                <a:latin typeface="Arial" panose="020B0604020202020204" pitchFamily="34" charset="0"/>
                <a:cs typeface="Arial" panose="020B0604020202020204" pitchFamily="34" charset="0"/>
              </a:rPr>
              <a:t>khác</a:t>
            </a:r>
            <a:endParaRPr lang="en-SG" sz="3000">
              <a:latin typeface="Arial" panose="020B0604020202020204" pitchFamily="34" charset="0"/>
              <a:cs typeface="Arial" panose="020B0604020202020204" pitchFamily="34" charset="0"/>
            </a:endParaRPr>
          </a:p>
        </p:txBody>
      </p:sp>
      <p:sp>
        <p:nvSpPr>
          <p:cNvPr id="17" name="TextBox 16"/>
          <p:cNvSpPr txBox="1"/>
          <p:nvPr/>
        </p:nvSpPr>
        <p:spPr>
          <a:xfrm>
            <a:off x="4340095" y="1586846"/>
            <a:ext cx="6604570" cy="1631216"/>
          </a:xfrm>
          <a:prstGeom prst="rect">
            <a:avLst/>
          </a:prstGeom>
          <a:noFill/>
        </p:spPr>
        <p:txBody>
          <a:bodyPr wrap="square" rtlCol="0">
            <a:spAutoFit/>
          </a:bodyPr>
          <a:lstStyle/>
          <a:p>
            <a:pPr marL="285750" indent="-285750" algn="just">
              <a:buFont typeface="Arial" panose="020B0604020202020204" pitchFamily="34" charset="0"/>
              <a:buChar char="•"/>
            </a:pPr>
            <a:r>
              <a:rPr lang="vi-VN" sz="2500">
                <a:latin typeface="Arial" panose="020B0604020202020204" pitchFamily="34" charset="0"/>
                <a:cs typeface="Arial" panose="020B0604020202020204" pitchFamily="34" charset="0"/>
              </a:rPr>
              <a:t>Chụp phim sọ, chụp động mạch não, chụp não cắt lớp vi tính, cộng hưỡng từ não.... </a:t>
            </a:r>
            <a:endParaRPr lang="en-SG"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n-SG"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vi-VN" sz="2500">
                <a:latin typeface="Arial" panose="020B0604020202020204" pitchFamily="34" charset="0"/>
                <a:cs typeface="Arial" panose="020B0604020202020204" pitchFamily="34" charset="0"/>
              </a:rPr>
              <a:t>Glucose máu, điện giải đồ, dịch não tủy...</a:t>
            </a:r>
            <a:endParaRPr lang="en-SG" sz="2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333868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P spid="15" grpId="0" animBg="1"/>
      <p:bldP spid="16" grpId="0" animBg="1"/>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3664" y="7222"/>
            <a:ext cx="8915400" cy="953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000" b="1">
                <a:solidFill>
                  <a:srgbClr val="006600"/>
                </a:solidFill>
                <a:latin typeface="Arial" panose="020B0604020202020204" pitchFamily="34" charset="0"/>
                <a:cs typeface="Arial" panose="020B0604020202020204" pitchFamily="34" charset="0"/>
              </a:rPr>
              <a:t>3. </a:t>
            </a:r>
            <a:r>
              <a:rPr lang="en-US" sz="4000" b="1" err="1">
                <a:solidFill>
                  <a:srgbClr val="006600"/>
                </a:solidFill>
                <a:latin typeface="Arial" panose="020B0604020202020204" pitchFamily="34" charset="0"/>
                <a:cs typeface="Arial" panose="020B0604020202020204" pitchFamily="34" charset="0"/>
              </a:rPr>
              <a:t>Tiến</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triển</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và</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biến</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ch</a:t>
            </a:r>
            <a:r>
              <a:rPr lang="en-SG" sz="4000" b="1" err="1">
                <a:solidFill>
                  <a:srgbClr val="006600"/>
                </a:solidFill>
                <a:latin typeface="Arial" panose="020B0604020202020204" pitchFamily="34" charset="0"/>
                <a:cs typeface="Arial" panose="020B0604020202020204" pitchFamily="34" charset="0"/>
              </a:rPr>
              <a:t>ứng</a:t>
            </a:r>
            <a:endParaRPr lang="en-US" sz="4000" b="1">
              <a:solidFill>
                <a:srgbClr val="006600"/>
              </a:solidFill>
              <a:latin typeface="Arial" panose="020B0604020202020204" pitchFamily="34" charset="0"/>
              <a:cs typeface="Arial" panose="020B0604020202020204" pitchFamily="34" charset="0"/>
            </a:endParaRPr>
          </a:p>
        </p:txBody>
      </p:sp>
      <p:sp>
        <p:nvSpPr>
          <p:cNvPr id="3" name="TextBox 2"/>
          <p:cNvSpPr txBox="1"/>
          <p:nvPr/>
        </p:nvSpPr>
        <p:spPr>
          <a:xfrm>
            <a:off x="1603664" y="1076456"/>
            <a:ext cx="9495692" cy="4708981"/>
          </a:xfrm>
          <a:prstGeom prst="rect">
            <a:avLst/>
          </a:prstGeom>
          <a:noFill/>
        </p:spPr>
        <p:txBody>
          <a:bodyPr wrap="square" rtlCol="0">
            <a:spAutoFit/>
          </a:bodyPr>
          <a:lstStyle/>
          <a:p>
            <a:pPr marL="342900" indent="-342900" algn="just">
              <a:buFont typeface="Arial" panose="020B0604020202020204" pitchFamily="34" charset="0"/>
              <a:buChar char="•"/>
            </a:pPr>
            <a:r>
              <a:rPr lang="vi-VN" sz="2500">
                <a:latin typeface="Arial" panose="020B0604020202020204" pitchFamily="34" charset="0"/>
                <a:cs typeface="Arial" panose="020B0604020202020204" pitchFamily="34" charset="0"/>
              </a:rPr>
              <a:t>Thay đổi tùy theo thể, nguyên nhân, tổn thương não bộ hay ảnh hưởng đến não bộ</a:t>
            </a:r>
            <a:r>
              <a:rPr lang="en-SG" sz="2500">
                <a:latin typeface="Arial" panose="020B0604020202020204" pitchFamily="34" charset="0"/>
                <a:cs typeface="Arial" panose="020B0604020202020204" pitchFamily="34" charset="0"/>
              </a:rPr>
              <a:t>.</a:t>
            </a:r>
          </a:p>
          <a:p>
            <a:pPr marL="342900" indent="-342900" algn="just">
              <a:buFont typeface="Arial" panose="020B0604020202020204" pitchFamily="34" charset="0"/>
              <a:buChar char="•"/>
            </a:pPr>
            <a:endParaRPr lang="en-SG" sz="250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vi-VN" sz="2500">
                <a:latin typeface="Arial" panose="020B0604020202020204" pitchFamily="34" charset="0"/>
                <a:cs typeface="Arial" panose="020B0604020202020204" pitchFamily="34" charset="0"/>
              </a:rPr>
              <a:t>Ðộng kinh ở trẻ 8-10 tuổi diễn biến tốt hơn ở người lớn vì ở người lớn thường có tổn thương thực thể ở não nên rối loạn tâm thần sớm hơn.</a:t>
            </a:r>
            <a:endParaRPr lang="en-SG" sz="250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SG" sz="250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vi-VN" sz="2500">
                <a:latin typeface="Arial" panose="020B0604020202020204" pitchFamily="34" charset="0"/>
                <a:cs typeface="Arial" panose="020B0604020202020204" pitchFamily="34" charset="0"/>
              </a:rPr>
              <a:t>Có 5 loại diễn biến sau:</a:t>
            </a:r>
            <a:endParaRPr lang="en-SG" sz="2500">
              <a:latin typeface="Arial" panose="020B0604020202020204" pitchFamily="34" charset="0"/>
              <a:cs typeface="Arial" panose="020B0604020202020204" pitchFamily="34" charset="0"/>
            </a:endParaRPr>
          </a:p>
          <a:p>
            <a:pPr marL="342900" indent="-342900" algn="just">
              <a:buFontTx/>
              <a:buChar char="-"/>
            </a:pPr>
            <a:r>
              <a:rPr lang="vi-VN" sz="2500">
                <a:latin typeface="Arial" panose="020B0604020202020204" pitchFamily="34" charset="0"/>
                <a:cs typeface="Arial" panose="020B0604020202020204" pitchFamily="34" charset="0"/>
              </a:rPr>
              <a:t>Tăng tính chất và cường độ cơn, vì vậy phải đếm số cơn.</a:t>
            </a:r>
            <a:endParaRPr lang="en-SG" sz="2500">
              <a:latin typeface="Arial" panose="020B0604020202020204" pitchFamily="34" charset="0"/>
              <a:cs typeface="Arial" panose="020B0604020202020204" pitchFamily="34" charset="0"/>
            </a:endParaRPr>
          </a:p>
          <a:p>
            <a:pPr marL="342900" indent="-342900" algn="just">
              <a:buFontTx/>
              <a:buChar char="-"/>
            </a:pPr>
            <a:endParaRPr lang="en-SG" sz="2500">
              <a:latin typeface="Arial" panose="020B0604020202020204" pitchFamily="34" charset="0"/>
              <a:cs typeface="Arial" panose="020B0604020202020204" pitchFamily="34" charset="0"/>
            </a:endParaRPr>
          </a:p>
          <a:p>
            <a:pPr marL="342900" indent="-342900" algn="just">
              <a:buFontTx/>
              <a:buChar char="-"/>
            </a:pPr>
            <a:r>
              <a:rPr lang="vi-VN" sz="2500">
                <a:latin typeface="Arial" panose="020B0604020202020204" pitchFamily="34" charset="0"/>
                <a:cs typeface="Arial" panose="020B0604020202020204" pitchFamily="34" charset="0"/>
              </a:rPr>
              <a:t>Cơn từ ban ngày chuyển sang ban đêm thì nguy hiểm và nặng, vì khi lên cơn không ai biết.</a:t>
            </a:r>
            <a:endParaRPr lang="en-SG" sz="2500">
              <a:latin typeface="Arial" panose="020B0604020202020204" pitchFamily="34" charset="0"/>
              <a:cs typeface="Arial" panose="020B0604020202020204" pitchFamily="34" charset="0"/>
            </a:endParaRPr>
          </a:p>
        </p:txBody>
      </p:sp>
      <p:sp>
        <p:nvSpPr>
          <p:cNvPr id="4" name="Rectangle 3"/>
          <p:cNvSpPr/>
          <p:nvPr/>
        </p:nvSpPr>
        <p:spPr>
          <a:xfrm>
            <a:off x="785979" y="1041604"/>
            <a:ext cx="10550769" cy="539833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SG"/>
          </a:p>
        </p:txBody>
      </p:sp>
      <p:sp>
        <p:nvSpPr>
          <p:cNvPr id="5" name="TextBox 4"/>
          <p:cNvSpPr txBox="1"/>
          <p:nvPr/>
        </p:nvSpPr>
        <p:spPr>
          <a:xfrm>
            <a:off x="1835781" y="1157801"/>
            <a:ext cx="9031458" cy="4708981"/>
          </a:xfrm>
          <a:prstGeom prst="rect">
            <a:avLst/>
          </a:prstGeom>
          <a:noFill/>
        </p:spPr>
        <p:txBody>
          <a:bodyPr wrap="square" rtlCol="0">
            <a:spAutoFit/>
          </a:bodyPr>
          <a:lstStyle/>
          <a:p>
            <a:pPr marL="342900" indent="-342900" algn="just">
              <a:buFontTx/>
              <a:buChar char="-"/>
            </a:pPr>
            <a:r>
              <a:rPr lang="vi-VN" sz="2500">
                <a:latin typeface="Arial" panose="020B0604020202020204" pitchFamily="34" charset="0"/>
                <a:cs typeface="Arial" panose="020B0604020202020204" pitchFamily="34" charset="0"/>
              </a:rPr>
              <a:t>Chuyển thể lâm sàng: Lúc đầu cơn nhỏ khi trưởng thành lại cơn lớn, cục bộ thành toàn bộ hóa là nặng hơn. Hoặc tăng nhịp điệu của cơn thành hai thể động kinh liên tục hoặc trạng thái động kinh, dẫn đến mê, phù não, rối loạn thần kinh thực vật</a:t>
            </a:r>
            <a:r>
              <a:rPr lang="en-SG" sz="2500">
                <a:latin typeface="Arial" panose="020B0604020202020204" pitchFamily="34" charset="0"/>
                <a:cs typeface="Arial" panose="020B0604020202020204" pitchFamily="34" charset="0"/>
              </a:rPr>
              <a:t>.</a:t>
            </a:r>
          </a:p>
          <a:p>
            <a:pPr marL="342900" indent="-342900" algn="just">
              <a:buFontTx/>
              <a:buChar char="-"/>
            </a:pPr>
            <a:endParaRPr lang="en-SG" sz="2500">
              <a:latin typeface="Arial" panose="020B0604020202020204" pitchFamily="34" charset="0"/>
              <a:cs typeface="Arial" panose="020B0604020202020204" pitchFamily="34" charset="0"/>
            </a:endParaRPr>
          </a:p>
          <a:p>
            <a:pPr marL="342900" indent="-342900" algn="just">
              <a:buFontTx/>
              <a:buChar char="-"/>
            </a:pPr>
            <a:r>
              <a:rPr lang="vi-VN" sz="2500">
                <a:latin typeface="Arial" panose="020B0604020202020204" pitchFamily="34" charset="0"/>
                <a:cs typeface="Arial" panose="020B0604020202020204" pitchFamily="34" charset="0"/>
              </a:rPr>
              <a:t>Xuất hiện triệu chứng khu trú ngay sau cơn: Thấy dấu khu trú điều này quan trọng để phát hiện động kinh cục bộ toàn bộ hóa. Nên ngay sau cơn phải khám thần kinh kỹ để phát hiện được tổn thương khu trú.</a:t>
            </a:r>
            <a:endParaRPr lang="en-SG" sz="2500">
              <a:latin typeface="Arial" panose="020B0604020202020204" pitchFamily="34" charset="0"/>
              <a:cs typeface="Arial" panose="020B0604020202020204" pitchFamily="34" charset="0"/>
            </a:endParaRPr>
          </a:p>
          <a:p>
            <a:pPr marL="342900" indent="-342900" algn="just">
              <a:buFontTx/>
              <a:buChar char="-"/>
            </a:pPr>
            <a:endParaRPr lang="en-SG" sz="2500">
              <a:latin typeface="Arial" panose="020B0604020202020204" pitchFamily="34" charset="0"/>
              <a:cs typeface="Arial" panose="020B0604020202020204" pitchFamily="34" charset="0"/>
            </a:endParaRPr>
          </a:p>
          <a:p>
            <a:pPr marL="342900" indent="-342900" algn="just">
              <a:buFontTx/>
              <a:buChar char="-"/>
            </a:pPr>
            <a:r>
              <a:rPr lang="vi-VN" sz="2500">
                <a:latin typeface="Arial" panose="020B0604020202020204" pitchFamily="34" charset="0"/>
                <a:cs typeface="Arial" panose="020B0604020202020204" pitchFamily="34" charset="0"/>
              </a:rPr>
              <a:t>Có những thay đổi về tâm thần, sa sút trí tuệ.</a:t>
            </a:r>
            <a:endParaRPr lang="en-SG" sz="2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8774164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3664" y="7222"/>
            <a:ext cx="8915400" cy="58449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000" b="1">
                <a:solidFill>
                  <a:srgbClr val="006600"/>
                </a:solidFill>
                <a:latin typeface="Arial" panose="020B0604020202020204" pitchFamily="34" charset="0"/>
                <a:cs typeface="Arial" panose="020B0604020202020204" pitchFamily="34" charset="0"/>
              </a:rPr>
              <a:t>4. </a:t>
            </a:r>
            <a:r>
              <a:rPr lang="en-US" sz="4000" b="1" err="1">
                <a:solidFill>
                  <a:srgbClr val="006600"/>
                </a:solidFill>
                <a:latin typeface="Arial" panose="020B0604020202020204" pitchFamily="34" charset="0"/>
                <a:cs typeface="Arial" panose="020B0604020202020204" pitchFamily="34" charset="0"/>
              </a:rPr>
              <a:t>Điều</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trị</a:t>
            </a:r>
            <a:endParaRPr lang="en-US" sz="4000" b="1">
              <a:solidFill>
                <a:srgbClr val="006600"/>
              </a:solidFill>
              <a:latin typeface="Arial" panose="020B0604020202020204" pitchFamily="34" charset="0"/>
              <a:cs typeface="Arial" panose="020B0604020202020204" pitchFamily="34" charset="0"/>
            </a:endParaRPr>
          </a:p>
        </p:txBody>
      </p:sp>
      <p:sp>
        <p:nvSpPr>
          <p:cNvPr id="3" name="Rectangle 2"/>
          <p:cNvSpPr/>
          <p:nvPr/>
        </p:nvSpPr>
        <p:spPr>
          <a:xfrm>
            <a:off x="1760221" y="105696"/>
            <a:ext cx="8915400" cy="51274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000" b="1">
                <a:solidFill>
                  <a:srgbClr val="006600"/>
                </a:solidFill>
                <a:latin typeface="Arial" panose="020B0604020202020204" pitchFamily="34" charset="0"/>
                <a:cs typeface="Arial" panose="020B0604020202020204" pitchFamily="34" charset="0"/>
              </a:rPr>
              <a:t>4.1. </a:t>
            </a:r>
            <a:r>
              <a:rPr lang="en-US" sz="4000" b="1" err="1">
                <a:solidFill>
                  <a:srgbClr val="006600"/>
                </a:solidFill>
                <a:latin typeface="Arial" panose="020B0604020202020204" pitchFamily="34" charset="0"/>
                <a:cs typeface="Arial" panose="020B0604020202020204" pitchFamily="34" charset="0"/>
              </a:rPr>
              <a:t>Điều</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trị</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không</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dùng</a:t>
            </a:r>
            <a:r>
              <a:rPr lang="en-US" sz="4000" b="1">
                <a:solidFill>
                  <a:srgbClr val="006600"/>
                </a:solidFill>
                <a:latin typeface="Arial" panose="020B0604020202020204" pitchFamily="34" charset="0"/>
                <a:cs typeface="Arial" panose="020B0604020202020204" pitchFamily="34" charset="0"/>
              </a:rPr>
              <a:t> </a:t>
            </a:r>
            <a:r>
              <a:rPr lang="en-US" sz="4000" b="1" err="1">
                <a:solidFill>
                  <a:srgbClr val="006600"/>
                </a:solidFill>
                <a:latin typeface="Arial" panose="020B0604020202020204" pitchFamily="34" charset="0"/>
                <a:cs typeface="Arial" panose="020B0604020202020204" pitchFamily="34" charset="0"/>
              </a:rPr>
              <a:t>thuốc</a:t>
            </a:r>
            <a:endParaRPr lang="en-US" sz="4000" b="1">
              <a:solidFill>
                <a:srgbClr val="006600"/>
              </a:solidFill>
              <a:latin typeface="Arial" panose="020B0604020202020204" pitchFamily="34" charset="0"/>
              <a:cs typeface="Arial" panose="020B0604020202020204" pitchFamily="34" charset="0"/>
            </a:endParaRPr>
          </a:p>
        </p:txBody>
      </p:sp>
      <p:sp>
        <p:nvSpPr>
          <p:cNvPr id="4" name="TextBox 3"/>
          <p:cNvSpPr txBox="1"/>
          <p:nvPr/>
        </p:nvSpPr>
        <p:spPr>
          <a:xfrm>
            <a:off x="1026942" y="777379"/>
            <a:ext cx="10241280" cy="5478423"/>
          </a:xfrm>
          <a:prstGeom prst="rect">
            <a:avLst/>
          </a:prstGeom>
          <a:noFill/>
        </p:spPr>
        <p:txBody>
          <a:bodyPr wrap="square" rtlCol="0">
            <a:spAutoFit/>
          </a:bodyPr>
          <a:lstStyle/>
          <a:p>
            <a:pPr marL="342900" indent="-342900" algn="just">
              <a:buFont typeface="Arial" panose="020B0604020202020204" pitchFamily="34" charset="0"/>
              <a:buChar char="•"/>
            </a:pPr>
            <a:r>
              <a:rPr lang="vi-VN" sz="2500">
                <a:latin typeface="Arial" panose="020B0604020202020204" pitchFamily="34" charset="0"/>
                <a:cs typeface="Arial" panose="020B0604020202020204" pitchFamily="34" charset="0"/>
              </a:rPr>
              <a:t>Chế độ tiết thực, sinh hoạt, lao động</a:t>
            </a:r>
            <a:r>
              <a:rPr lang="en-SG" sz="2500">
                <a:latin typeface="Arial" panose="020B0604020202020204" pitchFamily="34" charset="0"/>
                <a:cs typeface="Arial" panose="020B0604020202020204" pitchFamily="34" charset="0"/>
              </a:rPr>
              <a:t>. </a:t>
            </a:r>
            <a:r>
              <a:rPr lang="vi-VN" sz="2500">
                <a:latin typeface="Arial" panose="020B0604020202020204" pitchFamily="34" charset="0"/>
                <a:cs typeface="Arial" panose="020B0604020202020204" pitchFamily="34" charset="0"/>
              </a:rPr>
              <a:t>Không dùng các loại kích thích như cafe, thuốc lá, rượu, gia vị, không được ăn quá nhiều nhất là vào buổi tối.</a:t>
            </a:r>
            <a:r>
              <a:rPr lang="en-SG" sz="2500">
                <a:latin typeface="Arial" panose="020B0604020202020204" pitchFamily="34" charset="0"/>
                <a:cs typeface="Arial" panose="020B0604020202020204" pitchFamily="34" charset="0"/>
              </a:rPr>
              <a:t> </a:t>
            </a:r>
            <a:r>
              <a:rPr lang="vi-VN" sz="2500">
                <a:latin typeface="Arial" panose="020B0604020202020204" pitchFamily="34" charset="0"/>
                <a:cs typeface="Arial" panose="020B0604020202020204" pitchFamily="34" charset="0"/>
              </a:rPr>
              <a:t>Một số tác giả đề nghị ăn nhiều mỡ, ít hydrat carbon và protein tạo ra tình trạng tăng ceton nên đở động kinh.</a:t>
            </a:r>
            <a:endParaRPr lang="en-SG" sz="250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SG" sz="250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vi-VN" sz="2500">
                <a:cs typeface="Arial" panose="020B0604020202020204" pitchFamily="34" charset="0"/>
              </a:rPr>
              <a:t>Thức ngủ đúng giờ tùy theo nghề nghiệp của từng người để tránh mất định hình hoạt động thần kinh trong 24 giờ.</a:t>
            </a:r>
            <a:endParaRPr lang="en-SG" sz="250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SG" sz="250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vi-VN" sz="2500">
                <a:cs typeface="Arial" panose="020B0604020202020204" pitchFamily="34" charset="0"/>
              </a:rPr>
              <a:t>Tránh các công việc có thể nguy hiểm cho bệnh nhân hoặc người khác như làm việc trên cao, dưới nước, gần lửa, lái xe</a:t>
            </a:r>
            <a:r>
              <a:rPr lang="en-SG" sz="2500">
                <a:latin typeface="Arial" panose="020B0604020202020204" pitchFamily="34" charset="0"/>
                <a:cs typeface="Arial" panose="020B0604020202020204" pitchFamily="34" charset="0"/>
              </a:rPr>
              <a:t>.</a:t>
            </a:r>
          </a:p>
          <a:p>
            <a:pPr marL="342900" indent="-342900" algn="just">
              <a:buFont typeface="Arial" panose="020B0604020202020204" pitchFamily="34" charset="0"/>
              <a:buChar char="•"/>
            </a:pPr>
            <a:endParaRPr lang="en-SG" sz="250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vi-VN" sz="2500">
                <a:cs typeface="Arial" panose="020B0604020202020204" pitchFamily="34" charset="0"/>
              </a:rPr>
              <a:t>Tránh làm việc lâu ngoài nắng vì dễ mất nước và điện giải, không làm việc nơi ánh sáng chói loè như hàn hoặc không nên xem ti vi và chơi trò chơi điện tử lâu vì đó là các kích thích có thể gây lên cơn.</a:t>
            </a:r>
            <a:endParaRPr lang="en-SG" sz="2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2240290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3315</Words>
  <Application>Microsoft Office PowerPoint</Application>
  <PresentationFormat>Custom</PresentationFormat>
  <Paragraphs>249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FPT SHOP</dc:creator>
  <cp:lastModifiedBy>vta</cp:lastModifiedBy>
  <cp:revision>45</cp:revision>
  <dcterms:created xsi:type="dcterms:W3CDTF">2017-04-01T05:29:12Z</dcterms:created>
  <dcterms:modified xsi:type="dcterms:W3CDTF">2017-04-02T03:40:52Z</dcterms:modified>
</cp:coreProperties>
</file>