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68" r:id="rId8"/>
    <p:sldId id="270" r:id="rId9"/>
    <p:sldId id="256" r:id="rId10"/>
    <p:sldId id="257" r:id="rId11"/>
    <p:sldId id="258" r:id="rId12"/>
    <p:sldId id="259" r:id="rId13"/>
    <p:sldId id="260" r:id="rId14"/>
    <p:sldId id="261"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p:scale>
          <a:sx n="66" d="100"/>
          <a:sy n="66" d="100"/>
        </p:scale>
        <p:origin x="-900" y="-3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9B6B18-AE79-4988-B7D4-C40756E96DA1}" type="datetimeFigureOut">
              <a:rPr lang="en-US" smtClean="0"/>
              <a:pPr/>
              <a:t>19-Mar-17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359251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B6B18-AE79-4988-B7D4-C40756E96DA1}" type="datetimeFigureOut">
              <a:rPr lang="en-US" smtClean="0"/>
              <a:pPr/>
              <a:t>19-Mar-17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773534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B6B18-AE79-4988-B7D4-C40756E96DA1}" type="datetimeFigureOut">
              <a:rPr lang="en-US" smtClean="0"/>
              <a:pPr/>
              <a:t>19-Mar-17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109798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B6B18-AE79-4988-B7D4-C40756E96DA1}" type="datetimeFigureOut">
              <a:rPr lang="en-US" smtClean="0"/>
              <a:pPr/>
              <a:t>19-Mar-17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46079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9B6B18-AE79-4988-B7D4-C40756E96DA1}" type="datetimeFigureOut">
              <a:rPr lang="en-US" smtClean="0"/>
              <a:pPr/>
              <a:t>19-Mar-17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1841986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9B6B18-AE79-4988-B7D4-C40756E96DA1}" type="datetimeFigureOut">
              <a:rPr lang="en-US" smtClean="0"/>
              <a:pPr/>
              <a:t>19-Mar-17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2511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9B6B18-AE79-4988-B7D4-C40756E96DA1}" type="datetimeFigureOut">
              <a:rPr lang="en-US" smtClean="0"/>
              <a:pPr/>
              <a:t>19-Mar-17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22699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9B6B18-AE79-4988-B7D4-C40756E96DA1}" type="datetimeFigureOut">
              <a:rPr lang="en-US" smtClean="0"/>
              <a:pPr/>
              <a:t>19-Mar-17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176705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B6B18-AE79-4988-B7D4-C40756E96DA1}" type="datetimeFigureOut">
              <a:rPr lang="en-US" smtClean="0"/>
              <a:pPr/>
              <a:t>19-Mar-17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60262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B6B18-AE79-4988-B7D4-C40756E96DA1}" type="datetimeFigureOut">
              <a:rPr lang="en-US" smtClean="0"/>
              <a:pPr/>
              <a:t>19-Mar-17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1800359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B6B18-AE79-4988-B7D4-C40756E96DA1}" type="datetimeFigureOut">
              <a:rPr lang="en-US" smtClean="0"/>
              <a:pPr/>
              <a:t>19-Mar-17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3506113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B6B18-AE79-4988-B7D4-C40756E96DA1}" type="datetimeFigureOut">
              <a:rPr lang="en-US" smtClean="0"/>
              <a:pPr/>
              <a:t>19-Mar-17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29795-A3FB-45D4-9F0C-422BD7262F79}" type="slidenum">
              <a:rPr lang="en-US" smtClean="0"/>
              <a:pPr/>
              <a:t>‹#›</a:t>
            </a:fld>
            <a:endParaRPr lang="en-US"/>
          </a:p>
        </p:txBody>
      </p:sp>
    </p:spTree>
    <p:extLst>
      <p:ext uri="{BB962C8B-B14F-4D97-AF65-F5344CB8AC3E}">
        <p14:creationId xmlns:p14="http://schemas.microsoft.com/office/powerpoint/2010/main" xmlns="" val="228589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12029" y="348342"/>
            <a:ext cx="6904383" cy="1477328"/>
          </a:xfrm>
          <a:prstGeom prst="rect">
            <a:avLst/>
          </a:prstGeom>
          <a:noFill/>
        </p:spPr>
        <p:txBody>
          <a:bodyPr wrap="square" rtlCol="0">
            <a:spAutoFit/>
          </a:bodyPr>
          <a:lstStyle/>
          <a:p>
            <a:pPr algn="ctr"/>
            <a:r>
              <a:rPr lang="en-US" sz="4500" b="1" dirty="0" smtClean="0">
                <a:solidFill>
                  <a:srgbClr val="006600"/>
                </a:solidFill>
                <a:latin typeface="Arial" pitchFamily="34" charset="0"/>
                <a:cs typeface="Arial" pitchFamily="34" charset="0"/>
              </a:rPr>
              <a:t>ĐẠI CƯƠNG VỀ MÁU VÀ CƠ QUAN TẠO MÁU</a:t>
            </a:r>
            <a:endParaRPr lang="en-US" sz="4500" b="1" dirty="0">
              <a:solidFill>
                <a:srgbClr val="006600"/>
              </a:solidFill>
              <a:latin typeface="Arial" pitchFamily="34" charset="0"/>
              <a:cs typeface="Arial" pitchFamily="34" charset="0"/>
            </a:endParaRPr>
          </a:p>
        </p:txBody>
      </p:sp>
      <p:sp>
        <p:nvSpPr>
          <p:cNvPr id="5" name="TextBox 4"/>
          <p:cNvSpPr txBox="1"/>
          <p:nvPr/>
        </p:nvSpPr>
        <p:spPr>
          <a:xfrm>
            <a:off x="660716" y="3338285"/>
            <a:ext cx="3405809" cy="2977738"/>
          </a:xfrm>
          <a:prstGeom prst="rect">
            <a:avLst/>
          </a:prstGeom>
          <a:noFill/>
        </p:spPr>
        <p:txBody>
          <a:bodyPr wrap="square" rtlCol="0">
            <a:spAutoFit/>
          </a:bodyPr>
          <a:lstStyle/>
          <a:p>
            <a:pPr>
              <a:lnSpc>
                <a:spcPct val="150000"/>
              </a:lnSpc>
            </a:pPr>
            <a:r>
              <a:rPr lang="en-US" sz="2500" dirty="0" err="1" smtClean="0">
                <a:latin typeface="Arial" pitchFamily="34" charset="0"/>
                <a:cs typeface="Arial" pitchFamily="34" charset="0"/>
              </a:rPr>
              <a:t>Nhóm</a:t>
            </a:r>
            <a:r>
              <a:rPr lang="en-US" sz="2500" dirty="0" smtClean="0">
                <a:latin typeface="Arial" pitchFamily="34" charset="0"/>
                <a:cs typeface="Arial" pitchFamily="34" charset="0"/>
              </a:rPr>
              <a:t> 9:</a:t>
            </a:r>
          </a:p>
          <a:p>
            <a:pPr>
              <a:lnSpc>
                <a:spcPct val="150000"/>
              </a:lnSpc>
            </a:pPr>
            <a:r>
              <a:rPr lang="en-US" sz="2500" dirty="0" err="1" smtClean="0">
                <a:latin typeface="Arial" pitchFamily="34" charset="0"/>
                <a:cs typeface="Arial" pitchFamily="34" charset="0"/>
              </a:rPr>
              <a:t>Nguyễn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Mạnh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Tuấn</a:t>
            </a:r>
            <a:endParaRPr lang="en-US" sz="2500" dirty="0" smtClean="0">
              <a:latin typeface="Arial" pitchFamily="34" charset="0"/>
              <a:cs typeface="Arial" pitchFamily="34" charset="0"/>
            </a:endParaRPr>
          </a:p>
          <a:p>
            <a:pPr>
              <a:lnSpc>
                <a:spcPct val="150000"/>
              </a:lnSpc>
            </a:pPr>
            <a:r>
              <a:rPr lang="en-US" sz="2500" dirty="0" err="1" smtClean="0">
                <a:latin typeface="Arial" pitchFamily="34" charset="0"/>
                <a:cs typeface="Arial" pitchFamily="34" charset="0"/>
              </a:rPr>
              <a:t>Phạm</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Thị</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Nguyệt</a:t>
            </a:r>
            <a:endParaRPr lang="en-US" sz="2500" dirty="0" smtClean="0">
              <a:latin typeface="Arial" pitchFamily="34" charset="0"/>
              <a:cs typeface="Arial" pitchFamily="34" charset="0"/>
            </a:endParaRPr>
          </a:p>
          <a:p>
            <a:pPr>
              <a:lnSpc>
                <a:spcPct val="150000"/>
              </a:lnSpc>
            </a:pPr>
            <a:r>
              <a:rPr lang="en-US" sz="2500" dirty="0" err="1" smtClean="0">
                <a:latin typeface="Arial" pitchFamily="34" charset="0"/>
                <a:cs typeface="Arial" pitchFamily="34" charset="0"/>
              </a:rPr>
              <a:t>Nguyễn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Tấn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Khang</a:t>
            </a:r>
            <a:endParaRPr lang="en-US" sz="2500" dirty="0" smtClean="0">
              <a:latin typeface="Arial" pitchFamily="34" charset="0"/>
              <a:cs typeface="Arial" pitchFamily="34" charset="0"/>
            </a:endParaRPr>
          </a:p>
          <a:p>
            <a:pPr>
              <a:lnSpc>
                <a:spcPct val="150000"/>
              </a:lnSpc>
            </a:pPr>
            <a:r>
              <a:rPr lang="en-US" sz="2500" dirty="0" err="1" smtClean="0">
                <a:latin typeface="Arial" pitchFamily="34" charset="0"/>
                <a:cs typeface="Arial" pitchFamily="34" charset="0"/>
              </a:rPr>
              <a:t>Nguyễn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Thùy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Dương</a:t>
            </a:r>
            <a:endParaRPr lang="en-US" sz="2500" dirty="0" smtClean="0">
              <a:latin typeface="Arial" pitchFamily="34" charset="0"/>
              <a:cs typeface="Arial" pitchFamily="34" charset="0"/>
            </a:endParaRPr>
          </a:p>
        </p:txBody>
      </p:sp>
      <p:pic>
        <p:nvPicPr>
          <p:cNvPr id="6" name="Picture 5" descr="aaaa.jpg"/>
          <p:cNvPicPr>
            <a:picLocks noChangeAspect="1"/>
          </p:cNvPicPr>
          <p:nvPr/>
        </p:nvPicPr>
        <p:blipFill>
          <a:blip r:embed="rId2" cstate="print"/>
          <a:stretch>
            <a:fillRect/>
          </a:stretch>
        </p:blipFill>
        <p:spPr>
          <a:xfrm>
            <a:off x="4309130" y="2423886"/>
            <a:ext cx="7882870" cy="443411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7741" y="0"/>
            <a:ext cx="8062175"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006600"/>
                </a:solidFill>
                <a:latin typeface="Arial" panose="020B0604020202020204" pitchFamily="34" charset="0"/>
                <a:cs typeface="Arial" panose="020B0604020202020204" pitchFamily="34" charset="0"/>
              </a:rPr>
              <a:t>2.2. Rối loạn về bạch cầu</a:t>
            </a:r>
            <a:endParaRPr lang="en-US" sz="4000" b="1">
              <a:solidFill>
                <a:srgbClr val="006600"/>
              </a:solidFill>
              <a:latin typeface="Arial" panose="020B0604020202020204" pitchFamily="34" charset="0"/>
              <a:cs typeface="Arial" panose="020B0604020202020204" pitchFamily="34" charset="0"/>
            </a:endParaRPr>
          </a:p>
        </p:txBody>
      </p:sp>
      <p:sp>
        <p:nvSpPr>
          <p:cNvPr id="6" name="Oval 5"/>
          <p:cNvSpPr/>
          <p:nvPr/>
        </p:nvSpPr>
        <p:spPr>
          <a:xfrm>
            <a:off x="51517" y="2202289"/>
            <a:ext cx="3526570" cy="18528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Arial" panose="020B0604020202020204" pitchFamily="34" charset="0"/>
                <a:cs typeface="Arial" panose="020B0604020202020204" pitchFamily="34" charset="0"/>
              </a:rPr>
              <a:t>2.2.1. RL không ác tính dòng bạch cầu</a:t>
            </a:r>
          </a:p>
        </p:txBody>
      </p:sp>
      <p:sp>
        <p:nvSpPr>
          <p:cNvPr id="2" name="TextBox 1"/>
          <p:cNvSpPr txBox="1"/>
          <p:nvPr/>
        </p:nvSpPr>
        <p:spPr>
          <a:xfrm>
            <a:off x="3935896" y="953037"/>
            <a:ext cx="7752521" cy="5478423"/>
          </a:xfrm>
          <a:prstGeom prst="rect">
            <a:avLst/>
          </a:prstGeom>
          <a:noFill/>
        </p:spPr>
        <p:txBody>
          <a:bodyPr wrap="square" rtlCol="0">
            <a:spAutoFit/>
          </a:bodyPr>
          <a:lstStyle/>
          <a:p>
            <a:pPr marL="342900" indent="-34290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Trong </a:t>
            </a:r>
            <a:r>
              <a:rPr lang="en-US" sz="2500">
                <a:latin typeface="Arial" panose="020B0604020202020204" pitchFamily="34" charset="0"/>
                <a:cs typeface="Arial" panose="020B0604020202020204" pitchFamily="34" charset="0"/>
              </a:rPr>
              <a:t>trường hợp bệnh lý, bạch cầu có thể thay đổi theo hai hướng</a:t>
            </a:r>
            <a:r>
              <a:rPr lang="en-US" sz="2500" smtClean="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endParaRPr lang="en-US" sz="2500">
              <a:latin typeface="Arial" panose="020B0604020202020204" pitchFamily="34" charset="0"/>
              <a:cs typeface="Arial" panose="020B0604020202020204" pitchFamily="34" charset="0"/>
            </a:endParaRPr>
          </a:p>
          <a:p>
            <a:pPr marL="342900" indent="-342900" algn="just">
              <a:buFontTx/>
              <a:buChar char="-"/>
            </a:pPr>
            <a:r>
              <a:rPr lang="en-US" sz="2500" u="sng" smtClean="0">
                <a:latin typeface="Arial" panose="020B0604020202020204" pitchFamily="34" charset="0"/>
                <a:cs typeface="Arial" panose="020B0604020202020204" pitchFamily="34" charset="0"/>
              </a:rPr>
              <a:t>Bạch </a:t>
            </a:r>
            <a:r>
              <a:rPr lang="en-US" sz="2500" u="sng">
                <a:latin typeface="Arial" panose="020B0604020202020204" pitchFamily="34" charset="0"/>
                <a:cs typeface="Arial" panose="020B0604020202020204" pitchFamily="34" charset="0"/>
              </a:rPr>
              <a:t>cầu </a:t>
            </a:r>
            <a:r>
              <a:rPr lang="en-US" sz="2500" u="sng" smtClean="0">
                <a:latin typeface="Arial" panose="020B0604020202020204" pitchFamily="34" charset="0"/>
                <a:cs typeface="Arial" panose="020B0604020202020204" pitchFamily="34" charset="0"/>
              </a:rPr>
              <a:t>tăng:</a:t>
            </a:r>
            <a:r>
              <a:rPr lang="en-US" sz="2500" smtClean="0">
                <a:latin typeface="Arial" panose="020B0604020202020204" pitchFamily="34" charset="0"/>
                <a:cs typeface="Arial" panose="020B0604020202020204" pitchFamily="34" charset="0"/>
              </a:rPr>
              <a:t> khi &gt;9000/mm3</a:t>
            </a:r>
            <a:r>
              <a:rPr lang="en-US" sz="2500">
                <a:latin typeface="Arial" panose="020B0604020202020204" pitchFamily="34" charset="0"/>
                <a:cs typeface="Arial" panose="020B0604020202020204" pitchFamily="34" charset="0"/>
              </a:rPr>
              <a:t>, là phản ứng tích cực của cơ thể đối với nhân tố gây </a:t>
            </a:r>
            <a:r>
              <a:rPr lang="en-US" sz="2500" smtClean="0">
                <a:latin typeface="Arial" panose="020B0604020202020204" pitchFamily="34" charset="0"/>
                <a:cs typeface="Arial" panose="020B0604020202020204" pitchFamily="34" charset="0"/>
              </a:rPr>
              <a:t>bệnh. Bạch </a:t>
            </a:r>
            <a:r>
              <a:rPr lang="en-US" sz="2500">
                <a:latin typeface="Arial" panose="020B0604020202020204" pitchFamily="34" charset="0"/>
                <a:cs typeface="Arial" panose="020B0604020202020204" pitchFamily="34" charset="0"/>
              </a:rPr>
              <a:t>cầu tăng cao </a:t>
            </a:r>
            <a:r>
              <a:rPr lang="en-US" sz="2500" smtClean="0">
                <a:latin typeface="Arial" panose="020B0604020202020204" pitchFamily="34" charset="0"/>
                <a:cs typeface="Arial" panose="020B0604020202020204" pitchFamily="34" charset="0"/>
              </a:rPr>
              <a:t>&gt;25000/mm3 </a:t>
            </a:r>
            <a:r>
              <a:rPr lang="en-US" sz="2500" smtClean="0">
                <a:latin typeface="Arial" panose="020B0604020202020204" pitchFamily="34" charset="0"/>
                <a:cs typeface="Arial" panose="020B0604020202020204" pitchFamily="34" charset="0"/>
                <a:sym typeface="Wingdings" panose="05000000000000000000" pitchFamily="2" charset="2"/>
              </a:rPr>
              <a:t> </a:t>
            </a:r>
            <a:r>
              <a:rPr lang="en-US" sz="2500" smtClean="0">
                <a:latin typeface="Arial" panose="020B0604020202020204" pitchFamily="34" charset="0"/>
                <a:cs typeface="Arial" panose="020B0604020202020204" pitchFamily="34" charset="0"/>
              </a:rPr>
              <a:t>phản </a:t>
            </a:r>
            <a:r>
              <a:rPr lang="en-US" sz="2500">
                <a:latin typeface="Arial" panose="020B0604020202020204" pitchFamily="34" charset="0"/>
                <a:cs typeface="Arial" panose="020B0604020202020204" pitchFamily="34" charset="0"/>
              </a:rPr>
              <a:t>ứng dạng bệnh bạch cầu, t</a:t>
            </a:r>
            <a:r>
              <a:rPr lang="en-US" sz="2500" smtClean="0">
                <a:latin typeface="Arial" panose="020B0604020202020204" pitchFamily="34" charset="0"/>
                <a:cs typeface="Arial" panose="020B0604020202020204" pitchFamily="34" charset="0"/>
              </a:rPr>
              <a:t>ăng </a:t>
            </a:r>
            <a:r>
              <a:rPr lang="en-US" sz="2500">
                <a:latin typeface="Arial" panose="020B0604020202020204" pitchFamily="34" charset="0"/>
                <a:cs typeface="Arial" panose="020B0604020202020204" pitchFamily="34" charset="0"/>
              </a:rPr>
              <a:t>cao hơn nữa thường là bệnh của cơ quan tạo máu (bệnh bạch cầu</a:t>
            </a:r>
            <a:r>
              <a:rPr lang="en-US" sz="2500" smtClean="0">
                <a:latin typeface="Arial" panose="020B0604020202020204" pitchFamily="34" charset="0"/>
                <a:cs typeface="Arial" panose="020B0604020202020204" pitchFamily="34" charset="0"/>
              </a:rPr>
              <a:t>).</a:t>
            </a:r>
          </a:p>
          <a:p>
            <a:pPr marL="342900" indent="-342900" algn="just">
              <a:buFontTx/>
              <a:buChar char="-"/>
            </a:pPr>
            <a:endParaRPr lang="en-US" sz="2500" smtClean="0">
              <a:latin typeface="Arial" panose="020B0604020202020204" pitchFamily="34" charset="0"/>
              <a:cs typeface="Arial" panose="020B0604020202020204" pitchFamily="34" charset="0"/>
            </a:endParaRPr>
          </a:p>
          <a:p>
            <a:pPr marL="342900" indent="-342900" algn="just">
              <a:buFontTx/>
              <a:buChar char="-"/>
            </a:pPr>
            <a:r>
              <a:rPr lang="en-US" sz="2500" u="sng" smtClean="0">
                <a:latin typeface="Arial" panose="020B0604020202020204" pitchFamily="34" charset="0"/>
                <a:cs typeface="Arial" panose="020B0604020202020204" pitchFamily="34" charset="0"/>
              </a:rPr>
              <a:t>Bạch </a:t>
            </a:r>
            <a:r>
              <a:rPr lang="en-US" sz="2500" u="sng">
                <a:latin typeface="Arial" panose="020B0604020202020204" pitchFamily="34" charset="0"/>
                <a:cs typeface="Arial" panose="020B0604020202020204" pitchFamily="34" charset="0"/>
              </a:rPr>
              <a:t>cầu </a:t>
            </a:r>
            <a:r>
              <a:rPr lang="en-US" sz="2500" u="sng" smtClean="0">
                <a:latin typeface="Arial" panose="020B0604020202020204" pitchFamily="34" charset="0"/>
                <a:cs typeface="Arial" panose="020B0604020202020204" pitchFamily="34" charset="0"/>
              </a:rPr>
              <a:t>giảm:</a:t>
            </a:r>
            <a:r>
              <a:rPr lang="en-US" sz="2500" smtClean="0">
                <a:latin typeface="Arial" panose="020B0604020202020204" pitchFamily="34" charset="0"/>
                <a:cs typeface="Arial" panose="020B0604020202020204" pitchFamily="34" charset="0"/>
              </a:rPr>
              <a:t> </a:t>
            </a:r>
            <a:r>
              <a:rPr lang="en-US" sz="2500">
                <a:latin typeface="Arial" panose="020B0604020202020204" pitchFamily="34" charset="0"/>
                <a:cs typeface="Arial" panose="020B0604020202020204" pitchFamily="34" charset="0"/>
              </a:rPr>
              <a:t>khi </a:t>
            </a:r>
            <a:r>
              <a:rPr lang="en-US" sz="2500" smtClean="0">
                <a:latin typeface="Arial" panose="020B0604020202020204" pitchFamily="34" charset="0"/>
                <a:cs typeface="Arial" panose="020B0604020202020204" pitchFamily="34" charset="0"/>
              </a:rPr>
              <a:t>giảm </a:t>
            </a:r>
            <a:r>
              <a:rPr lang="en-US" sz="2500">
                <a:latin typeface="Arial" panose="020B0604020202020204" pitchFamily="34" charset="0"/>
                <a:cs typeface="Arial" panose="020B0604020202020204" pitchFamily="34" charset="0"/>
              </a:rPr>
              <a:t>dưới 4000/mm3, </a:t>
            </a:r>
            <a:r>
              <a:rPr lang="en-US" sz="2500" smtClean="0">
                <a:latin typeface="Arial" panose="020B0604020202020204" pitchFamily="34" charset="0"/>
                <a:cs typeface="Arial" panose="020B0604020202020204" pitchFamily="34" charset="0"/>
              </a:rPr>
              <a:t>sức đề kháng với bệnh tật giảm </a:t>
            </a:r>
            <a:r>
              <a:rPr lang="en-US" sz="2500" smtClean="0">
                <a:latin typeface="Arial" panose="020B0604020202020204" pitchFamily="34" charset="0"/>
                <a:cs typeface="Arial" panose="020B0604020202020204" pitchFamily="34" charset="0"/>
                <a:sym typeface="Wingdings" panose="05000000000000000000" pitchFamily="2" charset="2"/>
              </a:rPr>
              <a:t> </a:t>
            </a:r>
            <a:r>
              <a:rPr lang="en-US" sz="2500" smtClean="0">
                <a:latin typeface="Arial" panose="020B0604020202020204" pitchFamily="34" charset="0"/>
                <a:cs typeface="Arial" panose="020B0604020202020204" pitchFamily="34" charset="0"/>
              </a:rPr>
              <a:t>là </a:t>
            </a:r>
            <a:r>
              <a:rPr lang="en-US" sz="2500">
                <a:latin typeface="Arial" panose="020B0604020202020204" pitchFamily="34" charset="0"/>
                <a:cs typeface="Arial" panose="020B0604020202020204" pitchFamily="34" charset="0"/>
              </a:rPr>
              <a:t>hiện tượng </a:t>
            </a:r>
            <a:r>
              <a:rPr lang="en-US" sz="2500" smtClean="0">
                <a:latin typeface="Arial" panose="020B0604020202020204" pitchFamily="34" charset="0"/>
                <a:cs typeface="Arial" panose="020B0604020202020204" pitchFamily="34" charset="0"/>
              </a:rPr>
              <a:t>xấu.</a:t>
            </a:r>
          </a:p>
          <a:p>
            <a:pPr algn="just"/>
            <a:r>
              <a:rPr lang="en-US" sz="2500" smtClean="0">
                <a:latin typeface="Arial" panose="020B0604020202020204" pitchFamily="34" charset="0"/>
                <a:cs typeface="Arial" panose="020B0604020202020204" pitchFamily="34" charset="0"/>
              </a:rPr>
              <a:t>+ Giảm </a:t>
            </a:r>
            <a:r>
              <a:rPr lang="en-US" sz="2500">
                <a:latin typeface="Arial" panose="020B0604020202020204" pitchFamily="34" charset="0"/>
                <a:cs typeface="Arial" panose="020B0604020202020204" pitchFamily="34" charset="0"/>
              </a:rPr>
              <a:t>bạch cầu hạt ưa </a:t>
            </a:r>
            <a:r>
              <a:rPr lang="en-US" sz="2500" smtClean="0">
                <a:latin typeface="Arial" panose="020B0604020202020204" pitchFamily="34" charset="0"/>
                <a:cs typeface="Arial" panose="020B0604020202020204" pitchFamily="34" charset="0"/>
              </a:rPr>
              <a:t>acid.</a:t>
            </a:r>
          </a:p>
          <a:p>
            <a:pPr algn="just"/>
            <a:r>
              <a:rPr lang="en-US" sz="2500" smtClean="0">
                <a:latin typeface="Arial" panose="020B0604020202020204" pitchFamily="34" charset="0"/>
                <a:cs typeface="Arial" panose="020B0604020202020204" pitchFamily="34" charset="0"/>
              </a:rPr>
              <a:t>+ Giảm </a:t>
            </a:r>
            <a:r>
              <a:rPr lang="en-US" sz="2500">
                <a:latin typeface="Arial" panose="020B0604020202020204" pitchFamily="34" charset="0"/>
                <a:cs typeface="Arial" panose="020B0604020202020204" pitchFamily="34" charset="0"/>
              </a:rPr>
              <a:t>bạch cầu </a:t>
            </a:r>
            <a:r>
              <a:rPr lang="en-US" sz="2500" smtClean="0">
                <a:latin typeface="Arial" panose="020B0604020202020204" pitchFamily="34" charset="0"/>
                <a:cs typeface="Arial" panose="020B0604020202020204" pitchFamily="34" charset="0"/>
              </a:rPr>
              <a:t>Mono.</a:t>
            </a:r>
          </a:p>
          <a:p>
            <a:pPr algn="just"/>
            <a:r>
              <a:rPr lang="en-US" sz="2500" smtClean="0">
                <a:latin typeface="Arial" panose="020B0604020202020204" pitchFamily="34" charset="0"/>
                <a:cs typeface="Arial" panose="020B0604020202020204" pitchFamily="34" charset="0"/>
              </a:rPr>
              <a:t>+ Giảm Lympho.</a:t>
            </a:r>
            <a:endParaRPr lang="en-US" sz="2500">
              <a:latin typeface="Arial" panose="020B0604020202020204" pitchFamily="34" charset="0"/>
              <a:cs typeface="Arial" panose="020B0604020202020204" pitchFamily="34" charset="0"/>
            </a:endParaRPr>
          </a:p>
        </p:txBody>
      </p:sp>
      <p:sp>
        <p:nvSpPr>
          <p:cNvPr id="7" name="Rectangle 6"/>
          <p:cNvSpPr/>
          <p:nvPr/>
        </p:nvSpPr>
        <p:spPr>
          <a:xfrm>
            <a:off x="51517" y="953037"/>
            <a:ext cx="11769422" cy="54784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8765" y="2301121"/>
            <a:ext cx="3526570" cy="18528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Arial" panose="020B0604020202020204" pitchFamily="34" charset="0"/>
                <a:cs typeface="Arial" panose="020B0604020202020204" pitchFamily="34" charset="0"/>
              </a:rPr>
              <a:t>2.2.2. RL ác tính dòng bạch cầu</a:t>
            </a:r>
          </a:p>
        </p:txBody>
      </p:sp>
      <p:sp>
        <p:nvSpPr>
          <p:cNvPr id="11" name="TextBox 10"/>
          <p:cNvSpPr txBox="1"/>
          <p:nvPr/>
        </p:nvSpPr>
        <p:spPr>
          <a:xfrm>
            <a:off x="3932582" y="765980"/>
            <a:ext cx="7991061" cy="5863144"/>
          </a:xfrm>
          <a:prstGeom prst="rect">
            <a:avLst/>
          </a:prstGeom>
          <a:noFill/>
        </p:spPr>
        <p:txBody>
          <a:bodyPr wrap="square" rtlCol="0">
            <a:spAutoFit/>
          </a:bodyPr>
          <a:lstStyle/>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Rối loạn ác tính dòng bạch cầu </a:t>
            </a:r>
            <a:r>
              <a:rPr lang="en-US" sz="2500" smtClean="0">
                <a:latin typeface="Arial" panose="020B0604020202020204" pitchFamily="34" charset="0"/>
                <a:cs typeface="Arial" panose="020B0604020202020204" pitchFamily="34" charset="0"/>
                <a:sym typeface="Wingdings" panose="05000000000000000000" pitchFamily="2" charset="2"/>
              </a:rPr>
              <a:t> </a:t>
            </a:r>
            <a:r>
              <a:rPr lang="en-US" sz="2500" smtClean="0">
                <a:latin typeface="Arial" panose="020B0604020202020204" pitchFamily="34" charset="0"/>
                <a:cs typeface="Arial" panose="020B0604020202020204" pitchFamily="34" charset="0"/>
              </a:rPr>
              <a:t>gây ra các bệnh bạch cầu: </a:t>
            </a:r>
          </a:p>
          <a:p>
            <a:pPr marL="285750" indent="-285750" algn="just">
              <a:buFontTx/>
              <a:buChar char="-"/>
            </a:pPr>
            <a:r>
              <a:rPr lang="en-US" sz="2500" u="sng" smtClean="0">
                <a:latin typeface="Arial" panose="020B0604020202020204" pitchFamily="34" charset="0"/>
                <a:cs typeface="Arial" panose="020B0604020202020204" pitchFamily="34" charset="0"/>
              </a:rPr>
              <a:t>Bệnh bạch cầu cấp</a:t>
            </a:r>
            <a:r>
              <a:rPr lang="en-US" sz="2500" smtClean="0">
                <a:latin typeface="Arial" panose="020B0604020202020204" pitchFamily="34" charset="0"/>
                <a:cs typeface="Arial" panose="020B0604020202020204" pitchFamily="34" charset="0"/>
              </a:rPr>
              <a:t>: Là một bệnh ác tính của tế bào tiền thân tạo huyết trong đó có tăng sinh loại tế bào non không biệt hoá hoặc biệt hoá rất ít.</a:t>
            </a:r>
          </a:p>
          <a:p>
            <a:pPr marL="285750" indent="-285750" algn="just">
              <a:buFontTx/>
              <a:buChar char="-"/>
            </a:pPr>
            <a:endParaRPr lang="en-US" sz="2500" smtClean="0">
              <a:latin typeface="Arial" panose="020B0604020202020204" pitchFamily="34" charset="0"/>
              <a:cs typeface="Arial" panose="020B0604020202020204" pitchFamily="34" charset="0"/>
            </a:endParaRPr>
          </a:p>
          <a:p>
            <a:pPr marL="285750" indent="-285750" algn="just">
              <a:buFontTx/>
              <a:buChar char="-"/>
            </a:pPr>
            <a:r>
              <a:rPr lang="en-US" sz="2500" u="sng" smtClean="0">
                <a:latin typeface="Arial" panose="020B0604020202020204" pitchFamily="34" charset="0"/>
                <a:cs typeface="Arial" panose="020B0604020202020204" pitchFamily="34" charset="0"/>
              </a:rPr>
              <a:t>Bệnh bạch cầu thể tủy mãn tính</a:t>
            </a:r>
            <a:r>
              <a:rPr lang="en-US" sz="2500" smtClean="0">
                <a:latin typeface="Arial" panose="020B0604020202020204" pitchFamily="34" charset="0"/>
                <a:cs typeface="Arial" panose="020B0604020202020204" pitchFamily="34" charset="0"/>
              </a:rPr>
              <a:t>: </a:t>
            </a:r>
            <a:r>
              <a:rPr lang="vi-VN" sz="2500" smtClean="0">
                <a:latin typeface="Arial" panose="020B0604020202020204" pitchFamily="34" charset="0"/>
                <a:cs typeface="Arial" panose="020B0604020202020204" pitchFamily="34" charset="0"/>
              </a:rPr>
              <a:t>Là một bệnh máu ác tính có hiện tượng tăng sinh quá sản dòng bạch cầu đã biệt hoá nhiều, nhưng chất lượng bạch cầu không bình thường</a:t>
            </a:r>
            <a:r>
              <a:rPr lang="en-US" sz="2500" smtClean="0">
                <a:latin typeface="Arial" panose="020B0604020202020204" pitchFamily="34" charset="0"/>
                <a:cs typeface="Arial" panose="020B0604020202020204" pitchFamily="34" charset="0"/>
              </a:rPr>
              <a:t>.</a:t>
            </a:r>
          </a:p>
          <a:p>
            <a:pPr marL="285750" indent="-285750" algn="just">
              <a:buFontTx/>
              <a:buChar char="-"/>
            </a:pPr>
            <a:endParaRPr lang="en-US" sz="2500" smtClean="0">
              <a:latin typeface="Arial" panose="020B0604020202020204" pitchFamily="34" charset="0"/>
              <a:cs typeface="Arial" panose="020B0604020202020204" pitchFamily="34" charset="0"/>
            </a:endParaRPr>
          </a:p>
          <a:p>
            <a:pPr marL="285750" indent="-285750" algn="just">
              <a:buFontTx/>
              <a:buChar char="-"/>
            </a:pPr>
            <a:r>
              <a:rPr lang="en-US" sz="2500" u="sng" smtClean="0">
                <a:latin typeface="Arial" panose="020B0604020202020204" pitchFamily="34" charset="0"/>
                <a:cs typeface="Arial" panose="020B0604020202020204" pitchFamily="34" charset="0"/>
              </a:rPr>
              <a:t>Bệnh bạch cầu thể lympho mãn tính</a:t>
            </a:r>
            <a:r>
              <a:rPr lang="en-US" sz="2500" smtClean="0">
                <a:latin typeface="Arial" panose="020B0604020202020204" pitchFamily="34" charset="0"/>
                <a:cs typeface="Arial" panose="020B0604020202020204" pitchFamily="34" charset="0"/>
              </a:rPr>
              <a:t>: </a:t>
            </a:r>
            <a:r>
              <a:rPr lang="vi-VN" sz="2500" smtClean="0">
                <a:latin typeface="Arial" panose="020B0604020202020204" pitchFamily="34" charset="0"/>
                <a:cs typeface="Arial" panose="020B0604020202020204" pitchFamily="34" charset="0"/>
              </a:rPr>
              <a:t>Là bệnh ác tính của dòng lympho bào B với sự tích tụ các lympho bào đời sống dài nhưng khả năng đáp ứng miễn dịch kém với các kháng nguyên</a:t>
            </a:r>
            <a:r>
              <a:rPr lang="en-US" sz="250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3714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917" y="0"/>
            <a:ext cx="11719725"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6600"/>
                </a:solidFill>
                <a:latin typeface="Arial" panose="020B0604020202020204" pitchFamily="34" charset="0"/>
                <a:cs typeface="Arial" panose="020B0604020202020204" pitchFamily="34" charset="0"/>
              </a:rPr>
              <a:t>2.3. </a:t>
            </a:r>
            <a:r>
              <a:rPr lang="en-US" sz="4000" b="1" dirty="0" err="1" smtClean="0">
                <a:solidFill>
                  <a:srgbClr val="006600"/>
                </a:solidFill>
                <a:latin typeface="Arial" panose="020B0604020202020204" pitchFamily="34" charset="0"/>
                <a:cs typeface="Arial" panose="020B0604020202020204" pitchFamily="34" charset="0"/>
              </a:rPr>
              <a:t>Rối</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loạn</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tiểu</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cầu</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và</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quá</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trình</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đông</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máu</a:t>
            </a:r>
            <a:endParaRPr lang="en-US" sz="4000" b="1" dirty="0">
              <a:solidFill>
                <a:srgbClr val="006600"/>
              </a:solidFill>
              <a:latin typeface="Arial" panose="020B0604020202020204" pitchFamily="34" charset="0"/>
              <a:cs typeface="Arial" panose="020B0604020202020204" pitchFamily="34" charset="0"/>
            </a:endParaRPr>
          </a:p>
        </p:txBody>
      </p:sp>
      <p:sp>
        <p:nvSpPr>
          <p:cNvPr id="5" name="TextBox 4"/>
          <p:cNvSpPr txBox="1"/>
          <p:nvPr/>
        </p:nvSpPr>
        <p:spPr>
          <a:xfrm>
            <a:off x="802759" y="953037"/>
            <a:ext cx="10522040" cy="5478423"/>
          </a:xfrm>
          <a:prstGeom prst="rect">
            <a:avLst/>
          </a:prstGeom>
          <a:noFill/>
        </p:spPr>
        <p:txBody>
          <a:bodyPr wrap="square" rtlCol="0">
            <a:spAutoFit/>
          </a:bodyPr>
          <a:lstStyle/>
          <a:p>
            <a:pPr marL="342900" indent="-342900" algn="just">
              <a:buFont typeface="Arial" panose="020B0604020202020204" pitchFamily="34" charset="0"/>
              <a:buChar char="•"/>
            </a:pPr>
            <a:r>
              <a:rPr lang="en-US" sz="2500" dirty="0" err="1" smtClean="0">
                <a:latin typeface="Arial" panose="020B0604020202020204" pitchFamily="34" charset="0"/>
                <a:cs typeface="Arial" panose="020B0604020202020204" pitchFamily="34" charset="0"/>
              </a:rPr>
              <a:t>Tiểu</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cầu</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có</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nhiệm</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vụ</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bảo</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vệ</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cơ</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thể</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chống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nhiễm</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khuẩn</a:t>
            </a:r>
            <a:r>
              <a:rPr lang="en-US" sz="2500" dirty="0" smtClean="0">
                <a:latin typeface="Arial" panose="020B0604020202020204" pitchFamily="34" charset="0"/>
                <a:cs typeface="Arial" panose="020B0604020202020204" pitchFamily="34" charset="0"/>
              </a:rPr>
              <a:t> do </a:t>
            </a:r>
            <a:r>
              <a:rPr lang="en-US" sz="2500" dirty="0" err="1" smtClean="0">
                <a:latin typeface="Arial" panose="020B0604020202020204" pitchFamily="34" charset="0"/>
                <a:cs typeface="Arial" panose="020B0604020202020204" pitchFamily="34" charset="0"/>
              </a:rPr>
              <a:t>có</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khả</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năng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bám</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vào</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các</a:t>
            </a:r>
            <a:r>
              <a:rPr lang="en-US" sz="2500" dirty="0" smtClean="0">
                <a:latin typeface="Arial" panose="020B0604020202020204" pitchFamily="34" charset="0"/>
                <a:cs typeface="Arial" panose="020B0604020202020204" pitchFamily="34" charset="0"/>
              </a:rPr>
              <a:t> vi </a:t>
            </a:r>
            <a:r>
              <a:rPr lang="en-US" sz="2500" dirty="0" err="1" smtClean="0">
                <a:latin typeface="Arial" panose="020B0604020202020204" pitchFamily="34" charset="0"/>
                <a:cs typeface="Arial" panose="020B0604020202020204" pitchFamily="34" charset="0"/>
              </a:rPr>
              <a:t>khuẩn</a:t>
            </a:r>
            <a:r>
              <a:rPr lang="en-US" sz="2500" dirty="0" smtClean="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gây</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ngưng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kết</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hoặc</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đưa</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đến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hệ</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võng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nội</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mô</a:t>
            </a:r>
            <a:r>
              <a:rPr lang="en-US" sz="2500" dirty="0" smtClean="0">
                <a:latin typeface="Arial" panose="020B0604020202020204" pitchFamily="34" charset="0"/>
                <a:cs typeface="Arial" panose="020B0604020202020204" pitchFamily="34" charset="0"/>
                <a:sym typeface="Wingdings" panose="05000000000000000000" pitchFamily="2" charset="2"/>
              </a:rPr>
              <a:t>  </a:t>
            </a:r>
            <a:r>
              <a:rPr lang="en-US" sz="2500" dirty="0" err="1" smtClean="0">
                <a:latin typeface="Arial" panose="020B0604020202020204" pitchFamily="34" charset="0"/>
                <a:cs typeface="Arial" panose="020B0604020202020204" pitchFamily="34" charset="0"/>
                <a:sym typeface="Wingdings" panose="05000000000000000000" pitchFamily="2" charset="2"/>
              </a:rPr>
              <a:t>tiêu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diệt</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hoặc</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hấp</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thu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các</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kháng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thể</a:t>
            </a:r>
            <a:r>
              <a:rPr lang="en-US" sz="2500" dirty="0" smtClean="0">
                <a:latin typeface="Arial" panose="020B0604020202020204" pitchFamily="34" charset="0"/>
                <a:cs typeface="Arial" panose="020B0604020202020204" pitchFamily="34" charset="0"/>
                <a:sym typeface="Wingdings" panose="05000000000000000000" pitchFamily="2" charset="2"/>
              </a:rPr>
              <a:t>  </a:t>
            </a:r>
            <a:r>
              <a:rPr lang="en-US" sz="2500" dirty="0" err="1" smtClean="0">
                <a:latin typeface="Arial" panose="020B0604020202020204" pitchFamily="34" charset="0"/>
                <a:cs typeface="Arial" panose="020B0604020202020204" pitchFamily="34" charset="0"/>
                <a:sym typeface="Wingdings" panose="05000000000000000000" pitchFamily="2" charset="2"/>
              </a:rPr>
              <a:t>trong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giai</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đoạn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đầu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bệnh</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nhiễm</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khuẩn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tiểu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cầu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trong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tủy</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xương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tăng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và</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khi</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nhiễm</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khuẩn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nặng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tiểu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cầu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giảm</a:t>
            </a:r>
            <a:r>
              <a:rPr lang="en-US" sz="2500" dirty="0" smtClean="0">
                <a:latin typeface="Arial" panose="020B0604020202020204" pitchFamily="34" charset="0"/>
                <a:cs typeface="Arial" panose="020B0604020202020204" pitchFamily="34" charset="0"/>
                <a:sym typeface="Wingdings" panose="05000000000000000000" pitchFamily="2" charset="2"/>
              </a:rPr>
              <a:t>  </a:t>
            </a:r>
            <a:r>
              <a:rPr lang="en-US" sz="2500" dirty="0" err="1" smtClean="0">
                <a:latin typeface="Arial" panose="020B0604020202020204" pitchFamily="34" charset="0"/>
                <a:cs typeface="Arial" panose="020B0604020202020204" pitchFamily="34" charset="0"/>
                <a:sym typeface="Wingdings" panose="05000000000000000000" pitchFamily="2" charset="2"/>
              </a:rPr>
              <a:t>gây</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những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biến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chứng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chảy</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máu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nguy</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hiểm</a:t>
            </a:r>
            <a:r>
              <a:rPr lang="en-US" sz="2500" dirty="0" smtClean="0">
                <a:latin typeface="Arial" panose="020B0604020202020204" pitchFamily="34" charset="0"/>
                <a:cs typeface="Arial" panose="020B0604020202020204" pitchFamily="34" charset="0"/>
                <a:sym typeface="Wingdings" panose="05000000000000000000" pitchFamily="2" charset="2"/>
              </a:rPr>
              <a:t>.</a:t>
            </a:r>
          </a:p>
          <a:p>
            <a:pPr marL="342900" indent="-342900" algn="just">
              <a:buFont typeface="Arial" panose="020B0604020202020204" pitchFamily="34" charset="0"/>
              <a:buChar char="•"/>
            </a:pPr>
            <a:endParaRPr lang="en-US" sz="2500" dirty="0">
              <a:latin typeface="Arial" panose="020B0604020202020204" pitchFamily="34" charset="0"/>
              <a:cs typeface="Arial" panose="020B0604020202020204" pitchFamily="34" charset="0"/>
              <a:sym typeface="Wingdings" panose="05000000000000000000" pitchFamily="2" charset="2"/>
            </a:endParaRPr>
          </a:p>
          <a:p>
            <a:pPr marL="342900" indent="-342900" algn="just">
              <a:buFont typeface="Arial" panose="020B0604020202020204" pitchFamily="34" charset="0"/>
              <a:buChar char="•"/>
            </a:pPr>
            <a:r>
              <a:rPr lang="en-US" sz="2500" dirty="0" err="1" smtClean="0">
                <a:latin typeface="Arial" panose="020B0604020202020204" pitchFamily="34" charset="0"/>
                <a:cs typeface="Arial" panose="020B0604020202020204" pitchFamily="34" charset="0"/>
                <a:sym typeface="Wingdings" panose="05000000000000000000" pitchFamily="2" charset="2"/>
              </a:rPr>
              <a:t>Chức</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năng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chính</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của</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tiểu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cầu</a:t>
            </a:r>
            <a:r>
              <a:rPr lang="en-US" sz="2500" dirty="0" smtClean="0">
                <a:latin typeface="Arial" panose="020B0604020202020204" pitchFamily="34" charset="0"/>
                <a:cs typeface="Arial" panose="020B0604020202020204" pitchFamily="34" charset="0"/>
                <a:sym typeface="Wingdings" panose="05000000000000000000" pitchFamily="2" charset="2"/>
              </a:rPr>
              <a:t> - </a:t>
            </a:r>
            <a:r>
              <a:rPr lang="en-US" sz="2500" dirty="0" err="1" smtClean="0">
                <a:latin typeface="Arial" panose="020B0604020202020204" pitchFamily="34" charset="0"/>
                <a:cs typeface="Arial" panose="020B0604020202020204" pitchFamily="34" charset="0"/>
                <a:sym typeface="Wingdings" panose="05000000000000000000" pitchFamily="2" charset="2"/>
              </a:rPr>
              <a:t>tham</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gia</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vào</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quá</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trình</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đông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máu</a:t>
            </a:r>
            <a:r>
              <a:rPr lang="en-US" sz="2500" dirty="0" smtClean="0">
                <a:latin typeface="Arial" panose="020B0604020202020204" pitchFamily="34" charset="0"/>
                <a:cs typeface="Arial" panose="020B0604020202020204" pitchFamily="34" charset="0"/>
                <a:sym typeface="Wingdings" panose="05000000000000000000" pitchFamily="2" charset="2"/>
              </a:rPr>
              <a:t>.</a:t>
            </a:r>
          </a:p>
          <a:p>
            <a:pPr marL="342900" indent="-342900" algn="just">
              <a:buFont typeface="Arial" panose="020B0604020202020204" pitchFamily="34" charset="0"/>
              <a:buChar char="•"/>
            </a:pPr>
            <a:endParaRPr lang="en-US" sz="2500" dirty="0">
              <a:latin typeface="Arial" panose="020B0604020202020204" pitchFamily="34" charset="0"/>
              <a:cs typeface="Arial" panose="020B0604020202020204" pitchFamily="34" charset="0"/>
              <a:sym typeface="Wingdings" panose="05000000000000000000" pitchFamily="2" charset="2"/>
            </a:endParaRPr>
          </a:p>
          <a:p>
            <a:pPr marL="342900" indent="-342900" algn="just">
              <a:buFont typeface="Arial" panose="020B0604020202020204" pitchFamily="34" charset="0"/>
              <a:buChar char="•"/>
            </a:pPr>
            <a:r>
              <a:rPr lang="en-US" sz="2500" dirty="0" err="1" smtClean="0">
                <a:latin typeface="Arial" panose="020B0604020202020204" pitchFamily="34" charset="0"/>
                <a:cs typeface="Arial" panose="020B0604020202020204" pitchFamily="34" charset="0"/>
                <a:sym typeface="Wingdings" panose="05000000000000000000" pitchFamily="2" charset="2"/>
              </a:rPr>
              <a:t>Rối</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loạn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quá</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trình</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đông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máu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và</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chống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đông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máu</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thể</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hiện</a:t>
            </a:r>
            <a:r>
              <a:rPr lang="en-US" sz="2500" dirty="0" smtClean="0">
                <a:latin typeface="Arial" panose="020B0604020202020204" pitchFamily="34" charset="0"/>
                <a:cs typeface="Arial" panose="020B0604020202020204" pitchFamily="34" charset="0"/>
                <a:sym typeface="Wingdings" panose="05000000000000000000" pitchFamily="2" charset="2"/>
              </a:rPr>
              <a:t> ở </a:t>
            </a:r>
            <a:r>
              <a:rPr lang="en-US" sz="2500" dirty="0" err="1" smtClean="0">
                <a:latin typeface="Arial" panose="020B0604020202020204" pitchFamily="34" charset="0"/>
                <a:cs typeface="Arial" panose="020B0604020202020204" pitchFamily="34" charset="0"/>
                <a:sym typeface="Wingdings" panose="05000000000000000000" pitchFamily="2" charset="2"/>
              </a:rPr>
              <a:t>hiện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tượng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giảm</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đông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và</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tăng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đông</a:t>
            </a:r>
            <a:r>
              <a:rPr lang="en-US" sz="2500" dirty="0" smtClean="0">
                <a:latin typeface="Arial" panose="020B0604020202020204" pitchFamily="34" charset="0"/>
                <a:cs typeface="Arial" panose="020B0604020202020204" pitchFamily="34" charset="0"/>
                <a:sym typeface="Wingdings" panose="05000000000000000000" pitchFamily="2" charset="2"/>
              </a:rPr>
              <a:t>.</a:t>
            </a:r>
          </a:p>
          <a:p>
            <a:pPr marL="342900" indent="-342900" algn="just">
              <a:buFont typeface="Arial" panose="020B0604020202020204" pitchFamily="34" charset="0"/>
              <a:buChar char="•"/>
            </a:pPr>
            <a:endParaRPr lang="en-US" sz="2500" dirty="0">
              <a:latin typeface="Arial" panose="020B0604020202020204" pitchFamily="34" charset="0"/>
              <a:cs typeface="Arial" panose="020B0604020202020204" pitchFamily="34" charset="0"/>
              <a:sym typeface="Wingdings" panose="05000000000000000000" pitchFamily="2" charset="2"/>
            </a:endParaRPr>
          </a:p>
          <a:p>
            <a:pPr marL="342900" indent="-342900" algn="just">
              <a:buFont typeface="Arial" panose="020B0604020202020204" pitchFamily="34" charset="0"/>
              <a:buChar char="•"/>
            </a:pPr>
            <a:r>
              <a:rPr lang="en-US" sz="2500" dirty="0" err="1" smtClean="0">
                <a:latin typeface="Arial" panose="020B0604020202020204" pitchFamily="34" charset="0"/>
                <a:cs typeface="Arial" panose="020B0604020202020204" pitchFamily="34" charset="0"/>
                <a:sym typeface="Wingdings" panose="05000000000000000000" pitchFamily="2" charset="2"/>
              </a:rPr>
              <a:t>Nguyên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nhân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gây</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nên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những</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rối</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loạn</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này</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rất</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phức</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smtClean="0">
                <a:latin typeface="Arial" panose="020B0604020202020204" pitchFamily="34" charset="0"/>
                <a:cs typeface="Arial" panose="020B0604020202020204" pitchFamily="34" charset="0"/>
                <a:sym typeface="Wingdings" panose="05000000000000000000" pitchFamily="2" charset="2"/>
              </a:rPr>
              <a:t>tạp</a:t>
            </a:r>
            <a:r>
              <a:rPr lang="en-US" sz="2500" dirty="0" smtClean="0">
                <a:latin typeface="Arial" panose="020B0604020202020204" pitchFamily="34" charset="0"/>
                <a:cs typeface="Arial" panose="020B0604020202020204" pitchFamily="34" charset="0"/>
                <a:sym typeface="Wingdings" panose="05000000000000000000" pitchFamily="2" charset="2"/>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đó</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có</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nguyên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RL </a:t>
            </a:r>
            <a:r>
              <a:rPr lang="en-US" sz="2500" dirty="0" err="1">
                <a:latin typeface="Arial" panose="020B0604020202020204" pitchFamily="34" charset="0"/>
                <a:cs typeface="Arial" panose="020B0604020202020204" pitchFamily="34" charset="0"/>
              </a:rPr>
              <a:t>về</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chất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lượng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và</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số</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lượng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tiểu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cầu</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RL </a:t>
            </a:r>
            <a:r>
              <a:rPr lang="en-US" sz="2500" dirty="0" err="1">
                <a:latin typeface="Arial" panose="020B0604020202020204" pitchFamily="34" charset="0"/>
                <a:cs typeface="Arial" panose="020B0604020202020204" pitchFamily="34" charset="0"/>
              </a:rPr>
              <a:t>yếu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tố</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đông</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máu</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như</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phức</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hệ</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prothrombin</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phức</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hệ</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thromboplastin</a:t>
            </a:r>
            <a:r>
              <a:rPr lang="en-US" sz="2500" dirty="0" smtClean="0">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40910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93262"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006600"/>
                </a:solidFill>
                <a:latin typeface="Arial" panose="020B0604020202020204" pitchFamily="34" charset="0"/>
                <a:cs typeface="Arial" panose="020B0604020202020204" pitchFamily="34" charset="0"/>
              </a:rPr>
              <a:t>3. Một số XN huyết học ứng dụng trong lâm sàng</a:t>
            </a:r>
            <a:endParaRPr lang="en-US" sz="4000" b="1">
              <a:solidFill>
                <a:srgbClr val="006600"/>
              </a:solidFill>
              <a:latin typeface="Arial" panose="020B0604020202020204" pitchFamily="34" charset="0"/>
              <a:cs typeface="Arial" panose="020B0604020202020204" pitchFamily="34" charset="0"/>
            </a:endParaRPr>
          </a:p>
        </p:txBody>
      </p:sp>
      <p:sp>
        <p:nvSpPr>
          <p:cNvPr id="5" name="Rectangle 4"/>
          <p:cNvSpPr/>
          <p:nvPr/>
        </p:nvSpPr>
        <p:spPr>
          <a:xfrm>
            <a:off x="244697" y="2279560"/>
            <a:ext cx="2163651" cy="145531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000" smtClean="0">
                <a:latin typeface="Arial" panose="020B0604020202020204" pitchFamily="34" charset="0"/>
                <a:cs typeface="Arial" panose="020B0604020202020204" pitchFamily="34" charset="0"/>
              </a:rPr>
              <a:t>3.1. XN công thức máu</a:t>
            </a:r>
            <a:endParaRPr lang="en-US" sz="3000">
              <a:latin typeface="Arial" panose="020B0604020202020204" pitchFamily="34" charset="0"/>
              <a:cs typeface="Arial" panose="020B0604020202020204" pitchFamily="34" charset="0"/>
            </a:endParaRPr>
          </a:p>
        </p:txBody>
      </p:sp>
      <p:sp>
        <p:nvSpPr>
          <p:cNvPr id="6" name="TextBox 5"/>
          <p:cNvSpPr txBox="1"/>
          <p:nvPr/>
        </p:nvSpPr>
        <p:spPr>
          <a:xfrm>
            <a:off x="2575776" y="953037"/>
            <a:ext cx="9375820" cy="5863144"/>
          </a:xfrm>
          <a:prstGeom prst="rect">
            <a:avLst/>
          </a:prstGeom>
          <a:noFill/>
        </p:spPr>
        <p:txBody>
          <a:bodyPr wrap="square" rtlCol="0">
            <a:spAutoFit/>
          </a:bodyPr>
          <a:lstStyle/>
          <a:p>
            <a:pPr marL="285750" indent="-285750" algn="just">
              <a:buFont typeface="Arial" panose="020B0604020202020204" pitchFamily="34" charset="0"/>
              <a:buChar char="•"/>
            </a:pPr>
            <a:r>
              <a:rPr lang="en-US" sz="2500" u="sng">
                <a:latin typeface="Arial" panose="020B0604020202020204" pitchFamily="34" charset="0"/>
                <a:cs typeface="Arial" panose="020B0604020202020204" pitchFamily="34" charset="0"/>
              </a:rPr>
              <a:t>Số lượng hồng </a:t>
            </a:r>
            <a:r>
              <a:rPr lang="en-US" sz="2500" u="sng" smtClean="0">
                <a:latin typeface="Arial" panose="020B0604020202020204" pitchFamily="34" charset="0"/>
                <a:cs typeface="Arial" panose="020B0604020202020204" pitchFamily="34" charset="0"/>
              </a:rPr>
              <a:t>cầu</a:t>
            </a:r>
            <a:r>
              <a:rPr lang="en-US" sz="2500" smtClean="0">
                <a:latin typeface="Arial" panose="020B0604020202020204" pitchFamily="34" charset="0"/>
                <a:cs typeface="Arial" panose="020B0604020202020204" pitchFamily="34" charset="0"/>
              </a:rPr>
              <a:t>: 3,8-5,8 </a:t>
            </a:r>
            <a:r>
              <a:rPr lang="en-US" sz="2500">
                <a:latin typeface="Arial" panose="020B0604020202020204" pitchFamily="34" charset="0"/>
                <a:cs typeface="Arial" panose="020B0604020202020204" pitchFamily="34" charset="0"/>
              </a:rPr>
              <a:t>Tera / L</a:t>
            </a:r>
            <a:r>
              <a:rPr lang="en-US" sz="2500" smtClean="0">
                <a:latin typeface="Arial" panose="020B0604020202020204" pitchFamily="34" charset="0"/>
                <a:cs typeface="Arial" panose="020B0604020202020204" pitchFamily="34" charset="0"/>
              </a:rPr>
              <a:t>.</a:t>
            </a:r>
            <a:endParaRPr lang="en-US" sz="2500">
              <a:latin typeface="Arial" panose="020B0604020202020204" pitchFamily="34" charset="0"/>
              <a:cs typeface="Arial" panose="020B0604020202020204" pitchFamily="34" charset="0"/>
            </a:endParaRPr>
          </a:p>
          <a:p>
            <a:pPr marL="342900" indent="-342900" algn="just">
              <a:buFontTx/>
              <a:buChar char="-"/>
            </a:pPr>
            <a:r>
              <a:rPr lang="en-US" sz="2500" smtClean="0">
                <a:latin typeface="Arial" panose="020B0604020202020204" pitchFamily="34" charset="0"/>
                <a:cs typeface="Arial" panose="020B0604020202020204" pitchFamily="34" charset="0"/>
              </a:rPr>
              <a:t>Tăng </a:t>
            </a:r>
            <a:r>
              <a:rPr lang="en-US" sz="2500">
                <a:latin typeface="Arial" panose="020B0604020202020204" pitchFamily="34" charset="0"/>
                <a:cs typeface="Arial" panose="020B0604020202020204" pitchFamily="34" charset="0"/>
              </a:rPr>
              <a:t>trong mất nước, chứng tăng hồng </a:t>
            </a:r>
            <a:r>
              <a:rPr lang="en-US" sz="2500" smtClean="0">
                <a:latin typeface="Arial" panose="020B0604020202020204" pitchFamily="34" charset="0"/>
                <a:cs typeface="Arial" panose="020B0604020202020204" pitchFamily="34" charset="0"/>
              </a:rPr>
              <a:t>cầu.</a:t>
            </a:r>
          </a:p>
          <a:p>
            <a:pPr marL="342900" indent="-342900" algn="just">
              <a:buFontTx/>
              <a:buChar char="-"/>
            </a:pPr>
            <a:r>
              <a:rPr lang="en-US" sz="2500" smtClean="0">
                <a:latin typeface="Arial" panose="020B0604020202020204" pitchFamily="34" charset="0"/>
                <a:cs typeface="Arial" panose="020B0604020202020204" pitchFamily="34" charset="0"/>
              </a:rPr>
              <a:t>Giảm </a:t>
            </a:r>
            <a:r>
              <a:rPr lang="en-US" sz="2500">
                <a:latin typeface="Arial" panose="020B0604020202020204" pitchFamily="34" charset="0"/>
                <a:cs typeface="Arial" panose="020B0604020202020204" pitchFamily="34" charset="0"/>
              </a:rPr>
              <a:t>trong thiếu máu</a:t>
            </a:r>
            <a:r>
              <a:rPr lang="en-US" sz="2500" smtClean="0">
                <a:latin typeface="Arial" panose="020B0604020202020204" pitchFamily="34" charset="0"/>
                <a:cs typeface="Arial" panose="020B0604020202020204" pitchFamily="34" charset="0"/>
              </a:rPr>
              <a:t>.</a:t>
            </a:r>
          </a:p>
          <a:p>
            <a:pPr algn="just"/>
            <a:endParaRPr lang="en-US"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u="sng">
                <a:latin typeface="Arial" panose="020B0604020202020204" pitchFamily="34" charset="0"/>
                <a:cs typeface="Arial" panose="020B0604020202020204" pitchFamily="34" charset="0"/>
              </a:rPr>
              <a:t>Lượng huyết sắc tố (hemoglobin: Hb</a:t>
            </a:r>
            <a:r>
              <a:rPr lang="en-US" sz="2500" u="sng" smtClean="0">
                <a:latin typeface="Arial" panose="020B0604020202020204" pitchFamily="34" charset="0"/>
                <a:cs typeface="Arial" panose="020B0604020202020204" pitchFamily="34" charset="0"/>
              </a:rPr>
              <a:t>):</a:t>
            </a:r>
            <a:r>
              <a:rPr lang="en-US" sz="2500" smtClean="0">
                <a:latin typeface="Arial" panose="020B0604020202020204" pitchFamily="34" charset="0"/>
                <a:cs typeface="Arial" panose="020B0604020202020204" pitchFamily="34" charset="0"/>
              </a:rPr>
              <a:t> 12-16,5 </a:t>
            </a:r>
            <a:r>
              <a:rPr lang="en-US" sz="2500">
                <a:latin typeface="Arial" panose="020B0604020202020204" pitchFamily="34" charset="0"/>
                <a:cs typeface="Arial" panose="020B0604020202020204" pitchFamily="34" charset="0"/>
              </a:rPr>
              <a:t>g / dL</a:t>
            </a:r>
            <a:r>
              <a:rPr lang="en-US" sz="2500" smtClean="0">
                <a:latin typeface="Arial" panose="020B0604020202020204" pitchFamily="34" charset="0"/>
                <a:cs typeface="Arial" panose="020B0604020202020204" pitchFamily="34" charset="0"/>
              </a:rPr>
              <a:t>.</a:t>
            </a:r>
          </a:p>
          <a:p>
            <a:pPr marL="342900" indent="-342900" algn="just">
              <a:buFontTx/>
              <a:buChar char="-"/>
            </a:pPr>
            <a:r>
              <a:rPr lang="en-US" sz="2500" smtClean="0">
                <a:latin typeface="Arial" panose="020B0604020202020204" pitchFamily="34" charset="0"/>
                <a:cs typeface="Arial" panose="020B0604020202020204" pitchFamily="34" charset="0"/>
              </a:rPr>
              <a:t>Tăng </a:t>
            </a:r>
            <a:r>
              <a:rPr lang="en-US" sz="2500">
                <a:latin typeface="Arial" panose="020B0604020202020204" pitchFamily="34" charset="0"/>
                <a:cs typeface="Arial" panose="020B0604020202020204" pitchFamily="34" charset="0"/>
              </a:rPr>
              <a:t>trong mất nước, bệnh tim và bệnh </a:t>
            </a:r>
            <a:r>
              <a:rPr lang="en-US" sz="2500" smtClean="0">
                <a:latin typeface="Arial" panose="020B0604020202020204" pitchFamily="34" charset="0"/>
                <a:cs typeface="Arial" panose="020B0604020202020204" pitchFamily="34" charset="0"/>
              </a:rPr>
              <a:t>phổi.</a:t>
            </a:r>
          </a:p>
          <a:p>
            <a:pPr marL="342900" indent="-342900" algn="just">
              <a:buFontTx/>
              <a:buChar char="-"/>
            </a:pPr>
            <a:r>
              <a:rPr lang="en-US" sz="2500" smtClean="0">
                <a:latin typeface="Arial" panose="020B0604020202020204" pitchFamily="34" charset="0"/>
                <a:cs typeface="Arial" panose="020B0604020202020204" pitchFamily="34" charset="0"/>
              </a:rPr>
              <a:t>Giảm </a:t>
            </a:r>
            <a:r>
              <a:rPr lang="en-US" sz="2500">
                <a:latin typeface="Arial" panose="020B0604020202020204" pitchFamily="34" charset="0"/>
                <a:cs typeface="Arial" panose="020B0604020202020204" pitchFamily="34" charset="0"/>
              </a:rPr>
              <a:t>trong  thiếu máu, chảy máu và các phản ứng gây tan </a:t>
            </a:r>
            <a:r>
              <a:rPr lang="en-US" sz="2500" smtClean="0">
                <a:latin typeface="Arial" panose="020B0604020202020204" pitchFamily="34" charset="0"/>
                <a:cs typeface="Arial" panose="020B0604020202020204" pitchFamily="34" charset="0"/>
              </a:rPr>
              <a:t>máu.</a:t>
            </a:r>
          </a:p>
          <a:p>
            <a:pPr marL="342900" indent="-342900" algn="just">
              <a:buFontTx/>
              <a:buChar char="-"/>
            </a:pPr>
            <a:endParaRPr lang="en-US" sz="250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500" u="sng" smtClean="0">
                <a:latin typeface="Arial" panose="020B0604020202020204" pitchFamily="34" charset="0"/>
                <a:cs typeface="Arial" panose="020B0604020202020204" pitchFamily="34" charset="0"/>
              </a:rPr>
              <a:t>Lượng </a:t>
            </a:r>
            <a:r>
              <a:rPr lang="en-US" sz="2500" u="sng">
                <a:latin typeface="Arial" panose="020B0604020202020204" pitchFamily="34" charset="0"/>
                <a:cs typeface="Arial" panose="020B0604020202020204" pitchFamily="34" charset="0"/>
              </a:rPr>
              <a:t>Hb trung bình hồng cầu </a:t>
            </a:r>
            <a:r>
              <a:rPr lang="en-US" sz="2500" u="sng" smtClean="0">
                <a:latin typeface="Arial" panose="020B0604020202020204" pitchFamily="34" charset="0"/>
                <a:cs typeface="Arial" panose="020B0604020202020204" pitchFamily="34" charset="0"/>
              </a:rPr>
              <a:t>(MCH):</a:t>
            </a:r>
            <a:r>
              <a:rPr lang="en-US" sz="2500" smtClean="0">
                <a:latin typeface="Arial" panose="020B0604020202020204" pitchFamily="34" charset="0"/>
                <a:cs typeface="Arial" panose="020B0604020202020204" pitchFamily="34" charset="0"/>
              </a:rPr>
              <a:t> 26-32 pg.</a:t>
            </a:r>
          </a:p>
          <a:p>
            <a:pPr marL="342900" indent="-342900" algn="just">
              <a:buFontTx/>
              <a:buChar char="-"/>
            </a:pPr>
            <a:r>
              <a:rPr lang="en-US" sz="2500" smtClean="0">
                <a:latin typeface="Arial" panose="020B0604020202020204" pitchFamily="34" charset="0"/>
                <a:cs typeface="Arial" panose="020B0604020202020204" pitchFamily="34" charset="0"/>
              </a:rPr>
              <a:t>MHC </a:t>
            </a:r>
            <a:r>
              <a:rPr lang="en-US" sz="2500">
                <a:latin typeface="Arial" panose="020B0604020202020204" pitchFamily="34" charset="0"/>
                <a:cs typeface="Arial" panose="020B0604020202020204" pitchFamily="34" charset="0"/>
              </a:rPr>
              <a:t>tăng trong thiếu máu tăng sắc hồng cầu bình thường, chứng hồng cầu hình tròn di truyền nặng, sự có mặt của các yếu tố ngưng kết </a:t>
            </a:r>
            <a:r>
              <a:rPr lang="en-US" sz="2500" smtClean="0">
                <a:latin typeface="Arial" panose="020B0604020202020204" pitchFamily="34" charset="0"/>
                <a:cs typeface="Arial" panose="020B0604020202020204" pitchFamily="34" charset="0"/>
              </a:rPr>
              <a:t>lạnh.</a:t>
            </a:r>
          </a:p>
          <a:p>
            <a:pPr marL="342900" indent="-342900" algn="just">
              <a:buFontTx/>
              <a:buChar char="-"/>
            </a:pPr>
            <a:r>
              <a:rPr lang="en-US" sz="2500" smtClean="0">
                <a:latin typeface="Arial" panose="020B0604020202020204" pitchFamily="34" charset="0"/>
                <a:cs typeface="Arial" panose="020B0604020202020204" pitchFamily="34" charset="0"/>
              </a:rPr>
              <a:t>MCH </a:t>
            </a:r>
            <a:r>
              <a:rPr lang="en-US" sz="2500">
                <a:latin typeface="Arial" panose="020B0604020202020204" pitchFamily="34" charset="0"/>
                <a:cs typeface="Arial" panose="020B0604020202020204" pitchFamily="34" charset="0"/>
              </a:rPr>
              <a:t>giảm trong bắt đầu thiếu máu thiếu sắt, </a:t>
            </a:r>
            <a:r>
              <a:rPr lang="en-US" sz="2500" smtClean="0">
                <a:latin typeface="Arial" panose="020B0604020202020204" pitchFamily="34" charset="0"/>
                <a:cs typeface="Arial" panose="020B0604020202020204" pitchFamily="34" charset="0"/>
              </a:rPr>
              <a:t>thiếu máu </a:t>
            </a:r>
            <a:r>
              <a:rPr lang="en-US" sz="2500">
                <a:latin typeface="Arial" panose="020B0604020202020204" pitchFamily="34" charset="0"/>
                <a:cs typeface="Arial" panose="020B0604020202020204" pitchFamily="34" charset="0"/>
              </a:rPr>
              <a:t>nói </a:t>
            </a:r>
            <a:r>
              <a:rPr lang="en-US" sz="2500" smtClean="0">
                <a:latin typeface="Arial" panose="020B0604020202020204" pitchFamily="34" charset="0"/>
                <a:cs typeface="Arial" panose="020B0604020202020204" pitchFamily="34" charset="0"/>
              </a:rPr>
              <a:t>chung,thiếu </a:t>
            </a:r>
            <a:r>
              <a:rPr lang="en-US" sz="2500">
                <a:latin typeface="Arial" panose="020B0604020202020204" pitchFamily="34" charset="0"/>
                <a:cs typeface="Arial" panose="020B0604020202020204" pitchFamily="34" charset="0"/>
              </a:rPr>
              <a:t>máu đang tái </a:t>
            </a:r>
            <a:r>
              <a:rPr lang="en-US" sz="2500" smtClean="0">
                <a:latin typeface="Arial" panose="020B0604020202020204" pitchFamily="34" charset="0"/>
                <a:cs typeface="Arial" panose="020B0604020202020204" pitchFamily="34" charset="0"/>
              </a:rPr>
              <a:t>tạo.</a:t>
            </a:r>
            <a:endParaRPr lang="en-US" sz="2500">
              <a:latin typeface="Arial" panose="020B0604020202020204" pitchFamily="34" charset="0"/>
              <a:cs typeface="Arial" panose="020B0604020202020204" pitchFamily="34" charset="0"/>
            </a:endParaRPr>
          </a:p>
        </p:txBody>
      </p:sp>
      <p:sp>
        <p:nvSpPr>
          <p:cNvPr id="7" name="Rectangle 6"/>
          <p:cNvSpPr/>
          <p:nvPr/>
        </p:nvSpPr>
        <p:spPr>
          <a:xfrm>
            <a:off x="2646609" y="953037"/>
            <a:ext cx="9375820" cy="586314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p:cNvSpPr txBox="1"/>
          <p:nvPr/>
        </p:nvSpPr>
        <p:spPr>
          <a:xfrm>
            <a:off x="2646609" y="995661"/>
            <a:ext cx="9517486" cy="5478423"/>
          </a:xfrm>
          <a:prstGeom prst="rect">
            <a:avLst/>
          </a:prstGeom>
          <a:noFill/>
        </p:spPr>
        <p:txBody>
          <a:bodyPr wrap="square" rtlCol="0">
            <a:spAutoFit/>
          </a:bodyPr>
          <a:lstStyle/>
          <a:p>
            <a:pPr marL="285750" indent="-285750" algn="just">
              <a:buFont typeface="Arial" panose="020B0604020202020204" pitchFamily="34" charset="0"/>
              <a:buChar char="•"/>
            </a:pPr>
            <a:r>
              <a:rPr lang="en-US" sz="2500" u="sng" dirty="0" err="1">
                <a:latin typeface="Arial" panose="020B0604020202020204" pitchFamily="34" charset="0"/>
                <a:cs typeface="Arial" panose="020B0604020202020204" pitchFamily="34" charset="0"/>
              </a:rPr>
              <a:t>Số</a:t>
            </a:r>
            <a:r>
              <a:rPr lang="en-US" sz="2500" u="sng" dirty="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lượng</a:t>
            </a:r>
            <a:r>
              <a:rPr lang="en-US" sz="2500" u="sng" dirty="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bạch</a:t>
            </a:r>
            <a:r>
              <a:rPr lang="en-US" sz="2500" u="sng" dirty="0">
                <a:latin typeface="Arial" panose="020B0604020202020204" pitchFamily="34" charset="0"/>
                <a:cs typeface="Arial" panose="020B0604020202020204" pitchFamily="34" charset="0"/>
              </a:rPr>
              <a:t> </a:t>
            </a:r>
            <a:r>
              <a:rPr lang="en-US" sz="2500" u="sng" dirty="0" err="1" smtClean="0">
                <a:latin typeface="Arial" panose="020B0604020202020204" pitchFamily="34" charset="0"/>
                <a:cs typeface="Arial" panose="020B0604020202020204" pitchFamily="34" charset="0"/>
              </a:rPr>
              <a:t>cầu</a:t>
            </a:r>
            <a:r>
              <a:rPr lang="en-US" sz="2500" dirty="0" smtClean="0">
                <a:latin typeface="Arial" panose="020B0604020202020204" pitchFamily="34" charset="0"/>
                <a:cs typeface="Arial" panose="020B0604020202020204" pitchFamily="34" charset="0"/>
              </a:rPr>
              <a:t>: 40-10 </a:t>
            </a:r>
            <a:r>
              <a:rPr lang="en-US" sz="2500" dirty="0">
                <a:latin typeface="Arial" panose="020B0604020202020204" pitchFamily="34" charset="0"/>
                <a:cs typeface="Arial" panose="020B0604020202020204" pitchFamily="34" charset="0"/>
              </a:rPr>
              <a:t>Giga / </a:t>
            </a:r>
            <a:r>
              <a:rPr lang="en-US" sz="2500" dirty="0" smtClean="0">
                <a:latin typeface="Arial" panose="020B0604020202020204" pitchFamily="34" charset="0"/>
                <a:cs typeface="Arial" panose="020B0604020202020204" pitchFamily="34" charset="0"/>
              </a:rPr>
              <a:t>L.</a:t>
            </a:r>
          </a:p>
          <a:p>
            <a:pPr marL="285750" indent="-285750" algn="just">
              <a:buFontTx/>
              <a:buChar char="-"/>
            </a:pPr>
            <a:r>
              <a:rPr lang="en-US" sz="2500" dirty="0" err="1" smtClean="0">
                <a:latin typeface="Arial" panose="020B0604020202020204" pitchFamily="34" charset="0"/>
                <a:cs typeface="Arial" panose="020B0604020202020204" pitchFamily="34" charset="0"/>
              </a:rPr>
              <a:t>Tăng</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viêm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nhiễm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bệnh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máu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tính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bệnh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bạch</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cầu</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sử</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một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số</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thuốc</a:t>
            </a:r>
            <a:r>
              <a:rPr lang="en-US" sz="2500" dirty="0" smtClean="0">
                <a:latin typeface="Arial" panose="020B0604020202020204" pitchFamily="34" charset="0"/>
                <a:cs typeface="Arial" panose="020B0604020202020204" pitchFamily="34" charset="0"/>
              </a:rPr>
              <a:t> corticosteroid.</a:t>
            </a:r>
          </a:p>
          <a:p>
            <a:pPr marL="285750" indent="-285750" algn="just">
              <a:buFontTx/>
              <a:buChar char="-"/>
            </a:pPr>
            <a:r>
              <a:rPr lang="en-US" sz="2500" dirty="0" err="1" smtClean="0">
                <a:latin typeface="Arial" panose="020B0604020202020204" pitchFamily="34" charset="0"/>
                <a:cs typeface="Arial" panose="020B0604020202020204" pitchFamily="34" charset="0"/>
              </a:rPr>
              <a:t>Giảm</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thiếu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máu</a:t>
            </a:r>
            <a:r>
              <a:rPr lang="en-US" sz="2500" dirty="0">
                <a:latin typeface="Arial" panose="020B0604020202020204" pitchFamily="34" charset="0"/>
                <a:cs typeface="Arial" panose="020B0604020202020204" pitchFamily="34" charset="0"/>
              </a:rPr>
              <a:t> do </a:t>
            </a:r>
            <a:r>
              <a:rPr lang="en-US" sz="2500" dirty="0" err="1">
                <a:latin typeface="Arial" panose="020B0604020202020204" pitchFamily="34" charset="0"/>
                <a:cs typeface="Arial" panose="020B0604020202020204" pitchFamily="34" charset="0"/>
              </a:rPr>
              <a:t>bất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sản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giảm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sản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xuất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thiếu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hụt</a:t>
            </a:r>
            <a:r>
              <a:rPr lang="en-US" sz="2500" dirty="0">
                <a:latin typeface="Arial" panose="020B0604020202020204" pitchFamily="34" charset="0"/>
                <a:cs typeface="Arial" panose="020B0604020202020204" pitchFamily="34" charset="0"/>
              </a:rPr>
              <a:t> vitamin B12 </a:t>
            </a:r>
            <a:r>
              <a:rPr lang="en-US" sz="2500" dirty="0" err="1">
                <a:latin typeface="Arial" panose="020B0604020202020204" pitchFamily="34" charset="0"/>
                <a:cs typeface="Arial" panose="020B0604020202020204" pitchFamily="34" charset="0"/>
              </a:rPr>
              <a:t>hoặc</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folate</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nhiễm</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khuẩn</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sử</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một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số</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thuốc</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phenothiazine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chloramphenicol</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aminopyrine</a:t>
            </a:r>
            <a:r>
              <a:rPr lang="en-US" sz="2500" dirty="0">
                <a:latin typeface="Arial" panose="020B0604020202020204" pitchFamily="34" charset="0"/>
                <a:cs typeface="Arial" panose="020B0604020202020204" pitchFamily="34" charset="0"/>
              </a:rPr>
              <a:t>.</a:t>
            </a:r>
          </a:p>
          <a:p>
            <a:pPr algn="just"/>
            <a:endParaRPr lang="en-US" sz="25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u="sng" dirty="0" err="1" smtClean="0">
                <a:latin typeface="Arial" panose="020B0604020202020204" pitchFamily="34" charset="0"/>
                <a:cs typeface="Arial" panose="020B0604020202020204" pitchFamily="34" charset="0"/>
              </a:rPr>
              <a:t>Số</a:t>
            </a:r>
            <a:r>
              <a:rPr lang="en-US" sz="2500" u="sng" dirty="0" smtClean="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lượng</a:t>
            </a:r>
            <a:r>
              <a:rPr lang="en-US" sz="2500" u="sng" dirty="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tiểu</a:t>
            </a:r>
            <a:r>
              <a:rPr lang="en-US" sz="2500" u="sng" dirty="0">
                <a:latin typeface="Arial" panose="020B0604020202020204" pitchFamily="34" charset="0"/>
                <a:cs typeface="Arial" panose="020B0604020202020204" pitchFamily="34" charset="0"/>
              </a:rPr>
              <a:t> </a:t>
            </a:r>
            <a:r>
              <a:rPr lang="en-US" sz="2500" u="sng" dirty="0" err="1" smtClean="0">
                <a:latin typeface="Arial" panose="020B0604020202020204" pitchFamily="34" charset="0"/>
                <a:cs typeface="Arial" panose="020B0604020202020204" pitchFamily="34" charset="0"/>
              </a:rPr>
              <a:t>cầu</a:t>
            </a:r>
            <a:r>
              <a:rPr lang="en-US" sz="2500" dirty="0" smtClean="0">
                <a:latin typeface="Arial" panose="020B0604020202020204" pitchFamily="34" charset="0"/>
                <a:cs typeface="Arial" panose="020B0604020202020204" pitchFamily="34" charset="0"/>
              </a:rPr>
              <a:t>: 150-450 </a:t>
            </a:r>
            <a:r>
              <a:rPr lang="en-US" sz="2500" dirty="0">
                <a:latin typeface="Arial" panose="020B0604020202020204" pitchFamily="34" charset="0"/>
                <a:cs typeface="Arial" panose="020B0604020202020204" pitchFamily="34" charset="0"/>
              </a:rPr>
              <a:t>Giga/L</a:t>
            </a:r>
            <a:r>
              <a:rPr lang="en-US" sz="2500" dirty="0" smtClean="0">
                <a:latin typeface="Arial" panose="020B0604020202020204" pitchFamily="34" charset="0"/>
                <a:cs typeface="Arial" panose="020B0604020202020204" pitchFamily="34" charset="0"/>
              </a:rPr>
              <a:t>.</a:t>
            </a:r>
          </a:p>
          <a:p>
            <a:pPr marL="285750" indent="-285750" algn="just">
              <a:buFontTx/>
              <a:buChar char="-"/>
            </a:pPr>
            <a:r>
              <a:rPr lang="en-US" sz="2500" dirty="0" err="1">
                <a:latin typeface="Arial" panose="020B0604020202020204" pitchFamily="34" charset="0"/>
                <a:cs typeface="Arial" panose="020B0604020202020204" pitchFamily="34" charset="0"/>
              </a:rPr>
              <a:t>T</a:t>
            </a:r>
            <a:r>
              <a:rPr lang="en-US" sz="2500" dirty="0" err="1" smtClean="0">
                <a:latin typeface="Arial" panose="020B0604020202020204" pitchFamily="34" charset="0"/>
                <a:cs typeface="Arial" panose="020B0604020202020204" pitchFamily="34" charset="0"/>
              </a:rPr>
              <a:t>ăng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trong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những</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rối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loạn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tăng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tuỷ</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xương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sau</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chảy</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máu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sau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phẫu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thuật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cắt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bỏ</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lách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chứng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tăng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tiểu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cầu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dẫn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đến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bệnh</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viêm</a:t>
            </a:r>
            <a:r>
              <a:rPr lang="en-US" sz="2500" dirty="0" smtClean="0">
                <a:latin typeface="Arial" panose="020B0604020202020204" pitchFamily="34" charset="0"/>
                <a:cs typeface="Arial" panose="020B0604020202020204" pitchFamily="34" charset="0"/>
              </a:rPr>
              <a:t>.</a:t>
            </a:r>
          </a:p>
          <a:p>
            <a:pPr marL="285750" indent="-285750" algn="just">
              <a:buFontTx/>
              <a:buChar char="-"/>
            </a:pPr>
            <a:r>
              <a:rPr lang="en-US" sz="2500" dirty="0" err="1">
                <a:latin typeface="Arial" panose="020B0604020202020204" pitchFamily="34" charset="0"/>
                <a:cs typeface="Arial" panose="020B0604020202020204" pitchFamily="34" charset="0"/>
              </a:rPr>
              <a:t>G</a:t>
            </a:r>
            <a:r>
              <a:rPr lang="en-US" sz="2500" dirty="0" err="1" smtClean="0">
                <a:latin typeface="Arial" panose="020B0604020202020204" pitchFamily="34" charset="0"/>
                <a:cs typeface="Arial" panose="020B0604020202020204" pitchFamily="34" charset="0"/>
              </a:rPr>
              <a:t>iảm</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trong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giảm</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sản</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xuất</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tăng</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phá</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hủy</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hoặc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loại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bỏ</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chứng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phì</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đại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lách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sự</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đông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máu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lòng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mạch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rải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rác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kháng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thể</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tiểu</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cầu</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sử</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dụng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các</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thuốc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quinidin</a:t>
            </a:r>
            <a:r>
              <a:rPr lang="en-US" sz="2500" dirty="0">
                <a:latin typeface="Arial" panose="020B0604020202020204" pitchFamily="34" charset="0"/>
                <a:cs typeface="Arial" panose="020B0604020202020204" pitchFamily="34" charset="0"/>
              </a:rPr>
              <a:t>, cephalosporin</a:t>
            </a:r>
            <a:r>
              <a:rPr lang="en-US" sz="2500" dirty="0" smtClean="0">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4527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93262"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006600"/>
                </a:solidFill>
                <a:latin typeface="Arial" panose="020B0604020202020204" pitchFamily="34" charset="0"/>
                <a:cs typeface="Arial" panose="020B0604020202020204" pitchFamily="34" charset="0"/>
              </a:rPr>
              <a:t>3. Một số XN huyết học ứng dụng trong lâm sàng</a:t>
            </a:r>
            <a:endParaRPr lang="en-US" sz="4000" b="1">
              <a:solidFill>
                <a:srgbClr val="006600"/>
              </a:solidFill>
              <a:latin typeface="Arial" panose="020B0604020202020204" pitchFamily="34" charset="0"/>
              <a:cs typeface="Arial" panose="020B0604020202020204" pitchFamily="34" charset="0"/>
            </a:endParaRPr>
          </a:p>
        </p:txBody>
      </p:sp>
      <p:sp>
        <p:nvSpPr>
          <p:cNvPr id="5" name="Rectangle 4"/>
          <p:cNvSpPr/>
          <p:nvPr/>
        </p:nvSpPr>
        <p:spPr>
          <a:xfrm>
            <a:off x="296211" y="1004551"/>
            <a:ext cx="2163651" cy="115909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000" smtClean="0">
                <a:latin typeface="Arial" panose="020B0604020202020204" pitchFamily="34" charset="0"/>
                <a:cs typeface="Arial" panose="020B0604020202020204" pitchFamily="34" charset="0"/>
              </a:rPr>
              <a:t>3.2. Tủy đồ</a:t>
            </a:r>
            <a:endParaRPr lang="en-US" sz="3000">
              <a:latin typeface="Arial" panose="020B0604020202020204" pitchFamily="34" charset="0"/>
              <a:cs typeface="Arial" panose="020B0604020202020204" pitchFamily="34" charset="0"/>
            </a:endParaRPr>
          </a:p>
        </p:txBody>
      </p:sp>
      <p:sp>
        <p:nvSpPr>
          <p:cNvPr id="2" name="TextBox 1"/>
          <p:cNvSpPr txBox="1"/>
          <p:nvPr/>
        </p:nvSpPr>
        <p:spPr>
          <a:xfrm>
            <a:off x="2846231" y="1153213"/>
            <a:ext cx="8983015" cy="861774"/>
          </a:xfrm>
          <a:prstGeom prst="rect">
            <a:avLst/>
          </a:prstGeom>
          <a:noFill/>
        </p:spPr>
        <p:txBody>
          <a:bodyPr wrap="square" rtlCol="0">
            <a:spAutoFit/>
          </a:bodyPr>
          <a:lstStyle/>
          <a:p>
            <a:pPr marL="285750" indent="-285750" algn="just">
              <a:buFont typeface="Arial" panose="020B0604020202020204" pitchFamily="34" charset="0"/>
              <a:buChar char="•"/>
            </a:pPr>
            <a:r>
              <a:rPr lang="en-US" sz="2500">
                <a:latin typeface="Arial" panose="020B0604020202020204" pitchFamily="34" charset="0"/>
                <a:cs typeface="Arial" panose="020B0604020202020204" pitchFamily="34" charset="0"/>
              </a:rPr>
              <a:t>Các bệnh lý về máu và cơ quan tạo máu: ung thư  máu, thiếu máu, </a:t>
            </a:r>
            <a:r>
              <a:rPr lang="en-US" sz="2500" smtClean="0">
                <a:latin typeface="Arial" panose="020B0604020202020204" pitchFamily="34" charset="0"/>
                <a:cs typeface="Arial" panose="020B0604020202020204" pitchFamily="34" charset="0"/>
              </a:rPr>
              <a:t>suy tuỷ...</a:t>
            </a:r>
            <a:endParaRPr lang="en-US" sz="2500">
              <a:latin typeface="Arial" panose="020B0604020202020204" pitchFamily="34" charset="0"/>
              <a:cs typeface="Arial" panose="020B0604020202020204" pitchFamily="34" charset="0"/>
            </a:endParaRPr>
          </a:p>
        </p:txBody>
      </p:sp>
      <p:sp>
        <p:nvSpPr>
          <p:cNvPr id="9" name="Rectangle 8"/>
          <p:cNvSpPr/>
          <p:nvPr/>
        </p:nvSpPr>
        <p:spPr>
          <a:xfrm>
            <a:off x="296211" y="2923951"/>
            <a:ext cx="2163651" cy="115909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000" smtClean="0">
                <a:latin typeface="Arial" panose="020B0604020202020204" pitchFamily="34" charset="0"/>
                <a:cs typeface="Arial" panose="020B0604020202020204" pitchFamily="34" charset="0"/>
              </a:rPr>
              <a:t>3.3. Hemacrotit</a:t>
            </a:r>
            <a:endParaRPr lang="en-US" sz="3000">
              <a:latin typeface="Arial" panose="020B0604020202020204" pitchFamily="34" charset="0"/>
              <a:cs typeface="Arial" panose="020B0604020202020204" pitchFamily="34" charset="0"/>
            </a:endParaRPr>
          </a:p>
        </p:txBody>
      </p:sp>
      <p:sp>
        <p:nvSpPr>
          <p:cNvPr id="3" name="TextBox 2"/>
          <p:cNvSpPr txBox="1"/>
          <p:nvPr/>
        </p:nvSpPr>
        <p:spPr>
          <a:xfrm>
            <a:off x="2846231" y="2343954"/>
            <a:ext cx="9247031" cy="2400657"/>
          </a:xfrm>
          <a:prstGeom prst="rect">
            <a:avLst/>
          </a:prstGeom>
          <a:noFill/>
        </p:spPr>
        <p:txBody>
          <a:bodyPr wrap="square" rtlCol="0">
            <a:spAutoFit/>
          </a:bodyPr>
          <a:lstStyle/>
          <a:p>
            <a:pPr marL="342900" indent="-342900" algn="just">
              <a:buFont typeface="Arial" panose="020B0604020202020204" pitchFamily="34" charset="0"/>
              <a:buChar char="•"/>
            </a:pPr>
            <a:r>
              <a:rPr lang="en-US" sz="2500">
                <a:latin typeface="Arial" panose="020B0604020202020204" pitchFamily="34" charset="0"/>
                <a:cs typeface="Arial" panose="020B0604020202020204" pitchFamily="34" charset="0"/>
              </a:rPr>
              <a:t>Nam: </a:t>
            </a:r>
            <a:r>
              <a:rPr lang="en-US" sz="2500" smtClean="0">
                <a:latin typeface="Arial" panose="020B0604020202020204" pitchFamily="34" charset="0"/>
                <a:cs typeface="Arial" panose="020B0604020202020204" pitchFamily="34" charset="0"/>
              </a:rPr>
              <a:t>39-49%, Nữ</a:t>
            </a:r>
            <a:r>
              <a:rPr lang="en-US" sz="2500">
                <a:latin typeface="Arial" panose="020B0604020202020204" pitchFamily="34" charset="0"/>
                <a:cs typeface="Arial" panose="020B0604020202020204" pitchFamily="34" charset="0"/>
              </a:rPr>
              <a:t>: 33-43</a:t>
            </a:r>
            <a:r>
              <a:rPr lang="en-US" sz="2500" smtClean="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Tăng </a:t>
            </a:r>
            <a:r>
              <a:rPr lang="en-US" sz="2500">
                <a:latin typeface="Arial" panose="020B0604020202020204" pitchFamily="34" charset="0"/>
                <a:cs typeface="Arial" panose="020B0604020202020204" pitchFamily="34" charset="0"/>
              </a:rPr>
              <a:t>trong các rối loạn dị ứng, chứng tăng hồng cầu, hút thuốc lá, bệnh phổi tắc nghẽn mạn tính (COPD), bệnh mạch vành, ở trên núi cao, mất nước, chứng giảm lưu lượng máu (hypovolemia</a:t>
            </a:r>
            <a:r>
              <a:rPr lang="en-US" sz="2500" smtClean="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Giảm </a:t>
            </a:r>
            <a:r>
              <a:rPr lang="en-US" sz="2500">
                <a:latin typeface="Arial" panose="020B0604020202020204" pitchFamily="34" charset="0"/>
                <a:cs typeface="Arial" panose="020B0604020202020204" pitchFamily="34" charset="0"/>
              </a:rPr>
              <a:t>trong mất máu, thiếu máu, thai nghén</a:t>
            </a:r>
            <a:r>
              <a:rPr lang="en-US" sz="2500" smtClean="0">
                <a:latin typeface="Arial" panose="020B0604020202020204" pitchFamily="34" charset="0"/>
                <a:cs typeface="Arial" panose="020B0604020202020204" pitchFamily="34" charset="0"/>
              </a:rPr>
              <a:t>.</a:t>
            </a:r>
            <a:endParaRPr lang="en-US" sz="2500">
              <a:latin typeface="Arial" panose="020B0604020202020204" pitchFamily="34" charset="0"/>
              <a:cs typeface="Arial" panose="020B0604020202020204" pitchFamily="34" charset="0"/>
            </a:endParaRPr>
          </a:p>
        </p:txBody>
      </p:sp>
      <p:sp>
        <p:nvSpPr>
          <p:cNvPr id="10" name="Rectangle 9"/>
          <p:cNvSpPr/>
          <p:nvPr/>
        </p:nvSpPr>
        <p:spPr>
          <a:xfrm>
            <a:off x="296211" y="5002189"/>
            <a:ext cx="2163651" cy="115909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000" smtClean="0">
                <a:latin typeface="Arial" panose="020B0604020202020204" pitchFamily="34" charset="0"/>
                <a:cs typeface="Arial" panose="020B0604020202020204" pitchFamily="34" charset="0"/>
              </a:rPr>
              <a:t>3.4. Tốc độ lắng máu</a:t>
            </a:r>
            <a:endParaRPr lang="en-US" sz="3000">
              <a:latin typeface="Arial" panose="020B0604020202020204" pitchFamily="34" charset="0"/>
              <a:cs typeface="Arial" panose="020B0604020202020204" pitchFamily="34" charset="0"/>
            </a:endParaRPr>
          </a:p>
        </p:txBody>
      </p:sp>
      <p:sp>
        <p:nvSpPr>
          <p:cNvPr id="11" name="TextBox 10"/>
          <p:cNvSpPr txBox="1"/>
          <p:nvPr/>
        </p:nvSpPr>
        <p:spPr>
          <a:xfrm>
            <a:off x="2846231" y="5150851"/>
            <a:ext cx="8738316" cy="861774"/>
          </a:xfrm>
          <a:prstGeom prst="rect">
            <a:avLst/>
          </a:prstGeom>
          <a:noFill/>
        </p:spPr>
        <p:txBody>
          <a:bodyPr wrap="square" rtlCol="0">
            <a:spAutoFit/>
          </a:bodyPr>
          <a:lstStyle/>
          <a:p>
            <a:pPr marL="342900" indent="-342900">
              <a:buFont typeface="Arial" panose="020B0604020202020204" pitchFamily="34" charset="0"/>
              <a:buChar char="•"/>
            </a:pPr>
            <a:r>
              <a:rPr lang="en-US" sz="2500">
                <a:latin typeface="Arial" panose="020B0604020202020204" pitchFamily="34" charset="0"/>
                <a:cs typeface="Arial" panose="020B0604020202020204" pitchFamily="34" charset="0"/>
              </a:rPr>
              <a:t>Tăng trong viêm khớp, các tình trạng viêm </a:t>
            </a:r>
            <a:r>
              <a:rPr lang="en-US" sz="2500" smtClean="0">
                <a:latin typeface="Arial" panose="020B0604020202020204" pitchFamily="34" charset="0"/>
                <a:cs typeface="Arial" panose="020B0604020202020204" pitchFamily="34" charset="0"/>
              </a:rPr>
              <a:t>nhiễm.</a:t>
            </a:r>
          </a:p>
          <a:p>
            <a:pPr marL="342900" indent="-342900">
              <a:buFont typeface="Arial" panose="020B0604020202020204" pitchFamily="34" charset="0"/>
              <a:buChar char="•"/>
            </a:pPr>
            <a:r>
              <a:rPr lang="en-US" sz="2500" smtClean="0">
                <a:latin typeface="Arial" panose="020B0604020202020204" pitchFamily="34" charset="0"/>
                <a:cs typeface="Arial" panose="020B0604020202020204" pitchFamily="34" charset="0"/>
              </a:rPr>
              <a:t>Giảm </a:t>
            </a:r>
            <a:r>
              <a:rPr lang="en-US" sz="2500">
                <a:latin typeface="Arial" panose="020B0604020202020204" pitchFamily="34" charset="0"/>
                <a:cs typeface="Arial" panose="020B0604020202020204" pitchFamily="34" charset="0"/>
              </a:rPr>
              <a:t>trong đa hồng cầu, cô máu, </a:t>
            </a:r>
            <a:r>
              <a:rPr lang="en-US" sz="2500" smtClean="0">
                <a:latin typeface="Arial" panose="020B0604020202020204" pitchFamily="34" charset="0"/>
                <a:cs typeface="Arial" panose="020B0604020202020204" pitchFamily="34" charset="0"/>
              </a:rPr>
              <a:t>..</a:t>
            </a:r>
            <a:endParaRPr lang="en-US" sz="2500">
              <a:latin typeface="Arial" panose="020B0604020202020204" pitchFamily="34" charset="0"/>
              <a:cs typeface="Arial" panose="020B0604020202020204" pitchFamily="34" charset="0"/>
            </a:endParaRPr>
          </a:p>
        </p:txBody>
      </p:sp>
      <p:sp>
        <p:nvSpPr>
          <p:cNvPr id="39" name="Rectangle 38"/>
          <p:cNvSpPr/>
          <p:nvPr/>
        </p:nvSpPr>
        <p:spPr>
          <a:xfrm>
            <a:off x="141668" y="833057"/>
            <a:ext cx="11951594" cy="574804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0" name="Rectangle 39"/>
          <p:cNvSpPr/>
          <p:nvPr/>
        </p:nvSpPr>
        <p:spPr>
          <a:xfrm>
            <a:off x="448611" y="2392195"/>
            <a:ext cx="2397620" cy="14832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000" smtClean="0">
                <a:latin typeface="Arial" panose="020B0604020202020204" pitchFamily="34" charset="0"/>
                <a:cs typeface="Arial" panose="020B0604020202020204" pitchFamily="34" charset="0"/>
              </a:rPr>
              <a:t>3.5. Các XN đông máu</a:t>
            </a:r>
            <a:endParaRPr lang="en-US" sz="3000">
              <a:latin typeface="Arial" panose="020B0604020202020204" pitchFamily="34" charset="0"/>
              <a:cs typeface="Arial" panose="020B0604020202020204" pitchFamily="34" charset="0"/>
            </a:endParaRPr>
          </a:p>
        </p:txBody>
      </p:sp>
      <p:sp>
        <p:nvSpPr>
          <p:cNvPr id="41" name="TextBox 40"/>
          <p:cNvSpPr txBox="1"/>
          <p:nvPr/>
        </p:nvSpPr>
        <p:spPr>
          <a:xfrm>
            <a:off x="3232600" y="1004551"/>
            <a:ext cx="8463566" cy="5093702"/>
          </a:xfrm>
          <a:prstGeom prst="rect">
            <a:avLst/>
          </a:prstGeom>
          <a:noFill/>
        </p:spPr>
        <p:txBody>
          <a:bodyPr wrap="square" rtlCol="0">
            <a:spAutoFit/>
          </a:bodyPr>
          <a:lstStyle/>
          <a:p>
            <a:pPr marL="285750" indent="-285750" algn="just">
              <a:buFont typeface="Arial" panose="020B0604020202020204" pitchFamily="34" charset="0"/>
              <a:buChar char="•"/>
            </a:pPr>
            <a:r>
              <a:rPr lang="en-US" sz="2500">
                <a:latin typeface="Arial" panose="020B0604020202020204" pitchFamily="34" charset="0"/>
                <a:cs typeface="Arial" panose="020B0604020202020204" pitchFamily="34" charset="0"/>
              </a:rPr>
              <a:t>Đông máu toàn bộ: Xét nghiệm tổng hợp để chẩn đoán, đánh giá các </a:t>
            </a:r>
            <a:r>
              <a:rPr lang="en-US" sz="2500" smtClean="0">
                <a:latin typeface="Arial" panose="020B0604020202020204" pitchFamily="34" charset="0"/>
                <a:cs typeface="Arial" panose="020B0604020202020204" pitchFamily="34" charset="0"/>
              </a:rPr>
              <a:t>bệnh lý </a:t>
            </a:r>
            <a:r>
              <a:rPr lang="en-US" sz="2500">
                <a:latin typeface="Arial" panose="020B0604020202020204" pitchFamily="34" charset="0"/>
                <a:cs typeface="Arial" panose="020B0604020202020204" pitchFamily="34" charset="0"/>
              </a:rPr>
              <a:t>rối loạn về đông - cầm </a:t>
            </a:r>
            <a:r>
              <a:rPr lang="en-US" sz="2500" smtClean="0">
                <a:latin typeface="Arial" panose="020B0604020202020204" pitchFamily="34" charset="0"/>
                <a:cs typeface="Arial" panose="020B0604020202020204" pitchFamily="34" charset="0"/>
              </a:rPr>
              <a:t>máu.</a:t>
            </a:r>
          </a:p>
          <a:p>
            <a:pPr marL="285750" indent="-285750" algn="just">
              <a:buFont typeface="Arial" panose="020B0604020202020204" pitchFamily="34" charset="0"/>
              <a:buChar char="•"/>
            </a:pPr>
            <a:endParaRPr lang="en-US"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Thời gian Howell: Xác định rối loạn đông máu theo con đường nội sinh.</a:t>
            </a:r>
          </a:p>
          <a:p>
            <a:pPr algn="just"/>
            <a:endParaRPr lang="en-US" sz="250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Thời </a:t>
            </a:r>
            <a:r>
              <a:rPr lang="en-US" sz="2500">
                <a:latin typeface="Arial" panose="020B0604020202020204" pitchFamily="34" charset="0"/>
                <a:cs typeface="Arial" panose="020B0604020202020204" pitchFamily="34" charset="0"/>
              </a:rPr>
              <a:t>gian Prothrombin (PT = thời gian Quick), tỷ lệ Prothrombin,  </a:t>
            </a:r>
            <a:r>
              <a:rPr lang="en-US" sz="2500" smtClean="0">
                <a:latin typeface="Arial" panose="020B0604020202020204" pitchFamily="34" charset="0"/>
                <a:cs typeface="Arial" panose="020B0604020202020204" pitchFamily="34" charset="0"/>
              </a:rPr>
              <a:t>chỉ số INR</a:t>
            </a:r>
            <a:r>
              <a:rPr lang="en-US" sz="2500">
                <a:latin typeface="Arial" panose="020B0604020202020204" pitchFamily="34" charset="0"/>
                <a:cs typeface="Arial" panose="020B0604020202020204" pitchFamily="34" charset="0"/>
              </a:rPr>
              <a:t>: Xác định rối loạn đông máu theo con đường ngoại </a:t>
            </a:r>
            <a:r>
              <a:rPr lang="en-US" sz="2500" smtClean="0">
                <a:latin typeface="Arial" panose="020B0604020202020204" pitchFamily="34" charset="0"/>
                <a:cs typeface="Arial" panose="020B0604020202020204" pitchFamily="34" charset="0"/>
              </a:rPr>
              <a:t>sinh.</a:t>
            </a:r>
          </a:p>
          <a:p>
            <a:pPr marL="285750" indent="-285750" algn="just">
              <a:buFont typeface="Arial" panose="020B0604020202020204" pitchFamily="34" charset="0"/>
              <a:buChar char="•"/>
            </a:pPr>
            <a:endParaRPr lang="en-US"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Tiêu </a:t>
            </a:r>
            <a:r>
              <a:rPr lang="en-US" sz="2500">
                <a:latin typeface="Arial" panose="020B0604020202020204" pitchFamily="34" charset="0"/>
                <a:cs typeface="Arial" panose="020B0604020202020204" pitchFamily="34" charset="0"/>
              </a:rPr>
              <a:t>thụ Prothrombin: Xác định các rối loạn đông </a:t>
            </a:r>
            <a:r>
              <a:rPr lang="en-US" sz="2500" smtClean="0">
                <a:latin typeface="Arial" panose="020B0604020202020204" pitchFamily="34" charset="0"/>
                <a:cs typeface="Arial" panose="020B0604020202020204" pitchFamily="34" charset="0"/>
              </a:rPr>
              <a:t>máu.</a:t>
            </a:r>
          </a:p>
          <a:p>
            <a:pPr marL="285750" indent="-285750" algn="just">
              <a:buFont typeface="Arial" panose="020B0604020202020204" pitchFamily="34" charset="0"/>
              <a:buChar char="•"/>
            </a:pPr>
            <a:endParaRPr lang="en-US"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Đo </a:t>
            </a:r>
            <a:r>
              <a:rPr lang="en-US" sz="2500">
                <a:latin typeface="Arial" panose="020B0604020202020204" pitchFamily="34" charset="0"/>
                <a:cs typeface="Arial" panose="020B0604020202020204" pitchFamily="34" charset="0"/>
              </a:rPr>
              <a:t>độ ngưng tập tiểu cầu: Đánh giá chất lượng tiểu </a:t>
            </a:r>
            <a:r>
              <a:rPr lang="en-US" sz="2500" smtClean="0">
                <a:latin typeface="Arial" panose="020B0604020202020204" pitchFamily="34" charset="0"/>
                <a:cs typeface="Arial" panose="020B0604020202020204" pitchFamily="34" charset="0"/>
              </a:rPr>
              <a:t>cầu.</a:t>
            </a:r>
          </a:p>
        </p:txBody>
      </p:sp>
    </p:spTree>
    <p:extLst>
      <p:ext uri="{BB962C8B-B14F-4D97-AF65-F5344CB8AC3E}">
        <p14:creationId xmlns:p14="http://schemas.microsoft.com/office/powerpoint/2010/main" xmlns="" val="240886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93262"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006600"/>
                </a:solidFill>
                <a:latin typeface="Arial" panose="020B0604020202020204" pitchFamily="34" charset="0"/>
                <a:cs typeface="Arial" panose="020B0604020202020204" pitchFamily="34" charset="0"/>
              </a:rPr>
              <a:t>3. Một số XN huyết học ứng dụng trong lâm sàng</a:t>
            </a:r>
            <a:endParaRPr lang="en-US" sz="4000" b="1">
              <a:solidFill>
                <a:srgbClr val="006600"/>
              </a:solidFill>
              <a:latin typeface="Arial" panose="020B0604020202020204" pitchFamily="34" charset="0"/>
              <a:cs typeface="Arial" panose="020B0604020202020204" pitchFamily="34" charset="0"/>
            </a:endParaRPr>
          </a:p>
        </p:txBody>
      </p:sp>
      <p:sp>
        <p:nvSpPr>
          <p:cNvPr id="12" name="Rectangle 11"/>
          <p:cNvSpPr/>
          <p:nvPr/>
        </p:nvSpPr>
        <p:spPr>
          <a:xfrm>
            <a:off x="152396" y="2392195"/>
            <a:ext cx="2397620" cy="14832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000" smtClean="0">
                <a:latin typeface="Arial" panose="020B0604020202020204" pitchFamily="34" charset="0"/>
                <a:cs typeface="Arial" panose="020B0604020202020204" pitchFamily="34" charset="0"/>
              </a:rPr>
              <a:t>3.5. Các XN đông máu</a:t>
            </a:r>
            <a:endParaRPr lang="en-US" sz="3000">
              <a:latin typeface="Arial" panose="020B0604020202020204" pitchFamily="34" charset="0"/>
              <a:cs typeface="Arial" panose="020B0604020202020204" pitchFamily="34" charset="0"/>
            </a:endParaRPr>
          </a:p>
        </p:txBody>
      </p:sp>
      <p:sp>
        <p:nvSpPr>
          <p:cNvPr id="13" name="TextBox 12"/>
          <p:cNvSpPr txBox="1"/>
          <p:nvPr/>
        </p:nvSpPr>
        <p:spPr>
          <a:xfrm>
            <a:off x="2665927" y="943841"/>
            <a:ext cx="9427335" cy="5863144"/>
          </a:xfrm>
          <a:prstGeom prst="rect">
            <a:avLst/>
          </a:prstGeom>
          <a:noFill/>
        </p:spPr>
        <p:txBody>
          <a:bodyPr wrap="square" rtlCol="0">
            <a:spAutoFit/>
          </a:bodyPr>
          <a:lstStyle/>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Nghiệm pháp Rượu; D-Dimer: Xác định đông máu nội mạch lan toả.</a:t>
            </a:r>
          </a:p>
          <a:p>
            <a:pPr marL="285750" indent="-285750" algn="just">
              <a:buFont typeface="Arial" panose="020B0604020202020204" pitchFamily="34" charset="0"/>
              <a:buChar char="•"/>
            </a:pPr>
            <a:endParaRPr lang="en-US" sz="250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Nghiệm pháp Von-Kaulla, FDP: Đánh giá tình trạng tiêu sợi huyết.</a:t>
            </a:r>
          </a:p>
          <a:p>
            <a:pPr marL="285750" indent="-285750" algn="just">
              <a:buFont typeface="Arial" panose="020B0604020202020204" pitchFamily="34" charset="0"/>
              <a:buChar char="•"/>
            </a:pPr>
            <a:endParaRPr lang="en-US" sz="250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Thời gian Cephalin kaolin: Xác định rối loạn đông máu theo con đường nội sinh.</a:t>
            </a:r>
          </a:p>
          <a:p>
            <a:pPr marL="285750" indent="-285750" algn="just">
              <a:buFont typeface="Arial" panose="020B0604020202020204" pitchFamily="34" charset="0"/>
              <a:buChar char="•"/>
            </a:pPr>
            <a:endParaRPr lang="en-US" sz="250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Co cục máu: Đánh giá tình trạng tiểu cầu, của fibrin, yếu tố XIII.</a:t>
            </a:r>
          </a:p>
          <a:p>
            <a:pPr marL="285750" indent="-285750" algn="just">
              <a:buFont typeface="Arial" panose="020B0604020202020204" pitchFamily="34" charset="0"/>
              <a:buChar char="•"/>
            </a:pPr>
            <a:endParaRPr lang="en-US" sz="250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Máu chảy, máu đông: Đánh giá tình trạng đông, cầm máu.</a:t>
            </a:r>
          </a:p>
          <a:p>
            <a:pPr marL="285750" indent="-285750" algn="just">
              <a:buFont typeface="Arial" panose="020B0604020202020204" pitchFamily="34" charset="0"/>
              <a:buChar char="•"/>
            </a:pPr>
            <a:endParaRPr lang="en-US" sz="250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500" smtClean="0">
                <a:latin typeface="Arial" panose="020B0604020202020204" pitchFamily="34" charset="0"/>
                <a:cs typeface="Arial" panose="020B0604020202020204" pitchFamily="34" charset="0"/>
              </a:rPr>
              <a:t>Các yếu tố đông máu (VIII, IX): Chẩn đoán các rối loạn đông máu và bệnh ưa chảy máu.</a:t>
            </a:r>
          </a:p>
        </p:txBody>
      </p:sp>
      <p:pic>
        <p:nvPicPr>
          <p:cNvPr id="20"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866816"/>
            <a:ext cx="12192000" cy="59911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3321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25714" y="2995622"/>
            <a:ext cx="11045371" cy="1785104"/>
          </a:xfrm>
          <a:prstGeom prst="rect">
            <a:avLst/>
          </a:prstGeom>
          <a:noFill/>
        </p:spPr>
        <p:txBody>
          <a:bodyPr wrap="square" rtlCol="0">
            <a:spAutoFit/>
          </a:bodyPr>
          <a:lstStyle/>
          <a:p>
            <a:pPr algn="ctr"/>
            <a:r>
              <a:rPr lang="en-US" sz="3500" dirty="0" err="1" smtClean="0">
                <a:latin typeface="Arial" pitchFamily="34" charset="0"/>
                <a:cs typeface="Arial" pitchFamily="34" charset="0"/>
              </a:rPr>
              <a:t>Tài</a:t>
            </a:r>
            <a:r>
              <a:rPr lang="en-US" sz="3500" dirty="0" smtClean="0">
                <a:latin typeface="Arial" pitchFamily="34" charset="0"/>
                <a:cs typeface="Arial" pitchFamily="34" charset="0"/>
              </a:rPr>
              <a:t> </a:t>
            </a:r>
            <a:r>
              <a:rPr lang="en-US" sz="3500" dirty="0" err="1" smtClean="0">
                <a:latin typeface="Arial" pitchFamily="34" charset="0"/>
                <a:cs typeface="Arial" pitchFamily="34" charset="0"/>
              </a:rPr>
              <a:t>liệu</a:t>
            </a:r>
            <a:r>
              <a:rPr lang="en-US" sz="3500" dirty="0" smtClean="0">
                <a:latin typeface="Arial" pitchFamily="34" charset="0"/>
                <a:cs typeface="Arial" pitchFamily="34" charset="0"/>
              </a:rPr>
              <a:t> </a:t>
            </a:r>
            <a:r>
              <a:rPr lang="en-US" sz="3500" dirty="0" err="1" smtClean="0">
                <a:latin typeface="Arial" pitchFamily="34" charset="0"/>
                <a:cs typeface="Arial" pitchFamily="34" charset="0"/>
              </a:rPr>
              <a:t>tham</a:t>
            </a:r>
            <a:r>
              <a:rPr lang="en-US" sz="3500" dirty="0" smtClean="0">
                <a:latin typeface="Arial" pitchFamily="34" charset="0"/>
                <a:cs typeface="Arial" pitchFamily="34" charset="0"/>
              </a:rPr>
              <a:t> </a:t>
            </a:r>
            <a:r>
              <a:rPr lang="en-US" sz="3500" dirty="0" err="1" smtClean="0">
                <a:latin typeface="Arial" pitchFamily="34" charset="0"/>
                <a:cs typeface="Arial" pitchFamily="34" charset="0"/>
              </a:rPr>
              <a:t>khảo</a:t>
            </a:r>
            <a:r>
              <a:rPr lang="en-US" sz="3500" dirty="0" smtClean="0">
                <a:latin typeface="Arial" pitchFamily="34" charset="0"/>
                <a:cs typeface="Arial" pitchFamily="34" charset="0"/>
              </a:rPr>
              <a:t>:</a:t>
            </a:r>
          </a:p>
          <a:p>
            <a:r>
              <a:rPr lang="en-US" sz="2500" dirty="0" err="1" smtClean="0">
                <a:latin typeface="Arial" pitchFamily="34" charset="0"/>
                <a:cs typeface="Arial" pitchFamily="34" charset="0"/>
              </a:rPr>
              <a:t>Đại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học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Duy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Tân</a:t>
            </a:r>
            <a:r>
              <a:rPr lang="en-US" sz="2500" dirty="0" smtClean="0">
                <a:latin typeface="Arial" pitchFamily="34" charset="0"/>
                <a:cs typeface="Arial" pitchFamily="34" charset="0"/>
              </a:rPr>
              <a:t>, (2016) </a:t>
            </a:r>
            <a:r>
              <a:rPr lang="en-US" sz="2500" dirty="0" err="1" smtClean="0">
                <a:latin typeface="Arial" pitchFamily="34" charset="0"/>
                <a:cs typeface="Arial" pitchFamily="34" charset="0"/>
              </a:rPr>
              <a:t>Tập</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bài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giảng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Bệnh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lý</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học</a:t>
            </a:r>
            <a:r>
              <a:rPr lang="en-US" sz="2500" dirty="0" smtClean="0">
                <a:latin typeface="Arial" pitchFamily="34" charset="0"/>
                <a:cs typeface="Arial" pitchFamily="34" charset="0"/>
              </a:rPr>
              <a:t>.</a:t>
            </a:r>
          </a:p>
          <a:p>
            <a:r>
              <a:rPr lang="en-US" sz="2500" dirty="0" smtClean="0">
                <a:latin typeface="Arial" pitchFamily="34" charset="0"/>
                <a:cs typeface="Arial" pitchFamily="34" charset="0"/>
              </a:rPr>
              <a:t>https://www.dieutri.vn/sinhlynguoi/9-4-2013/S3763/Sinh-ly-qua-trinh-tao-mau.htm</a:t>
            </a:r>
            <a:endParaRPr lang="en-US" sz="2500" dirty="0">
              <a:latin typeface="Arial" pitchFamily="34" charset="0"/>
              <a:cs typeface="Arial" pitchFamily="34" charset="0"/>
            </a:endParaRPr>
          </a:p>
        </p:txBody>
      </p:sp>
      <p:sp>
        <p:nvSpPr>
          <p:cNvPr id="3" name="TextBox 2"/>
          <p:cNvSpPr txBox="1"/>
          <p:nvPr/>
        </p:nvSpPr>
        <p:spPr>
          <a:xfrm>
            <a:off x="943428" y="725714"/>
            <a:ext cx="9927772" cy="1631216"/>
          </a:xfrm>
          <a:prstGeom prst="rect">
            <a:avLst/>
          </a:prstGeom>
          <a:noFill/>
        </p:spPr>
        <p:txBody>
          <a:bodyPr wrap="square" rtlCol="0">
            <a:spAutoFit/>
          </a:bodyPr>
          <a:lstStyle/>
          <a:p>
            <a:pPr algn="ctr"/>
            <a:r>
              <a:rPr lang="en-US" sz="5000" b="1" dirty="0" smtClean="0">
                <a:solidFill>
                  <a:srgbClr val="FF0000"/>
                </a:solidFill>
                <a:latin typeface="Arial" pitchFamily="34" charset="0"/>
                <a:cs typeface="Arial" pitchFamily="34" charset="0"/>
              </a:rPr>
              <a:t>CẢM ƠN THẦY VÀ CÁC BẠN ĐÃ LẮNG NGHE</a:t>
            </a:r>
            <a:endParaRPr lang="en-US" sz="50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12192000" cy="646331"/>
          </a:xfrm>
          <a:prstGeom prst="rect">
            <a:avLst/>
          </a:prstGeom>
          <a:noFill/>
        </p:spPr>
        <p:txBody>
          <a:bodyPr wrap="square" rtlCol="0">
            <a:spAutoFit/>
          </a:bodyPr>
          <a:lstStyle/>
          <a:p>
            <a:pPr marL="342900" indent="-342900">
              <a:buAutoNum type="arabicPeriod"/>
            </a:pPr>
            <a:r>
              <a:rPr lang="en-US" sz="3600" b="1" dirty="0" err="1" smtClean="0">
                <a:solidFill>
                  <a:srgbClr val="006600"/>
                </a:solidFill>
                <a:latin typeface="Arial" pitchFamily="34" charset="0"/>
                <a:cs typeface="Arial" pitchFamily="34" charset="0"/>
              </a:rPr>
              <a:t>Nhắc</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lại</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sinh</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lý</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máu</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và</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cơ</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quan</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tạo</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máu</a:t>
            </a:r>
            <a:r>
              <a:rPr lang="en-US" sz="3600" b="1" dirty="0" smtClean="0">
                <a:solidFill>
                  <a:srgbClr val="006600"/>
                </a:solidFill>
                <a:latin typeface="Arial" pitchFamily="34" charset="0"/>
                <a:cs typeface="Arial" pitchFamily="34" charset="0"/>
              </a:rPr>
              <a:t>:</a:t>
            </a:r>
          </a:p>
        </p:txBody>
      </p:sp>
      <p:sp>
        <p:nvSpPr>
          <p:cNvPr id="5" name="TextBox 4"/>
          <p:cNvSpPr txBox="1"/>
          <p:nvPr/>
        </p:nvSpPr>
        <p:spPr>
          <a:xfrm>
            <a:off x="609600" y="762000"/>
            <a:ext cx="11176000" cy="477054"/>
          </a:xfrm>
          <a:prstGeom prst="rect">
            <a:avLst/>
          </a:prstGeom>
          <a:noFill/>
        </p:spPr>
        <p:txBody>
          <a:bodyPr wrap="square" rtlCol="0">
            <a:spAutoFit/>
          </a:bodyPr>
          <a:lstStyle/>
          <a:p>
            <a:pPr>
              <a:buFont typeface="Arial" pitchFamily="34" charset="0"/>
              <a:buChar char="•"/>
            </a:pP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Khối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lượng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máu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chiếm</a:t>
            </a:r>
            <a:r>
              <a:rPr lang="en-US" sz="2500" dirty="0" smtClean="0">
                <a:latin typeface="Arial" pitchFamily="34" charset="0"/>
                <a:cs typeface="Arial" pitchFamily="34" charset="0"/>
              </a:rPr>
              <a:t> 7 – 9% </a:t>
            </a:r>
            <a:r>
              <a:rPr lang="en-US" sz="2500" dirty="0" err="1" smtClean="0">
                <a:latin typeface="Arial" pitchFamily="34" charset="0"/>
                <a:cs typeface="Arial" pitchFamily="34" charset="0"/>
              </a:rPr>
              <a:t>tổng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trọng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lượng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cơ</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thể</a:t>
            </a:r>
            <a:r>
              <a:rPr lang="en-US" sz="2500" dirty="0" smtClean="0">
                <a:latin typeface="Arial" pitchFamily="34" charset="0"/>
                <a:cs typeface="Arial" pitchFamily="34" charset="0"/>
              </a:rPr>
              <a:t>.</a:t>
            </a:r>
          </a:p>
        </p:txBody>
      </p:sp>
      <p:sp>
        <p:nvSpPr>
          <p:cNvPr id="8" name="TextBox 7"/>
          <p:cNvSpPr txBox="1"/>
          <p:nvPr/>
        </p:nvSpPr>
        <p:spPr>
          <a:xfrm>
            <a:off x="406400" y="3962400"/>
            <a:ext cx="1219200" cy="477054"/>
          </a:xfrm>
          <a:prstGeom prst="rect">
            <a:avLst/>
          </a:prstGeom>
          <a:noFill/>
        </p:spPr>
        <p:txBody>
          <a:bodyPr wrap="square" rtlCol="0">
            <a:spAutoFit/>
          </a:bodyPr>
          <a:lstStyle/>
          <a:p>
            <a:r>
              <a:rPr lang="en-US" sz="2500" dirty="0" err="1" smtClean="0">
                <a:latin typeface="Arial" pitchFamily="34" charset="0"/>
                <a:cs typeface="Arial" pitchFamily="34" charset="0"/>
              </a:rPr>
              <a:t>Máu</a:t>
            </a:r>
            <a:r>
              <a:rPr lang="en-US" sz="2500" dirty="0" smtClean="0">
                <a:latin typeface="Arial" pitchFamily="34" charset="0"/>
                <a:cs typeface="Arial" pitchFamily="34" charset="0"/>
              </a:rPr>
              <a:t> </a:t>
            </a:r>
            <a:endParaRPr lang="en-US" sz="2500" dirty="0">
              <a:latin typeface="Arial" pitchFamily="34" charset="0"/>
              <a:cs typeface="Arial" pitchFamily="34" charset="0"/>
            </a:endParaRPr>
          </a:p>
        </p:txBody>
      </p:sp>
      <p:sp>
        <p:nvSpPr>
          <p:cNvPr id="9" name="TextBox 8"/>
          <p:cNvSpPr txBox="1"/>
          <p:nvPr/>
        </p:nvSpPr>
        <p:spPr>
          <a:xfrm>
            <a:off x="2743200" y="2514600"/>
            <a:ext cx="2743200" cy="477054"/>
          </a:xfrm>
          <a:prstGeom prst="rect">
            <a:avLst/>
          </a:prstGeom>
          <a:noFill/>
        </p:spPr>
        <p:txBody>
          <a:bodyPr wrap="square" rtlCol="0">
            <a:spAutoFit/>
          </a:bodyPr>
          <a:lstStyle/>
          <a:p>
            <a:r>
              <a:rPr lang="en-US" sz="2500" dirty="0" err="1" smtClean="0">
                <a:latin typeface="Arial" pitchFamily="34" charset="0"/>
                <a:cs typeface="Arial" pitchFamily="34" charset="0"/>
              </a:rPr>
              <a:t>Huyết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tương</a:t>
            </a:r>
            <a:endParaRPr lang="en-US" sz="2500" dirty="0">
              <a:latin typeface="Arial" pitchFamily="34" charset="0"/>
              <a:cs typeface="Arial" pitchFamily="34" charset="0"/>
            </a:endParaRPr>
          </a:p>
        </p:txBody>
      </p:sp>
      <p:sp>
        <p:nvSpPr>
          <p:cNvPr id="10" name="TextBox 9"/>
          <p:cNvSpPr txBox="1"/>
          <p:nvPr/>
        </p:nvSpPr>
        <p:spPr>
          <a:xfrm flipH="1">
            <a:off x="2844799" y="5181600"/>
            <a:ext cx="2743200" cy="477054"/>
          </a:xfrm>
          <a:prstGeom prst="rect">
            <a:avLst/>
          </a:prstGeom>
          <a:noFill/>
        </p:spPr>
        <p:txBody>
          <a:bodyPr wrap="square" rtlCol="0">
            <a:spAutoFit/>
          </a:bodyPr>
          <a:lstStyle/>
          <a:p>
            <a:r>
              <a:rPr lang="en-US" sz="2500" dirty="0" err="1" smtClean="0">
                <a:latin typeface="Arial" pitchFamily="34" charset="0"/>
                <a:cs typeface="Arial" pitchFamily="34" charset="0"/>
              </a:rPr>
              <a:t>Huyết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cầu</a:t>
            </a:r>
            <a:endParaRPr lang="en-US" sz="2500" dirty="0">
              <a:latin typeface="Arial" pitchFamily="34" charset="0"/>
              <a:cs typeface="Arial" pitchFamily="34" charset="0"/>
            </a:endParaRPr>
          </a:p>
        </p:txBody>
      </p:sp>
      <p:pic>
        <p:nvPicPr>
          <p:cNvPr id="11" name="Picture 10" descr="huyếttuowng.jpg"/>
          <p:cNvPicPr>
            <a:picLocks noChangeAspect="1"/>
          </p:cNvPicPr>
          <p:nvPr/>
        </p:nvPicPr>
        <p:blipFill>
          <a:blip r:embed="rId2" cstate="print"/>
          <a:stretch>
            <a:fillRect/>
          </a:stretch>
        </p:blipFill>
        <p:spPr>
          <a:xfrm>
            <a:off x="2540000" y="3352801"/>
            <a:ext cx="2654299" cy="1676399"/>
          </a:xfrm>
          <a:prstGeom prst="rect">
            <a:avLst/>
          </a:prstGeom>
        </p:spPr>
      </p:pic>
      <p:sp>
        <p:nvSpPr>
          <p:cNvPr id="12" name="TextBox 11"/>
          <p:cNvSpPr txBox="1"/>
          <p:nvPr/>
        </p:nvSpPr>
        <p:spPr>
          <a:xfrm>
            <a:off x="6604000" y="2286000"/>
            <a:ext cx="2844800" cy="477054"/>
          </a:xfrm>
          <a:prstGeom prst="rect">
            <a:avLst/>
          </a:prstGeom>
          <a:noFill/>
        </p:spPr>
        <p:txBody>
          <a:bodyPr wrap="square" rtlCol="0">
            <a:spAutoFit/>
          </a:bodyPr>
          <a:lstStyle/>
          <a:p>
            <a:r>
              <a:rPr lang="en-US" sz="2500" dirty="0" err="1" smtClean="0">
                <a:latin typeface="Arial" pitchFamily="34" charset="0"/>
                <a:cs typeface="Arial" pitchFamily="34" charset="0"/>
              </a:rPr>
              <a:t>Huyết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thanh</a:t>
            </a:r>
            <a:endParaRPr lang="en-US" sz="2500" dirty="0">
              <a:latin typeface="Arial" pitchFamily="34" charset="0"/>
              <a:cs typeface="Arial" pitchFamily="34" charset="0"/>
            </a:endParaRPr>
          </a:p>
        </p:txBody>
      </p:sp>
      <p:sp>
        <p:nvSpPr>
          <p:cNvPr id="13" name="TextBox 12"/>
          <p:cNvSpPr txBox="1"/>
          <p:nvPr/>
        </p:nvSpPr>
        <p:spPr>
          <a:xfrm>
            <a:off x="6807200" y="3200400"/>
            <a:ext cx="2438400" cy="477054"/>
          </a:xfrm>
          <a:prstGeom prst="rect">
            <a:avLst/>
          </a:prstGeom>
          <a:noFill/>
        </p:spPr>
        <p:txBody>
          <a:bodyPr wrap="square" rtlCol="0">
            <a:spAutoFit/>
          </a:bodyPr>
          <a:lstStyle/>
          <a:p>
            <a:r>
              <a:rPr lang="en-US" sz="2500" dirty="0" smtClean="0">
                <a:latin typeface="Arial" pitchFamily="34" charset="0"/>
                <a:cs typeface="Arial" pitchFamily="34" charset="0"/>
              </a:rPr>
              <a:t>fibrinogen</a:t>
            </a:r>
            <a:endParaRPr lang="en-US" sz="2500" dirty="0">
              <a:latin typeface="Arial" pitchFamily="34" charset="0"/>
              <a:cs typeface="Arial" pitchFamily="34" charset="0"/>
            </a:endParaRPr>
          </a:p>
        </p:txBody>
      </p:sp>
      <p:sp>
        <p:nvSpPr>
          <p:cNvPr id="14" name="TextBox 13"/>
          <p:cNvSpPr txBox="1"/>
          <p:nvPr/>
        </p:nvSpPr>
        <p:spPr>
          <a:xfrm>
            <a:off x="7010400" y="5791200"/>
            <a:ext cx="2336800" cy="477054"/>
          </a:xfrm>
          <a:prstGeom prst="rect">
            <a:avLst/>
          </a:prstGeom>
          <a:noFill/>
        </p:spPr>
        <p:txBody>
          <a:bodyPr wrap="square" rtlCol="0">
            <a:spAutoFit/>
          </a:bodyPr>
          <a:lstStyle/>
          <a:p>
            <a:r>
              <a:rPr lang="en-US" sz="2500" dirty="0" err="1" smtClean="0">
                <a:latin typeface="Arial" pitchFamily="34" charset="0"/>
                <a:cs typeface="Arial" pitchFamily="34" charset="0"/>
              </a:rPr>
              <a:t>Hồng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cầu</a:t>
            </a:r>
            <a:endParaRPr lang="en-US" sz="2500" dirty="0">
              <a:latin typeface="Arial" pitchFamily="34" charset="0"/>
              <a:cs typeface="Arial" pitchFamily="34" charset="0"/>
            </a:endParaRPr>
          </a:p>
        </p:txBody>
      </p:sp>
      <p:sp>
        <p:nvSpPr>
          <p:cNvPr id="15" name="TextBox 14"/>
          <p:cNvSpPr txBox="1"/>
          <p:nvPr/>
        </p:nvSpPr>
        <p:spPr>
          <a:xfrm>
            <a:off x="7112000" y="4038600"/>
            <a:ext cx="2133600" cy="477054"/>
          </a:xfrm>
          <a:prstGeom prst="rect">
            <a:avLst/>
          </a:prstGeom>
          <a:noFill/>
        </p:spPr>
        <p:txBody>
          <a:bodyPr wrap="square" rtlCol="0">
            <a:spAutoFit/>
          </a:bodyPr>
          <a:lstStyle/>
          <a:p>
            <a:r>
              <a:rPr lang="en-US" sz="2500" dirty="0" err="1" smtClean="0">
                <a:latin typeface="Arial" pitchFamily="34" charset="0"/>
                <a:cs typeface="Arial" pitchFamily="34" charset="0"/>
              </a:rPr>
              <a:t>Tiểu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cầu</a:t>
            </a:r>
            <a:endParaRPr lang="en-US" sz="2500" dirty="0">
              <a:latin typeface="Arial" pitchFamily="34" charset="0"/>
              <a:cs typeface="Arial" pitchFamily="34" charset="0"/>
            </a:endParaRPr>
          </a:p>
        </p:txBody>
      </p:sp>
      <p:sp>
        <p:nvSpPr>
          <p:cNvPr id="16" name="TextBox 15"/>
          <p:cNvSpPr txBox="1"/>
          <p:nvPr/>
        </p:nvSpPr>
        <p:spPr>
          <a:xfrm>
            <a:off x="7112000" y="4876800"/>
            <a:ext cx="2540000" cy="477054"/>
          </a:xfrm>
          <a:prstGeom prst="rect">
            <a:avLst/>
          </a:prstGeom>
          <a:noFill/>
        </p:spPr>
        <p:txBody>
          <a:bodyPr wrap="square" rtlCol="0">
            <a:spAutoFit/>
          </a:bodyPr>
          <a:lstStyle/>
          <a:p>
            <a:r>
              <a:rPr lang="en-US" sz="2500" dirty="0" err="1" smtClean="0">
                <a:latin typeface="Arial" pitchFamily="34" charset="0"/>
                <a:cs typeface="Arial" pitchFamily="34" charset="0"/>
              </a:rPr>
              <a:t>Bạch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cầu</a:t>
            </a:r>
            <a:endParaRPr lang="en-US" sz="2500" dirty="0">
              <a:latin typeface="Arial" pitchFamily="34" charset="0"/>
              <a:cs typeface="Arial" pitchFamily="34" charset="0"/>
            </a:endParaRPr>
          </a:p>
        </p:txBody>
      </p:sp>
      <p:cxnSp>
        <p:nvCxnSpPr>
          <p:cNvPr id="18" name="Straight Arrow Connector 17"/>
          <p:cNvCxnSpPr>
            <a:stCxn id="8" idx="3"/>
            <a:endCxn id="9" idx="1"/>
          </p:cNvCxnSpPr>
          <p:nvPr/>
        </p:nvCxnSpPr>
        <p:spPr>
          <a:xfrm flipV="1">
            <a:off x="1625600" y="2753127"/>
            <a:ext cx="11176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3"/>
            <a:endCxn id="10" idx="3"/>
          </p:cNvCxnSpPr>
          <p:nvPr/>
        </p:nvCxnSpPr>
        <p:spPr>
          <a:xfrm>
            <a:off x="1625601" y="4200927"/>
            <a:ext cx="1219199"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9" idx="3"/>
            <a:endCxn id="12" idx="1"/>
          </p:cNvCxnSpPr>
          <p:nvPr/>
        </p:nvCxnSpPr>
        <p:spPr>
          <a:xfrm flipV="1">
            <a:off x="5486400" y="2524527"/>
            <a:ext cx="1117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 idx="1"/>
            <a:endCxn id="15" idx="1"/>
          </p:cNvCxnSpPr>
          <p:nvPr/>
        </p:nvCxnSpPr>
        <p:spPr>
          <a:xfrm flipV="1">
            <a:off x="5588000" y="4277127"/>
            <a:ext cx="1524001"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 idx="1"/>
            <a:endCxn id="16" idx="1"/>
          </p:cNvCxnSpPr>
          <p:nvPr/>
        </p:nvCxnSpPr>
        <p:spPr>
          <a:xfrm flipV="1">
            <a:off x="5588000" y="5115327"/>
            <a:ext cx="1524001"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 idx="1"/>
            <a:endCxn id="14" idx="1"/>
          </p:cNvCxnSpPr>
          <p:nvPr/>
        </p:nvCxnSpPr>
        <p:spPr>
          <a:xfrm>
            <a:off x="5588000" y="5420127"/>
            <a:ext cx="1422401"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9" idx="3"/>
            <a:endCxn id="13" idx="1"/>
          </p:cNvCxnSpPr>
          <p:nvPr/>
        </p:nvCxnSpPr>
        <p:spPr>
          <a:xfrm>
            <a:off x="5486400" y="2753127"/>
            <a:ext cx="13208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4" name="Picture 63" descr="tc.jpg"/>
          <p:cNvPicPr>
            <a:picLocks noChangeAspect="1"/>
          </p:cNvPicPr>
          <p:nvPr/>
        </p:nvPicPr>
        <p:blipFill>
          <a:blip r:embed="rId3" cstate="print"/>
          <a:stretch>
            <a:fillRect/>
          </a:stretch>
        </p:blipFill>
        <p:spPr>
          <a:xfrm>
            <a:off x="9245601" y="3657600"/>
            <a:ext cx="1402620" cy="914400"/>
          </a:xfrm>
          <a:prstGeom prst="rect">
            <a:avLst/>
          </a:prstGeom>
        </p:spPr>
      </p:pic>
      <p:pic>
        <p:nvPicPr>
          <p:cNvPr id="66" name="Picture 65" descr="bc.png"/>
          <p:cNvPicPr>
            <a:picLocks noChangeAspect="1"/>
          </p:cNvPicPr>
          <p:nvPr/>
        </p:nvPicPr>
        <p:blipFill>
          <a:blip r:embed="rId4" cstate="print"/>
          <a:stretch>
            <a:fillRect/>
          </a:stretch>
        </p:blipFill>
        <p:spPr>
          <a:xfrm>
            <a:off x="10623346" y="4572000"/>
            <a:ext cx="1568655" cy="1186678"/>
          </a:xfrm>
          <a:prstGeom prst="rect">
            <a:avLst/>
          </a:prstGeom>
        </p:spPr>
      </p:pic>
      <p:pic>
        <p:nvPicPr>
          <p:cNvPr id="67" name="Picture 66" descr="HC.jpg"/>
          <p:cNvPicPr>
            <a:picLocks noChangeAspect="1"/>
          </p:cNvPicPr>
          <p:nvPr/>
        </p:nvPicPr>
        <p:blipFill>
          <a:blip r:embed="rId5" cstate="print"/>
          <a:stretch>
            <a:fillRect/>
          </a:stretch>
        </p:blipFill>
        <p:spPr>
          <a:xfrm>
            <a:off x="9347201" y="5753100"/>
            <a:ext cx="1739900" cy="876300"/>
          </a:xfrm>
          <a:prstGeom prst="rect">
            <a:avLst/>
          </a:prstGeom>
        </p:spPr>
      </p:pic>
      <p:sp>
        <p:nvSpPr>
          <p:cNvPr id="68" name="Rectangle 67"/>
          <p:cNvSpPr/>
          <p:nvPr/>
        </p:nvSpPr>
        <p:spPr>
          <a:xfrm>
            <a:off x="0" y="0"/>
            <a:ext cx="12192000" cy="6858000"/>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9" name="TextBox 68"/>
          <p:cNvSpPr txBox="1"/>
          <p:nvPr/>
        </p:nvSpPr>
        <p:spPr>
          <a:xfrm>
            <a:off x="554318" y="215153"/>
            <a:ext cx="5791200" cy="646331"/>
          </a:xfrm>
          <a:prstGeom prst="rect">
            <a:avLst/>
          </a:prstGeom>
          <a:noFill/>
        </p:spPr>
        <p:txBody>
          <a:bodyPr wrap="square" rtlCol="0">
            <a:spAutoFit/>
          </a:bodyPr>
          <a:lstStyle/>
          <a:p>
            <a:r>
              <a:rPr lang="en-US" sz="3600" b="1" dirty="0" smtClean="0">
                <a:solidFill>
                  <a:srgbClr val="006600"/>
                </a:solidFill>
                <a:latin typeface="Arial" pitchFamily="34" charset="0"/>
                <a:cs typeface="Arial" pitchFamily="34" charset="0"/>
              </a:rPr>
              <a:t>1.1 </a:t>
            </a:r>
            <a:r>
              <a:rPr lang="en-US" sz="3600" b="1" dirty="0" err="1" smtClean="0">
                <a:solidFill>
                  <a:srgbClr val="006600"/>
                </a:solidFill>
                <a:latin typeface="Arial" pitchFamily="34" charset="0"/>
                <a:cs typeface="Arial" pitchFamily="34" charset="0"/>
              </a:rPr>
              <a:t>Hồng</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cầu</a:t>
            </a:r>
            <a:r>
              <a:rPr lang="en-US" sz="3600" b="1" dirty="0" smtClean="0">
                <a:solidFill>
                  <a:srgbClr val="006600"/>
                </a:solidFill>
                <a:latin typeface="Arial" pitchFamily="34" charset="0"/>
                <a:cs typeface="Arial" pitchFamily="34" charset="0"/>
              </a:rPr>
              <a:t>:</a:t>
            </a:r>
            <a:endParaRPr lang="en-US" sz="3600" b="1" dirty="0">
              <a:solidFill>
                <a:srgbClr val="006600"/>
              </a:solidFill>
              <a:latin typeface="Arial" pitchFamily="34" charset="0"/>
              <a:cs typeface="Arial" pitchFamily="34" charset="0"/>
            </a:endParaRPr>
          </a:p>
        </p:txBody>
      </p:sp>
      <p:pic>
        <p:nvPicPr>
          <p:cNvPr id="70" name="Picture 69" descr="hc hình thành.jpg"/>
          <p:cNvPicPr>
            <a:picLocks noChangeAspect="1"/>
          </p:cNvPicPr>
          <p:nvPr/>
        </p:nvPicPr>
        <p:blipFill>
          <a:blip r:embed="rId6" cstate="print"/>
          <a:stretch>
            <a:fillRect/>
          </a:stretch>
        </p:blipFill>
        <p:spPr>
          <a:xfrm>
            <a:off x="7721600" y="609601"/>
            <a:ext cx="3962400" cy="4070747"/>
          </a:xfrm>
          <a:prstGeom prst="rect">
            <a:avLst/>
          </a:prstGeom>
        </p:spPr>
      </p:pic>
      <p:sp>
        <p:nvSpPr>
          <p:cNvPr id="71" name="TextBox 70"/>
          <p:cNvSpPr txBox="1"/>
          <p:nvPr/>
        </p:nvSpPr>
        <p:spPr>
          <a:xfrm>
            <a:off x="203200" y="838200"/>
            <a:ext cx="7315200" cy="4708981"/>
          </a:xfrm>
          <a:prstGeom prst="rect">
            <a:avLst/>
          </a:prstGeom>
          <a:noFill/>
        </p:spPr>
        <p:txBody>
          <a:bodyPr wrap="square" rtlCol="0">
            <a:spAutoFit/>
          </a:bodyPr>
          <a:lstStyle/>
          <a:p>
            <a:pPr>
              <a:lnSpc>
                <a:spcPct val="150000"/>
              </a:lnSpc>
              <a:buFont typeface="Arial" pitchFamily="34" charset="0"/>
              <a:buChar char="•"/>
            </a:pPr>
            <a:r>
              <a:rPr lang="en-US" sz="2500" dirty="0">
                <a:latin typeface="Arial" pitchFamily="34" charset="0"/>
                <a:cs typeface="Arial" pitchFamily="34" charset="0"/>
              </a:rPr>
              <a:t>L</a:t>
            </a:r>
            <a:r>
              <a:rPr lang="vi-VN" sz="2500" dirty="0" smtClean="0">
                <a:latin typeface="Arial" pitchFamily="34" charset="0"/>
                <a:cs typeface="Arial" pitchFamily="34" charset="0"/>
              </a:rPr>
              <a:t>ượng </a:t>
            </a:r>
            <a:r>
              <a:rPr lang="en-US" sz="2500" dirty="0" smtClean="0">
                <a:latin typeface="Arial" pitchFamily="34" charset="0"/>
                <a:cs typeface="Arial" pitchFamily="34" charset="0"/>
              </a:rPr>
              <a:t>HC </a:t>
            </a:r>
            <a:r>
              <a:rPr lang="vi-VN" sz="2500" dirty="0" smtClean="0">
                <a:latin typeface="Arial" pitchFamily="34" charset="0"/>
                <a:cs typeface="Arial" pitchFamily="34" charset="0"/>
              </a:rPr>
              <a:t>bình thường ở người trưởng thành 4 - 4,5 x 1012hc/l </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HC </a:t>
            </a:r>
            <a:r>
              <a:rPr lang="vi-VN" sz="2500" dirty="0" smtClean="0">
                <a:latin typeface="Arial" pitchFamily="34" charset="0"/>
                <a:cs typeface="Arial" pitchFamily="34" charset="0"/>
              </a:rPr>
              <a:t>trưởng thành hoạt động ở máu ngoại vi, sống được 120 ngày sau đó bị chết ở tổ chức liên võng nội mô</a:t>
            </a:r>
            <a:endParaRPr lang="en-US" sz="2500" dirty="0" smtClean="0">
              <a:latin typeface="Arial" pitchFamily="34" charset="0"/>
              <a:cs typeface="Arial" pitchFamily="34" charset="0"/>
            </a:endParaRPr>
          </a:p>
          <a:p>
            <a:pPr>
              <a:lnSpc>
                <a:spcPct val="150000"/>
              </a:lnSpc>
              <a:buFont typeface="Arial" pitchFamily="34" charset="0"/>
              <a:buChar char="•"/>
            </a:pPr>
            <a:r>
              <a:rPr lang="vi-VN" sz="2500" dirty="0" smtClean="0">
                <a:latin typeface="Arial" pitchFamily="34" charset="0"/>
                <a:cs typeface="Arial" pitchFamily="34" charset="0"/>
              </a:rPr>
              <a:t>Chức năng chính là vận chuyển oxy</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err="1" smtClean="0">
                <a:latin typeface="Arial" pitchFamily="34" charset="0"/>
                <a:cs typeface="Arial" pitchFamily="34" charset="0"/>
              </a:rPr>
              <a:t>Những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yếu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tố</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cần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thiết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sự</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sinh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sản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hồng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cầu</a:t>
            </a:r>
            <a:r>
              <a:rPr lang="en-US" sz="2500" dirty="0" smtClean="0">
                <a:latin typeface="Arial" pitchFamily="34" charset="0"/>
                <a:cs typeface="Arial" pitchFamily="34" charset="0"/>
              </a:rPr>
              <a:t>: protein, Fe++, </a:t>
            </a:r>
            <a:r>
              <a:rPr lang="en-US" sz="2500" dirty="0" err="1" smtClean="0">
                <a:latin typeface="Arial" pitchFamily="34" charset="0"/>
                <a:cs typeface="Arial" pitchFamily="34" charset="0"/>
              </a:rPr>
              <a:t>axit</a:t>
            </a:r>
            <a:r>
              <a:rPr lang="en-US" sz="2500" dirty="0" smtClean="0">
                <a:latin typeface="Arial" pitchFamily="34" charset="0"/>
                <a:cs typeface="Arial" pitchFamily="34" charset="0"/>
              </a:rPr>
              <a:t> folic, </a:t>
            </a:r>
            <a:r>
              <a:rPr lang="en-US" sz="2500" dirty="0" err="1" smtClean="0">
                <a:latin typeface="Arial" pitchFamily="34" charset="0"/>
                <a:cs typeface="Arial" pitchFamily="34" charset="0"/>
              </a:rPr>
              <a:t>vit</a:t>
            </a:r>
            <a:r>
              <a:rPr lang="en-US" sz="2500" dirty="0" smtClean="0">
                <a:latin typeface="Arial" pitchFamily="34" charset="0"/>
                <a:cs typeface="Arial" pitchFamily="34" charset="0"/>
              </a:rPr>
              <a:t> B12, </a:t>
            </a:r>
            <a:r>
              <a:rPr lang="en-US" sz="2500" dirty="0" err="1" smtClean="0">
                <a:latin typeface="Arial" pitchFamily="34" charset="0"/>
                <a:cs typeface="Arial" pitchFamily="34" charset="0"/>
              </a:rPr>
              <a:t>vit</a:t>
            </a:r>
            <a:r>
              <a:rPr lang="en-US" sz="2500" dirty="0" smtClean="0">
                <a:latin typeface="Arial" pitchFamily="34" charset="0"/>
                <a:cs typeface="Arial" pitchFamily="34" charset="0"/>
              </a:rPr>
              <a:t> B6.</a:t>
            </a:r>
            <a:endParaRPr lang="en-US" sz="2500" dirty="0">
              <a:latin typeface="Arial" pitchFamily="34" charset="0"/>
              <a:cs typeface="Arial" pitchFamily="34" charset="0"/>
            </a:endParaRPr>
          </a:p>
        </p:txBody>
      </p:sp>
      <p:pic>
        <p:nvPicPr>
          <p:cNvPr id="72" name="Picture 71" descr="aaa.jpg"/>
          <p:cNvPicPr>
            <a:picLocks noChangeAspect="1"/>
          </p:cNvPicPr>
          <p:nvPr/>
        </p:nvPicPr>
        <p:blipFill>
          <a:blip r:embed="rId7" cstate="print"/>
          <a:stretch>
            <a:fillRect/>
          </a:stretch>
        </p:blipFill>
        <p:spPr>
          <a:xfrm>
            <a:off x="7112001" y="4786312"/>
            <a:ext cx="3680407" cy="207168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strips(downLeft)">
                                      <p:cBhvr>
                                        <p:cTn id="7" dur="500"/>
                                        <p:tgtEl>
                                          <p:spTgt spid="6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strips(downLeft)">
                                      <p:cBhvr>
                                        <p:cTn id="10" dur="500"/>
                                        <p:tgtEl>
                                          <p:spTgt spid="6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animEffect transition="in" filter="strips(downLeft)">
                                      <p:cBhvr>
                                        <p:cTn id="13" dur="500"/>
                                        <p:tgtEl>
                                          <p:spTgt spid="71"/>
                                        </p:tgtEl>
                                      </p:cBhvr>
                                    </p:animEffect>
                                  </p:childTnLst>
                                </p:cTn>
                              </p:par>
                              <p:par>
                                <p:cTn id="14" presetID="18" presetClass="entr" presetSubtype="12" fill="hold" nodeType="with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strips(downLeft)">
                                      <p:cBhvr>
                                        <p:cTn id="16" dur="500"/>
                                        <p:tgtEl>
                                          <p:spTgt spid="70"/>
                                        </p:tgtEl>
                                      </p:cBhvr>
                                    </p:animEffect>
                                  </p:childTnLst>
                                </p:cTn>
                              </p:par>
                              <p:par>
                                <p:cTn id="17" presetID="18" presetClass="entr" presetSubtype="12"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strips(downLeft)">
                                      <p:cBhvr>
                                        <p:cTn id="19"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p:bldP spid="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0" y="152401"/>
            <a:ext cx="5486400" cy="646331"/>
          </a:xfrm>
          <a:prstGeom prst="rect">
            <a:avLst/>
          </a:prstGeom>
          <a:noFill/>
        </p:spPr>
        <p:txBody>
          <a:bodyPr wrap="square" rtlCol="0">
            <a:spAutoFit/>
          </a:bodyPr>
          <a:lstStyle/>
          <a:p>
            <a:r>
              <a:rPr lang="en-US" sz="3600" b="1" dirty="0" smtClean="0">
                <a:solidFill>
                  <a:srgbClr val="006600"/>
                </a:solidFill>
                <a:latin typeface="Arial" pitchFamily="34" charset="0"/>
                <a:cs typeface="Arial" pitchFamily="34" charset="0"/>
              </a:rPr>
              <a:t>1.2 </a:t>
            </a:r>
            <a:r>
              <a:rPr lang="en-US" sz="3600" b="1" dirty="0" err="1" smtClean="0">
                <a:solidFill>
                  <a:srgbClr val="006600"/>
                </a:solidFill>
                <a:latin typeface="Arial" pitchFamily="34" charset="0"/>
                <a:cs typeface="Arial" pitchFamily="34" charset="0"/>
              </a:rPr>
              <a:t>Bạch</a:t>
            </a:r>
            <a:r>
              <a:rPr lang="en-US" sz="3600" b="1" dirty="0" smtClean="0">
                <a:solidFill>
                  <a:srgbClr val="006600"/>
                </a:solidFill>
                <a:latin typeface="Arial" pitchFamily="34" charset="0"/>
                <a:cs typeface="Arial" pitchFamily="34" charset="0"/>
              </a:rPr>
              <a:t> </a:t>
            </a:r>
            <a:r>
              <a:rPr lang="en-US" sz="3600" b="1" dirty="0" err="1" smtClean="0">
                <a:solidFill>
                  <a:srgbClr val="006600"/>
                </a:solidFill>
                <a:latin typeface="Arial" pitchFamily="34" charset="0"/>
                <a:cs typeface="Arial" pitchFamily="34" charset="0"/>
              </a:rPr>
              <a:t>cầu</a:t>
            </a:r>
            <a:r>
              <a:rPr lang="en-US" sz="3600" b="1" dirty="0" smtClean="0">
                <a:solidFill>
                  <a:srgbClr val="006600"/>
                </a:solidFill>
                <a:latin typeface="Arial" pitchFamily="34" charset="0"/>
                <a:cs typeface="Arial" pitchFamily="34" charset="0"/>
              </a:rPr>
              <a:t>:</a:t>
            </a:r>
            <a:endParaRPr lang="en-US" sz="3600" b="1" dirty="0">
              <a:solidFill>
                <a:srgbClr val="006600"/>
              </a:solidFill>
              <a:latin typeface="Arial" pitchFamily="34" charset="0"/>
              <a:cs typeface="Arial" pitchFamily="34" charset="0"/>
            </a:endParaRPr>
          </a:p>
        </p:txBody>
      </p:sp>
      <p:sp>
        <p:nvSpPr>
          <p:cNvPr id="5" name="TextBox 4"/>
          <p:cNvSpPr txBox="1"/>
          <p:nvPr/>
        </p:nvSpPr>
        <p:spPr>
          <a:xfrm>
            <a:off x="508000" y="2209801"/>
            <a:ext cx="10464800" cy="1823576"/>
          </a:xfrm>
          <a:prstGeom prst="rect">
            <a:avLst/>
          </a:prstGeom>
          <a:noFill/>
        </p:spPr>
        <p:txBody>
          <a:bodyPr wrap="square" rtlCol="0">
            <a:spAutoFit/>
          </a:bodyPr>
          <a:lstStyle/>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B</a:t>
            </a:r>
            <a:r>
              <a:rPr lang="en-US" sz="2500" dirty="0" err="1" smtClean="0">
                <a:latin typeface="Arial" pitchFamily="34" charset="0"/>
                <a:cs typeface="Arial" pitchFamily="34" charset="0"/>
              </a:rPr>
              <a:t>ạch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cầu</a:t>
            </a:r>
            <a:r>
              <a:rPr lang="en-US" sz="2500" dirty="0" smtClean="0">
                <a:latin typeface="Arial" pitchFamily="34" charset="0"/>
                <a:cs typeface="Arial" pitchFamily="34" charset="0"/>
              </a:rPr>
              <a:t>: BC </a:t>
            </a:r>
            <a:r>
              <a:rPr lang="vi-VN" sz="2500" dirty="0" smtClean="0">
                <a:latin typeface="Arial" pitchFamily="34" charset="0"/>
                <a:cs typeface="Arial" pitchFamily="34" charset="0"/>
              </a:rPr>
              <a:t>hạt và </a:t>
            </a:r>
            <a:r>
              <a:rPr lang="en-US" sz="2500" dirty="0" smtClean="0">
                <a:latin typeface="Arial" pitchFamily="34" charset="0"/>
                <a:cs typeface="Arial" pitchFamily="34" charset="0"/>
              </a:rPr>
              <a:t>BC</a:t>
            </a:r>
            <a:r>
              <a:rPr lang="vi-VN" sz="2500" dirty="0" smtClean="0">
                <a:latin typeface="Arial" pitchFamily="34" charset="0"/>
                <a:cs typeface="Arial" pitchFamily="34" charset="0"/>
              </a:rPr>
              <a:t> đơn nhân</a:t>
            </a:r>
            <a:r>
              <a:rPr lang="en-US" sz="2500" dirty="0" smtClean="0">
                <a:latin typeface="Arial" pitchFamily="34" charset="0"/>
                <a:cs typeface="Arial" pitchFamily="34" charset="0"/>
              </a:rPr>
              <a:t>, </a:t>
            </a:r>
            <a:r>
              <a:rPr lang="vi-VN" sz="2500" dirty="0" smtClean="0">
                <a:latin typeface="Arial" pitchFamily="34" charset="0"/>
                <a:cs typeface="Arial" pitchFamily="34" charset="0"/>
              </a:rPr>
              <a:t>bình thường 6 - 8 x 109 </a:t>
            </a:r>
            <a:r>
              <a:rPr lang="en-US" sz="2500" dirty="0" smtClean="0">
                <a:latin typeface="Arial" pitchFamily="34" charset="0"/>
                <a:cs typeface="Arial" pitchFamily="34" charset="0"/>
              </a:rPr>
              <a:t>BC</a:t>
            </a:r>
            <a:r>
              <a:rPr lang="vi-VN" sz="2500" dirty="0" smtClean="0">
                <a:latin typeface="Arial" pitchFamily="34" charset="0"/>
                <a:cs typeface="Arial" pitchFamily="34" charset="0"/>
              </a:rPr>
              <a:t> / l máu</a:t>
            </a:r>
            <a:r>
              <a:rPr lang="en-US" sz="2500" dirty="0" smtClean="0">
                <a:latin typeface="Arial" pitchFamily="34" charset="0"/>
                <a:cs typeface="Arial" pitchFamily="34" charset="0"/>
              </a:rPr>
              <a:t>.</a:t>
            </a:r>
          </a:p>
          <a:p>
            <a:pPr>
              <a:lnSpc>
                <a:spcPct val="150000"/>
              </a:lnSpc>
              <a:buFont typeface="Arial" pitchFamily="34" charset="0"/>
              <a:buChar char="•"/>
            </a:pPr>
            <a:r>
              <a:rPr lang="en-US" sz="2500" dirty="0" smtClean="0">
                <a:latin typeface="Arial" pitchFamily="34" charset="0"/>
                <a:cs typeface="Arial" pitchFamily="34" charset="0"/>
              </a:rPr>
              <a:t> B</a:t>
            </a:r>
            <a:r>
              <a:rPr lang="vi-VN" sz="2500" dirty="0" smtClean="0">
                <a:latin typeface="Arial" pitchFamily="34" charset="0"/>
                <a:cs typeface="Arial" pitchFamily="34" charset="0"/>
              </a:rPr>
              <a:t>ảo vệ cơ thể khỏi sự xâm nhập của </a:t>
            </a:r>
            <a:r>
              <a:rPr lang="en-US" sz="2500" dirty="0" smtClean="0">
                <a:latin typeface="Arial" pitchFamily="34" charset="0"/>
                <a:cs typeface="Arial" pitchFamily="34" charset="0"/>
              </a:rPr>
              <a:t>VK</a:t>
            </a:r>
            <a:r>
              <a:rPr lang="vi-VN" sz="2500" dirty="0" smtClean="0">
                <a:latin typeface="Arial" pitchFamily="34" charset="0"/>
                <a:cs typeface="Arial" pitchFamily="34" charset="0"/>
              </a:rPr>
              <a:t> và các dị vật.</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B</a:t>
            </a:r>
            <a:r>
              <a:rPr lang="en-US" sz="2500" dirty="0" smtClean="0">
                <a:latin typeface="Arial" pitchFamily="34" charset="0"/>
                <a:cs typeface="Arial" pitchFamily="34" charset="0"/>
              </a:rPr>
              <a:t>C</a:t>
            </a:r>
            <a:r>
              <a:rPr lang="vi-VN" sz="2500" dirty="0" smtClean="0">
                <a:latin typeface="Arial" pitchFamily="34" charset="0"/>
                <a:cs typeface="Arial" pitchFamily="34" charset="0"/>
              </a:rPr>
              <a:t> hạt đa nhân trung tính hoạt động bảo vệ cơ thể mạnh nhất</a:t>
            </a:r>
            <a:r>
              <a:rPr lang="en-US" sz="2500" dirty="0" smtClean="0">
                <a:latin typeface="Arial" pitchFamily="34" charset="0"/>
                <a:cs typeface="Arial" pitchFamily="34" charset="0"/>
              </a:rPr>
              <a:t>.</a:t>
            </a:r>
            <a:endParaRPr lang="en-US" sz="2500" dirty="0">
              <a:latin typeface="Arial" pitchFamily="34" charset="0"/>
              <a:cs typeface="Arial" pitchFamily="34" charset="0"/>
            </a:endParaRPr>
          </a:p>
        </p:txBody>
      </p:sp>
      <p:pic>
        <p:nvPicPr>
          <p:cNvPr id="8" name="Picture 7" descr="bcc.jpg"/>
          <p:cNvPicPr>
            <a:picLocks noChangeAspect="1"/>
          </p:cNvPicPr>
          <p:nvPr/>
        </p:nvPicPr>
        <p:blipFill>
          <a:blip r:embed="rId2" cstate="print"/>
          <a:stretch>
            <a:fillRect/>
          </a:stretch>
        </p:blipFill>
        <p:spPr>
          <a:xfrm>
            <a:off x="4267200" y="0"/>
            <a:ext cx="7924800" cy="1828800"/>
          </a:xfrm>
          <a:prstGeom prst="rect">
            <a:avLst/>
          </a:prstGeom>
        </p:spPr>
      </p:pic>
      <p:sp>
        <p:nvSpPr>
          <p:cNvPr id="9" name="Rectangle 8"/>
          <p:cNvSpPr/>
          <p:nvPr/>
        </p:nvSpPr>
        <p:spPr>
          <a:xfrm>
            <a:off x="508000" y="2209800"/>
            <a:ext cx="10464800" cy="35814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508000" y="1764298"/>
            <a:ext cx="11684000" cy="4516621"/>
          </a:xfrm>
          <a:prstGeom prst="rect">
            <a:avLst/>
          </a:prstGeom>
          <a:noFill/>
          <a:ln>
            <a:solidFill>
              <a:schemeClr val="bg1"/>
            </a:solidFill>
          </a:ln>
        </p:spPr>
        <p:txBody>
          <a:bodyPr wrap="square" rtlCol="0">
            <a:spAutoFit/>
          </a:bodyPr>
          <a:lstStyle/>
          <a:p>
            <a:pPr>
              <a:lnSpc>
                <a:spcPct val="150000"/>
              </a:lnSpc>
              <a:buFont typeface="Arial" pitchFamily="34" charset="0"/>
              <a:buChar char="•"/>
            </a:pPr>
            <a:r>
              <a:rPr lang="en-US" sz="2500" dirty="0" err="1" smtClean="0">
                <a:latin typeface="Arial" pitchFamily="34" charset="0"/>
                <a:cs typeface="Arial" pitchFamily="34" charset="0"/>
              </a:rPr>
              <a:t>Lymphocid</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sản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xuất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ra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các</a:t>
            </a:r>
            <a:r>
              <a:rPr lang="en-US" sz="2500" dirty="0" smtClean="0">
                <a:latin typeface="Arial" pitchFamily="34" charset="0"/>
                <a:cs typeface="Arial" pitchFamily="34" charset="0"/>
              </a:rPr>
              <a:t> globulin </a:t>
            </a:r>
            <a:r>
              <a:rPr lang="en-US" sz="2500" dirty="0" err="1" smtClean="0">
                <a:latin typeface="Arial" pitchFamily="34" charset="0"/>
                <a:cs typeface="Arial" pitchFamily="34" charset="0"/>
              </a:rPr>
              <a:t>miễn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dịch</a:t>
            </a:r>
            <a:r>
              <a:rPr lang="en-US" sz="2500" dirty="0" smtClean="0">
                <a:latin typeface="Arial" pitchFamily="34" charset="0"/>
                <a:cs typeface="Arial" pitchFamily="34" charset="0"/>
              </a:rPr>
              <a:t> (gamma globulin: </a:t>
            </a:r>
            <a:r>
              <a:rPr lang="en-US" sz="2500" dirty="0" err="1" smtClean="0">
                <a:latin typeface="Arial" pitchFamily="34" charset="0"/>
                <a:cs typeface="Arial" pitchFamily="34" charset="0"/>
              </a:rPr>
              <a:t>chất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cấu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tạo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ra</a:t>
            </a:r>
            <a:r>
              <a:rPr lang="en-US" sz="2500" dirty="0" smtClean="0">
                <a:latin typeface="Arial" pitchFamily="34" charset="0"/>
                <a:cs typeface="Arial" pitchFamily="34" charset="0"/>
              </a:rPr>
              <a:t> KT </a:t>
            </a:r>
            <a:r>
              <a:rPr lang="en-US" sz="2500" dirty="0" err="1" smtClean="0">
                <a:latin typeface="Arial" pitchFamily="34" charset="0"/>
                <a:cs typeface="Arial" pitchFamily="34" charset="0"/>
              </a:rPr>
              <a:t>chống</a:t>
            </a:r>
            <a:r>
              <a:rPr lang="en-US" sz="2500" dirty="0" smtClean="0">
                <a:latin typeface="Arial" pitchFamily="34" charset="0"/>
                <a:cs typeface="Arial" pitchFamily="34" charset="0"/>
              </a:rPr>
              <a:t> VK.</a:t>
            </a:r>
          </a:p>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Monocid hoạt động thực bào và giữ vai trò quan trọng trong truyền đạt thông tin miễn dịch nhờ hiện tượng thực bào </a:t>
            </a:r>
            <a:r>
              <a:rPr lang="en-US" sz="2500" dirty="0" smtClean="0">
                <a:latin typeface="Arial" pitchFamily="34" charset="0"/>
                <a:cs typeface="Arial" pitchFamily="34" charset="0"/>
              </a:rPr>
              <a:t>KN</a:t>
            </a:r>
            <a:r>
              <a:rPr lang="vi-VN" sz="2500" dirty="0" smtClean="0">
                <a:latin typeface="Arial" pitchFamily="34" charset="0"/>
                <a:cs typeface="Arial" pitchFamily="34" charset="0"/>
              </a:rPr>
              <a:t>, sự chuyển dạng và vận chuyển của nó tới tế bào lymphocid và plasmocid.</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Plasmocid có năng lực miễn dịch, chủ yếu là miễn dịch dịch thể, tiết ra globulin miễn dịch, chủ yếu là IgG</a:t>
            </a:r>
            <a:endParaRPr lang="en-US" sz="2500" dirty="0" smtClean="0">
              <a:latin typeface="Arial" pitchFamily="34" charset="0"/>
              <a:cs typeface="Arial" pitchFamily="34" charset="0"/>
            </a:endParaRPr>
          </a:p>
          <a:p>
            <a:endParaRPr lang="en-US" sz="25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trips(downLef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078" y="291548"/>
            <a:ext cx="3697357" cy="707886"/>
          </a:xfrm>
          <a:prstGeom prst="rect">
            <a:avLst/>
          </a:prstGeom>
          <a:noFill/>
        </p:spPr>
        <p:txBody>
          <a:bodyPr wrap="square" rtlCol="0">
            <a:spAutoFit/>
          </a:bodyPr>
          <a:lstStyle/>
          <a:p>
            <a:r>
              <a:rPr lang="en-US" sz="4000" b="1" dirty="0" smtClean="0">
                <a:solidFill>
                  <a:srgbClr val="006600"/>
                </a:solidFill>
                <a:latin typeface="Arial" pitchFamily="34" charset="0"/>
                <a:cs typeface="Arial" pitchFamily="34" charset="0"/>
              </a:rPr>
              <a:t>1.3 </a:t>
            </a:r>
            <a:r>
              <a:rPr lang="en-US" sz="4000" b="1" dirty="0" err="1" smtClean="0">
                <a:solidFill>
                  <a:srgbClr val="006600"/>
                </a:solidFill>
                <a:latin typeface="Arial" pitchFamily="34" charset="0"/>
                <a:cs typeface="Arial" pitchFamily="34" charset="0"/>
              </a:rPr>
              <a:t>Tiểu</a:t>
            </a:r>
            <a:r>
              <a:rPr lang="en-US" sz="4000" b="1" dirty="0" smtClean="0">
                <a:solidFill>
                  <a:srgbClr val="006600"/>
                </a:solidFill>
                <a:latin typeface="Arial" pitchFamily="34" charset="0"/>
                <a:cs typeface="Arial" pitchFamily="34" charset="0"/>
              </a:rPr>
              <a:t> </a:t>
            </a:r>
            <a:r>
              <a:rPr lang="en-US" sz="4000" b="1" dirty="0" err="1" smtClean="0">
                <a:solidFill>
                  <a:srgbClr val="006600"/>
                </a:solidFill>
                <a:latin typeface="Arial" pitchFamily="34" charset="0"/>
                <a:cs typeface="Arial" pitchFamily="34" charset="0"/>
              </a:rPr>
              <a:t>cầu</a:t>
            </a:r>
            <a:r>
              <a:rPr lang="en-US" sz="4000" b="1" dirty="0" smtClean="0">
                <a:solidFill>
                  <a:srgbClr val="006600"/>
                </a:solidFill>
                <a:latin typeface="Arial" pitchFamily="34" charset="0"/>
                <a:cs typeface="Arial" pitchFamily="34" charset="0"/>
              </a:rPr>
              <a:t>:</a:t>
            </a:r>
            <a:endParaRPr lang="en-US" sz="4000" b="1" dirty="0">
              <a:solidFill>
                <a:srgbClr val="006600"/>
              </a:solidFill>
              <a:latin typeface="Arial" pitchFamily="34" charset="0"/>
              <a:cs typeface="Arial" pitchFamily="34" charset="0"/>
            </a:endParaRPr>
          </a:p>
        </p:txBody>
      </p:sp>
      <p:sp>
        <p:nvSpPr>
          <p:cNvPr id="5" name="TextBox 4"/>
          <p:cNvSpPr txBox="1"/>
          <p:nvPr/>
        </p:nvSpPr>
        <p:spPr>
          <a:xfrm>
            <a:off x="754744" y="2416313"/>
            <a:ext cx="6749142" cy="2400657"/>
          </a:xfrm>
          <a:prstGeom prst="rect">
            <a:avLst/>
          </a:prstGeom>
          <a:noFill/>
        </p:spPr>
        <p:txBody>
          <a:bodyPr wrap="square" rtlCol="0">
            <a:spAutoFit/>
          </a:bodyPr>
          <a:lstStyle/>
          <a:p>
            <a:pPr>
              <a:lnSpc>
                <a:spcPct val="150000"/>
              </a:lnSpc>
              <a:buFont typeface="Arial" pitchFamily="34" charset="0"/>
              <a:buChar char="•"/>
            </a:pPr>
            <a:r>
              <a:rPr lang="en-US" sz="2500" dirty="0" smtClean="0">
                <a:latin typeface="Arial" pitchFamily="34" charset="0"/>
                <a:cs typeface="Arial" pitchFamily="34" charset="0"/>
              </a:rPr>
              <a:t> S</a:t>
            </a:r>
            <a:r>
              <a:rPr lang="vi-VN" sz="2500" dirty="0" smtClean="0">
                <a:latin typeface="Arial" pitchFamily="34" charset="0"/>
                <a:cs typeface="Arial" pitchFamily="34" charset="0"/>
              </a:rPr>
              <a:t>inh ra từ mẫu tiểu cầu trong tuỷ xương. Số lượng từ 200 - 300 x 109 tiểu cầu/l máu.</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Tiểu cầu tiết ra các chất kích thích các yếu tố đông máu trong huyết tương </a:t>
            </a:r>
            <a:endParaRPr lang="en-US" sz="2500" dirty="0" smtClean="0">
              <a:latin typeface="Arial" pitchFamily="34" charset="0"/>
              <a:cs typeface="Arial" pitchFamily="34" charset="0"/>
            </a:endParaRPr>
          </a:p>
        </p:txBody>
      </p:sp>
      <p:pic>
        <p:nvPicPr>
          <p:cNvPr id="6" name="Picture 5" descr="tc.jpg"/>
          <p:cNvPicPr>
            <a:picLocks noChangeAspect="1"/>
          </p:cNvPicPr>
          <p:nvPr/>
        </p:nvPicPr>
        <p:blipFill>
          <a:blip r:embed="rId2" cstate="print"/>
          <a:stretch>
            <a:fillRect/>
          </a:stretch>
        </p:blipFill>
        <p:spPr>
          <a:xfrm>
            <a:off x="7939549" y="2402114"/>
            <a:ext cx="4252451" cy="2387915"/>
          </a:xfrm>
          <a:prstGeom prst="rect">
            <a:avLst/>
          </a:prstGeom>
        </p:spPr>
      </p:pic>
      <p:sp>
        <p:nvSpPr>
          <p:cNvPr id="7" name="TextBox 6"/>
          <p:cNvSpPr txBox="1"/>
          <p:nvPr/>
        </p:nvSpPr>
        <p:spPr>
          <a:xfrm>
            <a:off x="12467772" y="1045029"/>
            <a:ext cx="798285" cy="19897755"/>
          </a:xfrm>
          <a:prstGeom prst="rect">
            <a:avLst/>
          </a:prstGeom>
          <a:noFill/>
        </p:spPr>
        <p:txBody>
          <a:bodyPr wrap="square" rtlCol="0">
            <a:spAutoFit/>
          </a:bodyPr>
          <a:lstStyle/>
          <a:p>
            <a:pPr>
              <a:lnSpc>
                <a:spcPct val="150000"/>
              </a:lnSpc>
            </a:pPr>
            <a:r>
              <a:rPr lang="en-US" dirty="0" smtClean="0">
                <a:latin typeface="Arial" pitchFamily="34" charset="0"/>
                <a:cs typeface="Arial" pitchFamily="34" charset="0"/>
              </a:rPr>
              <a:t>V</a:t>
            </a:r>
            <a:r>
              <a:rPr lang="vi-VN" dirty="0" smtClean="0">
                <a:latin typeface="Arial" pitchFamily="34" charset="0"/>
                <a:cs typeface="Arial" pitchFamily="34" charset="0"/>
              </a:rPr>
              <a:t>ai trò cơ bản trong quá trình đông máu. Khi tổn thương mạch máu, lập tức tiểu cầu tụ lại. </a:t>
            </a:r>
            <a:endParaRPr lang="en-US" dirty="0" smtClean="0">
              <a:latin typeface="Arial" pitchFamily="34" charset="0"/>
              <a:cs typeface="Arial" pitchFamily="34" charset="0"/>
            </a:endParaRPr>
          </a:p>
          <a:p>
            <a:pPr>
              <a:lnSpc>
                <a:spcPct val="150000"/>
              </a:lnSpc>
            </a:pPr>
            <a:r>
              <a:rPr lang="vi-VN" dirty="0" smtClean="0">
                <a:latin typeface="Arial" pitchFamily="34" charset="0"/>
                <a:cs typeface="Arial" pitchFamily="34" charset="0"/>
              </a:rPr>
              <a:t> Các chất tiết từ tiểu cầu và tế bào máu khác làm cho tiểu cầu dính lại với nhau tạo thành một nút có thể tạm thời chặn đứng chảy máu. </a:t>
            </a:r>
            <a:endParaRPr lang="en-US" dirty="0" smtClean="0">
              <a:latin typeface="Arial" pitchFamily="34" charset="0"/>
              <a:cs typeface="Arial" pitchFamily="34" charset="0"/>
            </a:endParaRPr>
          </a:p>
          <a:p>
            <a:endParaRPr lang="en-US" dirty="0"/>
          </a:p>
        </p:txBody>
      </p:sp>
      <p:sp>
        <p:nvSpPr>
          <p:cNvPr id="8" name="Rectangle 7"/>
          <p:cNvSpPr/>
          <p:nvPr/>
        </p:nvSpPr>
        <p:spPr>
          <a:xfrm>
            <a:off x="685800" y="1924050"/>
            <a:ext cx="11506200" cy="37719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TextBox 8"/>
          <p:cNvSpPr txBox="1"/>
          <p:nvPr/>
        </p:nvSpPr>
        <p:spPr>
          <a:xfrm>
            <a:off x="1066800" y="3828693"/>
            <a:ext cx="10401300" cy="2400657"/>
          </a:xfrm>
          <a:prstGeom prst="rect">
            <a:avLst/>
          </a:prstGeom>
          <a:noFill/>
          <a:ln>
            <a:solidFill>
              <a:schemeClr val="bg1"/>
            </a:solidFill>
          </a:ln>
        </p:spPr>
        <p:txBody>
          <a:bodyPr wrap="square" rtlCol="0">
            <a:spAutoFit/>
          </a:bodyPr>
          <a:lstStyle/>
          <a:p>
            <a:pPr>
              <a:lnSpc>
                <a:spcPct val="150000"/>
              </a:lnSpc>
              <a:buFont typeface="Arial" pitchFamily="34" charset="0"/>
              <a:buChar char="•"/>
            </a:pPr>
            <a:r>
              <a:rPr lang="en-US" sz="2500" dirty="0" smtClean="0">
                <a:latin typeface="Arial" pitchFamily="34" charset="0"/>
                <a:cs typeface="Arial" pitchFamily="34" charset="0"/>
              </a:rPr>
              <a:t> V</a:t>
            </a:r>
            <a:r>
              <a:rPr lang="vi-VN" sz="2500" dirty="0" smtClean="0">
                <a:latin typeface="Arial" pitchFamily="34" charset="0"/>
                <a:cs typeface="Arial" pitchFamily="34" charset="0"/>
              </a:rPr>
              <a:t>ai trò cơ bản trong quá trình đông máu. Khi tổn thương mạch máu, lập tức tiểu cầu tụ lại. </a:t>
            </a:r>
            <a:endParaRPr lang="en-US" sz="2500" dirty="0" smtClean="0">
              <a:latin typeface="Arial" pitchFamily="34" charset="0"/>
              <a:cs typeface="Arial" pitchFamily="34" charset="0"/>
            </a:endParaRPr>
          </a:p>
          <a:p>
            <a:pPr>
              <a:lnSpc>
                <a:spcPct val="150000"/>
              </a:lnSpc>
              <a:buFont typeface="Arial" pitchFamily="34" charset="0"/>
              <a:buChar char="•"/>
            </a:pPr>
            <a:r>
              <a:rPr lang="vi-VN" sz="2500" dirty="0" smtClean="0">
                <a:latin typeface="Arial" pitchFamily="34" charset="0"/>
                <a:cs typeface="Arial" pitchFamily="34" charset="0"/>
              </a:rPr>
              <a:t> Các chất tiết từ tiểu cầu và tế bào máu khác làm cho tiểu cầu dính lại với nhau tạo thành một nút có thể tạm thời chặn đứng chảy máu. </a:t>
            </a:r>
            <a:endParaRPr lang="en-US" sz="2500" dirty="0" smtClean="0">
              <a:latin typeface="Arial" pitchFamily="34" charset="0"/>
              <a:cs typeface="Arial" pitchFamily="34" charset="0"/>
            </a:endParaRPr>
          </a:p>
        </p:txBody>
      </p:sp>
      <p:pic>
        <p:nvPicPr>
          <p:cNvPr id="10" name="Picture 9" descr="đôngmau.jpg"/>
          <p:cNvPicPr>
            <a:picLocks noChangeAspect="1"/>
          </p:cNvPicPr>
          <p:nvPr/>
        </p:nvPicPr>
        <p:blipFill>
          <a:blip r:embed="rId3" cstate="print"/>
          <a:stretch>
            <a:fillRect/>
          </a:stretch>
        </p:blipFill>
        <p:spPr>
          <a:xfrm>
            <a:off x="1524000" y="1211580"/>
            <a:ext cx="9505950" cy="2446020"/>
          </a:xfrm>
          <a:prstGeom prst="rect">
            <a:avLst/>
          </a:prstGeom>
          <a:ln>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500"/>
                                        <p:tgtEl>
                                          <p:spTgt spid="1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022" y="264216"/>
            <a:ext cx="6501848" cy="707886"/>
          </a:xfrm>
          <a:prstGeom prst="rect">
            <a:avLst/>
          </a:prstGeom>
          <a:noFill/>
        </p:spPr>
        <p:txBody>
          <a:bodyPr wrap="square" rtlCol="0">
            <a:spAutoFit/>
          </a:bodyPr>
          <a:lstStyle/>
          <a:p>
            <a:r>
              <a:rPr lang="en-US" sz="4000" b="1" dirty="0" smtClean="0">
                <a:solidFill>
                  <a:srgbClr val="006600"/>
                </a:solidFill>
                <a:latin typeface="Arial" pitchFamily="34" charset="0"/>
                <a:cs typeface="Arial" pitchFamily="34" charset="0"/>
              </a:rPr>
              <a:t>1.4  </a:t>
            </a:r>
            <a:r>
              <a:rPr lang="en-US" sz="4000" b="1" dirty="0" err="1" smtClean="0">
                <a:solidFill>
                  <a:srgbClr val="006600"/>
                </a:solidFill>
                <a:latin typeface="Arial" pitchFamily="34" charset="0"/>
                <a:cs typeface="Arial" pitchFamily="34" charset="0"/>
              </a:rPr>
              <a:t>Huyết</a:t>
            </a:r>
            <a:r>
              <a:rPr lang="en-US" sz="4000" b="1" dirty="0" smtClean="0">
                <a:solidFill>
                  <a:srgbClr val="006600"/>
                </a:solidFill>
                <a:latin typeface="Arial" pitchFamily="34" charset="0"/>
                <a:cs typeface="Arial" pitchFamily="34" charset="0"/>
              </a:rPr>
              <a:t> </a:t>
            </a:r>
            <a:r>
              <a:rPr lang="en-US" sz="4000" b="1" dirty="0" err="1" smtClean="0">
                <a:solidFill>
                  <a:srgbClr val="006600"/>
                </a:solidFill>
                <a:latin typeface="Arial" pitchFamily="34" charset="0"/>
                <a:cs typeface="Arial" pitchFamily="34" charset="0"/>
              </a:rPr>
              <a:t>tương</a:t>
            </a:r>
            <a:endParaRPr lang="en-US" sz="4000" b="1" dirty="0">
              <a:solidFill>
                <a:srgbClr val="006600"/>
              </a:solidFill>
              <a:latin typeface="Arial" pitchFamily="34" charset="0"/>
              <a:cs typeface="Arial" pitchFamily="34" charset="0"/>
            </a:endParaRPr>
          </a:p>
        </p:txBody>
      </p:sp>
      <p:sp>
        <p:nvSpPr>
          <p:cNvPr id="5" name="TextBox 4"/>
          <p:cNvSpPr txBox="1"/>
          <p:nvPr/>
        </p:nvSpPr>
        <p:spPr>
          <a:xfrm>
            <a:off x="649357" y="1033670"/>
            <a:ext cx="10866782" cy="5863144"/>
          </a:xfrm>
          <a:prstGeom prst="rect">
            <a:avLst/>
          </a:prstGeom>
          <a:noFill/>
        </p:spPr>
        <p:txBody>
          <a:bodyPr wrap="square" rtlCol="0">
            <a:spAutoFit/>
          </a:bodyPr>
          <a:lstStyle/>
          <a:p>
            <a:pPr>
              <a:lnSpc>
                <a:spcPct val="150000"/>
              </a:lnSpc>
              <a:buFont typeface="Arial" pitchFamily="34" charset="0"/>
              <a:buChar char="•"/>
            </a:pPr>
            <a:r>
              <a:rPr lang="en-US" sz="2500" dirty="0" smtClean="0">
                <a:latin typeface="Arial" pitchFamily="34" charset="0"/>
                <a:cs typeface="Arial" pitchFamily="34" charset="0"/>
              </a:rPr>
              <a:t>P</a:t>
            </a:r>
            <a:r>
              <a:rPr lang="vi-VN" sz="2500" dirty="0" smtClean="0">
                <a:latin typeface="Arial" pitchFamily="34" charset="0"/>
                <a:cs typeface="Arial" pitchFamily="34" charset="0"/>
              </a:rPr>
              <a:t>hần dịch của máu sau khi đã bỏ các tế bào máu. Huyết tương chứa sắt, protein và các chất hoà tan khác.</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Huyết thanh là phần dịch còn lại của huyết tương, không có tiền sợi huyết và các yếu tố đông máu khác.</a:t>
            </a:r>
            <a:endParaRPr lang="en-US" sz="2500" dirty="0" smtClean="0">
              <a:latin typeface="Arial" pitchFamily="34" charset="0"/>
              <a:cs typeface="Arial" pitchFamily="34" charset="0"/>
            </a:endParaRPr>
          </a:p>
          <a:p>
            <a:pPr>
              <a:lnSpc>
                <a:spcPct val="150000"/>
              </a:lnSpc>
              <a:buFont typeface="Arial" pitchFamily="34" charset="0"/>
              <a:buChar char="•"/>
            </a:pPr>
            <a:r>
              <a:rPr lang="vi-VN" sz="2500" dirty="0" smtClean="0">
                <a:latin typeface="Arial" pitchFamily="34" charset="0"/>
                <a:cs typeface="Arial" pitchFamily="34" charset="0"/>
              </a:rPr>
              <a:t>Protein huyết tương bao gồm Albumin và Globulin.</a:t>
            </a:r>
            <a:endParaRPr lang="en-US" sz="2500" dirty="0" smtClean="0">
              <a:latin typeface="Arial" pitchFamily="34" charset="0"/>
              <a:cs typeface="Arial" pitchFamily="34" charset="0"/>
            </a:endParaRPr>
          </a:p>
          <a:p>
            <a:pPr>
              <a:lnSpc>
                <a:spcPct val="150000"/>
              </a:lnSpc>
              <a:buFont typeface="Arial" pitchFamily="34" charset="0"/>
              <a:buChar char="•"/>
            </a:pPr>
            <a:r>
              <a:rPr lang="vi-VN" sz="2500" dirty="0" smtClean="0">
                <a:latin typeface="Arial" pitchFamily="34" charset="0"/>
                <a:cs typeface="Arial" pitchFamily="34" charset="0"/>
              </a:rPr>
              <a:t> Albumin là chất đặc biệt quan trọng cho việc duy trì thể tích dịch trong mạch máu. Albumin không thấm qua màng mao mạch máu nên tạo ra một áp lực thẩm thấu khiến cho dịch ở lại mao mạch. Albumin được sản xuất ở gan có chức năng vận chuyển các kim loại, acid béo, Bilirubin và các kim loại, acid béo, bilirubin và các thuốc.</a:t>
            </a:r>
            <a:endParaRPr lang="en-US" sz="25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3669" y="463826"/>
            <a:ext cx="3498575" cy="1323439"/>
          </a:xfrm>
          <a:prstGeom prst="rect">
            <a:avLst/>
          </a:prstGeom>
          <a:noFill/>
        </p:spPr>
        <p:txBody>
          <a:bodyPr wrap="square" rtlCol="0">
            <a:spAutoFit/>
          </a:bodyPr>
          <a:lstStyle/>
          <a:p>
            <a:r>
              <a:rPr lang="en-US" sz="4000" b="1" dirty="0" smtClean="0">
                <a:solidFill>
                  <a:srgbClr val="006600"/>
                </a:solidFill>
                <a:latin typeface="Arial" pitchFamily="34" charset="0"/>
                <a:cs typeface="Arial" pitchFamily="34" charset="0"/>
              </a:rPr>
              <a:t>1.5 </a:t>
            </a:r>
            <a:r>
              <a:rPr lang="en-US" sz="4000" b="1" dirty="0" err="1" smtClean="0">
                <a:solidFill>
                  <a:srgbClr val="006600"/>
                </a:solidFill>
                <a:latin typeface="Arial" pitchFamily="34" charset="0"/>
                <a:cs typeface="Arial" pitchFamily="34" charset="0"/>
              </a:rPr>
              <a:t>Cơ</a:t>
            </a:r>
            <a:r>
              <a:rPr lang="en-US" sz="4000" b="1" dirty="0" smtClean="0">
                <a:solidFill>
                  <a:srgbClr val="006600"/>
                </a:solidFill>
                <a:latin typeface="Arial" pitchFamily="34" charset="0"/>
                <a:cs typeface="Arial" pitchFamily="34" charset="0"/>
              </a:rPr>
              <a:t> </a:t>
            </a:r>
            <a:r>
              <a:rPr lang="en-US" sz="4000" b="1" dirty="0" err="1" smtClean="0">
                <a:solidFill>
                  <a:srgbClr val="006600"/>
                </a:solidFill>
                <a:latin typeface="Arial" pitchFamily="34" charset="0"/>
                <a:cs typeface="Arial" pitchFamily="34" charset="0"/>
              </a:rPr>
              <a:t>quan</a:t>
            </a:r>
            <a:r>
              <a:rPr lang="en-US" sz="4000" b="1" dirty="0" smtClean="0">
                <a:solidFill>
                  <a:srgbClr val="006600"/>
                </a:solidFill>
                <a:latin typeface="Arial" pitchFamily="34" charset="0"/>
                <a:cs typeface="Arial" pitchFamily="34" charset="0"/>
              </a:rPr>
              <a:t> </a:t>
            </a:r>
            <a:r>
              <a:rPr lang="en-US" sz="4000" b="1" dirty="0" err="1" smtClean="0">
                <a:solidFill>
                  <a:srgbClr val="006600"/>
                </a:solidFill>
                <a:latin typeface="Arial" pitchFamily="34" charset="0"/>
                <a:cs typeface="Arial" pitchFamily="34" charset="0"/>
              </a:rPr>
              <a:t>tạo</a:t>
            </a:r>
            <a:r>
              <a:rPr lang="en-US" sz="4000" b="1" dirty="0" smtClean="0">
                <a:solidFill>
                  <a:srgbClr val="006600"/>
                </a:solidFill>
                <a:latin typeface="Arial" pitchFamily="34" charset="0"/>
                <a:cs typeface="Arial" pitchFamily="34" charset="0"/>
              </a:rPr>
              <a:t> </a:t>
            </a:r>
            <a:r>
              <a:rPr lang="en-US" sz="4000" b="1" dirty="0" err="1" smtClean="0">
                <a:solidFill>
                  <a:srgbClr val="006600"/>
                </a:solidFill>
                <a:latin typeface="Arial" pitchFamily="34" charset="0"/>
                <a:cs typeface="Arial" pitchFamily="34" charset="0"/>
              </a:rPr>
              <a:t>máu</a:t>
            </a:r>
            <a:r>
              <a:rPr lang="en-US" sz="4000" b="1" dirty="0" smtClean="0">
                <a:solidFill>
                  <a:srgbClr val="006600"/>
                </a:solidFill>
                <a:latin typeface="Arial" pitchFamily="34" charset="0"/>
                <a:cs typeface="Arial" pitchFamily="34" charset="0"/>
              </a:rPr>
              <a:t>:</a:t>
            </a:r>
            <a:endParaRPr lang="en-US" sz="4000" b="1" dirty="0">
              <a:solidFill>
                <a:srgbClr val="006600"/>
              </a:solidFill>
              <a:latin typeface="Arial" pitchFamily="34" charset="0"/>
              <a:cs typeface="Arial" pitchFamily="34" charset="0"/>
            </a:endParaRPr>
          </a:p>
        </p:txBody>
      </p:sp>
      <p:sp>
        <p:nvSpPr>
          <p:cNvPr id="5" name="TextBox 4"/>
          <p:cNvSpPr txBox="1"/>
          <p:nvPr/>
        </p:nvSpPr>
        <p:spPr>
          <a:xfrm>
            <a:off x="5473148" y="0"/>
            <a:ext cx="6135756" cy="1823576"/>
          </a:xfrm>
          <a:prstGeom prst="rect">
            <a:avLst/>
          </a:prstGeom>
          <a:noFill/>
        </p:spPr>
        <p:txBody>
          <a:bodyPr wrap="square" rtlCol="0">
            <a:spAutoFit/>
          </a:bodyPr>
          <a:lstStyle/>
          <a:p>
            <a:pPr>
              <a:lnSpc>
                <a:spcPct val="150000"/>
              </a:lnSpc>
              <a:buFont typeface="Arial" pitchFamily="34" charset="0"/>
              <a:buChar char="•"/>
            </a:pPr>
            <a:r>
              <a:rPr lang="vi-VN" sz="2500" dirty="0" smtClean="0">
                <a:latin typeface="Arial" pitchFamily="34" charset="0"/>
                <a:cs typeface="Arial" pitchFamily="34" charset="0"/>
              </a:rPr>
              <a:t> tủy xương</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tổ chức lymphô (lách, hạch, tuyến ức)</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tổ chức võng mô.</a:t>
            </a:r>
            <a:endParaRPr lang="en-US" sz="2500" dirty="0">
              <a:latin typeface="Arial" pitchFamily="34" charset="0"/>
              <a:cs typeface="Arial" pitchFamily="34" charset="0"/>
            </a:endParaRPr>
          </a:p>
        </p:txBody>
      </p:sp>
      <p:sp>
        <p:nvSpPr>
          <p:cNvPr id="7" name="TextBox 6"/>
          <p:cNvSpPr txBox="1"/>
          <p:nvPr/>
        </p:nvSpPr>
        <p:spPr>
          <a:xfrm>
            <a:off x="556591" y="2107096"/>
            <a:ext cx="10363200" cy="4060663"/>
          </a:xfrm>
          <a:prstGeom prst="rect">
            <a:avLst/>
          </a:prstGeom>
          <a:noFill/>
        </p:spPr>
        <p:txBody>
          <a:bodyPr wrap="square" rtlCol="0">
            <a:spAutoFit/>
          </a:bodyPr>
          <a:lstStyle/>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Trong suốt thời kỳ phôi thai, lần lượt túi noãn hoàng, gan, lách, tuyến ức, hạch bạch huyết và tuỷ xương tham gia hình thành các tế bào máu.</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Dưới 5 tuổi, tuỷ của tất cả các loại xương đều là tuỷ đỏ, nghĩa là đều có khả năng tạo máu.</a:t>
            </a:r>
            <a:endParaRPr lang="en-US" sz="2500" dirty="0" smtClean="0">
              <a:latin typeface="Arial" pitchFamily="34" charset="0"/>
              <a:cs typeface="Arial" pitchFamily="34" charset="0"/>
            </a:endParaRPr>
          </a:p>
          <a:p>
            <a:pPr>
              <a:lnSpc>
                <a:spcPct val="150000"/>
              </a:lnSpc>
              <a:buFont typeface="Arial" pitchFamily="34" charset="0"/>
              <a:buChar char="•"/>
            </a:pPr>
            <a:r>
              <a:rPr lang="en-US" sz="2500" dirty="0" smtClean="0">
                <a:latin typeface="Arial" pitchFamily="34" charset="0"/>
                <a:cs typeface="Arial" pitchFamily="34" charset="0"/>
              </a:rPr>
              <a:t> S</a:t>
            </a:r>
            <a:r>
              <a:rPr lang="vi-VN" sz="2500" dirty="0" smtClean="0">
                <a:latin typeface="Arial" pitchFamily="34" charset="0"/>
                <a:cs typeface="Arial" pitchFamily="34" charset="0"/>
              </a:rPr>
              <a:t>au 20 tuổi, chỉ có tuỷ xương dẹt và hai đầu xương đùi, hai đầu xương cánh tay tham gia tạo máu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vì</a:t>
            </a:r>
            <a:r>
              <a:rPr lang="en-US" sz="2500" dirty="0" smtClean="0">
                <a:latin typeface="Arial" pitchFamily="34" charset="0"/>
                <a:cs typeface="Arial" pitchFamily="34" charset="0"/>
              </a:rPr>
              <a:t> </a:t>
            </a:r>
            <a:r>
              <a:rPr lang="vi-VN" sz="2500" dirty="0" smtClean="0">
                <a:latin typeface="Arial" pitchFamily="34" charset="0"/>
                <a:cs typeface="Arial" pitchFamily="34" charset="0"/>
              </a:rPr>
              <a:t>tuỷ xương (trừ hai đầu xương cánh tay và xương đùi) bị mỡ xâm lấn dần</a:t>
            </a:r>
            <a:r>
              <a:rPr lang="en-US" sz="2500" dirty="0" smtClean="0">
                <a:latin typeface="Arial" pitchFamily="34" charset="0"/>
                <a:cs typeface="Arial" pitchFamily="34" charset="0"/>
              </a:rPr>
              <a:t>.</a:t>
            </a:r>
            <a:endParaRPr lang="en-US" sz="25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3339" y="198783"/>
            <a:ext cx="4465984" cy="707886"/>
          </a:xfrm>
          <a:prstGeom prst="rect">
            <a:avLst/>
          </a:prstGeom>
          <a:noFill/>
        </p:spPr>
        <p:txBody>
          <a:bodyPr wrap="square" rtlCol="0">
            <a:spAutoFit/>
          </a:bodyPr>
          <a:lstStyle/>
          <a:p>
            <a:r>
              <a:rPr lang="en-US" sz="4000" b="1" dirty="0" smtClean="0">
                <a:solidFill>
                  <a:srgbClr val="006600"/>
                </a:solidFill>
                <a:latin typeface="Arial" pitchFamily="34" charset="0"/>
                <a:cs typeface="Arial" pitchFamily="34" charset="0"/>
              </a:rPr>
              <a:t>1.5.1 </a:t>
            </a:r>
            <a:r>
              <a:rPr lang="en-US" sz="4000" b="1" dirty="0" err="1" smtClean="0">
                <a:solidFill>
                  <a:srgbClr val="006600"/>
                </a:solidFill>
                <a:latin typeface="Arial" pitchFamily="34" charset="0"/>
                <a:cs typeface="Arial" pitchFamily="34" charset="0"/>
              </a:rPr>
              <a:t>Tủy</a:t>
            </a:r>
            <a:r>
              <a:rPr lang="en-US" sz="4000" b="1" dirty="0" smtClean="0">
                <a:solidFill>
                  <a:srgbClr val="006600"/>
                </a:solidFill>
                <a:latin typeface="Arial" pitchFamily="34" charset="0"/>
                <a:cs typeface="Arial" pitchFamily="34" charset="0"/>
              </a:rPr>
              <a:t> </a:t>
            </a:r>
            <a:r>
              <a:rPr lang="en-US" sz="4000" b="1" dirty="0" err="1" smtClean="0">
                <a:solidFill>
                  <a:srgbClr val="006600"/>
                </a:solidFill>
                <a:latin typeface="Arial" pitchFamily="34" charset="0"/>
                <a:cs typeface="Arial" pitchFamily="34" charset="0"/>
              </a:rPr>
              <a:t>xương</a:t>
            </a:r>
            <a:r>
              <a:rPr lang="en-US" sz="4000" b="1" dirty="0" smtClean="0">
                <a:solidFill>
                  <a:srgbClr val="006600"/>
                </a:solidFill>
                <a:latin typeface="Arial" pitchFamily="34" charset="0"/>
                <a:cs typeface="Arial" pitchFamily="34" charset="0"/>
              </a:rPr>
              <a:t>:</a:t>
            </a:r>
          </a:p>
        </p:txBody>
      </p:sp>
      <p:sp>
        <p:nvSpPr>
          <p:cNvPr id="5" name="TextBox 4"/>
          <p:cNvSpPr txBox="1"/>
          <p:nvPr/>
        </p:nvSpPr>
        <p:spPr>
          <a:xfrm>
            <a:off x="609601" y="3363428"/>
            <a:ext cx="10787270" cy="2977738"/>
          </a:xfrm>
          <a:prstGeom prst="rect">
            <a:avLst/>
          </a:prstGeom>
          <a:noFill/>
        </p:spPr>
        <p:txBody>
          <a:bodyPr wrap="square" rtlCol="0">
            <a:spAutoFit/>
          </a:bodyPr>
          <a:lstStyle/>
          <a:p>
            <a:pPr>
              <a:lnSpc>
                <a:spcPct val="150000"/>
              </a:lnSpc>
              <a:buFont typeface="Arial" pitchFamily="34" charset="0"/>
              <a:buChar char="•"/>
            </a:pPr>
            <a:r>
              <a:rPr lang="vi-VN" sz="2500" dirty="0" smtClean="0">
                <a:latin typeface="Arial" pitchFamily="34" charset="0"/>
                <a:cs typeface="Arial" pitchFamily="34" charset="0"/>
              </a:rPr>
              <a:t> </a:t>
            </a:r>
            <a:r>
              <a:rPr lang="en-US" sz="2500" dirty="0" smtClean="0">
                <a:latin typeface="Arial" pitchFamily="34" charset="0"/>
                <a:cs typeface="Arial" pitchFamily="34" charset="0"/>
              </a:rPr>
              <a:t>C</a:t>
            </a:r>
            <a:r>
              <a:rPr lang="vi-VN" sz="2500" dirty="0" smtClean="0">
                <a:latin typeface="Arial" pitchFamily="34" charset="0"/>
                <a:cs typeface="Arial" pitchFamily="34" charset="0"/>
              </a:rPr>
              <a:t>ơ quan tạo máu chủ yếu. Tuỷ xương nằm ở các xương xốp và ở đầu các xương dài chiếm 4-5% trọng lượng cơ thể. </a:t>
            </a:r>
            <a:endParaRPr lang="en-US" sz="2500" dirty="0" smtClean="0">
              <a:latin typeface="Arial" pitchFamily="34" charset="0"/>
              <a:cs typeface="Arial" pitchFamily="34" charset="0"/>
            </a:endParaRPr>
          </a:p>
          <a:p>
            <a:pPr>
              <a:lnSpc>
                <a:spcPct val="150000"/>
              </a:lnSpc>
              <a:buFont typeface="Arial" pitchFamily="34" charset="0"/>
              <a:buChar char="•"/>
            </a:pPr>
            <a:r>
              <a:rPr lang="vi-VN" sz="2500" dirty="0" smtClean="0">
                <a:latin typeface="Arial" pitchFamily="34" charset="0"/>
                <a:cs typeface="Arial" pitchFamily="34" charset="0"/>
              </a:rPr>
              <a:t> Tuỷ xương sinh sản hai dòng tế bào máu dòng tuỷ bào và dòng tân bào. Dòng tuỷ bào gồm hồng cầu, nhiều loại bạch cầu và tiểu cầu . Dòng tân bào phát triển thành tân cầu (lympho).</a:t>
            </a:r>
            <a:endParaRPr lang="en-US" sz="2500" dirty="0">
              <a:latin typeface="Arial" pitchFamily="34" charset="0"/>
              <a:cs typeface="Arial" pitchFamily="34" charset="0"/>
            </a:endParaRPr>
          </a:p>
        </p:txBody>
      </p:sp>
      <p:pic>
        <p:nvPicPr>
          <p:cNvPr id="6" name="Picture 5" descr="máu tủy.jpg"/>
          <p:cNvPicPr>
            <a:picLocks noChangeAspect="1"/>
          </p:cNvPicPr>
          <p:nvPr/>
        </p:nvPicPr>
        <p:blipFill>
          <a:blip r:embed="rId2" cstate="print"/>
          <a:stretch>
            <a:fillRect/>
          </a:stretch>
        </p:blipFill>
        <p:spPr>
          <a:xfrm>
            <a:off x="5658678" y="331304"/>
            <a:ext cx="6135757" cy="2909765"/>
          </a:xfrm>
          <a:prstGeom prst="rect">
            <a:avLst/>
          </a:prstGeom>
        </p:spPr>
      </p:pic>
      <p:sp>
        <p:nvSpPr>
          <p:cNvPr id="10" name="Rectangle 9"/>
          <p:cNvSpPr/>
          <p:nvPr/>
        </p:nvSpPr>
        <p:spPr>
          <a:xfrm>
            <a:off x="0" y="0"/>
            <a:ext cx="12192000"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516836" y="371061"/>
            <a:ext cx="2915478" cy="707886"/>
          </a:xfrm>
          <a:prstGeom prst="rect">
            <a:avLst/>
          </a:prstGeom>
          <a:noFill/>
        </p:spPr>
        <p:txBody>
          <a:bodyPr wrap="square" rtlCol="0">
            <a:spAutoFit/>
          </a:bodyPr>
          <a:lstStyle/>
          <a:p>
            <a:r>
              <a:rPr lang="en-US" sz="4000" b="1" dirty="0" smtClean="0">
                <a:solidFill>
                  <a:srgbClr val="006600"/>
                </a:solidFill>
                <a:latin typeface="Arial" pitchFamily="34" charset="0"/>
                <a:cs typeface="Arial" pitchFamily="34" charset="0"/>
              </a:rPr>
              <a:t>1.5.2 </a:t>
            </a:r>
            <a:r>
              <a:rPr lang="en-US" sz="4000" b="1" dirty="0" err="1" smtClean="0">
                <a:solidFill>
                  <a:srgbClr val="006600"/>
                </a:solidFill>
                <a:latin typeface="Arial" pitchFamily="34" charset="0"/>
                <a:cs typeface="Arial" pitchFamily="34" charset="0"/>
              </a:rPr>
              <a:t>Lách</a:t>
            </a:r>
            <a:r>
              <a:rPr lang="en-US" sz="4000" b="1" dirty="0" smtClean="0">
                <a:solidFill>
                  <a:srgbClr val="006600"/>
                </a:solidFill>
                <a:latin typeface="Arial" pitchFamily="34" charset="0"/>
                <a:cs typeface="Arial" pitchFamily="34" charset="0"/>
              </a:rPr>
              <a:t>:</a:t>
            </a:r>
            <a:endParaRPr lang="en-US" sz="4000" b="1" dirty="0">
              <a:solidFill>
                <a:srgbClr val="006600"/>
              </a:solidFill>
              <a:latin typeface="Arial" pitchFamily="34" charset="0"/>
              <a:cs typeface="Arial" pitchFamily="34" charset="0"/>
            </a:endParaRPr>
          </a:p>
        </p:txBody>
      </p:sp>
      <p:pic>
        <p:nvPicPr>
          <p:cNvPr id="12" name="Picture 11" descr="lách.jpg"/>
          <p:cNvPicPr>
            <a:picLocks noChangeAspect="1"/>
          </p:cNvPicPr>
          <p:nvPr/>
        </p:nvPicPr>
        <p:blipFill>
          <a:blip r:embed="rId3" cstate="print"/>
          <a:stretch>
            <a:fillRect/>
          </a:stretch>
        </p:blipFill>
        <p:spPr>
          <a:xfrm>
            <a:off x="8420099" y="1762538"/>
            <a:ext cx="3587513" cy="3467929"/>
          </a:xfrm>
          <a:prstGeom prst="rect">
            <a:avLst/>
          </a:prstGeom>
        </p:spPr>
      </p:pic>
      <p:sp>
        <p:nvSpPr>
          <p:cNvPr id="13" name="TextBox 12"/>
          <p:cNvSpPr txBox="1"/>
          <p:nvPr/>
        </p:nvSpPr>
        <p:spPr>
          <a:xfrm>
            <a:off x="450573" y="1524000"/>
            <a:ext cx="7222435" cy="4131900"/>
          </a:xfrm>
          <a:prstGeom prst="rect">
            <a:avLst/>
          </a:prstGeom>
          <a:noFill/>
        </p:spPr>
        <p:txBody>
          <a:bodyPr wrap="square" rtlCol="0">
            <a:spAutoFit/>
          </a:bodyPr>
          <a:lstStyle/>
          <a:p>
            <a:pPr>
              <a:lnSpc>
                <a:spcPct val="150000"/>
              </a:lnSpc>
              <a:buFont typeface="Arial" pitchFamily="34" charset="0"/>
              <a:buChar char="•"/>
            </a:pPr>
            <a:r>
              <a:rPr lang="en-US" sz="2500" dirty="0" smtClean="0">
                <a:latin typeface="Arial" pitchFamily="34" charset="0"/>
                <a:cs typeface="Arial" pitchFamily="34" charset="0"/>
              </a:rPr>
              <a:t> </a:t>
            </a:r>
            <a:r>
              <a:rPr lang="vi-VN" sz="2500" dirty="0" smtClean="0">
                <a:latin typeface="Arial" pitchFamily="34" charset="0"/>
                <a:cs typeface="Arial" pitchFamily="34" charset="0"/>
              </a:rPr>
              <a:t>Tổ chức lympho của lách tạo ra các lympho bào, tổ chức liên võng nội mô của lách sản xuất ra bạch cầu đơn nhân. </a:t>
            </a:r>
            <a:r>
              <a:rPr lang="en-US" sz="2500" dirty="0" smtClean="0">
                <a:latin typeface="Arial" pitchFamily="34" charset="0"/>
                <a:cs typeface="Arial" pitchFamily="34" charset="0"/>
              </a:rPr>
              <a:t>Ở</a:t>
            </a:r>
            <a:r>
              <a:rPr lang="vi-VN" sz="2500" dirty="0" smtClean="0">
                <a:latin typeface="Arial" pitchFamily="34" charset="0"/>
                <a:cs typeface="Arial" pitchFamily="34" charset="0"/>
              </a:rPr>
              <a:t> thai nhi lách cũng tạo ra hồng cầu, bạch cầu và các tế bào đơn nhân khổng lồ. </a:t>
            </a:r>
            <a:endParaRPr lang="en-US" sz="2500" dirty="0" smtClean="0">
              <a:latin typeface="Arial" pitchFamily="34" charset="0"/>
              <a:cs typeface="Arial" pitchFamily="34" charset="0"/>
            </a:endParaRPr>
          </a:p>
          <a:p>
            <a:pPr>
              <a:lnSpc>
                <a:spcPct val="150000"/>
              </a:lnSpc>
              <a:buFont typeface="Arial" pitchFamily="34" charset="0"/>
              <a:buChar char="•"/>
            </a:pPr>
            <a:r>
              <a:rPr lang="vi-VN" sz="2500" dirty="0" smtClean="0">
                <a:latin typeface="Arial" pitchFamily="34" charset="0"/>
                <a:cs typeface="Arial" pitchFamily="34" charset="0"/>
              </a:rPr>
              <a:t> Lách là nơi tiêu huỷ hồng cầu, bạch cầu, và tiểu cầu khi kết thúc chu trình sống của nó.</a:t>
            </a:r>
            <a:endParaRPr lang="en-US" sz="25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cTn>
                              </p:par>
                              <p:par>
                                <p:cTn id="8" presetID="18" presetClass="entr" presetSubtype="1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trips(downLeft)">
                                      <p:cBhvr>
                                        <p:cTn id="13" dur="500"/>
                                        <p:tgtEl>
                                          <p:spTgt spid="11"/>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down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3826" y="424070"/>
            <a:ext cx="3485322" cy="707886"/>
          </a:xfrm>
          <a:prstGeom prst="rect">
            <a:avLst/>
          </a:prstGeom>
          <a:noFill/>
        </p:spPr>
        <p:txBody>
          <a:bodyPr wrap="square" rtlCol="0">
            <a:spAutoFit/>
          </a:bodyPr>
          <a:lstStyle/>
          <a:p>
            <a:r>
              <a:rPr lang="en-US" sz="4000" b="1" dirty="0" smtClean="0">
                <a:solidFill>
                  <a:srgbClr val="006600"/>
                </a:solidFill>
                <a:latin typeface="Arial" pitchFamily="34" charset="0"/>
                <a:cs typeface="Arial" pitchFamily="34" charset="0"/>
              </a:rPr>
              <a:t>1.5.3 </a:t>
            </a:r>
            <a:r>
              <a:rPr lang="en-US" sz="4000" b="1" dirty="0" err="1" smtClean="0">
                <a:solidFill>
                  <a:srgbClr val="006600"/>
                </a:solidFill>
                <a:latin typeface="Arial" pitchFamily="34" charset="0"/>
                <a:cs typeface="Arial" pitchFamily="34" charset="0"/>
              </a:rPr>
              <a:t>Hạch</a:t>
            </a:r>
            <a:r>
              <a:rPr lang="en-US" sz="4000" b="1" dirty="0" smtClean="0">
                <a:solidFill>
                  <a:srgbClr val="006600"/>
                </a:solidFill>
                <a:latin typeface="Arial" pitchFamily="34" charset="0"/>
                <a:cs typeface="Arial" pitchFamily="34" charset="0"/>
              </a:rPr>
              <a:t>:</a:t>
            </a:r>
            <a:endParaRPr lang="en-US" sz="4000" b="1" dirty="0">
              <a:solidFill>
                <a:srgbClr val="006600"/>
              </a:solidFill>
              <a:latin typeface="Arial" pitchFamily="34" charset="0"/>
              <a:cs typeface="Arial" pitchFamily="34" charset="0"/>
            </a:endParaRPr>
          </a:p>
        </p:txBody>
      </p:sp>
      <p:sp>
        <p:nvSpPr>
          <p:cNvPr id="5" name="TextBox 4"/>
          <p:cNvSpPr txBox="1"/>
          <p:nvPr/>
        </p:nvSpPr>
        <p:spPr>
          <a:xfrm>
            <a:off x="331304" y="1815549"/>
            <a:ext cx="8030817" cy="4131900"/>
          </a:xfrm>
          <a:prstGeom prst="rect">
            <a:avLst/>
          </a:prstGeom>
          <a:noFill/>
        </p:spPr>
        <p:txBody>
          <a:bodyPr wrap="square" rtlCol="0">
            <a:spAutoFit/>
          </a:bodyPr>
          <a:lstStyle/>
          <a:p>
            <a:pPr>
              <a:lnSpc>
                <a:spcPct val="150000"/>
              </a:lnSpc>
              <a:buFont typeface="Arial" pitchFamily="34" charset="0"/>
              <a:buChar char="•"/>
            </a:pPr>
            <a:r>
              <a:rPr lang="en-US" sz="2500" dirty="0" smtClean="0"/>
              <a:t> </a:t>
            </a:r>
            <a:r>
              <a:rPr lang="vi-VN" sz="2500" dirty="0" smtClean="0"/>
              <a:t>Hạch được cấu tạo bởi hai phần cơ bản là khung liên kết và các tế bào. </a:t>
            </a:r>
            <a:endParaRPr lang="en-US" sz="2500" dirty="0" smtClean="0"/>
          </a:p>
          <a:p>
            <a:pPr>
              <a:lnSpc>
                <a:spcPct val="150000"/>
              </a:lnSpc>
              <a:buFont typeface="Arial" pitchFamily="34" charset="0"/>
              <a:buChar char="•"/>
            </a:pPr>
            <a:r>
              <a:rPr lang="vi-VN" sz="2500" dirty="0" smtClean="0"/>
              <a:t> Khung liên kết tạo thành vỏ liên kết của hạch và cái khung tạo keo được dùng làm chỗ dựa cho các tế bào lympho xếp vào đó. </a:t>
            </a:r>
            <a:endParaRPr lang="en-US" sz="2500" dirty="0" smtClean="0"/>
          </a:p>
          <a:p>
            <a:pPr>
              <a:lnSpc>
                <a:spcPct val="150000"/>
              </a:lnSpc>
              <a:buFont typeface="Arial" pitchFamily="34" charset="0"/>
              <a:buChar char="•"/>
            </a:pPr>
            <a:r>
              <a:rPr lang="vi-VN" sz="2500" dirty="0" smtClean="0"/>
              <a:t> Các </a:t>
            </a:r>
            <a:r>
              <a:rPr lang="en-US" sz="2500" dirty="0" smtClean="0"/>
              <a:t>TB</a:t>
            </a:r>
            <a:r>
              <a:rPr lang="vi-VN" sz="2500" dirty="0" smtClean="0"/>
              <a:t> lympho phần lớn là tế bào một nhân có vài nguyên bào lympho ở vùng tuỷ</a:t>
            </a:r>
            <a:endParaRPr lang="en-US" sz="2500" dirty="0"/>
          </a:p>
        </p:txBody>
      </p:sp>
      <p:pic>
        <p:nvPicPr>
          <p:cNvPr id="6" name="Picture 5" descr="hạch.jpg"/>
          <p:cNvPicPr>
            <a:picLocks noChangeAspect="1"/>
          </p:cNvPicPr>
          <p:nvPr/>
        </p:nvPicPr>
        <p:blipFill>
          <a:blip r:embed="rId2" cstate="print"/>
          <a:stretch>
            <a:fillRect/>
          </a:stretch>
        </p:blipFill>
        <p:spPr>
          <a:xfrm>
            <a:off x="8377543" y="960477"/>
            <a:ext cx="3814457" cy="4716325"/>
          </a:xfrm>
          <a:prstGeom prst="rect">
            <a:avLst/>
          </a:prstGeom>
        </p:spPr>
      </p:pic>
      <p:sp>
        <p:nvSpPr>
          <p:cNvPr id="7" name="Rectangle 6"/>
          <p:cNvSpPr/>
          <p:nvPr/>
        </p:nvSpPr>
        <p:spPr>
          <a:xfrm>
            <a:off x="0" y="0"/>
            <a:ext cx="12192000"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p:cNvSpPr txBox="1"/>
          <p:nvPr/>
        </p:nvSpPr>
        <p:spPr>
          <a:xfrm>
            <a:off x="609600" y="391886"/>
            <a:ext cx="2946400" cy="707886"/>
          </a:xfrm>
          <a:prstGeom prst="rect">
            <a:avLst/>
          </a:prstGeom>
          <a:noFill/>
        </p:spPr>
        <p:txBody>
          <a:bodyPr wrap="square" rtlCol="0">
            <a:spAutoFit/>
          </a:bodyPr>
          <a:lstStyle/>
          <a:p>
            <a:r>
              <a:rPr lang="en-US" sz="4000" b="1" dirty="0" smtClean="0">
                <a:solidFill>
                  <a:srgbClr val="006600"/>
                </a:solidFill>
                <a:latin typeface="Arial" pitchFamily="34" charset="0"/>
                <a:cs typeface="Arial" pitchFamily="34" charset="0"/>
              </a:rPr>
              <a:t>1.5.4  </a:t>
            </a:r>
            <a:r>
              <a:rPr lang="en-US" sz="4000" b="1" dirty="0" err="1" smtClean="0">
                <a:solidFill>
                  <a:srgbClr val="006600"/>
                </a:solidFill>
                <a:latin typeface="Arial" pitchFamily="34" charset="0"/>
                <a:cs typeface="Arial" pitchFamily="34" charset="0"/>
              </a:rPr>
              <a:t>Gan</a:t>
            </a:r>
            <a:r>
              <a:rPr lang="en-US" sz="4000" b="1" dirty="0" smtClean="0">
                <a:solidFill>
                  <a:srgbClr val="006600"/>
                </a:solidFill>
                <a:latin typeface="Arial" pitchFamily="34" charset="0"/>
                <a:cs typeface="Arial" pitchFamily="34" charset="0"/>
              </a:rPr>
              <a:t>:</a:t>
            </a:r>
            <a:endParaRPr lang="en-US" sz="4000" b="1" dirty="0">
              <a:solidFill>
                <a:srgbClr val="006600"/>
              </a:solidFill>
              <a:latin typeface="Arial" pitchFamily="34" charset="0"/>
              <a:cs typeface="Arial" pitchFamily="34" charset="0"/>
            </a:endParaRPr>
          </a:p>
        </p:txBody>
      </p:sp>
      <p:sp>
        <p:nvSpPr>
          <p:cNvPr id="9" name="TextBox 8"/>
          <p:cNvSpPr txBox="1"/>
          <p:nvPr/>
        </p:nvSpPr>
        <p:spPr>
          <a:xfrm>
            <a:off x="914399" y="1698171"/>
            <a:ext cx="4107543" cy="3554819"/>
          </a:xfrm>
          <a:prstGeom prst="rect">
            <a:avLst/>
          </a:prstGeom>
          <a:noFill/>
        </p:spPr>
        <p:txBody>
          <a:bodyPr wrap="square" rtlCol="0">
            <a:spAutoFit/>
          </a:bodyPr>
          <a:lstStyle/>
          <a:p>
            <a:pPr>
              <a:lnSpc>
                <a:spcPct val="150000"/>
              </a:lnSpc>
              <a:buFont typeface="Arial" pitchFamily="34" charset="0"/>
              <a:buChar char="•"/>
            </a:pPr>
            <a:r>
              <a:rPr lang="vi-VN" sz="2500" dirty="0" smtClean="0"/>
              <a:t>Trong thời k</a:t>
            </a:r>
            <a:r>
              <a:rPr lang="en-US" sz="2500" dirty="0" smtClean="0"/>
              <a:t>ì</a:t>
            </a:r>
            <a:r>
              <a:rPr lang="vi-VN" sz="2500" dirty="0" smtClean="0"/>
              <a:t> bào thai, gan là nơi sinh ra các tế bào máu, sau đó chức năng tạo máu của gan giảm dần và tuỷ xương thành cơ quan tạo máu chủ</a:t>
            </a:r>
            <a:r>
              <a:rPr lang="en-US" sz="2500" dirty="0" smtClean="0"/>
              <a:t>	</a:t>
            </a:r>
            <a:endParaRPr lang="en-US" sz="2500" dirty="0"/>
          </a:p>
        </p:txBody>
      </p:sp>
      <p:pic>
        <p:nvPicPr>
          <p:cNvPr id="10" name="Picture 9" descr="gan.jpg"/>
          <p:cNvPicPr>
            <a:picLocks noChangeAspect="1"/>
          </p:cNvPicPr>
          <p:nvPr/>
        </p:nvPicPr>
        <p:blipFill>
          <a:blip r:embed="rId3" cstate="print"/>
          <a:stretch>
            <a:fillRect/>
          </a:stretch>
        </p:blipFill>
        <p:spPr>
          <a:xfrm>
            <a:off x="5705020" y="1582737"/>
            <a:ext cx="5766103" cy="432457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par>
                                <p:cTn id="14" presetID="18" presetClass="entr" presetSubtype="12"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down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7741" y="0"/>
            <a:ext cx="8062175"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006600"/>
                </a:solidFill>
                <a:latin typeface="Arial" panose="020B0604020202020204" pitchFamily="34" charset="0"/>
                <a:cs typeface="Arial" panose="020B0604020202020204" pitchFamily="34" charset="0"/>
              </a:rPr>
              <a:t>2. Các rối loạn tế bào máu</a:t>
            </a:r>
            <a:endParaRPr lang="en-US" sz="4000" b="1">
              <a:solidFill>
                <a:srgbClr val="006600"/>
              </a:solidFill>
              <a:latin typeface="Arial" panose="020B0604020202020204" pitchFamily="34" charset="0"/>
              <a:cs typeface="Arial" panose="020B0604020202020204" pitchFamily="34" charset="0"/>
            </a:endParaRPr>
          </a:p>
        </p:txBody>
      </p:sp>
      <p:sp>
        <p:nvSpPr>
          <p:cNvPr id="5" name="Rectangle 4"/>
          <p:cNvSpPr/>
          <p:nvPr/>
        </p:nvSpPr>
        <p:spPr>
          <a:xfrm>
            <a:off x="2047741" y="0"/>
            <a:ext cx="8062175"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6600"/>
                </a:solidFill>
                <a:latin typeface="Arial" panose="020B0604020202020204" pitchFamily="34" charset="0"/>
                <a:cs typeface="Arial" panose="020B0604020202020204" pitchFamily="34" charset="0"/>
              </a:rPr>
              <a:t>2.1. </a:t>
            </a:r>
            <a:r>
              <a:rPr lang="en-US" sz="4000" b="1" dirty="0" err="1" smtClean="0">
                <a:solidFill>
                  <a:srgbClr val="006600"/>
                </a:solidFill>
                <a:latin typeface="Arial" panose="020B0604020202020204" pitchFamily="34" charset="0"/>
                <a:cs typeface="Arial" panose="020B0604020202020204" pitchFamily="34" charset="0"/>
              </a:rPr>
              <a:t>Rối</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loạn</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tạo</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hồng</a:t>
            </a:r>
            <a:r>
              <a:rPr lang="en-US" sz="4000" b="1" dirty="0" smtClean="0">
                <a:solidFill>
                  <a:srgbClr val="006600"/>
                </a:solidFill>
                <a:latin typeface="Arial" panose="020B0604020202020204" pitchFamily="34" charset="0"/>
                <a:cs typeface="Arial" panose="020B0604020202020204" pitchFamily="34" charset="0"/>
              </a:rPr>
              <a:t> </a:t>
            </a:r>
            <a:r>
              <a:rPr lang="en-US" sz="4000" b="1" dirty="0" err="1" smtClean="0">
                <a:solidFill>
                  <a:srgbClr val="006600"/>
                </a:solidFill>
                <a:latin typeface="Arial" panose="020B0604020202020204" pitchFamily="34" charset="0"/>
                <a:cs typeface="Arial" panose="020B0604020202020204" pitchFamily="34" charset="0"/>
              </a:rPr>
              <a:t>cầu</a:t>
            </a:r>
            <a:endParaRPr lang="en-US" sz="4000" b="1" dirty="0">
              <a:solidFill>
                <a:srgbClr val="006600"/>
              </a:solidFill>
              <a:latin typeface="Arial" panose="020B0604020202020204" pitchFamily="34" charset="0"/>
              <a:cs typeface="Arial" panose="020B0604020202020204" pitchFamily="34" charset="0"/>
            </a:endParaRPr>
          </a:p>
        </p:txBody>
      </p:sp>
      <p:sp>
        <p:nvSpPr>
          <p:cNvPr id="8" name="TextBox 7"/>
          <p:cNvSpPr txBox="1"/>
          <p:nvPr/>
        </p:nvSpPr>
        <p:spPr>
          <a:xfrm>
            <a:off x="4520485" y="953037"/>
            <a:ext cx="7366715" cy="5093702"/>
          </a:xfrm>
          <a:prstGeom prst="rect">
            <a:avLst/>
          </a:prstGeom>
          <a:noFill/>
        </p:spPr>
        <p:txBody>
          <a:bodyPr wrap="square" rtlCol="0">
            <a:spAutoFit/>
          </a:bodyPr>
          <a:lstStyle/>
          <a:p>
            <a:pPr algn="just"/>
            <a:r>
              <a:rPr lang="en-US" sz="2500" u="sng" smtClean="0">
                <a:latin typeface="Arial" panose="020B0604020202020204" pitchFamily="34" charset="0"/>
                <a:cs typeface="Arial" panose="020B0604020202020204" pitchFamily="34" charset="0"/>
              </a:rPr>
              <a:t>a. Thiếu </a:t>
            </a:r>
            <a:r>
              <a:rPr lang="en-US" sz="2500" u="sng">
                <a:latin typeface="Arial" panose="020B0604020202020204" pitchFamily="34" charset="0"/>
                <a:cs typeface="Arial" panose="020B0604020202020204" pitchFamily="34" charset="0"/>
              </a:rPr>
              <a:t>máu do thiếu nguyên liệu tạo hồng </a:t>
            </a:r>
            <a:r>
              <a:rPr lang="en-US" sz="2500" u="sng" smtClean="0">
                <a:latin typeface="Arial" panose="020B0604020202020204" pitchFamily="34" charset="0"/>
                <a:cs typeface="Arial" panose="020B0604020202020204" pitchFamily="34" charset="0"/>
              </a:rPr>
              <a:t>cầu</a:t>
            </a:r>
            <a:endParaRPr lang="en-US" sz="2500" smtClean="0">
              <a:latin typeface="Arial" panose="020B0604020202020204" pitchFamily="34" charset="0"/>
              <a:cs typeface="Arial" panose="020B0604020202020204" pitchFamily="34" charset="0"/>
            </a:endParaRPr>
          </a:p>
          <a:p>
            <a:pPr marL="457200" indent="-457200" algn="just">
              <a:buFontTx/>
              <a:buChar char="-"/>
            </a:pPr>
            <a:r>
              <a:rPr lang="en-US" sz="2500" smtClean="0">
                <a:latin typeface="Arial" panose="020B0604020202020204" pitchFamily="34" charset="0"/>
                <a:cs typeface="Arial" panose="020B0604020202020204" pitchFamily="34" charset="0"/>
              </a:rPr>
              <a:t>Thiếu </a:t>
            </a:r>
            <a:r>
              <a:rPr lang="en-US" sz="2500">
                <a:latin typeface="Arial" panose="020B0604020202020204" pitchFamily="34" charset="0"/>
                <a:cs typeface="Arial" panose="020B0604020202020204" pitchFamily="34" charset="0"/>
              </a:rPr>
              <a:t>máu do thiếu protit hay thiếu dinh </a:t>
            </a:r>
            <a:r>
              <a:rPr lang="en-US" sz="2500" smtClean="0">
                <a:latin typeface="Arial" panose="020B0604020202020204" pitchFamily="34" charset="0"/>
                <a:cs typeface="Arial" panose="020B0604020202020204" pitchFamily="34" charset="0"/>
              </a:rPr>
              <a:t>dưỡng.</a:t>
            </a:r>
          </a:p>
          <a:p>
            <a:pPr marL="457200" indent="-457200" algn="just">
              <a:buFontTx/>
              <a:buChar char="-"/>
            </a:pPr>
            <a:endParaRPr lang="en-US" sz="2500" smtClean="0">
              <a:latin typeface="Arial" panose="020B0604020202020204" pitchFamily="34" charset="0"/>
              <a:cs typeface="Arial" panose="020B0604020202020204" pitchFamily="34" charset="0"/>
            </a:endParaRPr>
          </a:p>
          <a:p>
            <a:pPr marL="457200" indent="-457200" algn="just">
              <a:buFontTx/>
              <a:buChar char="-"/>
            </a:pPr>
            <a:r>
              <a:rPr lang="en-US" sz="2500" smtClean="0">
                <a:latin typeface="Arial" panose="020B0604020202020204" pitchFamily="34" charset="0"/>
                <a:cs typeface="Arial" panose="020B0604020202020204" pitchFamily="34" charset="0"/>
              </a:rPr>
              <a:t>Thiếu máu do </a:t>
            </a:r>
            <a:r>
              <a:rPr lang="en-US" sz="2500">
                <a:latin typeface="Arial" panose="020B0604020202020204" pitchFamily="34" charset="0"/>
                <a:cs typeface="Arial" panose="020B0604020202020204" pitchFamily="34" charset="0"/>
              </a:rPr>
              <a:t>thiếu </a:t>
            </a:r>
            <a:r>
              <a:rPr lang="en-US" sz="2500" smtClean="0">
                <a:latin typeface="Arial" panose="020B0604020202020204" pitchFamily="34" charset="0"/>
                <a:cs typeface="Arial" panose="020B0604020202020204" pitchFamily="34" charset="0"/>
              </a:rPr>
              <a:t>Sắt. Thiếu máu do thiếu </a:t>
            </a:r>
            <a:r>
              <a:rPr lang="en-US" sz="2500">
                <a:latin typeface="Arial" panose="020B0604020202020204" pitchFamily="34" charset="0"/>
                <a:cs typeface="Arial" panose="020B0604020202020204" pitchFamily="34" charset="0"/>
              </a:rPr>
              <a:t>sinh tố B12 và axit folic. </a:t>
            </a:r>
            <a:endParaRPr lang="en-US" sz="2500" smtClean="0">
              <a:latin typeface="Arial" panose="020B0604020202020204" pitchFamily="34" charset="0"/>
              <a:cs typeface="Arial" panose="020B0604020202020204" pitchFamily="34" charset="0"/>
            </a:endParaRPr>
          </a:p>
          <a:p>
            <a:pPr marL="457200" indent="-457200" algn="just">
              <a:buFontTx/>
              <a:buChar char="-"/>
            </a:pPr>
            <a:endParaRPr lang="en-US" sz="2500" smtClean="0">
              <a:latin typeface="Arial" panose="020B0604020202020204" pitchFamily="34" charset="0"/>
              <a:cs typeface="Arial" panose="020B0604020202020204" pitchFamily="34" charset="0"/>
            </a:endParaRPr>
          </a:p>
          <a:p>
            <a:pPr algn="just"/>
            <a:r>
              <a:rPr lang="en-US" sz="2500" u="sng" smtClean="0">
                <a:latin typeface="Arial" panose="020B0604020202020204" pitchFamily="34" charset="0"/>
                <a:cs typeface="Arial" panose="020B0604020202020204" pitchFamily="34" charset="0"/>
              </a:rPr>
              <a:t>b. Thiếu </a:t>
            </a:r>
            <a:r>
              <a:rPr lang="en-US" sz="2500" u="sng">
                <a:latin typeface="Arial" panose="020B0604020202020204" pitchFamily="34" charset="0"/>
                <a:cs typeface="Arial" panose="020B0604020202020204" pitchFamily="34" charset="0"/>
              </a:rPr>
              <a:t>máu do tủy xương bị ức </a:t>
            </a:r>
            <a:r>
              <a:rPr lang="en-US" sz="2500" u="sng" smtClean="0">
                <a:latin typeface="Arial" panose="020B0604020202020204" pitchFamily="34" charset="0"/>
                <a:cs typeface="Arial" panose="020B0604020202020204" pitchFamily="34" charset="0"/>
              </a:rPr>
              <a:t>chế</a:t>
            </a:r>
            <a:endParaRPr lang="en-US" sz="2500" smtClean="0">
              <a:latin typeface="Arial" panose="020B0604020202020204" pitchFamily="34" charset="0"/>
              <a:cs typeface="Arial" panose="020B0604020202020204" pitchFamily="34" charset="0"/>
            </a:endParaRPr>
          </a:p>
          <a:p>
            <a:pPr marL="457200" indent="-457200" algn="just">
              <a:buFontTx/>
              <a:buChar char="-"/>
            </a:pPr>
            <a:r>
              <a:rPr lang="en-US" sz="2500" smtClean="0">
                <a:latin typeface="Arial" panose="020B0604020202020204" pitchFamily="34" charset="0"/>
                <a:cs typeface="Arial" panose="020B0604020202020204" pitchFamily="34" charset="0"/>
              </a:rPr>
              <a:t>Tủy </a:t>
            </a:r>
            <a:r>
              <a:rPr lang="en-US" sz="2500">
                <a:latin typeface="Arial" panose="020B0604020202020204" pitchFamily="34" charset="0"/>
                <a:cs typeface="Arial" panose="020B0604020202020204" pitchFamily="34" charset="0"/>
              </a:rPr>
              <a:t>xương có thể bị ức chế tạm thời hoặc lâu dài gây trường hợp </a:t>
            </a:r>
            <a:r>
              <a:rPr lang="en-US" sz="2500" smtClean="0">
                <a:latin typeface="Arial" panose="020B0604020202020204" pitchFamily="34" charset="0"/>
                <a:cs typeface="Arial" panose="020B0604020202020204" pitchFamily="34" charset="0"/>
              </a:rPr>
              <a:t>nhược tủy </a:t>
            </a:r>
            <a:r>
              <a:rPr lang="en-US" sz="2500">
                <a:latin typeface="Arial" panose="020B0604020202020204" pitchFamily="34" charset="0"/>
                <a:cs typeface="Arial" panose="020B0604020202020204" pitchFamily="34" charset="0"/>
              </a:rPr>
              <a:t>hoăc suy </a:t>
            </a:r>
            <a:r>
              <a:rPr lang="en-US" sz="2500" smtClean="0">
                <a:latin typeface="Arial" panose="020B0604020202020204" pitchFamily="34" charset="0"/>
                <a:cs typeface="Arial" panose="020B0604020202020204" pitchFamily="34" charset="0"/>
              </a:rPr>
              <a:t>tủy.</a:t>
            </a:r>
          </a:p>
          <a:p>
            <a:pPr marL="457200" indent="-457200" algn="just">
              <a:buFontTx/>
              <a:buChar char="-"/>
            </a:pPr>
            <a:endParaRPr lang="en-US" sz="2500" smtClean="0">
              <a:latin typeface="Arial" panose="020B0604020202020204" pitchFamily="34" charset="0"/>
              <a:cs typeface="Arial" panose="020B0604020202020204" pitchFamily="34" charset="0"/>
            </a:endParaRPr>
          </a:p>
          <a:p>
            <a:pPr marL="457200" indent="-457200" algn="just">
              <a:buFontTx/>
              <a:buChar char="-"/>
            </a:pPr>
            <a:r>
              <a:rPr lang="en-US" sz="2500" smtClean="0">
                <a:latin typeface="Arial" panose="020B0604020202020204" pitchFamily="34" charset="0"/>
                <a:cs typeface="Arial" panose="020B0604020202020204" pitchFamily="34" charset="0"/>
              </a:rPr>
              <a:t>Do </a:t>
            </a:r>
            <a:r>
              <a:rPr lang="en-US" sz="2500">
                <a:latin typeface="Arial" panose="020B0604020202020204" pitchFamily="34" charset="0"/>
                <a:cs typeface="Arial" panose="020B0604020202020204" pitchFamily="34" charset="0"/>
              </a:rPr>
              <a:t>nhiều nguyên nhân phức tạp: </a:t>
            </a:r>
            <a:r>
              <a:rPr lang="en-US" sz="2500" smtClean="0">
                <a:latin typeface="Arial" panose="020B0604020202020204" pitchFamily="34" charset="0"/>
                <a:cs typeface="Arial" panose="020B0604020202020204" pitchFamily="34" charset="0"/>
              </a:rPr>
              <a:t>do </a:t>
            </a:r>
            <a:r>
              <a:rPr lang="en-US" sz="2500">
                <a:latin typeface="Arial" panose="020B0604020202020204" pitchFamily="34" charset="0"/>
                <a:cs typeface="Arial" panose="020B0604020202020204" pitchFamily="34" charset="0"/>
              </a:rPr>
              <a:t>nhiễm khuẩn </a:t>
            </a:r>
            <a:r>
              <a:rPr lang="en-US" sz="2500" smtClean="0">
                <a:latin typeface="Arial" panose="020B0604020202020204" pitchFamily="34" charset="0"/>
                <a:cs typeface="Arial" panose="020B0604020202020204" pitchFamily="34" charset="0"/>
              </a:rPr>
              <a:t>nặng, nhiễm độc hoặc do </a:t>
            </a:r>
            <a:r>
              <a:rPr lang="en-US" sz="2500">
                <a:latin typeface="Arial" panose="020B0604020202020204" pitchFamily="34" charset="0"/>
                <a:cs typeface="Arial" panose="020B0604020202020204" pitchFamily="34" charset="0"/>
              </a:rPr>
              <a:t>loạn sản tủy hoặc tủy xương bị ức </a:t>
            </a:r>
            <a:r>
              <a:rPr lang="en-US" sz="2500" smtClean="0">
                <a:latin typeface="Arial" panose="020B0604020202020204" pitchFamily="34" charset="0"/>
                <a:cs typeface="Arial" panose="020B0604020202020204" pitchFamily="34" charset="0"/>
              </a:rPr>
              <a:t>chế, do </a:t>
            </a:r>
            <a:r>
              <a:rPr lang="en-US" sz="2500">
                <a:latin typeface="Arial" panose="020B0604020202020204" pitchFamily="34" charset="0"/>
                <a:cs typeface="Arial" panose="020B0604020202020204" pitchFamily="34" charset="0"/>
              </a:rPr>
              <a:t>nội tiết</a:t>
            </a:r>
            <a:r>
              <a:rPr lang="en-US" sz="2500" smtClean="0">
                <a:latin typeface="Arial" panose="020B0604020202020204" pitchFamily="34" charset="0"/>
                <a:cs typeface="Arial" panose="020B0604020202020204" pitchFamily="34" charset="0"/>
              </a:rPr>
              <a:t>…</a:t>
            </a:r>
            <a:endParaRPr lang="en-US" sz="2500">
              <a:latin typeface="Arial" panose="020B0604020202020204" pitchFamily="34" charset="0"/>
              <a:cs typeface="Arial" panose="020B0604020202020204" pitchFamily="34" charset="0"/>
            </a:endParaRPr>
          </a:p>
        </p:txBody>
      </p:sp>
      <p:sp>
        <p:nvSpPr>
          <p:cNvPr id="9" name="Oval 8"/>
          <p:cNvSpPr/>
          <p:nvPr/>
        </p:nvSpPr>
        <p:spPr>
          <a:xfrm>
            <a:off x="103032" y="1841680"/>
            <a:ext cx="4224270" cy="227956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Arial" panose="020B0604020202020204" pitchFamily="34" charset="0"/>
                <a:cs typeface="Arial" panose="020B0604020202020204" pitchFamily="34" charset="0"/>
              </a:rPr>
              <a:t>2.1.1. Thiếu máu do rối loạn chức năng tạo hồng cầu</a:t>
            </a:r>
          </a:p>
        </p:txBody>
      </p:sp>
      <p:sp>
        <p:nvSpPr>
          <p:cNvPr id="11" name="Rectangle 10"/>
          <p:cNvSpPr/>
          <p:nvPr/>
        </p:nvSpPr>
        <p:spPr>
          <a:xfrm>
            <a:off x="103032" y="788690"/>
            <a:ext cx="11964471" cy="576973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Oval 11"/>
          <p:cNvSpPr/>
          <p:nvPr/>
        </p:nvSpPr>
        <p:spPr>
          <a:xfrm>
            <a:off x="51516" y="2202289"/>
            <a:ext cx="3979571" cy="225380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Arial" panose="020B0604020202020204" pitchFamily="34" charset="0"/>
                <a:cs typeface="Arial" panose="020B0604020202020204" pitchFamily="34" charset="0"/>
              </a:rPr>
              <a:t>2.1.2. Cơ chế thích nghi bù đắp khi thiếu máu</a:t>
            </a:r>
          </a:p>
        </p:txBody>
      </p:sp>
      <p:sp>
        <p:nvSpPr>
          <p:cNvPr id="13" name="TextBox 12"/>
          <p:cNvSpPr txBox="1"/>
          <p:nvPr/>
        </p:nvSpPr>
        <p:spPr>
          <a:xfrm>
            <a:off x="4327302" y="1080002"/>
            <a:ext cx="7287762" cy="5478423"/>
          </a:xfrm>
          <a:prstGeom prst="rect">
            <a:avLst/>
          </a:prstGeom>
          <a:noFill/>
        </p:spPr>
        <p:txBody>
          <a:bodyPr wrap="square" rtlCol="0">
            <a:spAutoFit/>
          </a:bodyPr>
          <a:lstStyle/>
          <a:p>
            <a:pPr algn="just"/>
            <a:r>
              <a:rPr lang="en-US" sz="2500" u="sng" smtClean="0">
                <a:latin typeface="Arial" panose="020B0604020202020204" pitchFamily="34" charset="0"/>
                <a:cs typeface="Arial" panose="020B0604020202020204" pitchFamily="34" charset="0"/>
              </a:rPr>
              <a:t>a. Phản </a:t>
            </a:r>
            <a:r>
              <a:rPr lang="en-US" sz="2500" u="sng">
                <a:latin typeface="Arial" panose="020B0604020202020204" pitchFamily="34" charset="0"/>
                <a:cs typeface="Arial" panose="020B0604020202020204" pitchFamily="34" charset="0"/>
              </a:rPr>
              <a:t>ứng tăng tạo hồng </a:t>
            </a:r>
            <a:r>
              <a:rPr lang="en-US" sz="2500" u="sng" smtClean="0">
                <a:latin typeface="Arial" panose="020B0604020202020204" pitchFamily="34" charset="0"/>
                <a:cs typeface="Arial" panose="020B0604020202020204" pitchFamily="34" charset="0"/>
              </a:rPr>
              <a:t>cầu</a:t>
            </a:r>
            <a:endParaRPr lang="en-US" sz="2500" smtClean="0">
              <a:latin typeface="Arial" panose="020B0604020202020204" pitchFamily="34" charset="0"/>
              <a:cs typeface="Arial" panose="020B0604020202020204" pitchFamily="34" charset="0"/>
            </a:endParaRPr>
          </a:p>
          <a:p>
            <a:pPr marL="342900" indent="-342900" algn="just">
              <a:buFontTx/>
              <a:buChar char="-"/>
            </a:pPr>
            <a:r>
              <a:rPr lang="en-US" sz="2500" smtClean="0">
                <a:latin typeface="Arial" panose="020B0604020202020204" pitchFamily="34" charset="0"/>
                <a:cs typeface="Arial" panose="020B0604020202020204" pitchFamily="34" charset="0"/>
              </a:rPr>
              <a:t>Ở tủy xương: </a:t>
            </a:r>
            <a:r>
              <a:rPr lang="en-US" sz="2500">
                <a:latin typeface="Arial" panose="020B0604020202020204" pitchFamily="34" charset="0"/>
                <a:cs typeface="Arial" panose="020B0604020202020204" pitchFamily="34" charset="0"/>
              </a:rPr>
              <a:t>xuất hiện nhanh và nhạy </a:t>
            </a:r>
            <a:r>
              <a:rPr lang="en-US" sz="2500" smtClean="0">
                <a:latin typeface="Arial" panose="020B0604020202020204" pitchFamily="34" charset="0"/>
                <a:cs typeface="Arial" panose="020B0604020202020204" pitchFamily="34" charset="0"/>
              </a:rPr>
              <a:t>nhất trong tất cả </a:t>
            </a:r>
            <a:r>
              <a:rPr lang="en-US" sz="2500">
                <a:latin typeface="Arial" panose="020B0604020202020204" pitchFamily="34" charset="0"/>
                <a:cs typeface="Arial" panose="020B0604020202020204" pitchFamily="34" charset="0"/>
              </a:rPr>
              <a:t>các trường hợp thiếu máu thông </a:t>
            </a:r>
            <a:r>
              <a:rPr lang="en-US" sz="2500" smtClean="0">
                <a:latin typeface="Arial" panose="020B0604020202020204" pitchFamily="34" charset="0"/>
                <a:cs typeface="Arial" panose="020B0604020202020204" pitchFamily="34" charset="0"/>
              </a:rPr>
              <a:t>thường.</a:t>
            </a:r>
          </a:p>
          <a:p>
            <a:pPr marL="342900" indent="-342900" algn="just">
              <a:buFontTx/>
              <a:buChar char="-"/>
            </a:pPr>
            <a:endParaRPr lang="en-US" sz="2500" smtClean="0">
              <a:latin typeface="Arial" panose="020B0604020202020204" pitchFamily="34" charset="0"/>
              <a:cs typeface="Arial" panose="020B0604020202020204" pitchFamily="34" charset="0"/>
            </a:endParaRPr>
          </a:p>
          <a:p>
            <a:pPr marL="342900" indent="-342900" algn="just">
              <a:buFontTx/>
              <a:buChar char="-"/>
            </a:pPr>
            <a:r>
              <a:rPr lang="en-US" sz="2500" smtClean="0">
                <a:latin typeface="Arial" panose="020B0604020202020204" pitchFamily="34" charset="0"/>
                <a:cs typeface="Arial" panose="020B0604020202020204" pitchFamily="34" charset="0"/>
              </a:rPr>
              <a:t>Thiếu </a:t>
            </a:r>
            <a:r>
              <a:rPr lang="en-US" sz="2500">
                <a:latin typeface="Arial" panose="020B0604020202020204" pitchFamily="34" charset="0"/>
                <a:cs typeface="Arial" panose="020B0604020202020204" pitchFamily="34" charset="0"/>
              </a:rPr>
              <a:t>Oxy </a:t>
            </a:r>
            <a:r>
              <a:rPr lang="en-US" sz="2500" smtClean="0">
                <a:latin typeface="Arial" panose="020B0604020202020204" pitchFamily="34" charset="0"/>
                <a:cs typeface="Arial" panose="020B0604020202020204" pitchFamily="34" charset="0"/>
                <a:sym typeface="Wingdings" panose="05000000000000000000" pitchFamily="2" charset="2"/>
              </a:rPr>
              <a:t></a:t>
            </a:r>
            <a:r>
              <a:rPr lang="en-US" sz="2500" smtClean="0">
                <a:latin typeface="Arial" panose="020B0604020202020204" pitchFamily="34" charset="0"/>
                <a:cs typeface="Arial" panose="020B0604020202020204" pitchFamily="34" charset="0"/>
              </a:rPr>
              <a:t> kích </a:t>
            </a:r>
            <a:r>
              <a:rPr lang="en-US" sz="2500">
                <a:latin typeface="Arial" panose="020B0604020202020204" pitchFamily="34" charset="0"/>
                <a:cs typeface="Arial" panose="020B0604020202020204" pitchFamily="34" charset="0"/>
              </a:rPr>
              <a:t>thích các tế bào gần cầu thận sản sinh ra chất kích hồng cầu tố </a:t>
            </a:r>
            <a:r>
              <a:rPr lang="en-US" sz="2500" smtClean="0">
                <a:latin typeface="Arial" panose="020B0604020202020204" pitchFamily="34" charset="0"/>
                <a:cs typeface="Arial" panose="020B0604020202020204" pitchFamily="34" charset="0"/>
              </a:rPr>
              <a:t>(Erythropoietin </a:t>
            </a:r>
            <a:r>
              <a:rPr lang="en-US" sz="2500">
                <a:latin typeface="Arial" panose="020B0604020202020204" pitchFamily="34" charset="0"/>
                <a:cs typeface="Arial" panose="020B0604020202020204" pitchFamily="34" charset="0"/>
              </a:rPr>
              <a:t>) </a:t>
            </a:r>
            <a:r>
              <a:rPr lang="en-US" sz="2500" smtClean="0">
                <a:latin typeface="Arial" panose="020B0604020202020204" pitchFamily="34" charset="0"/>
                <a:cs typeface="Arial" panose="020B0604020202020204" pitchFamily="34" charset="0"/>
                <a:sym typeface="Wingdings" panose="05000000000000000000" pitchFamily="2" charset="2"/>
              </a:rPr>
              <a:t></a:t>
            </a:r>
            <a:r>
              <a:rPr lang="en-US" sz="2500" smtClean="0">
                <a:latin typeface="Arial" panose="020B0604020202020204" pitchFamily="34" charset="0"/>
                <a:cs typeface="Arial" panose="020B0604020202020204" pitchFamily="34" charset="0"/>
              </a:rPr>
              <a:t> </a:t>
            </a:r>
            <a:r>
              <a:rPr lang="en-US" sz="2500">
                <a:latin typeface="Arial" panose="020B0604020202020204" pitchFamily="34" charset="0"/>
                <a:cs typeface="Arial" panose="020B0604020202020204" pitchFamily="34" charset="0"/>
              </a:rPr>
              <a:t>làm tăng chức năng tạo và trưởng thành hồng cầu của tủy </a:t>
            </a:r>
            <a:r>
              <a:rPr lang="en-US" sz="2500" smtClean="0">
                <a:latin typeface="Arial" panose="020B0604020202020204" pitchFamily="34" charset="0"/>
                <a:cs typeface="Arial" panose="020B0604020202020204" pitchFamily="34" charset="0"/>
              </a:rPr>
              <a:t>xương.</a:t>
            </a:r>
          </a:p>
          <a:p>
            <a:pPr marL="285750" indent="-285750" algn="just">
              <a:buFontTx/>
              <a:buChar char="-"/>
            </a:pPr>
            <a:endParaRPr lang="en-US" sz="2500" smtClean="0">
              <a:latin typeface="Arial" panose="020B0604020202020204" pitchFamily="34" charset="0"/>
              <a:cs typeface="Arial" panose="020B0604020202020204" pitchFamily="34" charset="0"/>
            </a:endParaRPr>
          </a:p>
          <a:p>
            <a:pPr marL="285750" indent="-285750" algn="just">
              <a:buFontTx/>
              <a:buChar char="-"/>
            </a:pPr>
            <a:r>
              <a:rPr lang="en-US" sz="2500" smtClean="0">
                <a:latin typeface="Arial" panose="020B0604020202020204" pitchFamily="34" charset="0"/>
                <a:cs typeface="Arial" panose="020B0604020202020204" pitchFamily="34" charset="0"/>
              </a:rPr>
              <a:t>Phản </a:t>
            </a:r>
            <a:r>
              <a:rPr lang="en-US" sz="2500">
                <a:latin typeface="Arial" panose="020B0604020202020204" pitchFamily="34" charset="0"/>
                <a:cs typeface="Arial" panose="020B0604020202020204" pitchFamily="34" charset="0"/>
              </a:rPr>
              <a:t>ứng trên nhằm tạo một cân bằng mới để duy trì sự sống </a:t>
            </a:r>
            <a:r>
              <a:rPr lang="en-US" sz="2500" smtClean="0">
                <a:latin typeface="Arial" panose="020B0604020202020204" pitchFamily="34" charset="0"/>
                <a:cs typeface="Arial" panose="020B0604020202020204" pitchFamily="34" charset="0"/>
              </a:rPr>
              <a:t>khi </a:t>
            </a:r>
            <a:r>
              <a:rPr lang="en-US" sz="2500">
                <a:latin typeface="Arial" panose="020B0604020202020204" pitchFamily="34" charset="0"/>
                <a:cs typeface="Arial" panose="020B0604020202020204" pitchFamily="34" charset="0"/>
              </a:rPr>
              <a:t>tủy xương bị tổn thương, ức chế mạnh thì phản ứng này mới không thực hiện </a:t>
            </a:r>
            <a:r>
              <a:rPr lang="en-US" sz="2500" smtClean="0">
                <a:latin typeface="Arial" panose="020B0604020202020204" pitchFamily="34" charset="0"/>
                <a:cs typeface="Arial" panose="020B0604020202020204" pitchFamily="34" charset="0"/>
              </a:rPr>
              <a:t>được</a:t>
            </a:r>
            <a:r>
              <a:rPr lang="en-US" sz="2500">
                <a:latin typeface="Arial" panose="020B0604020202020204" pitchFamily="34" charset="0"/>
                <a:cs typeface="Arial" panose="020B0604020202020204" pitchFamily="34" charset="0"/>
              </a:rPr>
              <a:t>.</a:t>
            </a:r>
          </a:p>
        </p:txBody>
      </p:sp>
      <p:sp>
        <p:nvSpPr>
          <p:cNvPr id="14" name="Rectangle 13"/>
          <p:cNvSpPr/>
          <p:nvPr/>
        </p:nvSpPr>
        <p:spPr>
          <a:xfrm>
            <a:off x="4134119" y="788690"/>
            <a:ext cx="7984900" cy="576973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TextBox 14"/>
          <p:cNvSpPr txBox="1"/>
          <p:nvPr/>
        </p:nvSpPr>
        <p:spPr>
          <a:xfrm>
            <a:off x="4301543" y="887641"/>
            <a:ext cx="7650051" cy="5863144"/>
          </a:xfrm>
          <a:prstGeom prst="rect">
            <a:avLst/>
          </a:prstGeom>
          <a:noFill/>
        </p:spPr>
        <p:txBody>
          <a:bodyPr wrap="square" rtlCol="0">
            <a:spAutoFit/>
          </a:bodyPr>
          <a:lstStyle/>
          <a:p>
            <a:pPr algn="just"/>
            <a:r>
              <a:rPr lang="en-US" sz="2500" u="sng" smtClean="0">
                <a:latin typeface="Arial" panose="020B0604020202020204" pitchFamily="34" charset="0"/>
                <a:cs typeface="Arial" panose="020B0604020202020204" pitchFamily="34" charset="0"/>
              </a:rPr>
              <a:t>b. Các phản ứng bù đắp khác</a:t>
            </a:r>
          </a:p>
          <a:p>
            <a:pPr marL="285750" indent="-285750" algn="just">
              <a:buFontTx/>
              <a:buChar char="-"/>
            </a:pPr>
            <a:r>
              <a:rPr lang="en-US" sz="2500" smtClean="0">
                <a:latin typeface="Arial" panose="020B0604020202020204" pitchFamily="34" charset="0"/>
                <a:cs typeface="Arial" panose="020B0604020202020204" pitchFamily="34" charset="0"/>
              </a:rPr>
              <a:t>Tăng tuần hoàn: tim đập nhanh và mạnh, lượng máu qua tim tăng.</a:t>
            </a:r>
          </a:p>
          <a:p>
            <a:pPr marL="285750" indent="-285750" algn="just">
              <a:buFontTx/>
              <a:buChar char="-"/>
            </a:pPr>
            <a:endParaRPr lang="en-US" sz="2500">
              <a:latin typeface="Arial" panose="020B0604020202020204" pitchFamily="34" charset="0"/>
              <a:cs typeface="Arial" panose="020B0604020202020204" pitchFamily="34" charset="0"/>
            </a:endParaRPr>
          </a:p>
          <a:p>
            <a:pPr marL="285750" indent="-285750" algn="just">
              <a:buFontTx/>
              <a:buChar char="-"/>
            </a:pPr>
            <a:r>
              <a:rPr lang="en-US" sz="2500" smtClean="0">
                <a:latin typeface="Arial" panose="020B0604020202020204" pitchFamily="34" charset="0"/>
                <a:cs typeface="Arial" panose="020B0604020202020204" pitchFamily="34" charset="0"/>
              </a:rPr>
              <a:t>Tăng hô hấp: thở nhanh và sâu.</a:t>
            </a:r>
          </a:p>
          <a:p>
            <a:pPr marL="285750" indent="-285750" algn="just">
              <a:buFontTx/>
              <a:buChar char="-"/>
            </a:pPr>
            <a:endParaRPr lang="en-US" sz="2500">
              <a:latin typeface="Arial" panose="020B0604020202020204" pitchFamily="34" charset="0"/>
              <a:cs typeface="Arial" panose="020B0604020202020204" pitchFamily="34" charset="0"/>
            </a:endParaRPr>
          </a:p>
          <a:p>
            <a:pPr marL="285750" indent="-285750" algn="just">
              <a:buFontTx/>
              <a:buChar char="-"/>
            </a:pPr>
            <a:r>
              <a:rPr lang="en-US" sz="2500" smtClean="0">
                <a:latin typeface="Arial" panose="020B0604020202020204" pitchFamily="34" charset="0"/>
                <a:cs typeface="Arial" panose="020B0604020202020204" pitchFamily="34" charset="0"/>
              </a:rPr>
              <a:t>Tăng tận dụng oxy: khi thiếu máu, áp lực oxy trong mô giảm, hemoglobin giải phóng Oxy cho mô dễ dàng hơn.</a:t>
            </a:r>
          </a:p>
          <a:p>
            <a:pPr marL="285750" indent="-285750" algn="just">
              <a:buFontTx/>
              <a:buChar char="-"/>
            </a:pPr>
            <a:endParaRPr lang="en-US" sz="2500">
              <a:latin typeface="Arial" panose="020B0604020202020204" pitchFamily="34" charset="0"/>
              <a:cs typeface="Arial" panose="020B0604020202020204" pitchFamily="34" charset="0"/>
            </a:endParaRPr>
          </a:p>
          <a:p>
            <a:pPr marL="285750" indent="-285750" algn="just">
              <a:buFontTx/>
              <a:buChar char="-"/>
            </a:pPr>
            <a:r>
              <a:rPr lang="en-US" sz="2500" smtClean="0">
                <a:latin typeface="Arial" panose="020B0604020202020204" pitchFamily="34" charset="0"/>
                <a:cs typeface="Arial" panose="020B0604020202020204" pitchFamily="34" charset="0"/>
              </a:rPr>
              <a:t>Có sự điều chỉnh phân phối máu ưu tiên cho não và tim -  vì bình thường chỉ số sử dụng oxy ở các cơ quan quan trọng như não, tim, cơ đã rất cao ( 0,6-0,67 ) nên khi thiếu máu các tổ chức này bị đe dọa trước tiên.</a:t>
            </a:r>
          </a:p>
        </p:txBody>
      </p:sp>
    </p:spTree>
    <p:extLst>
      <p:ext uri="{BB962C8B-B14F-4D97-AF65-F5344CB8AC3E}">
        <p14:creationId xmlns:p14="http://schemas.microsoft.com/office/powerpoint/2010/main" xmlns="" val="56304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animBg="1"/>
      <p:bldP spid="11" grpId="0" animBg="1"/>
      <p:bldP spid="12" grpId="0" animBg="1"/>
      <p:bldP spid="13" grpId="0"/>
      <p:bldP spid="14" grpId="0" animBg="1"/>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2424</Words>
  <Application>Microsoft Office PowerPoint</Application>
  <PresentationFormat>Custom</PresentationFormat>
  <Paragraphs>168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vta</cp:lastModifiedBy>
  <cp:revision>21</cp:revision>
  <dcterms:created xsi:type="dcterms:W3CDTF">2017-03-18T07:57:44Z</dcterms:created>
  <dcterms:modified xsi:type="dcterms:W3CDTF">2017-03-19T11:02:19Z</dcterms:modified>
</cp:coreProperties>
</file>