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1" r:id="rId6"/>
    <p:sldId id="272" r:id="rId7"/>
    <p:sldId id="257" r:id="rId8"/>
    <p:sldId id="258" r:id="rId9"/>
    <p:sldId id="260" r:id="rId10"/>
    <p:sldId id="261" r:id="rId11"/>
    <p:sldId id="262" r:id="rId12"/>
    <p:sldId id="263" r:id="rId13"/>
    <p:sldId id="264" r:id="rId14"/>
    <p:sldId id="265"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F9BB8BCD-5F68-4E48-AFEF-270B37D2FC85}" type="datetimeFigureOut">
              <a:rPr lang="en-SG" smtClean="0"/>
              <a:t>9/4/2017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184942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F9BB8BCD-5F68-4E48-AFEF-270B37D2FC85}" type="datetimeFigureOut">
              <a:rPr lang="en-SG" smtClean="0"/>
              <a:t>9/4/2017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143073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F9BB8BCD-5F68-4E48-AFEF-270B37D2FC85}" type="datetimeFigureOut">
              <a:rPr lang="en-SG" smtClean="0"/>
              <a:t>9/4/2017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154888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10"/>
          </p:nvPr>
        </p:nvSpPr>
        <p:spPr/>
        <p:txBody>
          <a:bodyPr/>
          <a:lstStyle/>
          <a:p>
            <a:fld id="{F9BB8BCD-5F68-4E48-AFEF-270B37D2FC85}" type="datetimeFigureOut">
              <a:rPr lang="en-SG" smtClean="0"/>
              <a:t>9/4/2017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2962038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BB8BCD-5F68-4E48-AFEF-270B37D2FC85}" type="datetimeFigureOut">
              <a:rPr lang="en-SG" smtClean="0"/>
              <a:t>9/4/2017</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27981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p:cNvSpPr>
            <a:spLocks noGrp="1"/>
          </p:cNvSpPr>
          <p:nvPr>
            <p:ph type="dt" sz="half" idx="10"/>
          </p:nvPr>
        </p:nvSpPr>
        <p:spPr/>
        <p:txBody>
          <a:bodyPr/>
          <a:lstStyle/>
          <a:p>
            <a:fld id="{F9BB8BCD-5F68-4E48-AFEF-270B37D2FC85}" type="datetimeFigureOut">
              <a:rPr lang="en-SG" smtClean="0"/>
              <a:t>9/4/2017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1935600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p:cNvSpPr>
            <a:spLocks noGrp="1"/>
          </p:cNvSpPr>
          <p:nvPr>
            <p:ph type="dt" sz="half" idx="10"/>
          </p:nvPr>
        </p:nvSpPr>
        <p:spPr/>
        <p:txBody>
          <a:bodyPr/>
          <a:lstStyle/>
          <a:p>
            <a:fld id="{F9BB8BCD-5F68-4E48-AFEF-270B37D2FC85}" type="datetimeFigureOut">
              <a:rPr lang="en-SG" smtClean="0"/>
              <a:t>9/4/2017</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1332379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F9BB8BCD-5F68-4E48-AFEF-270B37D2FC85}" type="datetimeFigureOut">
              <a:rPr lang="en-SG" smtClean="0"/>
              <a:t>9/4/2017</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1645212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B8BCD-5F68-4E48-AFEF-270B37D2FC85}" type="datetimeFigureOut">
              <a:rPr lang="en-SG" smtClean="0"/>
              <a:t>9/4/2017</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1071786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BB8BCD-5F68-4E48-AFEF-270B37D2FC85}" type="datetimeFigureOut">
              <a:rPr lang="en-SG" smtClean="0"/>
              <a:t>9/4/2017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402282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BB8BCD-5F68-4E48-AFEF-270B37D2FC85}" type="datetimeFigureOut">
              <a:rPr lang="en-SG" smtClean="0"/>
              <a:t>9/4/2017</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98B6567-3D94-4FA5-BBE3-5BC63C8068D2}" type="slidenum">
              <a:rPr lang="en-SG" smtClean="0"/>
              <a:t>‹#›</a:t>
            </a:fld>
            <a:endParaRPr lang="en-SG"/>
          </a:p>
        </p:txBody>
      </p:sp>
    </p:spTree>
    <p:extLst>
      <p:ext uri="{BB962C8B-B14F-4D97-AF65-F5344CB8AC3E}">
        <p14:creationId xmlns:p14="http://schemas.microsoft.com/office/powerpoint/2010/main" val="109703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BB8BCD-5F68-4E48-AFEF-270B37D2FC85}" type="datetimeFigureOut">
              <a:rPr lang="en-SG" smtClean="0"/>
              <a:t>9/4/2017</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B6567-3D94-4FA5-BBE3-5BC63C8068D2}" type="slidenum">
              <a:rPr lang="en-SG" smtClean="0"/>
              <a:t>‹#›</a:t>
            </a:fld>
            <a:endParaRPr lang="en-SG"/>
          </a:p>
        </p:txBody>
      </p:sp>
    </p:spTree>
    <p:extLst>
      <p:ext uri="{BB962C8B-B14F-4D97-AF65-F5344CB8AC3E}">
        <p14:creationId xmlns:p14="http://schemas.microsoft.com/office/powerpoint/2010/main" val="3083992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hocdantoc.blogspot.com/2009/04/hoc-thuyet-am-duong-hoc-thuyet-am-duong.html" TargetMode="External"/><Relationship Id="rId2" Type="http://schemas.openxmlformats.org/officeDocument/2006/relationships/hyperlink" Target="http://giaoductuyensinh.com/so-luoc-lich-su-y-hoc-co-truyen-viet-nam" TargetMode="External"/><Relationship Id="rId1" Type="http://schemas.openxmlformats.org/officeDocument/2006/relationships/slideLayout" Target="../slideLayouts/slideLayout2.xml"/><Relationship Id="rId4" Type="http://schemas.openxmlformats.org/officeDocument/2006/relationships/hyperlink" Target="https://yhocdantoc.blogspot.com/2009/04/hoc-thuyet-ngu-hanh.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59" y="0"/>
            <a:ext cx="12179741" cy="6814418"/>
          </a:xfrm>
          <a:prstGeom prst="rect">
            <a:avLst/>
          </a:prstGeom>
        </p:spPr>
      </p:pic>
      <p:sp>
        <p:nvSpPr>
          <p:cNvPr id="4" name="TextBox 3"/>
          <p:cNvSpPr txBox="1">
            <a:spLocks noChangeArrowheads="1"/>
          </p:cNvSpPr>
          <p:nvPr/>
        </p:nvSpPr>
        <p:spPr bwMode="auto">
          <a:xfrm>
            <a:off x="1042989" y="476250"/>
            <a:ext cx="934792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vi-VN" sz="6000" b="1" dirty="0">
                <a:solidFill>
                  <a:srgbClr val="FF0000"/>
                </a:solidFill>
                <a:latin typeface="Arial" charset="0"/>
              </a:rPr>
              <a:t>Y HỌC CỔ TRUYỀN VÀ THUỐC CỔ TRUYỀN VIỆT NAM</a:t>
            </a:r>
            <a:endParaRPr lang="en-US" sz="6000" b="1" dirty="0">
              <a:solidFill>
                <a:srgbClr val="FF0000"/>
              </a:solidFill>
            </a:endParaRPr>
          </a:p>
        </p:txBody>
      </p:sp>
      <p:sp>
        <p:nvSpPr>
          <p:cNvPr id="5" name="TextBox 4"/>
          <p:cNvSpPr txBox="1">
            <a:spLocks noChangeArrowheads="1"/>
          </p:cNvSpPr>
          <p:nvPr/>
        </p:nvSpPr>
        <p:spPr bwMode="auto">
          <a:xfrm>
            <a:off x="8619476" y="3090837"/>
            <a:ext cx="3542866" cy="297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50000"/>
              </a:lnSpc>
            </a:pPr>
            <a:r>
              <a:rPr lang="vi-VN" sz="2500" dirty="0">
                <a:solidFill>
                  <a:srgbClr val="FF0000"/>
                </a:solidFill>
                <a:latin typeface="Arial" charset="0"/>
              </a:rPr>
              <a:t>Nhóm 9:</a:t>
            </a:r>
          </a:p>
          <a:p>
            <a:pPr>
              <a:lnSpc>
                <a:spcPct val="150000"/>
              </a:lnSpc>
            </a:pPr>
            <a:r>
              <a:rPr lang="vi-VN" sz="2500" dirty="0">
                <a:solidFill>
                  <a:srgbClr val="FF0000"/>
                </a:solidFill>
                <a:latin typeface="Arial" charset="0"/>
              </a:rPr>
              <a:t>Nguyễn Mạnh Tuấn</a:t>
            </a:r>
          </a:p>
          <a:p>
            <a:pPr>
              <a:lnSpc>
                <a:spcPct val="150000"/>
              </a:lnSpc>
            </a:pPr>
            <a:r>
              <a:rPr lang="vi-VN" sz="2500" dirty="0">
                <a:solidFill>
                  <a:srgbClr val="FF0000"/>
                </a:solidFill>
                <a:latin typeface="Arial" charset="0"/>
              </a:rPr>
              <a:t>Phạm Thị Nguyệt</a:t>
            </a:r>
          </a:p>
          <a:p>
            <a:pPr>
              <a:lnSpc>
                <a:spcPct val="150000"/>
              </a:lnSpc>
            </a:pPr>
            <a:r>
              <a:rPr lang="vi-VN" sz="2500" dirty="0">
                <a:solidFill>
                  <a:srgbClr val="FF0000"/>
                </a:solidFill>
                <a:latin typeface="Arial" charset="0"/>
              </a:rPr>
              <a:t>Nguyễn Tấn Khang</a:t>
            </a:r>
          </a:p>
          <a:p>
            <a:pPr>
              <a:lnSpc>
                <a:spcPct val="150000"/>
              </a:lnSpc>
            </a:pPr>
            <a:r>
              <a:rPr lang="vi-VN" sz="2500" dirty="0">
                <a:solidFill>
                  <a:srgbClr val="FF0000"/>
                </a:solidFill>
                <a:latin typeface="Arial" charset="0"/>
              </a:rPr>
              <a:t>Nguyễn Thùy Dương</a:t>
            </a:r>
            <a:endParaRPr lang="en-US" sz="2500" dirty="0">
              <a:solidFill>
                <a:srgbClr val="FF0000"/>
              </a:solidFill>
            </a:endParaRPr>
          </a:p>
        </p:txBody>
      </p:sp>
    </p:spTree>
    <p:extLst>
      <p:ext uri="{BB962C8B-B14F-4D97-AF65-F5344CB8AC3E}">
        <p14:creationId xmlns:p14="http://schemas.microsoft.com/office/powerpoint/2010/main" val="346495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3345" y="193964"/>
            <a:ext cx="10820400" cy="805008"/>
          </a:xfrm>
        </p:spPr>
        <p:txBody>
          <a:bodyPr>
            <a:noAutofit/>
          </a:bodyPr>
          <a:lstStyle/>
          <a:p>
            <a:r>
              <a:rPr lang="en-US" sz="4000" dirty="0" smtClean="0">
                <a:solidFill>
                  <a:srgbClr val="006600"/>
                </a:solidFill>
                <a:latin typeface="Arial"/>
                <a:cs typeface="Arial"/>
              </a:rPr>
              <a:t>3.5 </a:t>
            </a:r>
            <a:r>
              <a:rPr lang="en-US" sz="4000" dirty="0" err="1" smtClean="0">
                <a:solidFill>
                  <a:srgbClr val="006600"/>
                </a:solidFill>
                <a:latin typeface="Arial"/>
                <a:cs typeface="Arial"/>
              </a:rPr>
              <a:t>Các</a:t>
            </a:r>
            <a:r>
              <a:rPr lang="en-US" sz="4000" dirty="0" smtClean="0">
                <a:solidFill>
                  <a:srgbClr val="006600"/>
                </a:solidFill>
                <a:latin typeface="Arial"/>
                <a:cs typeface="Arial"/>
              </a:rPr>
              <a:t> </a:t>
            </a:r>
            <a:r>
              <a:rPr lang="en-US" sz="4000" dirty="0" err="1" smtClean="0">
                <a:solidFill>
                  <a:srgbClr val="006600"/>
                </a:solidFill>
                <a:latin typeface="Arial"/>
                <a:cs typeface="Arial"/>
              </a:rPr>
              <a:t>tương</a:t>
            </a:r>
            <a:r>
              <a:rPr lang="en-US" sz="4000" dirty="0" smtClean="0">
                <a:solidFill>
                  <a:srgbClr val="006600"/>
                </a:solidFill>
                <a:latin typeface="Arial"/>
                <a:cs typeface="Arial"/>
              </a:rPr>
              <a:t> </a:t>
            </a:r>
            <a:r>
              <a:rPr lang="en-US" sz="4000" dirty="0" err="1" smtClean="0">
                <a:solidFill>
                  <a:srgbClr val="006600"/>
                </a:solidFill>
                <a:latin typeface="Arial"/>
                <a:cs typeface="Arial"/>
              </a:rPr>
              <a:t>tác</a:t>
            </a:r>
            <a:r>
              <a:rPr lang="vi-VN" sz="4000" dirty="0" smtClean="0">
                <a:solidFill>
                  <a:srgbClr val="006600"/>
                </a:solidFill>
                <a:latin typeface="Arial"/>
                <a:cs typeface="Arial"/>
              </a:rPr>
              <a:t> </a:t>
            </a:r>
            <a:r>
              <a:rPr lang="en-US" sz="4000" dirty="0" smtClean="0">
                <a:solidFill>
                  <a:srgbClr val="006600"/>
                </a:solidFill>
                <a:latin typeface="Arial"/>
                <a:cs typeface="Arial"/>
              </a:rPr>
              <a:t>-</a:t>
            </a:r>
            <a:r>
              <a:rPr lang="vi-VN" sz="4000" dirty="0" smtClean="0">
                <a:solidFill>
                  <a:srgbClr val="006600"/>
                </a:solidFill>
                <a:latin typeface="Arial"/>
                <a:cs typeface="Arial"/>
              </a:rPr>
              <a:t> </a:t>
            </a:r>
            <a:r>
              <a:rPr lang="en-US" sz="4000" dirty="0" err="1" smtClean="0">
                <a:solidFill>
                  <a:srgbClr val="006600"/>
                </a:solidFill>
                <a:latin typeface="Arial"/>
                <a:cs typeface="Arial"/>
              </a:rPr>
              <a:t>phối</a:t>
            </a:r>
            <a:r>
              <a:rPr lang="en-US" sz="4000" dirty="0" smtClean="0">
                <a:solidFill>
                  <a:srgbClr val="006600"/>
                </a:solidFill>
                <a:latin typeface="Arial"/>
                <a:cs typeface="Arial"/>
              </a:rPr>
              <a:t> </a:t>
            </a:r>
            <a:r>
              <a:rPr lang="en-US" sz="4000" dirty="0" err="1" smtClean="0">
                <a:solidFill>
                  <a:srgbClr val="006600"/>
                </a:solidFill>
                <a:latin typeface="Arial"/>
                <a:cs typeface="Arial"/>
              </a:rPr>
              <a:t>ngũ</a:t>
            </a:r>
            <a:r>
              <a:rPr lang="en-US" sz="4000" dirty="0" smtClean="0">
                <a:solidFill>
                  <a:srgbClr val="006600"/>
                </a:solidFill>
                <a:latin typeface="Arial"/>
                <a:cs typeface="Arial"/>
              </a:rPr>
              <a:t> </a:t>
            </a:r>
            <a:r>
              <a:rPr lang="en-US" sz="4000" dirty="0" err="1" smtClean="0">
                <a:solidFill>
                  <a:srgbClr val="006600"/>
                </a:solidFill>
                <a:latin typeface="Arial"/>
                <a:cs typeface="Arial"/>
              </a:rPr>
              <a:t>của</a:t>
            </a:r>
            <a:r>
              <a:rPr lang="en-US" sz="4000" dirty="0" smtClean="0">
                <a:solidFill>
                  <a:srgbClr val="006600"/>
                </a:solidFill>
                <a:latin typeface="Arial"/>
                <a:cs typeface="Arial"/>
              </a:rPr>
              <a:t> </a:t>
            </a:r>
            <a:r>
              <a:rPr lang="en-US" sz="4000" dirty="0" err="1" smtClean="0">
                <a:solidFill>
                  <a:srgbClr val="006600"/>
                </a:solidFill>
                <a:latin typeface="Arial"/>
                <a:cs typeface="Arial"/>
              </a:rPr>
              <a:t>thuốc</a:t>
            </a:r>
            <a:r>
              <a:rPr lang="en-US" sz="4000" dirty="0" smtClean="0">
                <a:solidFill>
                  <a:srgbClr val="006600"/>
                </a:solidFill>
                <a:latin typeface="Arial"/>
                <a:cs typeface="Arial"/>
              </a:rPr>
              <a:t> YHCT</a:t>
            </a:r>
            <a:endParaRPr lang="en-US" sz="4000" dirty="0">
              <a:solidFill>
                <a:srgbClr val="006600"/>
              </a:solidFill>
              <a:latin typeface="Arial"/>
              <a:cs typeface="Arial"/>
            </a:endParaRPr>
          </a:p>
        </p:txBody>
      </p:sp>
      <p:sp>
        <p:nvSpPr>
          <p:cNvPr id="3" name="Subtitle 2"/>
          <p:cNvSpPr>
            <a:spLocks noGrp="1"/>
          </p:cNvSpPr>
          <p:nvPr>
            <p:ph type="subTitle" idx="1"/>
          </p:nvPr>
        </p:nvSpPr>
        <p:spPr>
          <a:xfrm>
            <a:off x="0" y="1470025"/>
            <a:ext cx="12192000" cy="4709102"/>
          </a:xfrm>
        </p:spPr>
        <p:txBody>
          <a:bodyPr>
            <a:noAutofit/>
          </a:bodyPr>
          <a:lstStyle/>
          <a:p>
            <a:pPr algn="l"/>
            <a:r>
              <a:rPr lang="en-US" sz="2200" dirty="0" err="1" smtClean="0">
                <a:solidFill>
                  <a:schemeClr val="tx1"/>
                </a:solidFill>
                <a:latin typeface="Arial"/>
                <a:cs typeface="Arial"/>
              </a:rPr>
              <a:t>Phối</a:t>
            </a:r>
            <a:r>
              <a:rPr lang="en-US" sz="2200" dirty="0" smtClean="0">
                <a:solidFill>
                  <a:schemeClr val="tx1"/>
                </a:solidFill>
                <a:latin typeface="Arial"/>
                <a:cs typeface="Arial"/>
              </a:rPr>
              <a:t> </a:t>
            </a:r>
            <a:r>
              <a:rPr lang="en-US" sz="2200" dirty="0" err="1" smtClean="0">
                <a:solidFill>
                  <a:schemeClr val="tx1"/>
                </a:solidFill>
                <a:latin typeface="Arial"/>
                <a:cs typeface="Arial"/>
              </a:rPr>
              <a:t>ngũ</a:t>
            </a:r>
            <a:r>
              <a:rPr lang="en-US" sz="2200" dirty="0" smtClean="0">
                <a:solidFill>
                  <a:schemeClr val="tx1"/>
                </a:solidFill>
                <a:latin typeface="Arial"/>
                <a:cs typeface="Arial"/>
              </a:rPr>
              <a:t> </a:t>
            </a:r>
            <a:r>
              <a:rPr lang="en-US" sz="2200" dirty="0" err="1" smtClean="0">
                <a:solidFill>
                  <a:schemeClr val="tx1"/>
                </a:solidFill>
                <a:latin typeface="Arial"/>
                <a:cs typeface="Arial"/>
              </a:rPr>
              <a:t>là</a:t>
            </a:r>
            <a:r>
              <a:rPr lang="en-US" sz="2200" dirty="0" smtClean="0">
                <a:solidFill>
                  <a:schemeClr val="tx1"/>
                </a:solidFill>
                <a:latin typeface="Arial"/>
                <a:cs typeface="Arial"/>
              </a:rPr>
              <a:t> </a:t>
            </a:r>
            <a:r>
              <a:rPr lang="en-US" sz="2200" dirty="0" err="1" smtClean="0">
                <a:solidFill>
                  <a:schemeClr val="tx1"/>
                </a:solidFill>
                <a:latin typeface="Arial"/>
                <a:cs typeface="Arial"/>
              </a:rPr>
              <a:t>việc</a:t>
            </a:r>
            <a:r>
              <a:rPr lang="en-US" sz="2200" dirty="0" smtClean="0">
                <a:solidFill>
                  <a:schemeClr val="tx1"/>
                </a:solidFill>
                <a:latin typeface="Arial"/>
                <a:cs typeface="Arial"/>
              </a:rPr>
              <a:t> </a:t>
            </a:r>
            <a:r>
              <a:rPr lang="en-US" sz="2200" dirty="0" err="1" smtClean="0">
                <a:solidFill>
                  <a:schemeClr val="tx1"/>
                </a:solidFill>
                <a:latin typeface="Arial"/>
                <a:cs typeface="Arial"/>
              </a:rPr>
              <a:t>sử</a:t>
            </a:r>
            <a:r>
              <a:rPr lang="en-US" sz="2200" dirty="0" smtClean="0">
                <a:solidFill>
                  <a:schemeClr val="tx1"/>
                </a:solidFill>
                <a:latin typeface="Arial"/>
                <a:cs typeface="Arial"/>
              </a:rPr>
              <a:t> </a:t>
            </a:r>
            <a:r>
              <a:rPr lang="en-US" sz="2200" dirty="0" err="1" smtClean="0">
                <a:solidFill>
                  <a:schemeClr val="tx1"/>
                </a:solidFill>
                <a:latin typeface="Arial"/>
                <a:cs typeface="Arial"/>
              </a:rPr>
              <a:t>dụng</a:t>
            </a:r>
            <a:r>
              <a:rPr lang="en-US" sz="2200" dirty="0" smtClean="0">
                <a:solidFill>
                  <a:schemeClr val="tx1"/>
                </a:solidFill>
                <a:latin typeface="Arial"/>
                <a:cs typeface="Arial"/>
              </a:rPr>
              <a:t> </a:t>
            </a:r>
            <a:r>
              <a:rPr lang="en-US" sz="2200" dirty="0" err="1" smtClean="0">
                <a:solidFill>
                  <a:schemeClr val="tx1"/>
                </a:solidFill>
                <a:latin typeface="Arial"/>
                <a:cs typeface="Arial"/>
              </a:rPr>
              <a:t>hai</a:t>
            </a:r>
            <a:r>
              <a:rPr lang="en-US" sz="2200" dirty="0" smtClean="0">
                <a:solidFill>
                  <a:schemeClr val="tx1"/>
                </a:solidFill>
                <a:latin typeface="Arial"/>
                <a:cs typeface="Arial"/>
              </a:rPr>
              <a:t> </a:t>
            </a:r>
            <a:r>
              <a:rPr lang="en-US" sz="2200" dirty="0" err="1" smtClean="0">
                <a:solidFill>
                  <a:schemeClr val="tx1"/>
                </a:solidFill>
                <a:latin typeface="Arial"/>
                <a:cs typeface="Arial"/>
              </a:rPr>
              <a:t>thuốc</a:t>
            </a:r>
            <a:r>
              <a:rPr lang="en-US" sz="2200" dirty="0" smtClean="0">
                <a:solidFill>
                  <a:schemeClr val="tx1"/>
                </a:solidFill>
                <a:latin typeface="Arial"/>
                <a:cs typeface="Arial"/>
              </a:rPr>
              <a:t> </a:t>
            </a:r>
            <a:r>
              <a:rPr lang="en-US" sz="2200" dirty="0" err="1" smtClean="0">
                <a:solidFill>
                  <a:schemeClr val="tx1"/>
                </a:solidFill>
                <a:latin typeface="Arial"/>
                <a:cs typeface="Arial"/>
              </a:rPr>
              <a:t>trở</a:t>
            </a:r>
            <a:r>
              <a:rPr lang="en-US" sz="2200" dirty="0" smtClean="0">
                <a:solidFill>
                  <a:schemeClr val="tx1"/>
                </a:solidFill>
                <a:latin typeface="Arial"/>
                <a:cs typeface="Arial"/>
              </a:rPr>
              <a:t> </a:t>
            </a:r>
            <a:r>
              <a:rPr lang="en-US" sz="2200" dirty="0" err="1" smtClean="0">
                <a:solidFill>
                  <a:schemeClr val="tx1"/>
                </a:solidFill>
                <a:latin typeface="Arial"/>
                <a:cs typeface="Arial"/>
              </a:rPr>
              <a:t>lên.Có</a:t>
            </a:r>
            <a:r>
              <a:rPr lang="en-US" sz="2200" dirty="0" smtClean="0">
                <a:solidFill>
                  <a:schemeClr val="tx1"/>
                </a:solidFill>
                <a:latin typeface="Arial"/>
                <a:cs typeface="Arial"/>
              </a:rPr>
              <a:t> 2 </a:t>
            </a:r>
            <a:r>
              <a:rPr lang="en-US" sz="2200" dirty="0" err="1" smtClean="0">
                <a:solidFill>
                  <a:schemeClr val="tx1"/>
                </a:solidFill>
                <a:latin typeface="Arial"/>
                <a:cs typeface="Arial"/>
              </a:rPr>
              <a:t>loại</a:t>
            </a:r>
            <a:r>
              <a:rPr lang="en-US" sz="2200" dirty="0" smtClean="0">
                <a:solidFill>
                  <a:schemeClr val="tx1"/>
                </a:solidFill>
                <a:latin typeface="Arial"/>
                <a:cs typeface="Arial"/>
              </a:rPr>
              <a:t> </a:t>
            </a:r>
            <a:r>
              <a:rPr lang="en-US" sz="2200" dirty="0" err="1" smtClean="0">
                <a:solidFill>
                  <a:schemeClr val="tx1"/>
                </a:solidFill>
                <a:latin typeface="Arial"/>
                <a:cs typeface="Arial"/>
              </a:rPr>
              <a:t>phối</a:t>
            </a:r>
            <a:r>
              <a:rPr lang="en-US" sz="2200" dirty="0" smtClean="0">
                <a:solidFill>
                  <a:schemeClr val="tx1"/>
                </a:solidFill>
                <a:latin typeface="Arial"/>
                <a:cs typeface="Arial"/>
              </a:rPr>
              <a:t> </a:t>
            </a:r>
            <a:r>
              <a:rPr lang="en-US" sz="2200" dirty="0" err="1" smtClean="0">
                <a:solidFill>
                  <a:schemeClr val="tx1"/>
                </a:solidFill>
                <a:latin typeface="Arial"/>
                <a:cs typeface="Arial"/>
              </a:rPr>
              <a:t>ngũ</a:t>
            </a:r>
            <a:r>
              <a:rPr lang="en-US" sz="2200" dirty="0" smtClean="0">
                <a:solidFill>
                  <a:schemeClr val="tx1"/>
                </a:solidFill>
                <a:latin typeface="Arial"/>
                <a:cs typeface="Arial"/>
              </a:rPr>
              <a:t> </a:t>
            </a:r>
            <a:r>
              <a:rPr lang="en-US" sz="2200" dirty="0" err="1" smtClean="0">
                <a:solidFill>
                  <a:schemeClr val="tx1"/>
                </a:solidFill>
                <a:latin typeface="Arial"/>
                <a:cs typeface="Arial"/>
              </a:rPr>
              <a:t>sau</a:t>
            </a:r>
            <a:r>
              <a:rPr lang="en-US" sz="2200" dirty="0" smtClean="0">
                <a:solidFill>
                  <a:schemeClr val="tx1"/>
                </a:solidFill>
                <a:latin typeface="Arial"/>
                <a:cs typeface="Arial"/>
              </a:rPr>
              <a:t>: </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tu</a:t>
            </a:r>
            <a:r>
              <a:rPr lang="en-US" sz="2200" dirty="0" smtClean="0">
                <a:solidFill>
                  <a:schemeClr val="tx1"/>
                </a:solidFill>
                <a:latin typeface="Arial"/>
                <a:cs typeface="Arial"/>
              </a:rPr>
              <a:t> </a:t>
            </a:r>
            <a:r>
              <a:rPr lang="en-US" sz="2200" dirty="0" err="1" smtClean="0">
                <a:solidFill>
                  <a:schemeClr val="tx1"/>
                </a:solidFill>
                <a:latin typeface="Arial"/>
                <a:cs typeface="Arial"/>
              </a:rPr>
              <a:t>và</a:t>
            </a:r>
            <a:r>
              <a:rPr lang="en-US" sz="2200" dirty="0" smtClean="0">
                <a:solidFill>
                  <a:schemeClr val="tx1"/>
                </a:solidFill>
                <a:latin typeface="Arial"/>
                <a:cs typeface="Arial"/>
              </a:rPr>
              <a:t> </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sử</a:t>
            </a:r>
            <a:endParaRPr lang="en-US" sz="2200" dirty="0" smtClean="0">
              <a:solidFill>
                <a:schemeClr val="tx1"/>
              </a:solidFill>
              <a:latin typeface="Arial"/>
              <a:cs typeface="Arial"/>
            </a:endParaRPr>
          </a:p>
          <a:p>
            <a:pPr algn="l"/>
            <a:r>
              <a:rPr lang="en-US" sz="2200" dirty="0" smtClean="0">
                <a:solidFill>
                  <a:schemeClr val="tx1"/>
                </a:solidFill>
                <a:latin typeface="Arial"/>
                <a:cs typeface="Arial"/>
              </a:rPr>
              <a:t>-</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tu</a:t>
            </a:r>
            <a:r>
              <a:rPr lang="en-US" sz="2200" dirty="0" smtClean="0">
                <a:solidFill>
                  <a:schemeClr val="tx1"/>
                </a:solidFill>
                <a:latin typeface="Arial"/>
                <a:cs typeface="Arial"/>
              </a:rPr>
              <a:t>: 2 </a:t>
            </a:r>
            <a:r>
              <a:rPr lang="en-US" sz="2200" dirty="0" err="1" smtClean="0">
                <a:solidFill>
                  <a:schemeClr val="tx1"/>
                </a:solidFill>
                <a:latin typeface="Arial"/>
                <a:cs typeface="Arial"/>
              </a:rPr>
              <a:t>cai</a:t>
            </a:r>
            <a:r>
              <a:rPr lang="en-US" sz="2200" dirty="0" smtClean="0">
                <a:solidFill>
                  <a:schemeClr val="tx1"/>
                </a:solidFill>
                <a:latin typeface="Arial"/>
                <a:cs typeface="Arial"/>
              </a:rPr>
              <a:t> </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đồng</a:t>
            </a:r>
            <a:r>
              <a:rPr lang="en-US" sz="2200" dirty="0" smtClean="0">
                <a:solidFill>
                  <a:schemeClr val="tx1"/>
                </a:solidFill>
                <a:latin typeface="Arial"/>
                <a:cs typeface="Arial"/>
              </a:rPr>
              <a:t> </a:t>
            </a:r>
            <a:r>
              <a:rPr lang="en-US" sz="2200" dirty="0" err="1" smtClean="0">
                <a:solidFill>
                  <a:schemeClr val="tx1"/>
                </a:solidFill>
                <a:latin typeface="Arial"/>
                <a:cs typeface="Arial"/>
              </a:rPr>
              <a:t>tăng</a:t>
            </a:r>
            <a:r>
              <a:rPr lang="en-US" sz="2200" dirty="0" smtClean="0">
                <a:solidFill>
                  <a:schemeClr val="tx1"/>
                </a:solidFill>
                <a:latin typeface="Arial"/>
                <a:cs typeface="Arial"/>
              </a:rPr>
              <a:t> </a:t>
            </a:r>
            <a:r>
              <a:rPr lang="en-US" sz="2200" dirty="0" err="1" smtClean="0">
                <a:solidFill>
                  <a:schemeClr val="tx1"/>
                </a:solidFill>
                <a:latin typeface="Arial"/>
                <a:cs typeface="Arial"/>
              </a:rPr>
              <a:t>công</a:t>
            </a:r>
            <a:r>
              <a:rPr lang="en-US" sz="2200" dirty="0" smtClean="0">
                <a:solidFill>
                  <a:schemeClr val="tx1"/>
                </a:solidFill>
                <a:latin typeface="Arial"/>
                <a:cs typeface="Arial"/>
              </a:rPr>
              <a:t> </a:t>
            </a:r>
            <a:r>
              <a:rPr lang="en-US" sz="2200" dirty="0" err="1" smtClean="0">
                <a:solidFill>
                  <a:schemeClr val="tx1"/>
                </a:solidFill>
                <a:latin typeface="Arial"/>
                <a:cs typeface="Arial"/>
              </a:rPr>
              <a:t>dụng</a:t>
            </a:r>
            <a:r>
              <a:rPr lang="en-US" sz="2200" dirty="0" smtClean="0">
                <a:solidFill>
                  <a:schemeClr val="tx1"/>
                </a:solidFill>
                <a:latin typeface="Arial"/>
                <a:cs typeface="Arial"/>
              </a:rPr>
              <a:t> </a:t>
            </a:r>
            <a:r>
              <a:rPr lang="en-US" sz="2200" dirty="0" err="1" smtClean="0">
                <a:solidFill>
                  <a:schemeClr val="tx1"/>
                </a:solidFill>
                <a:latin typeface="Arial"/>
                <a:cs typeface="Arial"/>
              </a:rPr>
              <a:t>của</a:t>
            </a:r>
            <a:r>
              <a:rPr lang="en-US" sz="2200" dirty="0" smtClean="0">
                <a:solidFill>
                  <a:schemeClr val="tx1"/>
                </a:solidFill>
                <a:latin typeface="Arial"/>
                <a:cs typeface="Arial"/>
              </a:rPr>
              <a:t> </a:t>
            </a:r>
            <a:r>
              <a:rPr lang="en-US" sz="2200" dirty="0" err="1" smtClean="0">
                <a:solidFill>
                  <a:schemeClr val="tx1"/>
                </a:solidFill>
                <a:latin typeface="Arial"/>
                <a:cs typeface="Arial"/>
              </a:rPr>
              <a:t>nhau</a:t>
            </a:r>
            <a:endParaRPr lang="en-US" sz="2200" dirty="0" smtClean="0">
              <a:solidFill>
                <a:schemeClr val="tx1"/>
              </a:solidFill>
              <a:latin typeface="Arial"/>
              <a:cs typeface="Arial"/>
            </a:endParaRPr>
          </a:p>
          <a:p>
            <a:pPr algn="l"/>
            <a:r>
              <a:rPr lang="en-US" sz="2200" dirty="0" smtClean="0">
                <a:solidFill>
                  <a:schemeClr val="tx1"/>
                </a:solidFill>
                <a:latin typeface="Arial"/>
                <a:cs typeface="Arial"/>
              </a:rPr>
              <a:t>-</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sử</a:t>
            </a:r>
            <a:r>
              <a:rPr lang="en-US" sz="2200" dirty="0" smtClean="0">
                <a:solidFill>
                  <a:schemeClr val="tx1"/>
                </a:solidFill>
                <a:latin typeface="Arial"/>
                <a:cs typeface="Arial"/>
              </a:rPr>
              <a:t>: 2 </a:t>
            </a:r>
            <a:r>
              <a:rPr lang="en-US" sz="2200" dirty="0" err="1" smtClean="0">
                <a:solidFill>
                  <a:schemeClr val="tx1"/>
                </a:solidFill>
                <a:latin typeface="Arial"/>
                <a:cs typeface="Arial"/>
              </a:rPr>
              <a:t>vị</a:t>
            </a:r>
            <a:r>
              <a:rPr lang="en-US" sz="2200" dirty="0" smtClean="0">
                <a:solidFill>
                  <a:schemeClr val="tx1"/>
                </a:solidFill>
                <a:latin typeface="Arial"/>
                <a:cs typeface="Arial"/>
              </a:rPr>
              <a:t> </a:t>
            </a:r>
            <a:r>
              <a:rPr lang="en-US" sz="2200" dirty="0" err="1" smtClean="0">
                <a:solidFill>
                  <a:schemeClr val="tx1"/>
                </a:solidFill>
                <a:latin typeface="Arial"/>
                <a:cs typeface="Arial"/>
              </a:rPr>
              <a:t>thuốc</a:t>
            </a:r>
            <a:r>
              <a:rPr lang="en-US" sz="2200" dirty="0" smtClean="0">
                <a:solidFill>
                  <a:schemeClr val="tx1"/>
                </a:solidFill>
                <a:latin typeface="Arial"/>
                <a:cs typeface="Arial"/>
              </a:rPr>
              <a:t> </a:t>
            </a:r>
            <a:r>
              <a:rPr lang="en-US" sz="2200" dirty="0" err="1" smtClean="0">
                <a:solidFill>
                  <a:schemeClr val="tx1"/>
                </a:solidFill>
                <a:latin typeface="Arial"/>
                <a:cs typeface="Arial"/>
              </a:rPr>
              <a:t>một</a:t>
            </a:r>
            <a:r>
              <a:rPr lang="en-US" sz="2200" dirty="0" smtClean="0">
                <a:solidFill>
                  <a:schemeClr val="tx1"/>
                </a:solidFill>
                <a:latin typeface="Arial"/>
                <a:cs typeface="Arial"/>
              </a:rPr>
              <a:t> </a:t>
            </a:r>
            <a:r>
              <a:rPr lang="en-US" sz="2200" dirty="0" err="1" smtClean="0">
                <a:solidFill>
                  <a:schemeClr val="tx1"/>
                </a:solidFill>
                <a:latin typeface="Arial"/>
                <a:cs typeface="Arial"/>
              </a:rPr>
              <a:t>chính</a:t>
            </a:r>
            <a:r>
              <a:rPr lang="en-US" sz="2200" dirty="0" smtClean="0">
                <a:solidFill>
                  <a:schemeClr val="tx1"/>
                </a:solidFill>
                <a:latin typeface="Arial"/>
                <a:cs typeface="Arial"/>
              </a:rPr>
              <a:t> </a:t>
            </a:r>
            <a:r>
              <a:rPr lang="en-US" sz="2200" dirty="0" err="1" smtClean="0">
                <a:solidFill>
                  <a:schemeClr val="tx1"/>
                </a:solidFill>
                <a:latin typeface="Arial"/>
                <a:cs typeface="Arial"/>
              </a:rPr>
              <a:t>một</a:t>
            </a:r>
            <a:r>
              <a:rPr lang="en-US" sz="2200" dirty="0" smtClean="0">
                <a:solidFill>
                  <a:schemeClr val="tx1"/>
                </a:solidFill>
                <a:latin typeface="Arial"/>
                <a:cs typeface="Arial"/>
              </a:rPr>
              <a:t> </a:t>
            </a:r>
            <a:r>
              <a:rPr lang="en-US" sz="2200" dirty="0" err="1" smtClean="0">
                <a:solidFill>
                  <a:schemeClr val="tx1"/>
                </a:solidFill>
                <a:latin typeface="Arial"/>
                <a:cs typeface="Arial"/>
              </a:rPr>
              <a:t>phụ</a:t>
            </a:r>
            <a:endParaRPr lang="en-US" sz="2200" dirty="0" smtClean="0">
              <a:solidFill>
                <a:schemeClr val="tx1"/>
              </a:solidFill>
              <a:latin typeface="Arial"/>
              <a:cs typeface="Arial"/>
            </a:endParaRPr>
          </a:p>
          <a:p>
            <a:pPr algn="l"/>
            <a:r>
              <a:rPr lang="en-US" sz="2200" dirty="0" smtClean="0">
                <a:solidFill>
                  <a:schemeClr val="tx1"/>
                </a:solidFill>
                <a:latin typeface="Arial"/>
                <a:cs typeface="Arial"/>
              </a:rPr>
              <a:t>*</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tu</a:t>
            </a:r>
            <a:r>
              <a:rPr lang="en-US" sz="2200" dirty="0" smtClean="0">
                <a:solidFill>
                  <a:schemeClr val="tx1"/>
                </a:solidFill>
                <a:latin typeface="Arial"/>
                <a:cs typeface="Arial"/>
              </a:rPr>
              <a:t> </a:t>
            </a:r>
            <a:r>
              <a:rPr lang="en-US" sz="2200" dirty="0" err="1" smtClean="0">
                <a:solidFill>
                  <a:schemeClr val="tx1"/>
                </a:solidFill>
                <a:latin typeface="Arial"/>
                <a:cs typeface="Arial"/>
              </a:rPr>
              <a:t>và</a:t>
            </a:r>
            <a:r>
              <a:rPr lang="en-US" sz="2200" dirty="0" smtClean="0">
                <a:solidFill>
                  <a:schemeClr val="tx1"/>
                </a:solidFill>
                <a:latin typeface="Arial"/>
                <a:cs typeface="Arial"/>
              </a:rPr>
              <a:t> </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sử</a:t>
            </a:r>
            <a:r>
              <a:rPr lang="en-US" sz="2200" dirty="0" smtClean="0">
                <a:solidFill>
                  <a:schemeClr val="tx1"/>
                </a:solidFill>
                <a:latin typeface="Arial"/>
                <a:cs typeface="Arial"/>
              </a:rPr>
              <a:t> </a:t>
            </a:r>
            <a:r>
              <a:rPr lang="en-US" sz="2200" dirty="0" err="1" smtClean="0">
                <a:solidFill>
                  <a:schemeClr val="tx1"/>
                </a:solidFill>
                <a:latin typeface="Arial"/>
                <a:cs typeface="Arial"/>
              </a:rPr>
              <a:t>là</a:t>
            </a:r>
            <a:r>
              <a:rPr lang="en-US" sz="2200" dirty="0" smtClean="0">
                <a:solidFill>
                  <a:schemeClr val="tx1"/>
                </a:solidFill>
                <a:latin typeface="Arial"/>
                <a:cs typeface="Arial"/>
              </a:rPr>
              <a:t> </a:t>
            </a:r>
            <a:r>
              <a:rPr lang="en-US" sz="2200" dirty="0" err="1" smtClean="0">
                <a:solidFill>
                  <a:schemeClr val="tx1"/>
                </a:solidFill>
                <a:latin typeface="Arial"/>
                <a:cs typeface="Arial"/>
              </a:rPr>
              <a:t>hai</a:t>
            </a:r>
            <a:r>
              <a:rPr lang="en-US" sz="2200" dirty="0" smtClean="0">
                <a:solidFill>
                  <a:schemeClr val="tx1"/>
                </a:solidFill>
                <a:latin typeface="Arial"/>
                <a:cs typeface="Arial"/>
              </a:rPr>
              <a:t> </a:t>
            </a:r>
            <a:r>
              <a:rPr lang="en-US" sz="2200" dirty="0" err="1" smtClean="0">
                <a:solidFill>
                  <a:schemeClr val="tx1"/>
                </a:solidFill>
                <a:latin typeface="Arial"/>
                <a:cs typeface="Arial"/>
              </a:rPr>
              <a:t>loại</a:t>
            </a:r>
            <a:r>
              <a:rPr lang="en-US" sz="2200" dirty="0" smtClean="0">
                <a:solidFill>
                  <a:schemeClr val="tx1"/>
                </a:solidFill>
                <a:latin typeface="Arial"/>
                <a:cs typeface="Arial"/>
              </a:rPr>
              <a:t> </a:t>
            </a:r>
            <a:r>
              <a:rPr lang="en-US" sz="2200" dirty="0" err="1" smtClean="0">
                <a:solidFill>
                  <a:schemeClr val="tx1"/>
                </a:solidFill>
                <a:latin typeface="Arial"/>
                <a:cs typeface="Arial"/>
              </a:rPr>
              <a:t>phối</a:t>
            </a:r>
            <a:r>
              <a:rPr lang="en-US" sz="2200" dirty="0" smtClean="0">
                <a:solidFill>
                  <a:schemeClr val="tx1"/>
                </a:solidFill>
                <a:latin typeface="Arial"/>
                <a:cs typeface="Arial"/>
              </a:rPr>
              <a:t> </a:t>
            </a:r>
            <a:r>
              <a:rPr lang="en-US" sz="2200" dirty="0" err="1" smtClean="0">
                <a:solidFill>
                  <a:schemeClr val="tx1"/>
                </a:solidFill>
                <a:latin typeface="Arial"/>
                <a:cs typeface="Arial"/>
              </a:rPr>
              <a:t>ngũ</a:t>
            </a:r>
            <a:r>
              <a:rPr lang="en-US" sz="2200" dirty="0" smtClean="0">
                <a:solidFill>
                  <a:schemeClr val="tx1"/>
                </a:solidFill>
                <a:latin typeface="Arial"/>
                <a:cs typeface="Arial"/>
              </a:rPr>
              <a:t> </a:t>
            </a:r>
            <a:r>
              <a:rPr lang="en-US" sz="2200" dirty="0" err="1" smtClean="0">
                <a:solidFill>
                  <a:schemeClr val="tx1"/>
                </a:solidFill>
                <a:latin typeface="Arial"/>
                <a:cs typeface="Arial"/>
              </a:rPr>
              <a:t>thường</a:t>
            </a:r>
            <a:r>
              <a:rPr lang="en-US" sz="2200" dirty="0" smtClean="0">
                <a:solidFill>
                  <a:schemeClr val="tx1"/>
                </a:solidFill>
                <a:latin typeface="Arial"/>
                <a:cs typeface="Arial"/>
              </a:rPr>
              <a:t> </a:t>
            </a:r>
            <a:r>
              <a:rPr lang="en-US" sz="2200" dirty="0" err="1" smtClean="0">
                <a:solidFill>
                  <a:schemeClr val="tx1"/>
                </a:solidFill>
                <a:latin typeface="Arial"/>
                <a:cs typeface="Arial"/>
              </a:rPr>
              <a:t>thấy</a:t>
            </a:r>
            <a:r>
              <a:rPr lang="en-US" sz="2200" dirty="0" smtClean="0">
                <a:solidFill>
                  <a:schemeClr val="tx1"/>
                </a:solidFill>
                <a:latin typeface="Arial"/>
                <a:cs typeface="Arial"/>
              </a:rPr>
              <a:t> </a:t>
            </a:r>
            <a:r>
              <a:rPr lang="en-US" sz="2200" dirty="0" err="1" smtClean="0">
                <a:solidFill>
                  <a:schemeClr val="tx1"/>
                </a:solidFill>
                <a:latin typeface="Arial"/>
                <a:cs typeface="Arial"/>
              </a:rPr>
              <a:t>nhất</a:t>
            </a:r>
            <a:endParaRPr lang="en-US" sz="2200" dirty="0" smtClean="0">
              <a:solidFill>
                <a:schemeClr val="tx1"/>
              </a:solidFill>
              <a:latin typeface="Arial"/>
              <a:cs typeface="Arial"/>
            </a:endParaRPr>
          </a:p>
          <a:p>
            <a:pPr algn="l"/>
            <a:r>
              <a:rPr lang="en-US" sz="2200" dirty="0" smtClean="0">
                <a:solidFill>
                  <a:schemeClr val="tx1"/>
                </a:solidFill>
                <a:latin typeface="Arial"/>
                <a:cs typeface="Arial"/>
              </a:rPr>
              <a:t>-</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uý</a:t>
            </a:r>
            <a:r>
              <a:rPr lang="en-US" sz="2200" dirty="0" smtClean="0">
                <a:solidFill>
                  <a:schemeClr val="tx1"/>
                </a:solidFill>
                <a:latin typeface="Arial"/>
                <a:cs typeface="Arial"/>
              </a:rPr>
              <a:t>: </a:t>
            </a:r>
            <a:r>
              <a:rPr lang="en-US" sz="2200" dirty="0" err="1" smtClean="0">
                <a:solidFill>
                  <a:schemeClr val="tx1"/>
                </a:solidFill>
                <a:latin typeface="Arial"/>
                <a:cs typeface="Arial"/>
              </a:rPr>
              <a:t>khi</a:t>
            </a:r>
            <a:r>
              <a:rPr lang="en-US" sz="2200" dirty="0" smtClean="0">
                <a:solidFill>
                  <a:schemeClr val="tx1"/>
                </a:solidFill>
                <a:latin typeface="Arial"/>
                <a:cs typeface="Arial"/>
              </a:rPr>
              <a:t> </a:t>
            </a:r>
            <a:r>
              <a:rPr lang="en-US" sz="2200" dirty="0" err="1" smtClean="0">
                <a:solidFill>
                  <a:schemeClr val="tx1"/>
                </a:solidFill>
                <a:latin typeface="Arial"/>
                <a:cs typeface="Arial"/>
              </a:rPr>
              <a:t>một</a:t>
            </a:r>
            <a:r>
              <a:rPr lang="en-US" sz="2200" dirty="0" smtClean="0">
                <a:solidFill>
                  <a:schemeClr val="tx1"/>
                </a:solidFill>
                <a:latin typeface="Arial"/>
                <a:cs typeface="Arial"/>
              </a:rPr>
              <a:t> </a:t>
            </a:r>
            <a:r>
              <a:rPr lang="en-US" sz="2200" dirty="0" err="1" smtClean="0">
                <a:solidFill>
                  <a:schemeClr val="tx1"/>
                </a:solidFill>
                <a:latin typeface="Arial"/>
                <a:cs typeface="Arial"/>
              </a:rPr>
              <a:t>thứ</a:t>
            </a:r>
            <a:r>
              <a:rPr lang="en-US" sz="2200" dirty="0" smtClean="0">
                <a:solidFill>
                  <a:schemeClr val="tx1"/>
                </a:solidFill>
                <a:latin typeface="Arial"/>
                <a:cs typeface="Arial"/>
              </a:rPr>
              <a:t> </a:t>
            </a:r>
            <a:r>
              <a:rPr lang="en-US" sz="2200" dirty="0" err="1" smtClean="0">
                <a:solidFill>
                  <a:schemeClr val="tx1"/>
                </a:solidFill>
                <a:latin typeface="Arial"/>
                <a:cs typeface="Arial"/>
              </a:rPr>
              <a:t>thuốc</a:t>
            </a:r>
            <a:r>
              <a:rPr lang="en-US" sz="2200" dirty="0" smtClean="0">
                <a:solidFill>
                  <a:schemeClr val="tx1"/>
                </a:solidFill>
                <a:latin typeface="Arial"/>
                <a:cs typeface="Arial"/>
              </a:rPr>
              <a:t> </a:t>
            </a:r>
            <a:r>
              <a:rPr lang="en-US" sz="2200" dirty="0" err="1" smtClean="0">
                <a:solidFill>
                  <a:schemeClr val="tx1"/>
                </a:solidFill>
                <a:latin typeface="Arial"/>
                <a:cs typeface="Arial"/>
              </a:rPr>
              <a:t>có</a:t>
            </a:r>
            <a:r>
              <a:rPr lang="en-US" sz="2200" dirty="0" smtClean="0">
                <a:solidFill>
                  <a:schemeClr val="tx1"/>
                </a:solidFill>
                <a:latin typeface="Arial"/>
                <a:cs typeface="Arial"/>
              </a:rPr>
              <a:t> </a:t>
            </a:r>
            <a:r>
              <a:rPr lang="en-US" sz="2200" dirty="0" err="1" smtClean="0">
                <a:solidFill>
                  <a:schemeClr val="tx1"/>
                </a:solidFill>
                <a:latin typeface="Arial"/>
                <a:cs typeface="Arial"/>
              </a:rPr>
              <a:t>tác</a:t>
            </a:r>
            <a:r>
              <a:rPr lang="en-US" sz="2200" dirty="0" smtClean="0">
                <a:solidFill>
                  <a:schemeClr val="tx1"/>
                </a:solidFill>
                <a:latin typeface="Arial"/>
                <a:cs typeface="Arial"/>
              </a:rPr>
              <a:t> </a:t>
            </a:r>
            <a:r>
              <a:rPr lang="en-US" sz="2200" dirty="0" err="1" smtClean="0">
                <a:solidFill>
                  <a:schemeClr val="tx1"/>
                </a:solidFill>
                <a:latin typeface="Arial"/>
                <a:cs typeface="Arial"/>
              </a:rPr>
              <a:t>dụng</a:t>
            </a:r>
            <a:r>
              <a:rPr lang="en-US" sz="2200" dirty="0" smtClean="0">
                <a:solidFill>
                  <a:schemeClr val="tx1"/>
                </a:solidFill>
                <a:latin typeface="Arial"/>
                <a:cs typeface="Arial"/>
              </a:rPr>
              <a:t> </a:t>
            </a:r>
            <a:r>
              <a:rPr lang="en-US" sz="2200" dirty="0" err="1" smtClean="0">
                <a:solidFill>
                  <a:schemeClr val="tx1"/>
                </a:solidFill>
                <a:latin typeface="Arial"/>
                <a:cs typeface="Arial"/>
              </a:rPr>
              <a:t>xấu</a:t>
            </a:r>
            <a:r>
              <a:rPr lang="en-US" sz="2200" dirty="0" smtClean="0">
                <a:solidFill>
                  <a:schemeClr val="tx1"/>
                </a:solidFill>
                <a:latin typeface="Arial"/>
                <a:cs typeface="Arial"/>
              </a:rPr>
              <a:t> </a:t>
            </a:r>
            <a:r>
              <a:rPr lang="en-US" sz="2200" dirty="0" err="1" smtClean="0">
                <a:solidFill>
                  <a:schemeClr val="tx1"/>
                </a:solidFill>
                <a:latin typeface="Arial"/>
                <a:cs typeface="Arial"/>
              </a:rPr>
              <a:t>dùng</a:t>
            </a:r>
            <a:r>
              <a:rPr lang="en-US" sz="2200" dirty="0" smtClean="0">
                <a:solidFill>
                  <a:schemeClr val="tx1"/>
                </a:solidFill>
                <a:latin typeface="Arial"/>
                <a:cs typeface="Arial"/>
              </a:rPr>
              <a:t> </a:t>
            </a:r>
            <a:r>
              <a:rPr lang="en-US" sz="2200" dirty="0" err="1" smtClean="0">
                <a:solidFill>
                  <a:schemeClr val="tx1"/>
                </a:solidFill>
                <a:latin typeface="Arial"/>
                <a:cs typeface="Arial"/>
              </a:rPr>
              <a:t>chung</a:t>
            </a:r>
            <a:r>
              <a:rPr lang="en-US" sz="2200" dirty="0" smtClean="0">
                <a:solidFill>
                  <a:schemeClr val="tx1"/>
                </a:solidFill>
                <a:latin typeface="Arial"/>
                <a:cs typeface="Arial"/>
              </a:rPr>
              <a:t> </a:t>
            </a:r>
            <a:r>
              <a:rPr lang="en-US" sz="2200" dirty="0" err="1" smtClean="0">
                <a:solidFill>
                  <a:schemeClr val="tx1"/>
                </a:solidFill>
                <a:latin typeface="Arial"/>
                <a:cs typeface="Arial"/>
              </a:rPr>
              <a:t>chất</a:t>
            </a:r>
            <a:r>
              <a:rPr lang="en-US" sz="2200" dirty="0" smtClean="0">
                <a:solidFill>
                  <a:schemeClr val="tx1"/>
                </a:solidFill>
                <a:latin typeface="Arial"/>
                <a:cs typeface="Arial"/>
              </a:rPr>
              <a:t> </a:t>
            </a:r>
            <a:r>
              <a:rPr lang="en-US" sz="2200" dirty="0" err="1" smtClean="0">
                <a:solidFill>
                  <a:schemeClr val="tx1"/>
                </a:solidFill>
                <a:latin typeface="Arial"/>
                <a:cs typeface="Arial"/>
              </a:rPr>
              <a:t>khác</a:t>
            </a:r>
            <a:r>
              <a:rPr lang="en-US" sz="2200" dirty="0" smtClean="0">
                <a:solidFill>
                  <a:schemeClr val="tx1"/>
                </a:solidFill>
                <a:latin typeface="Arial"/>
                <a:cs typeface="Arial"/>
              </a:rPr>
              <a:t> </a:t>
            </a:r>
            <a:r>
              <a:rPr lang="en-US" sz="2200" dirty="0" err="1" smtClean="0">
                <a:solidFill>
                  <a:schemeClr val="tx1"/>
                </a:solidFill>
                <a:latin typeface="Arial"/>
                <a:cs typeface="Arial"/>
              </a:rPr>
              <a:t>để</a:t>
            </a:r>
            <a:r>
              <a:rPr lang="en-US" sz="2200" dirty="0" smtClean="0">
                <a:solidFill>
                  <a:schemeClr val="tx1"/>
                </a:solidFill>
                <a:latin typeface="Arial"/>
                <a:cs typeface="Arial"/>
              </a:rPr>
              <a:t> </a:t>
            </a:r>
            <a:r>
              <a:rPr lang="en-US" sz="2200" dirty="0" err="1" smtClean="0">
                <a:solidFill>
                  <a:schemeClr val="tx1"/>
                </a:solidFill>
                <a:latin typeface="Arial"/>
                <a:cs typeface="Arial"/>
              </a:rPr>
              <a:t>chế</a:t>
            </a:r>
            <a:r>
              <a:rPr lang="en-US" sz="2200" dirty="0" smtClean="0">
                <a:solidFill>
                  <a:schemeClr val="tx1"/>
                </a:solidFill>
                <a:latin typeface="Arial"/>
                <a:cs typeface="Arial"/>
              </a:rPr>
              <a:t> </a:t>
            </a:r>
            <a:r>
              <a:rPr lang="en-US" sz="2200" dirty="0" err="1" smtClean="0">
                <a:solidFill>
                  <a:schemeClr val="tx1"/>
                </a:solidFill>
                <a:latin typeface="Arial"/>
                <a:cs typeface="Arial"/>
              </a:rPr>
              <a:t>ngự</a:t>
            </a:r>
            <a:endParaRPr lang="en-US" sz="2200" dirty="0" smtClean="0">
              <a:solidFill>
                <a:schemeClr val="tx1"/>
              </a:solidFill>
              <a:latin typeface="Arial"/>
              <a:cs typeface="Arial"/>
            </a:endParaRPr>
          </a:p>
          <a:p>
            <a:pPr algn="l"/>
            <a:r>
              <a:rPr lang="en-US" sz="2200" dirty="0" smtClean="0">
                <a:solidFill>
                  <a:schemeClr val="tx1"/>
                </a:solidFill>
                <a:latin typeface="Arial"/>
                <a:cs typeface="Arial"/>
              </a:rPr>
              <a:t>-</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sát</a:t>
            </a:r>
            <a:r>
              <a:rPr lang="en-US" sz="2200" dirty="0" smtClean="0">
                <a:solidFill>
                  <a:schemeClr val="tx1"/>
                </a:solidFill>
                <a:latin typeface="Arial"/>
                <a:cs typeface="Arial"/>
              </a:rPr>
              <a:t>: </a:t>
            </a:r>
            <a:r>
              <a:rPr lang="en-US" sz="2200" dirty="0" err="1" smtClean="0">
                <a:solidFill>
                  <a:schemeClr val="tx1"/>
                </a:solidFill>
                <a:latin typeface="Arial"/>
                <a:cs typeface="Arial"/>
              </a:rPr>
              <a:t>một</a:t>
            </a:r>
            <a:r>
              <a:rPr lang="en-US" sz="2200" dirty="0" smtClean="0">
                <a:solidFill>
                  <a:schemeClr val="tx1"/>
                </a:solidFill>
                <a:latin typeface="Arial"/>
                <a:cs typeface="Arial"/>
              </a:rPr>
              <a:t> </a:t>
            </a:r>
            <a:r>
              <a:rPr lang="en-US" sz="2200" dirty="0" err="1" smtClean="0">
                <a:solidFill>
                  <a:schemeClr val="tx1"/>
                </a:solidFill>
                <a:latin typeface="Arial"/>
                <a:cs typeface="Arial"/>
              </a:rPr>
              <a:t>vị</a:t>
            </a:r>
            <a:r>
              <a:rPr lang="en-US" sz="2200" dirty="0" smtClean="0">
                <a:solidFill>
                  <a:schemeClr val="tx1"/>
                </a:solidFill>
                <a:latin typeface="Arial"/>
                <a:cs typeface="Arial"/>
              </a:rPr>
              <a:t> </a:t>
            </a:r>
            <a:r>
              <a:rPr lang="en-US" sz="2200" dirty="0" err="1" smtClean="0">
                <a:solidFill>
                  <a:schemeClr val="tx1"/>
                </a:solidFill>
                <a:latin typeface="Arial"/>
                <a:cs typeface="Arial"/>
              </a:rPr>
              <a:t>có</a:t>
            </a:r>
            <a:r>
              <a:rPr lang="en-US" sz="2200" dirty="0" smtClean="0">
                <a:solidFill>
                  <a:schemeClr val="tx1"/>
                </a:solidFill>
                <a:latin typeface="Arial"/>
                <a:cs typeface="Arial"/>
              </a:rPr>
              <a:t> </a:t>
            </a:r>
            <a:r>
              <a:rPr lang="en-US" sz="2200" dirty="0" err="1" smtClean="0">
                <a:solidFill>
                  <a:schemeClr val="tx1"/>
                </a:solidFill>
                <a:latin typeface="Arial"/>
                <a:cs typeface="Arial"/>
              </a:rPr>
              <a:t>độc</a:t>
            </a:r>
            <a:r>
              <a:rPr lang="en-US" sz="2200" dirty="0" smtClean="0">
                <a:solidFill>
                  <a:schemeClr val="tx1"/>
                </a:solidFill>
                <a:latin typeface="Arial"/>
                <a:cs typeface="Arial"/>
              </a:rPr>
              <a:t>, </a:t>
            </a:r>
            <a:r>
              <a:rPr lang="en-US" sz="2200" dirty="0" err="1" smtClean="0">
                <a:solidFill>
                  <a:schemeClr val="tx1"/>
                </a:solidFill>
                <a:latin typeface="Arial"/>
                <a:cs typeface="Arial"/>
              </a:rPr>
              <a:t>dùng</a:t>
            </a:r>
            <a:r>
              <a:rPr lang="en-US" sz="2200" dirty="0" smtClean="0">
                <a:solidFill>
                  <a:schemeClr val="tx1"/>
                </a:solidFill>
                <a:latin typeface="Arial"/>
                <a:cs typeface="Arial"/>
              </a:rPr>
              <a:t> </a:t>
            </a:r>
            <a:r>
              <a:rPr lang="en-US" sz="2200" dirty="0" err="1" smtClean="0">
                <a:solidFill>
                  <a:schemeClr val="tx1"/>
                </a:solidFill>
                <a:latin typeface="Arial"/>
                <a:cs typeface="Arial"/>
              </a:rPr>
              <a:t>một</a:t>
            </a:r>
            <a:r>
              <a:rPr lang="en-US" sz="2200" dirty="0" smtClean="0">
                <a:solidFill>
                  <a:schemeClr val="tx1"/>
                </a:solidFill>
                <a:latin typeface="Arial"/>
                <a:cs typeface="Arial"/>
              </a:rPr>
              <a:t> </a:t>
            </a:r>
            <a:r>
              <a:rPr lang="en-US" sz="2200" dirty="0" err="1" smtClean="0">
                <a:solidFill>
                  <a:schemeClr val="tx1"/>
                </a:solidFill>
                <a:latin typeface="Arial"/>
                <a:cs typeface="Arial"/>
              </a:rPr>
              <a:t>vị</a:t>
            </a:r>
            <a:r>
              <a:rPr lang="en-US" sz="2200" dirty="0" smtClean="0">
                <a:solidFill>
                  <a:schemeClr val="tx1"/>
                </a:solidFill>
                <a:latin typeface="Arial"/>
                <a:cs typeface="Arial"/>
              </a:rPr>
              <a:t> </a:t>
            </a:r>
            <a:r>
              <a:rPr lang="en-US" sz="2200" dirty="0" err="1" smtClean="0">
                <a:solidFill>
                  <a:schemeClr val="tx1"/>
                </a:solidFill>
                <a:latin typeface="Arial"/>
                <a:cs typeface="Arial"/>
              </a:rPr>
              <a:t>khác</a:t>
            </a:r>
            <a:r>
              <a:rPr lang="en-US" sz="2200" dirty="0" smtClean="0">
                <a:solidFill>
                  <a:schemeClr val="tx1"/>
                </a:solidFill>
                <a:latin typeface="Arial"/>
                <a:cs typeface="Arial"/>
              </a:rPr>
              <a:t> </a:t>
            </a:r>
            <a:r>
              <a:rPr lang="en-US" sz="2200" dirty="0" err="1" smtClean="0">
                <a:solidFill>
                  <a:schemeClr val="tx1"/>
                </a:solidFill>
                <a:latin typeface="Arial"/>
                <a:cs typeface="Arial"/>
              </a:rPr>
              <a:t>để</a:t>
            </a:r>
            <a:r>
              <a:rPr lang="en-US" sz="2200" dirty="0" smtClean="0">
                <a:solidFill>
                  <a:schemeClr val="tx1"/>
                </a:solidFill>
                <a:latin typeface="Arial"/>
                <a:cs typeface="Arial"/>
              </a:rPr>
              <a:t> </a:t>
            </a:r>
            <a:r>
              <a:rPr lang="en-US" sz="2200" dirty="0" err="1" smtClean="0">
                <a:solidFill>
                  <a:schemeClr val="tx1"/>
                </a:solidFill>
                <a:latin typeface="Arial"/>
                <a:cs typeface="Arial"/>
              </a:rPr>
              <a:t>tiêu</a:t>
            </a:r>
            <a:r>
              <a:rPr lang="en-US" sz="2200" dirty="0" smtClean="0">
                <a:solidFill>
                  <a:schemeClr val="tx1"/>
                </a:solidFill>
                <a:latin typeface="Arial"/>
                <a:cs typeface="Arial"/>
              </a:rPr>
              <a:t> </a:t>
            </a:r>
            <a:r>
              <a:rPr lang="en-US" sz="2200" dirty="0" err="1" smtClean="0">
                <a:solidFill>
                  <a:schemeClr val="tx1"/>
                </a:solidFill>
                <a:latin typeface="Arial"/>
                <a:cs typeface="Arial"/>
              </a:rPr>
              <a:t>trừ</a:t>
            </a:r>
            <a:r>
              <a:rPr lang="en-US" sz="2200" dirty="0" smtClean="0">
                <a:solidFill>
                  <a:schemeClr val="tx1"/>
                </a:solidFill>
                <a:latin typeface="Arial"/>
                <a:cs typeface="Arial"/>
              </a:rPr>
              <a:t> </a:t>
            </a:r>
            <a:r>
              <a:rPr lang="en-US" sz="2200" dirty="0" err="1" smtClean="0">
                <a:solidFill>
                  <a:schemeClr val="tx1"/>
                </a:solidFill>
                <a:latin typeface="Arial"/>
                <a:cs typeface="Arial"/>
              </a:rPr>
              <a:t>độc</a:t>
            </a:r>
            <a:r>
              <a:rPr lang="en-US" sz="2200" dirty="0" smtClean="0">
                <a:solidFill>
                  <a:schemeClr val="tx1"/>
                </a:solidFill>
                <a:latin typeface="Arial"/>
                <a:cs typeface="Arial"/>
              </a:rPr>
              <a:t> </a:t>
            </a:r>
            <a:r>
              <a:rPr lang="en-US" sz="2200" dirty="0" err="1" smtClean="0">
                <a:solidFill>
                  <a:schemeClr val="tx1"/>
                </a:solidFill>
                <a:latin typeface="Arial"/>
                <a:cs typeface="Arial"/>
              </a:rPr>
              <a:t>tính</a:t>
            </a:r>
            <a:r>
              <a:rPr lang="en-US" sz="2200" dirty="0" smtClean="0">
                <a:solidFill>
                  <a:schemeClr val="tx1"/>
                </a:solidFill>
                <a:latin typeface="Arial"/>
                <a:cs typeface="Arial"/>
              </a:rPr>
              <a:t> </a:t>
            </a:r>
            <a:r>
              <a:rPr lang="en-US" sz="2200" dirty="0" err="1" smtClean="0">
                <a:solidFill>
                  <a:schemeClr val="tx1"/>
                </a:solidFill>
                <a:latin typeface="Arial"/>
                <a:cs typeface="Arial"/>
              </a:rPr>
              <a:t>đi</a:t>
            </a:r>
            <a:endParaRPr lang="en-US" sz="2200" dirty="0" smtClean="0">
              <a:solidFill>
                <a:schemeClr val="tx1"/>
              </a:solidFill>
              <a:latin typeface="Arial"/>
              <a:cs typeface="Arial"/>
            </a:endParaRPr>
          </a:p>
          <a:p>
            <a:pPr algn="l"/>
            <a:r>
              <a:rPr lang="en-US" sz="2200" dirty="0" smtClean="0">
                <a:solidFill>
                  <a:schemeClr val="tx1"/>
                </a:solidFill>
                <a:latin typeface="Arial"/>
                <a:cs typeface="Arial"/>
              </a:rPr>
              <a:t>-</a:t>
            </a:r>
            <a:r>
              <a:rPr lang="en-US" sz="2200" dirty="0" err="1" smtClean="0">
                <a:solidFill>
                  <a:schemeClr val="tx1"/>
                </a:solidFill>
                <a:latin typeface="Arial"/>
                <a:cs typeface="Arial"/>
              </a:rPr>
              <a:t>Tương</a:t>
            </a:r>
            <a:r>
              <a:rPr lang="en-US" sz="2200" dirty="0" smtClean="0">
                <a:solidFill>
                  <a:schemeClr val="tx1"/>
                </a:solidFill>
                <a:latin typeface="Arial"/>
                <a:cs typeface="Arial"/>
              </a:rPr>
              <a:t> ố: </a:t>
            </a:r>
            <a:r>
              <a:rPr lang="en-US" sz="2200" dirty="0" err="1" smtClean="0">
                <a:solidFill>
                  <a:schemeClr val="tx1"/>
                </a:solidFill>
                <a:latin typeface="Arial"/>
                <a:cs typeface="Arial"/>
              </a:rPr>
              <a:t>hai</a:t>
            </a:r>
            <a:r>
              <a:rPr lang="en-US" sz="2200" dirty="0" smtClean="0">
                <a:solidFill>
                  <a:schemeClr val="tx1"/>
                </a:solidFill>
                <a:latin typeface="Arial"/>
                <a:cs typeface="Arial"/>
              </a:rPr>
              <a:t> </a:t>
            </a:r>
            <a:r>
              <a:rPr lang="en-US" sz="2200" dirty="0" err="1" smtClean="0">
                <a:solidFill>
                  <a:schemeClr val="tx1"/>
                </a:solidFill>
                <a:latin typeface="Arial"/>
                <a:cs typeface="Arial"/>
              </a:rPr>
              <a:t>thứ</a:t>
            </a:r>
            <a:r>
              <a:rPr lang="en-US" sz="2200" dirty="0" smtClean="0">
                <a:solidFill>
                  <a:schemeClr val="tx1"/>
                </a:solidFill>
                <a:latin typeface="Arial"/>
                <a:cs typeface="Arial"/>
              </a:rPr>
              <a:t> </a:t>
            </a:r>
            <a:r>
              <a:rPr lang="en-US" sz="2200" dirty="0" err="1" smtClean="0">
                <a:solidFill>
                  <a:schemeClr val="tx1"/>
                </a:solidFill>
                <a:latin typeface="Arial"/>
                <a:cs typeface="Arial"/>
              </a:rPr>
              <a:t>thuốc</a:t>
            </a:r>
            <a:r>
              <a:rPr lang="en-US" sz="2200" dirty="0" smtClean="0">
                <a:solidFill>
                  <a:schemeClr val="tx1"/>
                </a:solidFill>
                <a:latin typeface="Arial"/>
                <a:cs typeface="Arial"/>
              </a:rPr>
              <a:t> </a:t>
            </a:r>
            <a:r>
              <a:rPr lang="en-US" sz="2200" dirty="0" err="1" smtClean="0">
                <a:solidFill>
                  <a:schemeClr val="tx1"/>
                </a:solidFill>
                <a:latin typeface="Arial"/>
                <a:cs typeface="Arial"/>
              </a:rPr>
              <a:t>dùng</a:t>
            </a:r>
            <a:r>
              <a:rPr lang="en-US" sz="2200" dirty="0" smtClean="0">
                <a:solidFill>
                  <a:schemeClr val="tx1"/>
                </a:solidFill>
                <a:latin typeface="Arial"/>
                <a:cs typeface="Arial"/>
              </a:rPr>
              <a:t> </a:t>
            </a:r>
            <a:r>
              <a:rPr lang="en-US" sz="2200" dirty="0" err="1" smtClean="0">
                <a:solidFill>
                  <a:schemeClr val="tx1"/>
                </a:solidFill>
                <a:latin typeface="Arial"/>
                <a:cs typeface="Arial"/>
              </a:rPr>
              <a:t>chung</a:t>
            </a:r>
            <a:r>
              <a:rPr lang="en-US" sz="2200" dirty="0" smtClean="0">
                <a:solidFill>
                  <a:schemeClr val="tx1"/>
                </a:solidFill>
                <a:latin typeface="Arial"/>
                <a:cs typeface="Arial"/>
              </a:rPr>
              <a:t> </a:t>
            </a:r>
            <a:r>
              <a:rPr lang="en-US" sz="2200" dirty="0" err="1" smtClean="0">
                <a:solidFill>
                  <a:schemeClr val="tx1"/>
                </a:solidFill>
                <a:latin typeface="Arial"/>
                <a:cs typeface="Arial"/>
              </a:rPr>
              <a:t>với</a:t>
            </a:r>
            <a:r>
              <a:rPr lang="en-US" sz="2200" dirty="0" smtClean="0">
                <a:solidFill>
                  <a:schemeClr val="tx1"/>
                </a:solidFill>
                <a:latin typeface="Arial"/>
                <a:cs typeface="Arial"/>
              </a:rPr>
              <a:t> </a:t>
            </a:r>
            <a:r>
              <a:rPr lang="en-US" sz="2200" dirty="0" err="1" smtClean="0">
                <a:solidFill>
                  <a:schemeClr val="tx1"/>
                </a:solidFill>
                <a:latin typeface="Arial"/>
                <a:cs typeface="Arial"/>
              </a:rPr>
              <a:t>nhau</a:t>
            </a:r>
            <a:r>
              <a:rPr lang="en-US" sz="2200" dirty="0" smtClean="0">
                <a:solidFill>
                  <a:schemeClr val="tx1"/>
                </a:solidFill>
                <a:latin typeface="Arial"/>
                <a:cs typeface="Arial"/>
              </a:rPr>
              <a:t> </a:t>
            </a:r>
            <a:r>
              <a:rPr lang="en-US" sz="2200" dirty="0" err="1" smtClean="0">
                <a:solidFill>
                  <a:schemeClr val="tx1"/>
                </a:solidFill>
                <a:latin typeface="Arial"/>
                <a:cs typeface="Arial"/>
              </a:rPr>
              <a:t>sẽ</a:t>
            </a:r>
            <a:r>
              <a:rPr lang="en-US" sz="2200" dirty="0" smtClean="0">
                <a:solidFill>
                  <a:schemeClr val="tx1"/>
                </a:solidFill>
                <a:latin typeface="Arial"/>
                <a:cs typeface="Arial"/>
              </a:rPr>
              <a:t> </a:t>
            </a:r>
            <a:r>
              <a:rPr lang="en-US" sz="2200" dirty="0" err="1" smtClean="0">
                <a:solidFill>
                  <a:schemeClr val="tx1"/>
                </a:solidFill>
                <a:latin typeface="Arial"/>
                <a:cs typeface="Arial"/>
              </a:rPr>
              <a:t>làm</a:t>
            </a:r>
            <a:r>
              <a:rPr lang="en-US" sz="2200" dirty="0" smtClean="0">
                <a:solidFill>
                  <a:schemeClr val="tx1"/>
                </a:solidFill>
                <a:latin typeface="Arial"/>
                <a:cs typeface="Arial"/>
              </a:rPr>
              <a:t> </a:t>
            </a:r>
            <a:r>
              <a:rPr lang="en-US" sz="2200" dirty="0" err="1" smtClean="0">
                <a:solidFill>
                  <a:schemeClr val="tx1"/>
                </a:solidFill>
                <a:latin typeface="Arial"/>
                <a:cs typeface="Arial"/>
              </a:rPr>
              <a:t>giảm</a:t>
            </a:r>
            <a:r>
              <a:rPr lang="en-US" sz="2200" dirty="0" smtClean="0">
                <a:solidFill>
                  <a:schemeClr val="tx1"/>
                </a:solidFill>
                <a:latin typeface="Arial"/>
                <a:cs typeface="Arial"/>
              </a:rPr>
              <a:t> </a:t>
            </a:r>
            <a:r>
              <a:rPr lang="en-US" sz="2200" dirty="0" err="1" smtClean="0">
                <a:solidFill>
                  <a:schemeClr val="tx1"/>
                </a:solidFill>
                <a:latin typeface="Arial"/>
                <a:cs typeface="Arial"/>
              </a:rPr>
              <a:t>hoặc</a:t>
            </a:r>
            <a:r>
              <a:rPr lang="en-US" sz="2200" dirty="0" smtClean="0">
                <a:solidFill>
                  <a:schemeClr val="tx1"/>
                </a:solidFill>
                <a:latin typeface="Arial"/>
                <a:cs typeface="Arial"/>
              </a:rPr>
              <a:t> </a:t>
            </a:r>
            <a:r>
              <a:rPr lang="en-US" sz="2200" dirty="0" err="1" smtClean="0">
                <a:solidFill>
                  <a:schemeClr val="tx1"/>
                </a:solidFill>
                <a:latin typeface="Arial"/>
                <a:cs typeface="Arial"/>
              </a:rPr>
              <a:t>mất</a:t>
            </a:r>
            <a:r>
              <a:rPr lang="en-US" sz="2200" dirty="0" smtClean="0">
                <a:solidFill>
                  <a:schemeClr val="tx1"/>
                </a:solidFill>
                <a:latin typeface="Arial"/>
                <a:cs typeface="Arial"/>
              </a:rPr>
              <a:t> </a:t>
            </a:r>
            <a:r>
              <a:rPr lang="en-US" sz="2200" dirty="0" err="1" smtClean="0">
                <a:solidFill>
                  <a:schemeClr val="tx1"/>
                </a:solidFill>
                <a:latin typeface="Arial"/>
                <a:cs typeface="Arial"/>
              </a:rPr>
              <a:t>hiệu</a:t>
            </a:r>
            <a:r>
              <a:rPr lang="en-US" sz="2200" dirty="0" smtClean="0">
                <a:solidFill>
                  <a:schemeClr val="tx1"/>
                </a:solidFill>
                <a:latin typeface="Arial"/>
                <a:cs typeface="Arial"/>
              </a:rPr>
              <a:t> </a:t>
            </a:r>
            <a:r>
              <a:rPr lang="en-US" sz="2200" dirty="0" err="1" smtClean="0">
                <a:solidFill>
                  <a:schemeClr val="tx1"/>
                </a:solidFill>
                <a:latin typeface="Arial"/>
                <a:cs typeface="Arial"/>
              </a:rPr>
              <a:t>lực</a:t>
            </a:r>
            <a:r>
              <a:rPr lang="en-US" sz="2200" dirty="0">
                <a:solidFill>
                  <a:schemeClr val="tx1"/>
                </a:solidFill>
                <a:latin typeface="Arial"/>
                <a:cs typeface="Arial"/>
              </a:rPr>
              <a:t> </a:t>
            </a:r>
            <a:r>
              <a:rPr lang="en-US" sz="2200" dirty="0" err="1" smtClean="0">
                <a:solidFill>
                  <a:schemeClr val="tx1"/>
                </a:solidFill>
                <a:latin typeface="Arial"/>
                <a:cs typeface="Arial"/>
              </a:rPr>
              <a:t>nhau</a:t>
            </a:r>
            <a:endParaRPr lang="en-US" sz="2200" dirty="0" smtClean="0">
              <a:solidFill>
                <a:schemeClr val="tx1"/>
              </a:solidFill>
              <a:latin typeface="Arial"/>
              <a:cs typeface="Arial"/>
            </a:endParaRPr>
          </a:p>
          <a:p>
            <a:pPr algn="l"/>
            <a:r>
              <a:rPr lang="en-US" sz="2200" dirty="0" smtClean="0">
                <a:solidFill>
                  <a:schemeClr val="tx1"/>
                </a:solidFill>
                <a:latin typeface="Arial"/>
                <a:cs typeface="Arial"/>
              </a:rPr>
              <a:t>-</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phản</a:t>
            </a:r>
            <a:r>
              <a:rPr lang="en-US" sz="2200" dirty="0" smtClean="0">
                <a:solidFill>
                  <a:schemeClr val="tx1"/>
                </a:solidFill>
                <a:latin typeface="Arial"/>
                <a:cs typeface="Arial"/>
              </a:rPr>
              <a:t> : </a:t>
            </a:r>
            <a:r>
              <a:rPr lang="en-US" sz="2200" dirty="0" err="1" smtClean="0">
                <a:solidFill>
                  <a:schemeClr val="tx1"/>
                </a:solidFill>
                <a:latin typeface="Arial"/>
                <a:cs typeface="Arial"/>
              </a:rPr>
              <a:t>một</a:t>
            </a:r>
            <a:r>
              <a:rPr lang="en-US" sz="2200" dirty="0" smtClean="0">
                <a:solidFill>
                  <a:schemeClr val="tx1"/>
                </a:solidFill>
                <a:latin typeface="Arial"/>
                <a:cs typeface="Arial"/>
              </a:rPr>
              <a:t> </a:t>
            </a:r>
            <a:r>
              <a:rPr lang="en-US" sz="2200" dirty="0" err="1" smtClean="0">
                <a:solidFill>
                  <a:schemeClr val="tx1"/>
                </a:solidFill>
                <a:latin typeface="Arial"/>
                <a:cs typeface="Arial"/>
              </a:rPr>
              <a:t>số</a:t>
            </a:r>
            <a:r>
              <a:rPr lang="en-US" sz="2200" dirty="0" smtClean="0">
                <a:solidFill>
                  <a:schemeClr val="tx1"/>
                </a:solidFill>
                <a:latin typeface="Arial"/>
                <a:cs typeface="Arial"/>
              </a:rPr>
              <a:t> </a:t>
            </a:r>
            <a:r>
              <a:rPr lang="en-US" sz="2200" dirty="0" err="1" smtClean="0">
                <a:solidFill>
                  <a:schemeClr val="tx1"/>
                </a:solidFill>
                <a:latin typeface="Arial"/>
                <a:cs typeface="Arial"/>
              </a:rPr>
              <a:t>ít</a:t>
            </a:r>
            <a:r>
              <a:rPr lang="en-US" sz="2200" dirty="0" smtClean="0">
                <a:solidFill>
                  <a:schemeClr val="tx1"/>
                </a:solidFill>
                <a:latin typeface="Arial"/>
                <a:cs typeface="Arial"/>
              </a:rPr>
              <a:t> </a:t>
            </a:r>
            <a:r>
              <a:rPr lang="en-US" sz="2200" dirty="0" err="1" smtClean="0">
                <a:solidFill>
                  <a:schemeClr val="tx1"/>
                </a:solidFill>
                <a:latin typeface="Arial"/>
                <a:cs typeface="Arial"/>
              </a:rPr>
              <a:t>thuốc</a:t>
            </a:r>
            <a:r>
              <a:rPr lang="en-US" sz="2200" dirty="0" smtClean="0">
                <a:solidFill>
                  <a:schemeClr val="tx1"/>
                </a:solidFill>
                <a:latin typeface="Arial"/>
                <a:cs typeface="Arial"/>
              </a:rPr>
              <a:t> </a:t>
            </a:r>
            <a:r>
              <a:rPr lang="en-US" sz="2200" dirty="0" err="1" smtClean="0">
                <a:solidFill>
                  <a:schemeClr val="tx1"/>
                </a:solidFill>
                <a:latin typeface="Arial"/>
                <a:cs typeface="Arial"/>
              </a:rPr>
              <a:t>đem</a:t>
            </a:r>
            <a:r>
              <a:rPr lang="en-US" sz="2200" dirty="0" smtClean="0">
                <a:solidFill>
                  <a:schemeClr val="tx1"/>
                </a:solidFill>
                <a:latin typeface="Arial"/>
                <a:cs typeface="Arial"/>
              </a:rPr>
              <a:t> </a:t>
            </a:r>
            <a:r>
              <a:rPr lang="en-US" sz="2200" dirty="0" err="1" smtClean="0">
                <a:solidFill>
                  <a:schemeClr val="tx1"/>
                </a:solidFill>
                <a:latin typeface="Arial"/>
                <a:cs typeface="Arial"/>
              </a:rPr>
              <a:t>phối</a:t>
            </a:r>
            <a:r>
              <a:rPr lang="en-US" sz="2200" dirty="0" smtClean="0">
                <a:solidFill>
                  <a:schemeClr val="tx1"/>
                </a:solidFill>
                <a:latin typeface="Arial"/>
                <a:cs typeface="Arial"/>
              </a:rPr>
              <a:t> </a:t>
            </a:r>
            <a:r>
              <a:rPr lang="en-US" sz="2200" dirty="0" err="1" smtClean="0">
                <a:solidFill>
                  <a:schemeClr val="tx1"/>
                </a:solidFill>
                <a:latin typeface="Arial"/>
                <a:cs typeface="Arial"/>
              </a:rPr>
              <a:t>ngũ</a:t>
            </a:r>
            <a:r>
              <a:rPr lang="en-US" sz="2200" dirty="0" smtClean="0">
                <a:solidFill>
                  <a:schemeClr val="tx1"/>
                </a:solidFill>
                <a:latin typeface="Arial"/>
                <a:cs typeface="Arial"/>
              </a:rPr>
              <a:t> </a:t>
            </a:r>
            <a:r>
              <a:rPr lang="en-US" sz="2200" dirty="0" err="1" smtClean="0">
                <a:solidFill>
                  <a:schemeClr val="tx1"/>
                </a:solidFill>
                <a:latin typeface="Arial"/>
                <a:cs typeface="Arial"/>
              </a:rPr>
              <a:t>gây</a:t>
            </a:r>
            <a:r>
              <a:rPr lang="en-US" sz="2200" dirty="0" smtClean="0">
                <a:solidFill>
                  <a:schemeClr val="tx1"/>
                </a:solidFill>
                <a:latin typeface="Arial"/>
                <a:cs typeface="Arial"/>
              </a:rPr>
              <a:t> </a:t>
            </a:r>
            <a:r>
              <a:rPr lang="en-US" sz="2200" dirty="0" err="1" smtClean="0">
                <a:solidFill>
                  <a:schemeClr val="tx1"/>
                </a:solidFill>
                <a:latin typeface="Arial"/>
                <a:cs typeface="Arial"/>
              </a:rPr>
              <a:t>tác</a:t>
            </a:r>
            <a:r>
              <a:rPr lang="en-US" sz="2200" dirty="0" smtClean="0">
                <a:solidFill>
                  <a:schemeClr val="tx1"/>
                </a:solidFill>
                <a:latin typeface="Arial"/>
                <a:cs typeface="Arial"/>
              </a:rPr>
              <a:t> </a:t>
            </a:r>
            <a:r>
              <a:rPr lang="en-US" sz="2200" dirty="0" err="1" smtClean="0">
                <a:solidFill>
                  <a:schemeClr val="tx1"/>
                </a:solidFill>
                <a:latin typeface="Arial"/>
                <a:cs typeface="Arial"/>
              </a:rPr>
              <a:t>dụng</a:t>
            </a:r>
            <a:r>
              <a:rPr lang="en-US" sz="2200" dirty="0" smtClean="0">
                <a:solidFill>
                  <a:schemeClr val="tx1"/>
                </a:solidFill>
                <a:latin typeface="Arial"/>
                <a:cs typeface="Arial"/>
              </a:rPr>
              <a:t> </a:t>
            </a:r>
            <a:r>
              <a:rPr lang="en-US" sz="2200" dirty="0" err="1" smtClean="0">
                <a:solidFill>
                  <a:schemeClr val="tx1"/>
                </a:solidFill>
                <a:latin typeface="Arial"/>
                <a:cs typeface="Arial"/>
              </a:rPr>
              <a:t>độc</a:t>
            </a:r>
            <a:r>
              <a:rPr lang="en-US" sz="2200" dirty="0" smtClean="0">
                <a:solidFill>
                  <a:schemeClr val="tx1"/>
                </a:solidFill>
                <a:latin typeface="Arial"/>
                <a:cs typeface="Arial"/>
              </a:rPr>
              <a:t> </a:t>
            </a:r>
            <a:r>
              <a:rPr lang="en-US" sz="2200" dirty="0" err="1" smtClean="0">
                <a:solidFill>
                  <a:schemeClr val="tx1"/>
                </a:solidFill>
                <a:latin typeface="Arial"/>
                <a:cs typeface="Arial"/>
              </a:rPr>
              <a:t>thêm</a:t>
            </a:r>
            <a:endParaRPr lang="en-US" sz="2200" dirty="0" smtClean="0">
              <a:solidFill>
                <a:schemeClr val="tx1"/>
              </a:solidFill>
              <a:latin typeface="Arial"/>
              <a:cs typeface="Arial"/>
            </a:endParaRPr>
          </a:p>
          <a:p>
            <a:pPr algn="l"/>
            <a:r>
              <a:rPr lang="en-US" sz="2200" dirty="0" smtClean="0">
                <a:solidFill>
                  <a:schemeClr val="tx1"/>
                </a:solidFill>
                <a:latin typeface="Arial"/>
                <a:cs typeface="Arial"/>
              </a:rPr>
              <a:t>* </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ố</a:t>
            </a:r>
            <a:r>
              <a:rPr lang="en-US" sz="2200" dirty="0" smtClean="0">
                <a:solidFill>
                  <a:schemeClr val="tx1"/>
                </a:solidFill>
                <a:latin typeface="Arial"/>
                <a:cs typeface="Arial"/>
              </a:rPr>
              <a:t> </a:t>
            </a:r>
            <a:r>
              <a:rPr lang="en-US" sz="2200" dirty="0" err="1" smtClean="0">
                <a:solidFill>
                  <a:schemeClr val="tx1"/>
                </a:solidFill>
                <a:latin typeface="Arial"/>
                <a:cs typeface="Arial"/>
              </a:rPr>
              <a:t>và</a:t>
            </a:r>
            <a:r>
              <a:rPr lang="en-US" sz="2200" dirty="0" smtClean="0">
                <a:solidFill>
                  <a:schemeClr val="tx1"/>
                </a:solidFill>
                <a:latin typeface="Arial"/>
                <a:cs typeface="Arial"/>
              </a:rPr>
              <a:t> </a:t>
            </a:r>
            <a:r>
              <a:rPr lang="en-US" sz="2200" dirty="0" err="1" smtClean="0">
                <a:solidFill>
                  <a:schemeClr val="tx1"/>
                </a:solidFill>
                <a:latin typeface="Arial"/>
                <a:cs typeface="Arial"/>
              </a:rPr>
              <a:t>tương</a:t>
            </a:r>
            <a:r>
              <a:rPr lang="en-US" sz="2200" dirty="0" smtClean="0">
                <a:solidFill>
                  <a:schemeClr val="tx1"/>
                </a:solidFill>
                <a:latin typeface="Arial"/>
                <a:cs typeface="Arial"/>
              </a:rPr>
              <a:t> </a:t>
            </a:r>
            <a:r>
              <a:rPr lang="en-US" sz="2200" dirty="0" err="1" smtClean="0">
                <a:solidFill>
                  <a:schemeClr val="tx1"/>
                </a:solidFill>
                <a:latin typeface="Arial"/>
                <a:cs typeface="Arial"/>
              </a:rPr>
              <a:t>phản</a:t>
            </a:r>
            <a:r>
              <a:rPr lang="en-US" sz="2200" dirty="0" smtClean="0">
                <a:solidFill>
                  <a:schemeClr val="tx1"/>
                </a:solidFill>
                <a:latin typeface="Arial"/>
                <a:cs typeface="Arial"/>
              </a:rPr>
              <a:t> </a:t>
            </a:r>
            <a:r>
              <a:rPr lang="en-US" sz="2200" dirty="0" err="1" smtClean="0">
                <a:solidFill>
                  <a:schemeClr val="tx1"/>
                </a:solidFill>
                <a:latin typeface="Arial"/>
                <a:cs typeface="Arial"/>
              </a:rPr>
              <a:t>là</a:t>
            </a:r>
            <a:r>
              <a:rPr lang="en-US" sz="2200" dirty="0" smtClean="0">
                <a:solidFill>
                  <a:schemeClr val="tx1"/>
                </a:solidFill>
                <a:latin typeface="Arial"/>
                <a:cs typeface="Arial"/>
              </a:rPr>
              <a:t> </a:t>
            </a:r>
            <a:r>
              <a:rPr lang="en-US" sz="2200" dirty="0" err="1" smtClean="0">
                <a:solidFill>
                  <a:schemeClr val="tx1"/>
                </a:solidFill>
                <a:latin typeface="Arial"/>
                <a:cs typeface="Arial"/>
              </a:rPr>
              <a:t>sự</a:t>
            </a:r>
            <a:r>
              <a:rPr lang="en-US" sz="2200" dirty="0" smtClean="0">
                <a:solidFill>
                  <a:schemeClr val="tx1"/>
                </a:solidFill>
                <a:latin typeface="Arial"/>
                <a:cs typeface="Arial"/>
              </a:rPr>
              <a:t> </a:t>
            </a:r>
            <a:r>
              <a:rPr lang="en-US" sz="2200" dirty="0" err="1" smtClean="0">
                <a:solidFill>
                  <a:schemeClr val="tx1"/>
                </a:solidFill>
                <a:latin typeface="Arial"/>
                <a:cs typeface="Arial"/>
              </a:rPr>
              <a:t>phân</a:t>
            </a:r>
            <a:r>
              <a:rPr lang="en-US" sz="2200" dirty="0" smtClean="0">
                <a:solidFill>
                  <a:schemeClr val="tx1"/>
                </a:solidFill>
                <a:latin typeface="Arial"/>
                <a:cs typeface="Arial"/>
              </a:rPr>
              <a:t> </a:t>
            </a:r>
            <a:r>
              <a:rPr lang="en-US" sz="2200" dirty="0" err="1" smtClean="0">
                <a:solidFill>
                  <a:schemeClr val="tx1"/>
                </a:solidFill>
                <a:latin typeface="Arial"/>
                <a:cs typeface="Arial"/>
              </a:rPr>
              <a:t>phối</a:t>
            </a:r>
            <a:r>
              <a:rPr lang="en-US" sz="2200" dirty="0" smtClean="0">
                <a:solidFill>
                  <a:schemeClr val="tx1"/>
                </a:solidFill>
                <a:latin typeface="Arial"/>
                <a:cs typeface="Arial"/>
              </a:rPr>
              <a:t> </a:t>
            </a:r>
            <a:r>
              <a:rPr lang="en-US" sz="2200" dirty="0" err="1" smtClean="0">
                <a:solidFill>
                  <a:schemeClr val="tx1"/>
                </a:solidFill>
                <a:latin typeface="Arial"/>
                <a:cs typeface="Arial"/>
              </a:rPr>
              <a:t>ngũ</a:t>
            </a:r>
            <a:r>
              <a:rPr lang="en-US" sz="2200" dirty="0" smtClean="0">
                <a:solidFill>
                  <a:schemeClr val="tx1"/>
                </a:solidFill>
                <a:latin typeface="Arial"/>
                <a:cs typeface="Arial"/>
              </a:rPr>
              <a:t> </a:t>
            </a:r>
            <a:r>
              <a:rPr lang="en-US" sz="2200" dirty="0" err="1" smtClean="0">
                <a:solidFill>
                  <a:schemeClr val="tx1"/>
                </a:solidFill>
                <a:latin typeface="Arial"/>
                <a:cs typeface="Arial"/>
              </a:rPr>
              <a:t>nói</a:t>
            </a:r>
            <a:r>
              <a:rPr lang="en-US" sz="2200" dirty="0" smtClean="0">
                <a:solidFill>
                  <a:schemeClr val="tx1"/>
                </a:solidFill>
                <a:latin typeface="Arial"/>
                <a:cs typeface="Arial"/>
              </a:rPr>
              <a:t> </a:t>
            </a:r>
            <a:r>
              <a:rPr lang="en-US" sz="2200" dirty="0" err="1" smtClean="0">
                <a:solidFill>
                  <a:schemeClr val="tx1"/>
                </a:solidFill>
                <a:latin typeface="Arial"/>
                <a:cs typeface="Arial"/>
              </a:rPr>
              <a:t>trên</a:t>
            </a:r>
            <a:r>
              <a:rPr lang="en-US" sz="2200" dirty="0" smtClean="0">
                <a:solidFill>
                  <a:schemeClr val="tx1"/>
                </a:solidFill>
                <a:latin typeface="Arial"/>
                <a:cs typeface="Arial"/>
              </a:rPr>
              <a:t> </a:t>
            </a:r>
            <a:r>
              <a:rPr lang="en-US" sz="2200" dirty="0" err="1" smtClean="0">
                <a:solidFill>
                  <a:schemeClr val="tx1"/>
                </a:solidFill>
                <a:latin typeface="Arial"/>
                <a:cs typeface="Arial"/>
              </a:rPr>
              <a:t>sự</a:t>
            </a:r>
            <a:r>
              <a:rPr lang="en-US" sz="2200" dirty="0" smtClean="0">
                <a:solidFill>
                  <a:schemeClr val="tx1"/>
                </a:solidFill>
                <a:latin typeface="Arial"/>
                <a:cs typeface="Arial"/>
              </a:rPr>
              <a:t> </a:t>
            </a:r>
            <a:r>
              <a:rPr lang="en-US" sz="2200" dirty="0" err="1" smtClean="0">
                <a:solidFill>
                  <a:schemeClr val="tx1"/>
                </a:solidFill>
                <a:latin typeface="Arial"/>
                <a:cs typeface="Arial"/>
              </a:rPr>
              <a:t>cấm</a:t>
            </a:r>
            <a:r>
              <a:rPr lang="en-US" sz="2200" dirty="0" smtClean="0">
                <a:solidFill>
                  <a:schemeClr val="tx1"/>
                </a:solidFill>
                <a:latin typeface="Arial"/>
                <a:cs typeface="Arial"/>
              </a:rPr>
              <a:t> </a:t>
            </a:r>
            <a:r>
              <a:rPr lang="en-US" sz="2200" dirty="0" err="1" smtClean="0">
                <a:solidFill>
                  <a:schemeClr val="tx1"/>
                </a:solidFill>
                <a:latin typeface="Arial"/>
                <a:cs typeface="Arial"/>
              </a:rPr>
              <a:t>kỵ</a:t>
            </a:r>
            <a:r>
              <a:rPr lang="en-US" sz="2200" dirty="0" smtClean="0">
                <a:solidFill>
                  <a:schemeClr val="tx1"/>
                </a:solidFill>
                <a:latin typeface="Arial"/>
                <a:cs typeface="Arial"/>
              </a:rPr>
              <a:t> </a:t>
            </a:r>
            <a:r>
              <a:rPr lang="en-US" sz="2200" dirty="0" err="1" smtClean="0">
                <a:solidFill>
                  <a:schemeClr val="tx1"/>
                </a:solidFill>
                <a:latin typeface="Arial"/>
                <a:cs typeface="Arial"/>
              </a:rPr>
              <a:t>trong</a:t>
            </a:r>
            <a:r>
              <a:rPr lang="en-US" sz="2200" dirty="0" smtClean="0">
                <a:solidFill>
                  <a:schemeClr val="tx1"/>
                </a:solidFill>
                <a:latin typeface="Arial"/>
                <a:cs typeface="Arial"/>
              </a:rPr>
              <a:t> </a:t>
            </a:r>
            <a:r>
              <a:rPr lang="en-US" sz="2200" dirty="0" err="1" smtClean="0">
                <a:solidFill>
                  <a:schemeClr val="tx1"/>
                </a:solidFill>
                <a:latin typeface="Arial"/>
                <a:cs typeface="Arial"/>
              </a:rPr>
              <a:t>khi</a:t>
            </a:r>
            <a:r>
              <a:rPr lang="en-US" sz="2200" dirty="0" smtClean="0">
                <a:solidFill>
                  <a:schemeClr val="tx1"/>
                </a:solidFill>
                <a:latin typeface="Arial"/>
                <a:cs typeface="Arial"/>
              </a:rPr>
              <a:t> </a:t>
            </a:r>
            <a:r>
              <a:rPr lang="en-US" sz="2200" dirty="0" err="1" smtClean="0">
                <a:solidFill>
                  <a:schemeClr val="tx1"/>
                </a:solidFill>
                <a:latin typeface="Arial"/>
                <a:cs typeface="Arial"/>
              </a:rPr>
              <a:t>thuốc</a:t>
            </a:r>
            <a:r>
              <a:rPr lang="en-US" sz="2200" dirty="0" smtClean="0">
                <a:solidFill>
                  <a:schemeClr val="tx1"/>
                </a:solidFill>
                <a:latin typeface="Arial"/>
                <a:cs typeface="Arial"/>
              </a:rPr>
              <a:t> </a:t>
            </a:r>
            <a:r>
              <a:rPr lang="en-US" sz="2200" dirty="0" err="1" smtClean="0">
                <a:solidFill>
                  <a:schemeClr val="tx1"/>
                </a:solidFill>
                <a:latin typeface="Arial"/>
                <a:cs typeface="Arial"/>
              </a:rPr>
              <a:t>dùng</a:t>
            </a:r>
            <a:endParaRPr lang="en-US" sz="2200" dirty="0">
              <a:solidFill>
                <a:schemeClr val="tx1"/>
              </a:solidFill>
              <a:latin typeface="Arial"/>
              <a:cs typeface="Arial"/>
            </a:endParaRPr>
          </a:p>
        </p:txBody>
      </p:sp>
    </p:spTree>
    <p:extLst>
      <p:ext uri="{BB962C8B-B14F-4D97-AF65-F5344CB8AC3E}">
        <p14:creationId xmlns:p14="http://schemas.microsoft.com/office/powerpoint/2010/main" val="882341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5528"/>
            <a:ext cx="10972800" cy="1568017"/>
          </a:xfrm>
        </p:spPr>
        <p:txBody>
          <a:bodyPr>
            <a:normAutofit/>
          </a:bodyPr>
          <a:lstStyle/>
          <a:p>
            <a:r>
              <a:rPr lang="en-US" sz="3000" dirty="0" smtClean="0">
                <a:solidFill>
                  <a:srgbClr val="006600"/>
                </a:solidFill>
                <a:latin typeface="Arial" pitchFamily="34" charset="0"/>
                <a:cs typeface="Arial" pitchFamily="34" charset="0"/>
              </a:rPr>
              <a:t>3.6 </a:t>
            </a:r>
            <a:r>
              <a:rPr lang="en-US" sz="3000" dirty="0" err="1" smtClean="0">
                <a:solidFill>
                  <a:srgbClr val="006600"/>
                </a:solidFill>
                <a:latin typeface="Arial" pitchFamily="34" charset="0"/>
                <a:cs typeface="Arial" pitchFamily="34" charset="0"/>
              </a:rPr>
              <a:t>Chức</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năng</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thành</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phần</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cấu</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tạo</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nên</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phương</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thuốc</a:t>
            </a:r>
            <a:r>
              <a:rPr lang="en-US" sz="3000" dirty="0" smtClean="0">
                <a:solidFill>
                  <a:srgbClr val="006600"/>
                </a:solidFill>
                <a:latin typeface="Arial" pitchFamily="34" charset="0"/>
                <a:cs typeface="Arial" pitchFamily="34" charset="0"/>
              </a:rPr>
              <a:t> YHCT (</a:t>
            </a:r>
            <a:r>
              <a:rPr lang="en-US" sz="3000" dirty="0" err="1" smtClean="0">
                <a:solidFill>
                  <a:srgbClr val="006600"/>
                </a:solidFill>
                <a:latin typeface="Arial" pitchFamily="34" charset="0"/>
                <a:cs typeface="Arial" pitchFamily="34" charset="0"/>
              </a:rPr>
              <a:t>Quân</a:t>
            </a:r>
            <a:r>
              <a:rPr lang="en-US" sz="3000" dirty="0" smtClean="0">
                <a:solidFill>
                  <a:srgbClr val="006600"/>
                </a:solidFill>
                <a:latin typeface="Arial" pitchFamily="34" charset="0"/>
                <a:cs typeface="Arial" pitchFamily="34" charset="0"/>
              </a:rPr>
              <a:t> – </a:t>
            </a:r>
            <a:r>
              <a:rPr lang="en-US" sz="3000" dirty="0" err="1" smtClean="0">
                <a:solidFill>
                  <a:srgbClr val="006600"/>
                </a:solidFill>
                <a:latin typeface="Arial" pitchFamily="34" charset="0"/>
                <a:cs typeface="Arial" pitchFamily="34" charset="0"/>
              </a:rPr>
              <a:t>Thần</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Tá</a:t>
            </a:r>
            <a:r>
              <a:rPr lang="en-US" sz="3000" dirty="0" smtClean="0">
                <a:solidFill>
                  <a:srgbClr val="006600"/>
                </a:solidFill>
                <a:latin typeface="Arial" pitchFamily="34" charset="0"/>
                <a:cs typeface="Arial" pitchFamily="34" charset="0"/>
              </a:rPr>
              <a:t> – </a:t>
            </a:r>
            <a:r>
              <a:rPr lang="en-US" sz="3000" dirty="0" err="1" smtClean="0">
                <a:solidFill>
                  <a:srgbClr val="006600"/>
                </a:solidFill>
                <a:latin typeface="Arial" pitchFamily="34" charset="0"/>
                <a:cs typeface="Arial" pitchFamily="34" charset="0"/>
              </a:rPr>
              <a:t>Sứ</a:t>
            </a:r>
            <a:r>
              <a:rPr lang="vi-VN" sz="3000" dirty="0" smtClean="0">
                <a:solidFill>
                  <a:srgbClr val="006600"/>
                </a:solidFill>
                <a:latin typeface="Arial" pitchFamily="34" charset="0"/>
                <a:cs typeface="Arial" pitchFamily="34" charset="0"/>
              </a:rPr>
              <a:t>)</a:t>
            </a:r>
            <a:endParaRPr lang="en-US" sz="3000" dirty="0">
              <a:solidFill>
                <a:srgbClr val="006600"/>
              </a:solidFill>
              <a:latin typeface="Arial" pitchFamily="34" charset="0"/>
              <a:cs typeface="Arial" pitchFamily="34" charset="0"/>
            </a:endParaRPr>
          </a:p>
        </p:txBody>
      </p:sp>
      <p:sp>
        <p:nvSpPr>
          <p:cNvPr id="3" name="Content Placeholder 2"/>
          <p:cNvSpPr>
            <a:spLocks noGrp="1"/>
          </p:cNvSpPr>
          <p:nvPr>
            <p:ph idx="1"/>
          </p:nvPr>
        </p:nvSpPr>
        <p:spPr>
          <a:xfrm>
            <a:off x="1787236" y="1939636"/>
            <a:ext cx="8922327" cy="3810001"/>
          </a:xfrm>
        </p:spPr>
        <p:txBody>
          <a:bodyPr>
            <a:normAutofit/>
          </a:bodyPr>
          <a:lstStyle/>
          <a:p>
            <a:r>
              <a:rPr lang="en-US" sz="2500" dirty="0" smtClean="0">
                <a:latin typeface="Arial" pitchFamily="34" charset="0"/>
                <a:cs typeface="Arial" pitchFamily="34" charset="0"/>
              </a:rPr>
              <a:t>“ </a:t>
            </a:r>
            <a:r>
              <a:rPr lang="en-US" sz="2500" dirty="0" err="1" smtClean="0">
                <a:latin typeface="Arial" pitchFamily="34" charset="0"/>
                <a:cs typeface="Arial" pitchFamily="34" charset="0"/>
              </a:rPr>
              <a:t>Quân</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Thần</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Tá</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Sứ</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thực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ra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chỉ</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những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gọi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Tuỳ</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theo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đặc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điển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thể</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từng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người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bệnh</a:t>
            </a:r>
            <a:r>
              <a:rPr lang="en-US" sz="2500" dirty="0" smtClean="0">
                <a:latin typeface="Arial" pitchFamily="34" charset="0"/>
                <a:cs typeface="Arial" pitchFamily="34" charset="0"/>
              </a:rPr>
              <a:t>, do </a:t>
            </a:r>
            <a:r>
              <a:rPr lang="en-US" sz="2500" dirty="0" err="1" smtClean="0">
                <a:latin typeface="Arial" pitchFamily="34" charset="0"/>
                <a:cs typeface="Arial" pitchFamily="34" charset="0"/>
              </a:rPr>
              <a:t>đó</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hiện</a:t>
            </a:r>
            <a:r>
              <a:rPr lang="en-US" sz="2500" dirty="0" smtClean="0">
                <a:latin typeface="Arial" pitchFamily="34" charset="0"/>
                <a:cs typeface="Arial" pitchFamily="34" charset="0"/>
              </a:rPr>
              <a:t> nay </a:t>
            </a:r>
            <a:r>
              <a:rPr lang="en-US" sz="2500" dirty="0" err="1" smtClean="0">
                <a:latin typeface="Arial" pitchFamily="34" charset="0"/>
                <a:cs typeface="Arial" pitchFamily="34" charset="0"/>
              </a:rPr>
              <a:t>trong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nhiều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tài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liệu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về</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Đông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thuật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ngữ</a:t>
            </a:r>
            <a:r>
              <a:rPr lang="en-US" sz="2500" dirty="0">
                <a:latin typeface="Arial" pitchFamily="34" charset="0"/>
                <a:cs typeface="Arial" pitchFamily="34" charset="0"/>
              </a:rPr>
              <a:t> </a:t>
            </a:r>
            <a:r>
              <a:rPr lang="en-US" sz="2500" dirty="0" err="1" smtClean="0">
                <a:latin typeface="Arial" pitchFamily="34" charset="0"/>
                <a:cs typeface="Arial" pitchFamily="34" charset="0"/>
              </a:rPr>
              <a:t>bị</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thay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thế</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Chủ</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phụ</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tá</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Sứ</a:t>
            </a:r>
            <a:r>
              <a:rPr lang="en-US" sz="2500" dirty="0" smtClean="0">
                <a:latin typeface="Arial" pitchFamily="34" charset="0"/>
                <a:cs typeface="Arial" pitchFamily="34" charset="0"/>
              </a:rPr>
              <a:t> )</a:t>
            </a:r>
          </a:p>
          <a:p>
            <a:pPr marL="0" indent="0"/>
            <a:r>
              <a:rPr lang="en-US" sz="2500" dirty="0" smtClean="0">
                <a:latin typeface="Arial" pitchFamily="34" charset="0"/>
                <a:cs typeface="Arial" pitchFamily="34" charset="0"/>
              </a:rPr>
              <a:t>“</a:t>
            </a:r>
            <a:r>
              <a:rPr lang="en-US" sz="2500" dirty="0" err="1" smtClean="0">
                <a:latin typeface="Arial" pitchFamily="34" charset="0"/>
                <a:cs typeface="Arial" pitchFamily="34" charset="0"/>
              </a:rPr>
              <a:t>Quân</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quân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còn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gọi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chủ</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a:t>
            </a:r>
          </a:p>
          <a:p>
            <a:pPr marL="0" indent="0"/>
            <a:r>
              <a:rPr lang="en-US" sz="2500" dirty="0" smtClean="0">
                <a:latin typeface="Arial" pitchFamily="34" charset="0"/>
                <a:cs typeface="Arial" pitchFamily="34" charset="0"/>
              </a:rPr>
              <a:t>“</a:t>
            </a:r>
            <a:r>
              <a:rPr lang="en-US" sz="2500" dirty="0" err="1" smtClean="0">
                <a:latin typeface="Arial" pitchFamily="34" charset="0"/>
                <a:cs typeface="Arial" pitchFamily="34" charset="0"/>
              </a:rPr>
              <a:t>Thần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thần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còn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gọi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phụ</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a:t>
            </a:r>
          </a:p>
          <a:p>
            <a:pPr marL="0" indent="0"/>
            <a:r>
              <a:rPr lang="en-US" sz="2500" dirty="0" smtClean="0">
                <a:latin typeface="Arial" pitchFamily="34" charset="0"/>
                <a:cs typeface="Arial" pitchFamily="34" charset="0"/>
              </a:rPr>
              <a:t>“</a:t>
            </a:r>
            <a:r>
              <a:rPr lang="en-US" sz="2500" dirty="0" err="1" smtClean="0">
                <a:latin typeface="Arial" pitchFamily="34" charset="0"/>
                <a:cs typeface="Arial" pitchFamily="34" charset="0"/>
              </a:rPr>
              <a:t>Tá</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tá</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a:t>
            </a:r>
          </a:p>
          <a:p>
            <a:pPr marL="0" indent="0"/>
            <a:r>
              <a:rPr lang="en-US" sz="2500" dirty="0" smtClean="0">
                <a:latin typeface="Arial" pitchFamily="34" charset="0"/>
                <a:cs typeface="Arial" pitchFamily="34" charset="0"/>
              </a:rPr>
              <a:t>“</a:t>
            </a:r>
            <a:r>
              <a:rPr lang="en-US" sz="2500" dirty="0" err="1" smtClean="0">
                <a:latin typeface="Arial" pitchFamily="34" charset="0"/>
                <a:cs typeface="Arial" pitchFamily="34" charset="0"/>
              </a:rPr>
              <a:t>Sứ</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sứ</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Công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dụng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đưa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thuốc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điều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hoà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vị</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thuốc</a:t>
            </a:r>
            <a:endParaRPr lang="en-US" sz="2500" dirty="0">
              <a:latin typeface="Arial" pitchFamily="34" charset="0"/>
              <a:cs typeface="Arial" pitchFamily="34" charset="0"/>
            </a:endParaRPr>
          </a:p>
        </p:txBody>
      </p:sp>
    </p:spTree>
    <p:extLst>
      <p:ext uri="{BB962C8B-B14F-4D97-AF65-F5344CB8AC3E}">
        <p14:creationId xmlns:p14="http://schemas.microsoft.com/office/powerpoint/2010/main" val="2067249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769579"/>
            <a:ext cx="10515600" cy="873270"/>
          </a:xfrm>
        </p:spPr>
        <p:txBody>
          <a:bodyPr>
            <a:normAutofit/>
          </a:bodyPr>
          <a:lstStyle/>
          <a:p>
            <a:r>
              <a:rPr lang="en-US" sz="3000" dirty="0" smtClean="0">
                <a:solidFill>
                  <a:srgbClr val="006600"/>
                </a:solidFill>
                <a:latin typeface="Arial" pitchFamily="34" charset="0"/>
                <a:cs typeface="Arial" pitchFamily="34" charset="0"/>
              </a:rPr>
              <a:t>4.1 </a:t>
            </a:r>
            <a:r>
              <a:rPr lang="en-US" sz="3000" dirty="0" err="1" smtClean="0">
                <a:solidFill>
                  <a:srgbClr val="006600"/>
                </a:solidFill>
                <a:latin typeface="Arial" pitchFamily="34" charset="0"/>
                <a:cs typeface="Arial" pitchFamily="34" charset="0"/>
              </a:rPr>
              <a:t>Thành</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phần</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hoá</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học</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của</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thuốc</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cổ</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truyền</a:t>
            </a:r>
            <a:endParaRPr lang="en-US" sz="3000" dirty="0">
              <a:solidFill>
                <a:srgbClr val="006600"/>
              </a:solidFill>
              <a:latin typeface="Arial" pitchFamily="34" charset="0"/>
              <a:cs typeface="Arial" pitchFamily="34" charset="0"/>
            </a:endParaRPr>
          </a:p>
        </p:txBody>
      </p:sp>
      <p:sp>
        <p:nvSpPr>
          <p:cNvPr id="3" name="Content Placeholder 2"/>
          <p:cNvSpPr>
            <a:spLocks noGrp="1"/>
          </p:cNvSpPr>
          <p:nvPr>
            <p:ph idx="1"/>
          </p:nvPr>
        </p:nvSpPr>
        <p:spPr>
          <a:xfrm>
            <a:off x="471054" y="1863436"/>
            <a:ext cx="10972800" cy="4856018"/>
          </a:xfrm>
        </p:spPr>
        <p:txBody>
          <a:bodyPr>
            <a:noAutofit/>
          </a:bodyPr>
          <a:lstStyle/>
          <a:p>
            <a:r>
              <a:rPr lang="en-US" sz="2500" dirty="0" err="1" smtClean="0">
                <a:latin typeface="Arial" pitchFamily="34" charset="0"/>
                <a:cs typeface="Arial" pitchFamily="34" charset="0"/>
              </a:rPr>
              <a:t>Hoạt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tính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sinh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học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của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một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cây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là</a:t>
            </a:r>
            <a:r>
              <a:rPr lang="en-US" sz="2500" dirty="0" smtClean="0">
                <a:latin typeface="Arial" pitchFamily="34" charset="0"/>
                <a:cs typeface="Arial" pitchFamily="34" charset="0"/>
              </a:rPr>
              <a:t> do </a:t>
            </a:r>
            <a:r>
              <a:rPr lang="en-US" sz="2500" dirty="0" err="1" smtClean="0">
                <a:latin typeface="Arial" pitchFamily="34" charset="0"/>
                <a:cs typeface="Arial" pitchFamily="34" charset="0"/>
              </a:rPr>
              <a:t>thành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phần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hoạt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nó</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có</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vì</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thế</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ngày</a:t>
            </a:r>
            <a:r>
              <a:rPr lang="en-US" sz="2500" dirty="0" smtClean="0">
                <a:latin typeface="Arial" pitchFamily="34" charset="0"/>
                <a:cs typeface="Arial" pitchFamily="34" charset="0"/>
              </a:rPr>
              <a:t> nay </a:t>
            </a:r>
            <a:r>
              <a:rPr lang="en-US" sz="2500" dirty="0" err="1" smtClean="0">
                <a:latin typeface="Arial" pitchFamily="34" charset="0"/>
                <a:cs typeface="Arial" pitchFamily="34" charset="0"/>
              </a:rPr>
              <a:t>tính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lý</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thành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phần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hoá</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học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của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cây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thuốc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không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thể</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tách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rời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nhau</a:t>
            </a:r>
            <a:r>
              <a:rPr lang="en-US" sz="2500" dirty="0" smtClean="0">
                <a:latin typeface="Arial" pitchFamily="34" charset="0"/>
                <a:cs typeface="Arial" pitchFamily="34" charset="0"/>
              </a:rPr>
              <a:t>.</a:t>
            </a:r>
          </a:p>
          <a:p>
            <a:r>
              <a:rPr lang="en-US" sz="2500" dirty="0" err="1" smtClean="0">
                <a:latin typeface="Arial" pitchFamily="34" charset="0"/>
                <a:cs typeface="Arial" pitchFamily="34" charset="0"/>
              </a:rPr>
              <a:t>Ngày</a:t>
            </a:r>
            <a:r>
              <a:rPr lang="en-US" sz="2500" dirty="0" smtClean="0">
                <a:latin typeface="Arial" pitchFamily="34" charset="0"/>
                <a:cs typeface="Arial" pitchFamily="34" charset="0"/>
              </a:rPr>
              <a:t> nay </a:t>
            </a:r>
            <a:r>
              <a:rPr lang="en-US" sz="2500" dirty="0" err="1" smtClean="0">
                <a:latin typeface="Arial" pitchFamily="34" charset="0"/>
                <a:cs typeface="Arial" pitchFamily="34" charset="0"/>
              </a:rPr>
              <a:t>có</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một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số</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giả</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chủ</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trương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trích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hoạt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tinh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khiết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có</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hàm</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lượng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cao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Tuy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thế</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vẫn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còn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nhiều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người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ưa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chuộng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cây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cỏ</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khô</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màu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sắc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dạng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trà</a:t>
            </a:r>
            <a:endParaRPr lang="en-US" sz="2500" dirty="0" smtClean="0">
              <a:latin typeface="Arial" pitchFamily="34" charset="0"/>
              <a:cs typeface="Arial" pitchFamily="34" charset="0"/>
            </a:endParaRPr>
          </a:p>
          <a:p>
            <a:r>
              <a:rPr lang="en-US" sz="2500" dirty="0" smtClean="0">
                <a:latin typeface="Arial" pitchFamily="34" charset="0"/>
                <a:cs typeface="Arial" pitchFamily="34" charset="0"/>
              </a:rPr>
              <a:t>Qua </a:t>
            </a:r>
            <a:r>
              <a:rPr lang="en-US" sz="2500" dirty="0" err="1" smtClean="0">
                <a:latin typeface="Arial" pitchFamily="34" charset="0"/>
                <a:cs typeface="Arial" pitchFamily="34" charset="0"/>
              </a:rPr>
              <a:t>nhiều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nghiên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cứu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đã</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tìm</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thấy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rất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nhiều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hợp</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hoá</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học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cả</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nhóm</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vô</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cơ</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hữu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cơ</a:t>
            </a:r>
            <a:r>
              <a:rPr lang="en-US" sz="2500" dirty="0" smtClean="0">
                <a:latin typeface="Arial" pitchFamily="34" charset="0"/>
                <a:cs typeface="Arial" pitchFamily="34" charset="0"/>
              </a:rPr>
              <a:t>:</a:t>
            </a:r>
            <a:endParaRPr lang="vi-VN" sz="2500" dirty="0" smtClean="0">
              <a:latin typeface="Arial" pitchFamily="34" charset="0"/>
              <a:cs typeface="Arial" pitchFamily="34" charset="0"/>
            </a:endParaRPr>
          </a:p>
          <a:p>
            <a:pPr lvl="1">
              <a:buFont typeface="Wingdings" pitchFamily="2" charset="2"/>
              <a:buChar char="ü"/>
            </a:pPr>
            <a:r>
              <a:rPr lang="en-US" sz="2500" dirty="0" err="1" smtClean="0">
                <a:latin typeface="Arial" pitchFamily="34" charset="0"/>
                <a:cs typeface="Arial" pitchFamily="34" charset="0"/>
              </a:rPr>
              <a:t>Vô</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cơ</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Muối</a:t>
            </a:r>
            <a:r>
              <a:rPr lang="en-US" sz="2500" dirty="0" smtClean="0">
                <a:latin typeface="Arial" pitchFamily="34" charset="0"/>
                <a:cs typeface="Arial" pitchFamily="34" charset="0"/>
              </a:rPr>
              <a:t> ( </a:t>
            </a:r>
            <a:r>
              <a:rPr lang="en-US" sz="2500" dirty="0" err="1" smtClean="0">
                <a:latin typeface="Arial" pitchFamily="34" charset="0"/>
                <a:cs typeface="Arial" pitchFamily="34" charset="0"/>
              </a:rPr>
              <a:t>clorid</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sulfat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phosphat</a:t>
            </a:r>
            <a:r>
              <a:rPr lang="en-US" sz="2500" dirty="0" smtClean="0">
                <a:latin typeface="Arial" pitchFamily="34" charset="0"/>
                <a:cs typeface="Arial" pitchFamily="34" charset="0"/>
              </a:rPr>
              <a:t>..), acid </a:t>
            </a:r>
            <a:r>
              <a:rPr lang="en-US" sz="2500" dirty="0" err="1" smtClean="0">
                <a:latin typeface="Arial" pitchFamily="34" charset="0"/>
                <a:cs typeface="Arial" pitchFamily="34" charset="0"/>
              </a:rPr>
              <a:t>vô</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cơ</a:t>
            </a:r>
            <a:r>
              <a:rPr lang="en-US" sz="2500" dirty="0" smtClean="0">
                <a:latin typeface="Arial" pitchFamily="34" charset="0"/>
                <a:cs typeface="Arial" pitchFamily="34" charset="0"/>
              </a:rPr>
              <a:t> ( acid silicic, acid phosphoric,…)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nguyên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tố</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khác</a:t>
            </a:r>
            <a:r>
              <a:rPr lang="en-US" sz="2500" dirty="0" smtClean="0">
                <a:latin typeface="Arial" pitchFamily="34" charset="0"/>
                <a:cs typeface="Arial" pitchFamily="34" charset="0"/>
              </a:rPr>
              <a:t>(</a:t>
            </a:r>
            <a:r>
              <a:rPr lang="en-US" sz="2500" dirty="0" err="1" smtClean="0">
                <a:latin typeface="Arial" pitchFamily="34" charset="0"/>
                <a:cs typeface="Arial" pitchFamily="34" charset="0"/>
              </a:rPr>
              <a:t>như</a:t>
            </a:r>
            <a:r>
              <a:rPr lang="en-US" sz="2500" dirty="0" smtClean="0">
                <a:latin typeface="Arial" pitchFamily="34" charset="0"/>
                <a:cs typeface="Arial" pitchFamily="34" charset="0"/>
              </a:rPr>
              <a:t> phosphor, </a:t>
            </a:r>
            <a:r>
              <a:rPr lang="en-US" sz="2500" dirty="0" err="1" smtClean="0">
                <a:latin typeface="Arial" pitchFamily="34" charset="0"/>
                <a:cs typeface="Arial" pitchFamily="34" charset="0"/>
              </a:rPr>
              <a:t>nito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fe</a:t>
            </a:r>
            <a:r>
              <a:rPr lang="en-US" sz="2500" dirty="0" smtClean="0">
                <a:latin typeface="Arial" pitchFamily="34" charset="0"/>
                <a:cs typeface="Arial" pitchFamily="34" charset="0"/>
              </a:rPr>
              <a:t>, Mg, </a:t>
            </a:r>
            <a:r>
              <a:rPr lang="en-US" sz="2500" dirty="0" err="1" smtClean="0">
                <a:latin typeface="Arial" pitchFamily="34" charset="0"/>
                <a:cs typeface="Arial" pitchFamily="34" charset="0"/>
              </a:rPr>
              <a:t>selen</a:t>
            </a:r>
            <a:r>
              <a:rPr lang="en-US" sz="2500" dirty="0" smtClean="0">
                <a:latin typeface="Arial" pitchFamily="34" charset="0"/>
                <a:cs typeface="Arial" pitchFamily="34" charset="0"/>
              </a:rPr>
              <a:t>,…)</a:t>
            </a:r>
          </a:p>
          <a:p>
            <a:pPr lvl="1">
              <a:buFont typeface="Wingdings" pitchFamily="2" charset="2"/>
              <a:buChar char="ü"/>
            </a:pPr>
            <a:r>
              <a:rPr lang="en-US" sz="2500" dirty="0" smtClean="0">
                <a:latin typeface="Arial" pitchFamily="34" charset="0"/>
                <a:cs typeface="Arial" pitchFamily="34" charset="0"/>
              </a:rPr>
              <a:t>H</a:t>
            </a:r>
            <a:r>
              <a:rPr lang="vi-VN" sz="2500" dirty="0">
                <a:latin typeface="Arial" pitchFamily="34" charset="0"/>
                <a:cs typeface="Arial" pitchFamily="34" charset="0"/>
              </a:rPr>
              <a:t>ữ</a:t>
            </a:r>
            <a:r>
              <a:rPr lang="en-US" sz="2500" dirty="0" smtClean="0">
                <a:latin typeface="Arial" pitchFamily="34" charset="0"/>
                <a:cs typeface="Arial" pitchFamily="34" charset="0"/>
              </a:rPr>
              <a:t>u </a:t>
            </a:r>
            <a:r>
              <a:rPr lang="en-US" sz="2500" dirty="0" err="1" smtClean="0">
                <a:latin typeface="Arial" pitchFamily="34" charset="0"/>
                <a:cs typeface="Arial" pitchFamily="34" charset="0"/>
              </a:rPr>
              <a:t>cơ</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Glucid</a:t>
            </a:r>
            <a:r>
              <a:rPr lang="en-US" sz="2500" dirty="0" smtClean="0">
                <a:latin typeface="Arial" pitchFamily="34" charset="0"/>
                <a:cs typeface="Arial" pitchFamily="34" charset="0"/>
              </a:rPr>
              <a:t>, lipid, </a:t>
            </a:r>
            <a:r>
              <a:rPr lang="en-US" sz="2500" dirty="0" err="1" smtClean="0">
                <a:latin typeface="Arial" pitchFamily="34" charset="0"/>
                <a:cs typeface="Arial" pitchFamily="34" charset="0"/>
              </a:rPr>
              <a:t>tinh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dầu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nhữa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Glucosid</a:t>
            </a:r>
            <a:endParaRPr lang="en-US" sz="2500" dirty="0" smtClean="0">
              <a:latin typeface="Arial" pitchFamily="34" charset="0"/>
              <a:cs typeface="Arial" pitchFamily="34" charset="0"/>
            </a:endParaRPr>
          </a:p>
        </p:txBody>
      </p:sp>
      <p:sp>
        <p:nvSpPr>
          <p:cNvPr id="4" name="TextBox 3"/>
          <p:cNvSpPr txBox="1"/>
          <p:nvPr/>
        </p:nvSpPr>
        <p:spPr>
          <a:xfrm>
            <a:off x="0" y="61693"/>
            <a:ext cx="10626437" cy="707886"/>
          </a:xfrm>
          <a:prstGeom prst="rect">
            <a:avLst/>
          </a:prstGeom>
          <a:noFill/>
        </p:spPr>
        <p:txBody>
          <a:bodyPr wrap="square" rtlCol="0">
            <a:spAutoFit/>
          </a:bodyPr>
          <a:lstStyle/>
          <a:p>
            <a:r>
              <a:rPr lang="vi-VN" sz="4000" b="1" dirty="0" smtClean="0">
                <a:solidFill>
                  <a:srgbClr val="006600"/>
                </a:solidFill>
              </a:rPr>
              <a:t>4. </a:t>
            </a:r>
            <a:r>
              <a:rPr lang="vi-VN" sz="4000" b="1" dirty="0">
                <a:solidFill>
                  <a:srgbClr val="006600"/>
                </a:solidFill>
              </a:rPr>
              <a:t>T</a:t>
            </a:r>
            <a:r>
              <a:rPr lang="vi-VN" sz="4000" b="1" dirty="0" smtClean="0">
                <a:solidFill>
                  <a:srgbClr val="006600"/>
                </a:solidFill>
              </a:rPr>
              <a:t>huốc cổ truyền và dược lâm sàng</a:t>
            </a:r>
            <a:endParaRPr lang="en-US" sz="4000" b="1" dirty="0">
              <a:solidFill>
                <a:srgbClr val="006600"/>
              </a:solidFill>
            </a:endParaRPr>
          </a:p>
        </p:txBody>
      </p:sp>
    </p:spTree>
    <p:extLst>
      <p:ext uri="{BB962C8B-B14F-4D97-AF65-F5344CB8AC3E}">
        <p14:creationId xmlns:p14="http://schemas.microsoft.com/office/powerpoint/2010/main" val="3089810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4218709" cy="826366"/>
          </a:xfrm>
        </p:spPr>
        <p:txBody>
          <a:bodyPr>
            <a:normAutofit/>
          </a:bodyPr>
          <a:lstStyle/>
          <a:p>
            <a:r>
              <a:rPr lang="en-US" sz="3000" dirty="0" smtClean="0">
                <a:solidFill>
                  <a:srgbClr val="006600"/>
                </a:solidFill>
                <a:latin typeface="Arial" pitchFamily="34" charset="0"/>
                <a:cs typeface="Arial" pitchFamily="34" charset="0"/>
              </a:rPr>
              <a:t>4.</a:t>
            </a:r>
            <a:r>
              <a:rPr lang="vi-VN" sz="3000" dirty="0" smtClean="0">
                <a:solidFill>
                  <a:srgbClr val="006600"/>
                </a:solidFill>
                <a:latin typeface="Arial" pitchFamily="34" charset="0"/>
                <a:cs typeface="Arial" pitchFamily="34" charset="0"/>
              </a:rPr>
              <a:t>2</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Đơn</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thuốc</a:t>
            </a:r>
            <a:r>
              <a:rPr lang="en-US" sz="3000" dirty="0" smtClean="0">
                <a:solidFill>
                  <a:srgbClr val="006600"/>
                </a:solidFill>
                <a:latin typeface="Arial" pitchFamily="34" charset="0"/>
                <a:cs typeface="Arial" pitchFamily="34" charset="0"/>
              </a:rPr>
              <a:t> YHCT</a:t>
            </a:r>
            <a:endParaRPr lang="en-US" sz="3000" dirty="0">
              <a:solidFill>
                <a:srgbClr val="006600"/>
              </a:solidFill>
              <a:latin typeface="Arial" pitchFamily="34" charset="0"/>
              <a:cs typeface="Arial" pitchFamily="34" charset="0"/>
            </a:endParaRPr>
          </a:p>
        </p:txBody>
      </p:sp>
      <p:sp>
        <p:nvSpPr>
          <p:cNvPr id="3" name="Content Placeholder 2"/>
          <p:cNvSpPr>
            <a:spLocks noGrp="1"/>
          </p:cNvSpPr>
          <p:nvPr>
            <p:ph idx="1"/>
          </p:nvPr>
        </p:nvSpPr>
        <p:spPr>
          <a:xfrm>
            <a:off x="838200" y="1825625"/>
            <a:ext cx="6740236" cy="2787939"/>
          </a:xfrm>
        </p:spPr>
        <p:txBody>
          <a:bodyPr>
            <a:normAutofit/>
          </a:bodyPr>
          <a:lstStyle/>
          <a:p>
            <a:r>
              <a:rPr lang="en-US" sz="2500" dirty="0" err="1" smtClean="0">
                <a:latin typeface="Arial" pitchFamily="34" charset="0"/>
                <a:cs typeface="Arial" pitchFamily="34" charset="0"/>
              </a:rPr>
              <a:t>Cách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kê</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đơn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theo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toa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căn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bản</a:t>
            </a:r>
            <a:endParaRPr lang="en-US" sz="2500" dirty="0" smtClean="0">
              <a:latin typeface="Arial" pitchFamily="34" charset="0"/>
              <a:cs typeface="Arial" pitchFamily="34" charset="0"/>
            </a:endParaRPr>
          </a:p>
          <a:p>
            <a:r>
              <a:rPr lang="en-US" sz="2500" dirty="0" err="1" smtClean="0">
                <a:latin typeface="Arial" pitchFamily="34" charset="0"/>
                <a:cs typeface="Arial" pitchFamily="34" charset="0"/>
              </a:rPr>
              <a:t>Cách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kê</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đơn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theo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nghiệm</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phương</a:t>
            </a:r>
            <a:endParaRPr lang="en-US" sz="2500" dirty="0" smtClean="0">
              <a:latin typeface="Arial" pitchFamily="34" charset="0"/>
              <a:cs typeface="Arial" pitchFamily="34" charset="0"/>
            </a:endParaRPr>
          </a:p>
          <a:p>
            <a:r>
              <a:rPr lang="en-US" sz="2500" dirty="0" err="1" smtClean="0">
                <a:latin typeface="Arial" pitchFamily="34" charset="0"/>
                <a:cs typeface="Arial" pitchFamily="34" charset="0"/>
              </a:rPr>
              <a:t>Cách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kê</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đơn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theo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gia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truyền</a:t>
            </a:r>
            <a:endParaRPr lang="en-US" sz="2500" dirty="0" smtClean="0">
              <a:latin typeface="Arial" pitchFamily="34" charset="0"/>
              <a:cs typeface="Arial" pitchFamily="34" charset="0"/>
            </a:endParaRPr>
          </a:p>
          <a:p>
            <a:r>
              <a:rPr lang="en-US" sz="2500" dirty="0" err="1" smtClean="0">
                <a:latin typeface="Arial" pitchFamily="34" charset="0"/>
                <a:cs typeface="Arial" pitchFamily="34" charset="0"/>
              </a:rPr>
              <a:t>Cách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kê</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đơn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theo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cổ</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phương</a:t>
            </a:r>
            <a:endParaRPr lang="en-US" sz="2500" dirty="0" smtClean="0">
              <a:latin typeface="Arial" pitchFamily="34" charset="0"/>
              <a:cs typeface="Arial" pitchFamily="34" charset="0"/>
            </a:endParaRPr>
          </a:p>
          <a:p>
            <a:r>
              <a:rPr lang="en-US" sz="2500" dirty="0" err="1" smtClean="0">
                <a:latin typeface="Arial" pitchFamily="34" charset="0"/>
                <a:cs typeface="Arial" pitchFamily="34" charset="0"/>
              </a:rPr>
              <a:t>Cách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kê</a:t>
            </a:r>
            <a:r>
              <a:rPr lang="en-US" sz="2500" dirty="0" smtClean="0">
                <a:latin typeface="Arial" pitchFamily="34" charset="0"/>
                <a:cs typeface="Arial" pitchFamily="34" charset="0"/>
              </a:rPr>
              <a:t> </a:t>
            </a:r>
            <a:r>
              <a:rPr lang="vi-VN" sz="2500" dirty="0" err="1" smtClean="0">
                <a:latin typeface="Arial" pitchFamily="34" charset="0"/>
                <a:cs typeface="Arial" pitchFamily="34" charset="0"/>
              </a:rPr>
              <a:t>đ</a:t>
            </a:r>
            <a:r>
              <a:rPr lang="en-US" sz="2500" dirty="0" err="1" smtClean="0">
                <a:latin typeface="Arial" pitchFamily="34" charset="0"/>
                <a:cs typeface="Arial" pitchFamily="34" charset="0"/>
              </a:rPr>
              <a:t>ơn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thuốc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kết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hợp</a:t>
            </a:r>
            <a:r>
              <a:rPr lang="en-US" sz="2500" dirty="0" smtClean="0">
                <a:latin typeface="Arial" pitchFamily="34" charset="0"/>
                <a:cs typeface="Arial" pitchFamily="34" charset="0"/>
              </a:rPr>
              <a:t> YHCT </a:t>
            </a:r>
            <a:r>
              <a:rPr lang="en-US" sz="2500" dirty="0" err="1" smtClean="0">
                <a:latin typeface="Arial" pitchFamily="34" charset="0"/>
                <a:cs typeface="Arial" pitchFamily="34" charset="0"/>
              </a:rPr>
              <a:t>với</a:t>
            </a:r>
            <a:r>
              <a:rPr lang="en-US" sz="2500" dirty="0" smtClean="0">
                <a:latin typeface="Arial" pitchFamily="34" charset="0"/>
                <a:cs typeface="Arial" pitchFamily="34" charset="0"/>
              </a:rPr>
              <a:t> YHHĐ</a:t>
            </a:r>
          </a:p>
          <a:p>
            <a:pPr marL="0" indent="0">
              <a:buNone/>
            </a:pPr>
            <a:endParaRPr lang="en-US" sz="2500" dirty="0">
              <a:latin typeface="Arial" pitchFamily="34" charset="0"/>
              <a:cs typeface="Arial" pitchFamily="34" charset="0"/>
            </a:endParaRPr>
          </a:p>
        </p:txBody>
      </p:sp>
    </p:spTree>
    <p:extLst>
      <p:ext uri="{BB962C8B-B14F-4D97-AF65-F5344CB8AC3E}">
        <p14:creationId xmlns:p14="http://schemas.microsoft.com/office/powerpoint/2010/main" val="376141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0891"/>
            <a:ext cx="7453745" cy="879764"/>
          </a:xfrm>
        </p:spPr>
        <p:txBody>
          <a:bodyPr>
            <a:normAutofit/>
          </a:bodyPr>
          <a:lstStyle/>
          <a:p>
            <a:r>
              <a:rPr lang="en-US" sz="3000" dirty="0" smtClean="0">
                <a:solidFill>
                  <a:srgbClr val="006600"/>
                </a:solidFill>
                <a:latin typeface="Arial" pitchFamily="34" charset="0"/>
                <a:cs typeface="Arial" pitchFamily="34" charset="0"/>
              </a:rPr>
              <a:t>4.4 </a:t>
            </a:r>
            <a:r>
              <a:rPr lang="en-US" sz="3000" dirty="0" err="1" smtClean="0">
                <a:solidFill>
                  <a:srgbClr val="006600"/>
                </a:solidFill>
                <a:latin typeface="Arial" pitchFamily="34" charset="0"/>
                <a:cs typeface="Arial" pitchFamily="34" charset="0"/>
              </a:rPr>
              <a:t>Tác</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dụng</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bất</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lợi</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của</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thuốc</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cổ</a:t>
            </a:r>
            <a:r>
              <a:rPr lang="en-US" sz="3000" dirty="0" smtClean="0">
                <a:solidFill>
                  <a:srgbClr val="006600"/>
                </a:solidFill>
                <a:latin typeface="Arial" pitchFamily="34" charset="0"/>
                <a:cs typeface="Arial" pitchFamily="34" charset="0"/>
              </a:rPr>
              <a:t> </a:t>
            </a:r>
            <a:r>
              <a:rPr lang="en-US" sz="3000" dirty="0" err="1" smtClean="0">
                <a:solidFill>
                  <a:srgbClr val="006600"/>
                </a:solidFill>
                <a:latin typeface="Arial" pitchFamily="34" charset="0"/>
                <a:cs typeface="Arial" pitchFamily="34" charset="0"/>
              </a:rPr>
              <a:t>truyền</a:t>
            </a:r>
            <a:endParaRPr lang="en-US" sz="3000" dirty="0">
              <a:solidFill>
                <a:srgbClr val="006600"/>
              </a:solidFill>
              <a:latin typeface="Arial" pitchFamily="34" charset="0"/>
              <a:cs typeface="Arial" pitchFamily="34" charset="0"/>
            </a:endParaRPr>
          </a:p>
        </p:txBody>
      </p:sp>
      <p:sp>
        <p:nvSpPr>
          <p:cNvPr id="3" name="Content Placeholder 2"/>
          <p:cNvSpPr>
            <a:spLocks noGrp="1"/>
          </p:cNvSpPr>
          <p:nvPr>
            <p:ph idx="1"/>
          </p:nvPr>
        </p:nvSpPr>
        <p:spPr>
          <a:xfrm>
            <a:off x="1039091" y="1115291"/>
            <a:ext cx="10016836" cy="5202382"/>
          </a:xfrm>
        </p:spPr>
        <p:txBody>
          <a:bodyPr>
            <a:noAutofit/>
          </a:bodyPr>
          <a:lstStyle/>
          <a:p>
            <a:r>
              <a:rPr lang="en-US" sz="2500" dirty="0" smtClean="0">
                <a:latin typeface="Arial" pitchFamily="34" charset="0"/>
                <a:cs typeface="Arial" pitchFamily="34" charset="0"/>
              </a:rPr>
              <a:t>WHO </a:t>
            </a:r>
            <a:r>
              <a:rPr lang="en-US" sz="2500" dirty="0" err="1" smtClean="0">
                <a:latin typeface="Arial" pitchFamily="34" charset="0"/>
                <a:cs typeface="Arial" pitchFamily="34" charset="0"/>
              </a:rPr>
              <a:t>định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nghĩa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về</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phản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ứng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lợi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của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thuốc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như</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sau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Phản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ứng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lợi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của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thuốc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một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phản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ứng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độc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hại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không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định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trước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xuất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hiện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ở</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liều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thường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dùng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người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phòng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bệnh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chẩn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đoán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hoặc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chữa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bệnh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hoặc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thay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đổi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một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chức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năng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sinh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lý</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Định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nghĩa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này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ứng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dụng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phổ</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biến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phạm</a:t>
            </a:r>
            <a:r>
              <a:rPr lang="en-US" sz="2500" dirty="0" smtClean="0">
                <a:latin typeface="Arial" pitchFamily="34" charset="0"/>
                <a:cs typeface="Arial" pitchFamily="34" charset="0"/>
              </a:rPr>
              <a:t> vi </a:t>
            </a:r>
            <a:r>
              <a:rPr lang="en-US" sz="2500" dirty="0" err="1" smtClean="0">
                <a:latin typeface="Arial" pitchFamily="34" charset="0"/>
                <a:cs typeface="Arial" pitchFamily="34" charset="0"/>
              </a:rPr>
              <a:t>toàn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cầu</a:t>
            </a:r>
            <a:endParaRPr lang="en-US" sz="2500" dirty="0" smtClean="0">
              <a:latin typeface="Arial" pitchFamily="34" charset="0"/>
              <a:cs typeface="Arial" pitchFamily="34" charset="0"/>
            </a:endParaRPr>
          </a:p>
          <a:p>
            <a:r>
              <a:rPr lang="en-US" sz="2500" dirty="0" err="1" smtClean="0">
                <a:latin typeface="Arial" pitchFamily="34" charset="0"/>
                <a:cs typeface="Arial" pitchFamily="34" charset="0"/>
              </a:rPr>
              <a:t>Sử</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dụng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Đông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chế</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phẩm</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có</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nguồn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gốc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từ</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thiên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nhiên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đang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xu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hướng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thế</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giới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vì</a:t>
            </a:r>
            <a:r>
              <a:rPr lang="en-US" sz="2500" dirty="0" smtClean="0">
                <a:latin typeface="Arial" pitchFamily="34" charset="0"/>
                <a:cs typeface="Arial" pitchFamily="34" charset="0"/>
              </a:rPr>
              <a:t> an </a:t>
            </a:r>
            <a:r>
              <a:rPr lang="en-US" sz="2500" dirty="0" err="1" smtClean="0">
                <a:latin typeface="Arial" pitchFamily="34" charset="0"/>
                <a:cs typeface="Arial" pitchFamily="34" charset="0"/>
              </a:rPr>
              <a:t>toàn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ít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gây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ra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dụng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lợi</a:t>
            </a:r>
            <a:r>
              <a:rPr lang="en-US" sz="2500" dirty="0" smtClean="0">
                <a:latin typeface="Arial" pitchFamily="34" charset="0"/>
                <a:cs typeface="Arial" pitchFamily="34" charset="0"/>
              </a:rPr>
              <a:t> so </a:t>
            </a:r>
            <a:r>
              <a:rPr lang="en-US" sz="2500" dirty="0" err="1" smtClean="0">
                <a:latin typeface="Arial" pitchFamily="34" charset="0"/>
                <a:cs typeface="Arial" pitchFamily="34" charset="0"/>
              </a:rPr>
              <a:t>với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tân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endParaRPr lang="en-US" sz="2500" dirty="0" smtClean="0">
              <a:latin typeface="Arial" pitchFamily="34" charset="0"/>
              <a:cs typeface="Arial" pitchFamily="34" charset="0"/>
            </a:endParaRPr>
          </a:p>
          <a:p>
            <a:r>
              <a:rPr lang="en-US" sz="2500" dirty="0" err="1" smtClean="0">
                <a:latin typeface="Arial" pitchFamily="34" charset="0"/>
                <a:cs typeface="Arial" pitchFamily="34" charset="0"/>
              </a:rPr>
              <a:t>Tuy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nhiên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nghiên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cứu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khoa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học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hiện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đại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cho</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thấy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cạnh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những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lợi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ích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trong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điều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trị</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hỗ</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trợ</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chữa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bệnh</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cũng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phát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hiện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ra</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những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dụng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bất</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lợi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hoặc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tương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với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vị</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thuốc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và</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thuốc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tann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dược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khác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nếu</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sử</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dụng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không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hợp</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lý</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có</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thể</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gây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nguy</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hại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nghiêm</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trọng</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đên</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sức</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khoả</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người</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sử</a:t>
            </a:r>
            <a:r>
              <a:rPr lang="en-US" sz="2500" dirty="0" smtClean="0">
                <a:latin typeface="Arial" pitchFamily="34" charset="0"/>
                <a:cs typeface="Arial" pitchFamily="34" charset="0"/>
              </a:rPr>
              <a:t> </a:t>
            </a:r>
            <a:r>
              <a:rPr lang="en-US" sz="2500" dirty="0" err="1" smtClean="0">
                <a:latin typeface="Arial" pitchFamily="34" charset="0"/>
                <a:cs typeface="Arial" pitchFamily="34" charset="0"/>
              </a:rPr>
              <a:t>dụng</a:t>
            </a:r>
            <a:endParaRPr lang="en-US" sz="2500" dirty="0">
              <a:latin typeface="Arial" pitchFamily="34" charset="0"/>
              <a:cs typeface="Arial" pitchFamily="34" charset="0"/>
            </a:endParaRPr>
          </a:p>
        </p:txBody>
      </p:sp>
    </p:spTree>
    <p:extLst>
      <p:ext uri="{BB962C8B-B14F-4D97-AF65-F5344CB8AC3E}">
        <p14:creationId xmlns:p14="http://schemas.microsoft.com/office/powerpoint/2010/main" val="2376706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3264104"/>
            <a:ext cx="8201891" cy="3234860"/>
          </a:xfrm>
          <a:prstGeom prst="rect">
            <a:avLst/>
          </a:prstGeom>
          <a:noFill/>
        </p:spPr>
        <p:txBody>
          <a:bodyPr wrap="square" rtlCol="0">
            <a:spAutoFit/>
          </a:bodyPr>
          <a:lstStyle/>
          <a:p>
            <a:pPr algn="ctr">
              <a:lnSpc>
                <a:spcPct val="150000"/>
              </a:lnSpc>
            </a:pPr>
            <a:r>
              <a:rPr lang="vi-VN" sz="3000" dirty="0" smtClean="0">
                <a:hlinkClick r:id="rId2"/>
              </a:rPr>
              <a:t>Tài liệu tham khảo:</a:t>
            </a:r>
          </a:p>
          <a:p>
            <a:pPr marL="285750" indent="-285750">
              <a:lnSpc>
                <a:spcPct val="150000"/>
              </a:lnSpc>
              <a:buFont typeface="Arial" pitchFamily="34" charset="0"/>
              <a:buChar char="•"/>
            </a:pPr>
            <a:r>
              <a:rPr lang="vi-VN" dirty="0" smtClean="0">
                <a:hlinkClick r:id="rId2"/>
              </a:rPr>
              <a:t>Bài giảng bệnh lý trường Đại học Duy Tân</a:t>
            </a:r>
            <a:endParaRPr lang="vi-VN" dirty="0">
              <a:hlinkClick r:id="rId2"/>
            </a:endParaRPr>
          </a:p>
          <a:p>
            <a:pPr marL="285750" indent="-285750">
              <a:lnSpc>
                <a:spcPct val="150000"/>
              </a:lnSpc>
              <a:buFont typeface="Arial" pitchFamily="34" charset="0"/>
              <a:buChar char="•"/>
            </a:pPr>
            <a:r>
              <a:rPr lang="en-US" dirty="0" smtClean="0">
                <a:hlinkClick r:id="rId2"/>
              </a:rPr>
              <a:t>http</a:t>
            </a:r>
            <a:r>
              <a:rPr lang="en-US" dirty="0">
                <a:hlinkClick r:id="rId2"/>
              </a:rPr>
              <a:t>://</a:t>
            </a:r>
            <a:r>
              <a:rPr lang="en-US" dirty="0" smtClean="0">
                <a:hlinkClick r:id="rId2"/>
              </a:rPr>
              <a:t>giaoductuyensinh.com/so-luoc-lich-su-y-hoc-co-truyen-viet-nam</a:t>
            </a:r>
            <a:endParaRPr lang="vi-VN" dirty="0" smtClean="0"/>
          </a:p>
          <a:p>
            <a:pPr marL="285750" indent="-285750">
              <a:lnSpc>
                <a:spcPct val="150000"/>
              </a:lnSpc>
              <a:buFont typeface="Arial" pitchFamily="34" charset="0"/>
              <a:buChar char="•"/>
            </a:pPr>
            <a:r>
              <a:rPr lang="en-US" dirty="0">
                <a:hlinkClick r:id="rId3"/>
              </a:rPr>
              <a:t>https://</a:t>
            </a:r>
            <a:r>
              <a:rPr lang="en-US" dirty="0" smtClean="0">
                <a:hlinkClick r:id="rId3"/>
              </a:rPr>
              <a:t>yhocdantoc.blogspot.com/2009/04/hoc-thuyet-am-duong-hoc-thuyet-am-duong.html</a:t>
            </a:r>
            <a:endParaRPr lang="vi-VN" dirty="0" smtClean="0"/>
          </a:p>
          <a:p>
            <a:pPr marL="285750" indent="-285750">
              <a:lnSpc>
                <a:spcPct val="150000"/>
              </a:lnSpc>
              <a:buFont typeface="Arial" pitchFamily="34" charset="0"/>
              <a:buChar char="•"/>
            </a:pPr>
            <a:r>
              <a:rPr lang="en-US" dirty="0">
                <a:hlinkClick r:id="rId4"/>
              </a:rPr>
              <a:t>https://</a:t>
            </a:r>
            <a:r>
              <a:rPr lang="en-US" dirty="0" smtClean="0">
                <a:hlinkClick r:id="rId4"/>
              </a:rPr>
              <a:t>yhocdantoc.blogspot.com/2009/04/hoc-thuyet-ngu-hanh.html</a:t>
            </a:r>
            <a:endParaRPr lang="vi-VN" dirty="0" smtClean="0"/>
          </a:p>
          <a:p>
            <a:pPr marL="285750" indent="-285750">
              <a:lnSpc>
                <a:spcPct val="150000"/>
              </a:lnSpc>
              <a:buFont typeface="Arial" pitchFamily="34" charset="0"/>
              <a:buChar char="•"/>
            </a:pPr>
            <a:r>
              <a:rPr lang="en-US" dirty="0"/>
              <a:t>https://yhocdantoc.blogspot.com/2009/04/hoc-thuyet-tang-phu.html</a:t>
            </a:r>
          </a:p>
        </p:txBody>
      </p:sp>
      <p:sp>
        <p:nvSpPr>
          <p:cNvPr id="6" name="TextBox 5"/>
          <p:cNvSpPr txBox="1"/>
          <p:nvPr/>
        </p:nvSpPr>
        <p:spPr>
          <a:xfrm>
            <a:off x="1981200" y="401782"/>
            <a:ext cx="8465127" cy="2862322"/>
          </a:xfrm>
          <a:prstGeom prst="rect">
            <a:avLst/>
          </a:prstGeom>
          <a:noFill/>
        </p:spPr>
        <p:txBody>
          <a:bodyPr wrap="square" rtlCol="0">
            <a:spAutoFit/>
          </a:bodyPr>
          <a:lstStyle/>
          <a:p>
            <a:pPr algn="ctr"/>
            <a:r>
              <a:rPr lang="vi-VN" sz="6000" b="1" dirty="0" smtClean="0">
                <a:solidFill>
                  <a:srgbClr val="006600"/>
                </a:solidFill>
              </a:rPr>
              <a:t>CẢM ƠN THẦY VÀ CÁC BẠN ĐÃ LẮNG NGHE!</a:t>
            </a:r>
            <a:endParaRPr lang="en-US" sz="6000" b="1" dirty="0">
              <a:solidFill>
                <a:srgbClr val="006600"/>
              </a:solidFill>
            </a:endParaRPr>
          </a:p>
        </p:txBody>
      </p:sp>
    </p:spTree>
    <p:extLst>
      <p:ext uri="{BB962C8B-B14F-4D97-AF65-F5344CB8AC3E}">
        <p14:creationId xmlns:p14="http://schemas.microsoft.com/office/powerpoint/2010/main" val="2348632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79388" y="142875"/>
            <a:ext cx="83534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vi-VN" sz="4000" b="1" dirty="0" smtClean="0">
                <a:solidFill>
                  <a:srgbClr val="006600"/>
                </a:solidFill>
                <a:latin typeface="Arial" charset="0"/>
              </a:rPr>
              <a:t>1. </a:t>
            </a:r>
            <a:r>
              <a:rPr lang="vi-VN" sz="4000" b="1" dirty="0">
                <a:solidFill>
                  <a:srgbClr val="006600"/>
                </a:solidFill>
                <a:latin typeface="Arial" charset="0"/>
              </a:rPr>
              <a:t>Lược sử y học cổ truyền:</a:t>
            </a:r>
            <a:endParaRPr lang="en-US" sz="4000" b="1" dirty="0">
              <a:solidFill>
                <a:srgbClr val="006600"/>
              </a:solidFill>
            </a:endParaRPr>
          </a:p>
        </p:txBody>
      </p:sp>
      <p:sp>
        <p:nvSpPr>
          <p:cNvPr id="5" name="TextBox 4"/>
          <p:cNvSpPr txBox="1">
            <a:spLocks noChangeArrowheads="1"/>
          </p:cNvSpPr>
          <p:nvPr/>
        </p:nvSpPr>
        <p:spPr bwMode="auto">
          <a:xfrm>
            <a:off x="468313" y="981075"/>
            <a:ext cx="604837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indent="0"/>
            <a:r>
              <a:rPr lang="vi-VN" sz="3000" dirty="0" smtClean="0">
                <a:solidFill>
                  <a:srgbClr val="006600"/>
                </a:solidFill>
                <a:latin typeface="Arial" charset="0"/>
              </a:rPr>
              <a:t>1.1 Thế </a:t>
            </a:r>
            <a:r>
              <a:rPr lang="vi-VN" sz="3000" dirty="0">
                <a:solidFill>
                  <a:srgbClr val="006600"/>
                </a:solidFill>
                <a:latin typeface="Arial" charset="0"/>
              </a:rPr>
              <a:t>giới:</a:t>
            </a:r>
          </a:p>
        </p:txBody>
      </p:sp>
      <p:sp>
        <p:nvSpPr>
          <p:cNvPr id="6" name="TextBox 5"/>
          <p:cNvSpPr txBox="1">
            <a:spLocks noChangeArrowheads="1"/>
          </p:cNvSpPr>
          <p:nvPr/>
        </p:nvSpPr>
        <p:spPr bwMode="auto">
          <a:xfrm>
            <a:off x="827088" y="2133600"/>
            <a:ext cx="5573712"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charset="0"/>
              <a:buChar char="•"/>
            </a:pPr>
            <a:r>
              <a:rPr lang="en-US" sz="2500" dirty="0" err="1">
                <a:latin typeface="Arial" charset="0"/>
              </a:rPr>
              <a:t>Từ</a:t>
            </a:r>
            <a:r>
              <a:rPr lang="en-US" sz="2500" dirty="0">
                <a:latin typeface="Arial" charset="0"/>
              </a:rPr>
              <a:t> h</a:t>
            </a:r>
            <a:r>
              <a:rPr lang="vi-VN" sz="2500" dirty="0">
                <a:latin typeface="Arial" charset="0"/>
              </a:rPr>
              <a:t>ơ</a:t>
            </a:r>
            <a:r>
              <a:rPr lang="en-US" sz="2500" dirty="0">
                <a:latin typeface="Arial" charset="0"/>
              </a:rPr>
              <a:t>n 4000 </a:t>
            </a:r>
            <a:r>
              <a:rPr lang="en-US" sz="2500" dirty="0" err="1">
                <a:latin typeface="Arial" charset="0"/>
              </a:rPr>
              <a:t>ngàn</a:t>
            </a:r>
            <a:r>
              <a:rPr lang="en-US" sz="2500" dirty="0">
                <a:latin typeface="Arial" charset="0"/>
              </a:rPr>
              <a:t> n</a:t>
            </a:r>
            <a:r>
              <a:rPr lang="vi-VN" sz="2500" dirty="0">
                <a:latin typeface="Arial" charset="0"/>
              </a:rPr>
              <a:t>ă</a:t>
            </a:r>
            <a:r>
              <a:rPr lang="en-US" sz="2500" dirty="0">
                <a:latin typeface="Arial" charset="0"/>
              </a:rPr>
              <a:t>m </a:t>
            </a:r>
            <a:r>
              <a:rPr lang="en-US" sz="2500" dirty="0" err="1">
                <a:latin typeface="Arial" charset="0"/>
              </a:rPr>
              <a:t>tr</a:t>
            </a:r>
            <a:r>
              <a:rPr lang="vi-VN" sz="2500" dirty="0">
                <a:latin typeface="Arial" charset="0"/>
              </a:rPr>
              <a:t>ư</a:t>
            </a:r>
            <a:r>
              <a:rPr lang="en-US" sz="2500" dirty="0" err="1">
                <a:latin typeface="Arial" charset="0"/>
              </a:rPr>
              <a:t>ớc</a:t>
            </a:r>
            <a:r>
              <a:rPr lang="en-US" sz="2500" dirty="0">
                <a:latin typeface="Arial" charset="0"/>
              </a:rPr>
              <a:t> con </a:t>
            </a:r>
            <a:r>
              <a:rPr lang="en-US" sz="2500" dirty="0" err="1">
                <a:latin typeface="Arial" charset="0"/>
              </a:rPr>
              <a:t>ng</a:t>
            </a:r>
            <a:r>
              <a:rPr lang="vi-VN" sz="2500" dirty="0">
                <a:latin typeface="Arial" charset="0"/>
              </a:rPr>
              <a:t>ư</a:t>
            </a:r>
            <a:r>
              <a:rPr lang="en-US" sz="2500" dirty="0" err="1">
                <a:latin typeface="Arial" charset="0"/>
              </a:rPr>
              <a:t>ời</a:t>
            </a:r>
            <a:r>
              <a:rPr lang="en-US" sz="2500" dirty="0">
                <a:latin typeface="Arial" charset="0"/>
              </a:rPr>
              <a:t> </a:t>
            </a:r>
            <a:r>
              <a:rPr lang="vi-VN" sz="2500" dirty="0">
                <a:latin typeface="Arial" charset="0"/>
              </a:rPr>
              <a:t>đ</a:t>
            </a:r>
            <a:r>
              <a:rPr lang="en-US" sz="2500" dirty="0">
                <a:latin typeface="Arial" charset="0"/>
              </a:rPr>
              <a:t>ã </a:t>
            </a:r>
            <a:r>
              <a:rPr lang="en-US" sz="2500" dirty="0" err="1">
                <a:latin typeface="Arial" charset="0"/>
              </a:rPr>
              <a:t>biết</a:t>
            </a:r>
            <a:r>
              <a:rPr lang="en-US" sz="2500" dirty="0">
                <a:latin typeface="Arial" charset="0"/>
              </a:rPr>
              <a:t> </a:t>
            </a:r>
            <a:r>
              <a:rPr lang="en-US" sz="2500" dirty="0" err="1">
                <a:latin typeface="Arial" charset="0"/>
              </a:rPr>
              <a:t>vận</a:t>
            </a:r>
            <a:r>
              <a:rPr lang="vi-VN" sz="2500" dirty="0">
                <a:latin typeface="Arial" charset="0"/>
              </a:rPr>
              <a:t> </a:t>
            </a:r>
            <a:r>
              <a:rPr lang="en-US" sz="2500" dirty="0" err="1">
                <a:latin typeface="Arial" charset="0"/>
              </a:rPr>
              <a:t>dụng</a:t>
            </a:r>
            <a:r>
              <a:rPr lang="en-US" sz="2500" dirty="0">
                <a:latin typeface="Arial" charset="0"/>
              </a:rPr>
              <a:t> </a:t>
            </a:r>
            <a:r>
              <a:rPr lang="en-US" sz="2500" dirty="0" err="1">
                <a:latin typeface="Arial" charset="0"/>
              </a:rPr>
              <a:t>các</a:t>
            </a:r>
            <a:r>
              <a:rPr lang="en-US" sz="2500" dirty="0">
                <a:latin typeface="Arial" charset="0"/>
              </a:rPr>
              <a:t> </a:t>
            </a:r>
            <a:r>
              <a:rPr lang="en-US" sz="2500" dirty="0" err="1">
                <a:latin typeface="Arial" charset="0"/>
              </a:rPr>
              <a:t>ph</a:t>
            </a:r>
            <a:r>
              <a:rPr lang="vi-VN" sz="2500" dirty="0">
                <a:latin typeface="Arial" charset="0"/>
              </a:rPr>
              <a:t>ươ</a:t>
            </a:r>
            <a:r>
              <a:rPr lang="en-US" sz="2500" dirty="0" err="1">
                <a:latin typeface="Arial" charset="0"/>
              </a:rPr>
              <a:t>ng</a:t>
            </a:r>
            <a:r>
              <a:rPr lang="en-US" sz="2500" dirty="0">
                <a:latin typeface="Arial" charset="0"/>
              </a:rPr>
              <a:t> </a:t>
            </a:r>
            <a:r>
              <a:rPr lang="en-US" sz="2500" dirty="0" err="1">
                <a:latin typeface="Arial" charset="0"/>
              </a:rPr>
              <a:t>pháp</a:t>
            </a:r>
            <a:r>
              <a:rPr lang="en-US" sz="2500" dirty="0">
                <a:latin typeface="Arial" charset="0"/>
              </a:rPr>
              <a:t> l</a:t>
            </a:r>
            <a:r>
              <a:rPr lang="vi-VN" sz="2500" dirty="0">
                <a:latin typeface="Arial" charset="0"/>
              </a:rPr>
              <a:t>ý</a:t>
            </a:r>
            <a:r>
              <a:rPr lang="en-US" sz="2500" dirty="0">
                <a:latin typeface="Arial" charset="0"/>
              </a:rPr>
              <a:t> </a:t>
            </a:r>
            <a:r>
              <a:rPr lang="en-US" sz="2500" dirty="0" err="1">
                <a:latin typeface="Arial" charset="0"/>
              </a:rPr>
              <a:t>luận</a:t>
            </a:r>
            <a:r>
              <a:rPr lang="en-US" sz="2500" dirty="0">
                <a:latin typeface="Arial" charset="0"/>
              </a:rPr>
              <a:t>,</a:t>
            </a:r>
            <a:r>
              <a:rPr lang="vi-VN" sz="2500" dirty="0">
                <a:latin typeface="Arial" charset="0"/>
              </a:rPr>
              <a:t> </a:t>
            </a:r>
            <a:r>
              <a:rPr lang="en-US" sz="2500" dirty="0" err="1">
                <a:latin typeface="Arial" charset="0"/>
              </a:rPr>
              <a:t>thuốc</a:t>
            </a:r>
            <a:r>
              <a:rPr lang="en-US" sz="2500" dirty="0">
                <a:latin typeface="Arial" charset="0"/>
              </a:rPr>
              <a:t>  </a:t>
            </a:r>
            <a:r>
              <a:rPr lang="en-US" sz="2500" dirty="0" err="1">
                <a:latin typeface="Arial" charset="0"/>
              </a:rPr>
              <a:t>và</a:t>
            </a:r>
            <a:r>
              <a:rPr lang="en-US" sz="2500" dirty="0">
                <a:latin typeface="Arial" charset="0"/>
              </a:rPr>
              <a:t> </a:t>
            </a:r>
            <a:r>
              <a:rPr lang="en-US" sz="2500" dirty="0" err="1">
                <a:latin typeface="Arial" charset="0"/>
              </a:rPr>
              <a:t>châm</a:t>
            </a:r>
            <a:r>
              <a:rPr lang="en-US" sz="2500" dirty="0">
                <a:latin typeface="Arial" charset="0"/>
              </a:rPr>
              <a:t> </a:t>
            </a:r>
            <a:r>
              <a:rPr lang="en-US" sz="2500" dirty="0" err="1">
                <a:latin typeface="Arial" charset="0"/>
              </a:rPr>
              <a:t>cứu</a:t>
            </a:r>
            <a:r>
              <a:rPr lang="en-US" sz="2500" dirty="0">
                <a:latin typeface="Arial" charset="0"/>
              </a:rPr>
              <a:t> </a:t>
            </a:r>
            <a:r>
              <a:rPr lang="vi-VN" sz="2500" dirty="0">
                <a:latin typeface="Arial" charset="0"/>
              </a:rPr>
              <a:t>d</a:t>
            </a:r>
            <a:r>
              <a:rPr lang="en-US" sz="2500" dirty="0">
                <a:latin typeface="Arial" charset="0"/>
              </a:rPr>
              <a:t>ể </a:t>
            </a:r>
            <a:r>
              <a:rPr lang="en-US" sz="2500" dirty="0" err="1">
                <a:latin typeface="Arial" charset="0"/>
              </a:rPr>
              <a:t>chữa</a:t>
            </a:r>
            <a:r>
              <a:rPr lang="en-US" sz="2500" dirty="0">
                <a:latin typeface="Arial" charset="0"/>
              </a:rPr>
              <a:t> </a:t>
            </a:r>
            <a:r>
              <a:rPr lang="en-US" sz="2500" dirty="0" err="1">
                <a:latin typeface="Arial" charset="0"/>
              </a:rPr>
              <a:t>bệnh</a:t>
            </a:r>
            <a:r>
              <a:rPr lang="en-US" sz="2500" dirty="0">
                <a:latin typeface="Arial" charset="0"/>
              </a:rPr>
              <a:t>. </a:t>
            </a:r>
            <a:r>
              <a:rPr lang="en-US" sz="2500" dirty="0" err="1">
                <a:latin typeface="Arial" charset="0"/>
              </a:rPr>
              <a:t>Nền</a:t>
            </a:r>
            <a:r>
              <a:rPr lang="en-US" sz="2500" dirty="0">
                <a:latin typeface="Arial" charset="0"/>
              </a:rPr>
              <a:t> YHCT </a:t>
            </a:r>
            <a:r>
              <a:rPr lang="vi-VN" sz="2500" dirty="0">
                <a:latin typeface="Arial" charset="0"/>
              </a:rPr>
              <a:t>đ</a:t>
            </a:r>
            <a:r>
              <a:rPr lang="en-US" sz="2500" dirty="0" err="1">
                <a:latin typeface="Arial" charset="0"/>
              </a:rPr>
              <a:t>ầu</a:t>
            </a:r>
            <a:r>
              <a:rPr lang="en-US" sz="2500" dirty="0">
                <a:latin typeface="Arial" charset="0"/>
              </a:rPr>
              <a:t> </a:t>
            </a:r>
            <a:r>
              <a:rPr lang="en-US" sz="2500" dirty="0" err="1">
                <a:latin typeface="Arial" charset="0"/>
              </a:rPr>
              <a:t>tiên</a:t>
            </a:r>
            <a:r>
              <a:rPr lang="en-US" sz="2500" dirty="0">
                <a:latin typeface="Arial" charset="0"/>
              </a:rPr>
              <a:t> </a:t>
            </a:r>
            <a:r>
              <a:rPr lang="en-US" sz="2500" dirty="0" err="1">
                <a:latin typeface="Arial" charset="0"/>
              </a:rPr>
              <a:t>phát</a:t>
            </a:r>
            <a:r>
              <a:rPr lang="en-US" sz="2500" dirty="0">
                <a:latin typeface="Arial" charset="0"/>
              </a:rPr>
              <a:t> </a:t>
            </a:r>
            <a:r>
              <a:rPr lang="en-US" sz="2500" dirty="0" err="1">
                <a:latin typeface="Arial" charset="0"/>
              </a:rPr>
              <a:t>triển</a:t>
            </a:r>
            <a:r>
              <a:rPr lang="en-US" sz="2500" dirty="0">
                <a:latin typeface="Arial" charset="0"/>
              </a:rPr>
              <a:t> ở </a:t>
            </a:r>
            <a:r>
              <a:rPr lang="en-US" sz="2500" dirty="0" err="1">
                <a:latin typeface="Arial" charset="0"/>
              </a:rPr>
              <a:t>Trung</a:t>
            </a:r>
            <a:r>
              <a:rPr lang="en-US" sz="2500" dirty="0">
                <a:latin typeface="Arial" charset="0"/>
              </a:rPr>
              <a:t> </a:t>
            </a:r>
            <a:r>
              <a:rPr lang="en-US" sz="2500" dirty="0" err="1">
                <a:latin typeface="Arial" charset="0"/>
              </a:rPr>
              <a:t>Quốc</a:t>
            </a:r>
            <a:r>
              <a:rPr lang="en-US" sz="2500" dirty="0">
                <a:latin typeface="Arial" charset="0"/>
              </a:rPr>
              <a:t> </a:t>
            </a:r>
            <a:r>
              <a:rPr lang="en-US" sz="2500" dirty="0" err="1">
                <a:latin typeface="Arial" charset="0"/>
              </a:rPr>
              <a:t>sau</a:t>
            </a:r>
            <a:r>
              <a:rPr lang="en-US" sz="2500" dirty="0">
                <a:latin typeface="Arial" charset="0"/>
              </a:rPr>
              <a:t> </a:t>
            </a:r>
            <a:r>
              <a:rPr lang="vi-VN" sz="2500" dirty="0">
                <a:latin typeface="Arial" charset="0"/>
              </a:rPr>
              <a:t>đ</a:t>
            </a:r>
            <a:r>
              <a:rPr lang="en-US" sz="2500" dirty="0">
                <a:latin typeface="Arial" charset="0"/>
              </a:rPr>
              <a:t>ó</a:t>
            </a:r>
            <a:r>
              <a:rPr lang="vi-VN" sz="2500" dirty="0">
                <a:latin typeface="Arial" charset="0"/>
              </a:rPr>
              <a:t> </a:t>
            </a:r>
            <a:r>
              <a:rPr lang="en-US" sz="2500" dirty="0" err="1">
                <a:latin typeface="Arial" charset="0"/>
              </a:rPr>
              <a:t>các</a:t>
            </a:r>
            <a:r>
              <a:rPr lang="en-US" sz="2500" dirty="0">
                <a:latin typeface="Arial" charset="0"/>
              </a:rPr>
              <a:t> n</a:t>
            </a:r>
            <a:r>
              <a:rPr lang="vi-VN" sz="2500" dirty="0">
                <a:latin typeface="Arial" charset="0"/>
              </a:rPr>
              <a:t>ư</a:t>
            </a:r>
            <a:r>
              <a:rPr lang="en-US" sz="2500" dirty="0" err="1">
                <a:latin typeface="Arial" charset="0"/>
              </a:rPr>
              <a:t>ớc</a:t>
            </a:r>
            <a:r>
              <a:rPr lang="en-US" sz="2500" dirty="0">
                <a:latin typeface="Arial" charset="0"/>
              </a:rPr>
              <a:t> </a:t>
            </a:r>
            <a:r>
              <a:rPr lang="en-US" sz="2500" dirty="0" err="1">
                <a:latin typeface="Arial" charset="0"/>
              </a:rPr>
              <a:t>xung</a:t>
            </a:r>
            <a:r>
              <a:rPr lang="en-US" sz="2500" dirty="0">
                <a:latin typeface="Arial" charset="0"/>
              </a:rPr>
              <a:t> </a:t>
            </a:r>
            <a:r>
              <a:rPr lang="en-US" sz="2500" dirty="0" err="1">
                <a:latin typeface="Arial" charset="0"/>
              </a:rPr>
              <a:t>quanh</a:t>
            </a:r>
            <a:r>
              <a:rPr lang="en-US" sz="2500" dirty="0">
                <a:latin typeface="Arial" charset="0"/>
              </a:rPr>
              <a:t> du </a:t>
            </a:r>
            <a:r>
              <a:rPr lang="en-US" sz="2500" dirty="0" err="1">
                <a:latin typeface="Arial" charset="0"/>
              </a:rPr>
              <a:t>nhập</a:t>
            </a:r>
            <a:r>
              <a:rPr lang="en-US" sz="2500" dirty="0">
                <a:latin typeface="Arial" charset="0"/>
              </a:rPr>
              <a:t> v</a:t>
            </a:r>
            <a:r>
              <a:rPr lang="vi-VN" sz="2500" dirty="0">
                <a:latin typeface="Arial" charset="0"/>
              </a:rPr>
              <a:t>ă</a:t>
            </a:r>
            <a:r>
              <a:rPr lang="en-US" sz="2500" dirty="0">
                <a:latin typeface="Arial" charset="0"/>
              </a:rPr>
              <a:t>n </a:t>
            </a:r>
            <a:r>
              <a:rPr lang="en-US" sz="2500" dirty="0" err="1">
                <a:latin typeface="Arial" charset="0"/>
              </a:rPr>
              <a:t>hóa</a:t>
            </a:r>
            <a:r>
              <a:rPr lang="en-US" sz="2500" dirty="0">
                <a:latin typeface="Arial" charset="0"/>
              </a:rPr>
              <a:t> </a:t>
            </a:r>
            <a:r>
              <a:rPr lang="en-US" sz="2500" dirty="0" err="1">
                <a:latin typeface="Arial" charset="0"/>
              </a:rPr>
              <a:t>rồi</a:t>
            </a:r>
            <a:r>
              <a:rPr lang="en-US" sz="2500" dirty="0">
                <a:latin typeface="Arial" charset="0"/>
              </a:rPr>
              <a:t> </a:t>
            </a:r>
            <a:r>
              <a:rPr lang="en-US" sz="2500" dirty="0" err="1">
                <a:latin typeface="Arial" charset="0"/>
              </a:rPr>
              <a:t>vận</a:t>
            </a:r>
            <a:r>
              <a:rPr lang="en-US" sz="2500" dirty="0">
                <a:latin typeface="Arial" charset="0"/>
              </a:rPr>
              <a:t> </a:t>
            </a:r>
            <a:r>
              <a:rPr lang="en-US" sz="2500" dirty="0" err="1">
                <a:latin typeface="Arial" charset="0"/>
              </a:rPr>
              <a:t>dụng</a:t>
            </a:r>
            <a:r>
              <a:rPr lang="en-US" sz="2500" dirty="0">
                <a:latin typeface="Arial" charset="0"/>
              </a:rPr>
              <a:t> </a:t>
            </a:r>
            <a:r>
              <a:rPr lang="en-US" sz="2500" dirty="0" err="1">
                <a:latin typeface="Arial" charset="0"/>
              </a:rPr>
              <a:t>theo</a:t>
            </a:r>
            <a:r>
              <a:rPr lang="vi-VN" sz="2500" dirty="0">
                <a:latin typeface="Arial" charset="0"/>
              </a:rPr>
              <a:t>.</a:t>
            </a:r>
          </a:p>
          <a:p>
            <a:pPr>
              <a:buFont typeface="Arial" charset="0"/>
              <a:buChar char="•"/>
            </a:pPr>
            <a:r>
              <a:rPr lang="vi-VN" sz="2500" dirty="0">
                <a:latin typeface="Arial" charset="0"/>
              </a:rPr>
              <a:t>T</a:t>
            </a:r>
            <a:r>
              <a:rPr lang="en-US" sz="2500" dirty="0" err="1">
                <a:latin typeface="Arial" charset="0"/>
              </a:rPr>
              <a:t>ới</a:t>
            </a:r>
            <a:r>
              <a:rPr lang="en-US" sz="2500" dirty="0">
                <a:latin typeface="Arial" charset="0"/>
              </a:rPr>
              <a:t> nay </a:t>
            </a:r>
            <a:r>
              <a:rPr lang="en-US" sz="2500" dirty="0" err="1">
                <a:latin typeface="Arial" charset="0"/>
              </a:rPr>
              <a:t>nền</a:t>
            </a:r>
            <a:r>
              <a:rPr lang="en-US" sz="2500" dirty="0">
                <a:latin typeface="Arial" charset="0"/>
              </a:rPr>
              <a:t> YHCT </a:t>
            </a:r>
            <a:r>
              <a:rPr lang="en-US" sz="2500" dirty="0" err="1">
                <a:latin typeface="Arial" charset="0"/>
              </a:rPr>
              <a:t>Trung</a:t>
            </a:r>
            <a:r>
              <a:rPr lang="en-US" sz="2500" dirty="0">
                <a:latin typeface="Arial" charset="0"/>
              </a:rPr>
              <a:t> </a:t>
            </a:r>
            <a:r>
              <a:rPr lang="en-US" sz="2500" dirty="0" err="1">
                <a:latin typeface="Arial" charset="0"/>
              </a:rPr>
              <a:t>Quốc</a:t>
            </a:r>
            <a:r>
              <a:rPr lang="en-US" sz="2500" dirty="0">
                <a:latin typeface="Arial" charset="0"/>
              </a:rPr>
              <a:t> </a:t>
            </a:r>
            <a:r>
              <a:rPr lang="en-US" sz="2500" dirty="0" err="1">
                <a:latin typeface="Arial" charset="0"/>
              </a:rPr>
              <a:t>vẫn</a:t>
            </a:r>
            <a:r>
              <a:rPr lang="en-US" sz="2500" dirty="0">
                <a:latin typeface="Arial" charset="0"/>
              </a:rPr>
              <a:t> </a:t>
            </a:r>
            <a:r>
              <a:rPr lang="en-US" sz="2500" dirty="0" err="1">
                <a:latin typeface="Arial" charset="0"/>
              </a:rPr>
              <a:t>giữ</a:t>
            </a:r>
            <a:r>
              <a:rPr lang="en-US" sz="2500" dirty="0">
                <a:latin typeface="Arial" charset="0"/>
              </a:rPr>
              <a:t> </a:t>
            </a:r>
            <a:r>
              <a:rPr lang="en-US" sz="2500" dirty="0" err="1">
                <a:latin typeface="Arial" charset="0"/>
              </a:rPr>
              <a:t>vị</a:t>
            </a:r>
            <a:r>
              <a:rPr lang="en-US" sz="2500" dirty="0">
                <a:latin typeface="Arial" charset="0"/>
              </a:rPr>
              <a:t> </a:t>
            </a:r>
            <a:r>
              <a:rPr lang="en-US" sz="2500" dirty="0" err="1">
                <a:latin typeface="Arial" charset="0"/>
              </a:rPr>
              <a:t>trí</a:t>
            </a:r>
            <a:r>
              <a:rPr lang="en-US" sz="2500" dirty="0">
                <a:latin typeface="Arial" charset="0"/>
              </a:rPr>
              <a:t> </a:t>
            </a:r>
            <a:r>
              <a:rPr lang="vi-VN" sz="2500" dirty="0">
                <a:latin typeface="Arial" charset="0"/>
              </a:rPr>
              <a:t>đ</a:t>
            </a:r>
            <a:r>
              <a:rPr lang="en-US" sz="2500" dirty="0" err="1">
                <a:latin typeface="Arial" charset="0"/>
              </a:rPr>
              <a:t>ứng</a:t>
            </a:r>
            <a:r>
              <a:rPr lang="en-US" sz="2500" dirty="0">
                <a:latin typeface="Arial" charset="0"/>
              </a:rPr>
              <a:t> </a:t>
            </a:r>
            <a:r>
              <a:rPr lang="vi-VN" sz="2500" dirty="0">
                <a:latin typeface="Arial" charset="0"/>
              </a:rPr>
              <a:t>đ</a:t>
            </a:r>
            <a:r>
              <a:rPr lang="en-US" sz="2500" dirty="0" err="1">
                <a:latin typeface="Arial" charset="0"/>
              </a:rPr>
              <a:t>ầu</a:t>
            </a:r>
            <a:r>
              <a:rPr lang="vi-VN" sz="2500" dirty="0">
                <a:latin typeface="Arial" charset="0"/>
              </a:rPr>
              <a:t>.</a:t>
            </a:r>
            <a:endParaRPr lang="en-US" sz="2500" dirty="0">
              <a:latin typeface="Arial"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0223" y="382880"/>
            <a:ext cx="4258542" cy="25230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45495" y="3325091"/>
            <a:ext cx="4683270" cy="2775271"/>
          </a:xfrm>
          <a:prstGeom prst="rect">
            <a:avLst/>
          </a:prstGeom>
        </p:spPr>
      </p:pic>
      <p:sp>
        <p:nvSpPr>
          <p:cNvPr id="9" name="Rectangle 8"/>
          <p:cNvSpPr/>
          <p:nvPr/>
        </p:nvSpPr>
        <p:spPr>
          <a:xfrm>
            <a:off x="0" y="0"/>
            <a:ext cx="12192000"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p:cNvSpPr txBox="1"/>
          <p:nvPr/>
        </p:nvSpPr>
        <p:spPr>
          <a:xfrm>
            <a:off x="1875500" y="382880"/>
            <a:ext cx="6650182" cy="369332"/>
          </a:xfrm>
          <a:prstGeom prst="rect">
            <a:avLst/>
          </a:prstGeom>
          <a:noFill/>
        </p:spPr>
        <p:txBody>
          <a:bodyPr wrap="square" rtlCol="0">
            <a:spAutoFit/>
          </a:bodyPr>
          <a:lstStyle/>
          <a:p>
            <a:r>
              <a:rPr lang="vi-VN" dirty="0" smtClean="0"/>
              <a:t>Một số danh nhân YHCT Trung Quốc thời đầu:</a:t>
            </a:r>
            <a:endParaRPr lang="en-US" dirty="0"/>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46919" y="1598881"/>
            <a:ext cx="2905150" cy="3262456"/>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2645" y="1598881"/>
            <a:ext cx="3530745" cy="3262456"/>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3978" y="1598881"/>
            <a:ext cx="4068667" cy="3304020"/>
          </a:xfrm>
          <a:prstGeom prst="rect">
            <a:avLst/>
          </a:prstGeom>
        </p:spPr>
      </p:pic>
      <p:sp>
        <p:nvSpPr>
          <p:cNvPr id="14" name="TextBox 13"/>
          <p:cNvSpPr txBox="1"/>
          <p:nvPr/>
        </p:nvSpPr>
        <p:spPr>
          <a:xfrm>
            <a:off x="8857384" y="5094117"/>
            <a:ext cx="1884219" cy="369332"/>
          </a:xfrm>
          <a:prstGeom prst="rect">
            <a:avLst/>
          </a:prstGeom>
          <a:noFill/>
        </p:spPr>
        <p:txBody>
          <a:bodyPr wrap="square" rtlCol="0">
            <a:spAutoFit/>
          </a:bodyPr>
          <a:lstStyle/>
          <a:p>
            <a:r>
              <a:rPr lang="vi-VN" dirty="0" smtClean="0"/>
              <a:t>Biển Thước</a:t>
            </a:r>
            <a:endParaRPr lang="en-US" dirty="0"/>
          </a:p>
        </p:txBody>
      </p:sp>
      <p:sp>
        <p:nvSpPr>
          <p:cNvPr id="15" name="TextBox 14"/>
          <p:cNvSpPr txBox="1"/>
          <p:nvPr/>
        </p:nvSpPr>
        <p:spPr>
          <a:xfrm>
            <a:off x="5939817" y="5094117"/>
            <a:ext cx="1676400" cy="369332"/>
          </a:xfrm>
          <a:prstGeom prst="rect">
            <a:avLst/>
          </a:prstGeom>
          <a:noFill/>
        </p:spPr>
        <p:txBody>
          <a:bodyPr wrap="square" rtlCol="0">
            <a:spAutoFit/>
          </a:bodyPr>
          <a:lstStyle/>
          <a:p>
            <a:r>
              <a:rPr lang="vi-VN" dirty="0" smtClean="0"/>
              <a:t>Lý Thời Trân</a:t>
            </a:r>
            <a:endParaRPr lang="en-US" dirty="0"/>
          </a:p>
        </p:txBody>
      </p:sp>
      <p:sp>
        <p:nvSpPr>
          <p:cNvPr id="16" name="TextBox 15"/>
          <p:cNvSpPr txBox="1"/>
          <p:nvPr/>
        </p:nvSpPr>
        <p:spPr>
          <a:xfrm>
            <a:off x="3717196" y="5094117"/>
            <a:ext cx="1018309" cy="369332"/>
          </a:xfrm>
          <a:prstGeom prst="rect">
            <a:avLst/>
          </a:prstGeom>
          <a:noFill/>
        </p:spPr>
        <p:txBody>
          <a:bodyPr wrap="square" rtlCol="0">
            <a:spAutoFit/>
          </a:bodyPr>
          <a:lstStyle/>
          <a:p>
            <a:r>
              <a:rPr lang="vi-VN" dirty="0" smtClean="0"/>
              <a:t>Hoa Đà</a:t>
            </a:r>
            <a:endParaRPr lang="en-US" dirty="0"/>
          </a:p>
        </p:txBody>
      </p:sp>
      <p:sp>
        <p:nvSpPr>
          <p:cNvPr id="17" name="TextBox 16"/>
          <p:cNvSpPr txBox="1"/>
          <p:nvPr/>
        </p:nvSpPr>
        <p:spPr>
          <a:xfrm>
            <a:off x="772689" y="5094117"/>
            <a:ext cx="2205622" cy="369332"/>
          </a:xfrm>
          <a:prstGeom prst="rect">
            <a:avLst/>
          </a:prstGeom>
          <a:noFill/>
        </p:spPr>
        <p:txBody>
          <a:bodyPr wrap="square" rtlCol="0">
            <a:spAutoFit/>
          </a:bodyPr>
          <a:lstStyle/>
          <a:p>
            <a:r>
              <a:rPr lang="vi-VN" dirty="0" smtClean="0"/>
              <a:t>Trương Trọng Cảnh </a:t>
            </a:r>
            <a:endParaRPr lang="en-US" dirty="0"/>
          </a:p>
        </p:txBody>
      </p:sp>
    </p:spTree>
    <p:extLst>
      <p:ext uri="{BB962C8B-B14F-4D97-AF65-F5344CB8AC3E}">
        <p14:creationId xmlns:p14="http://schemas.microsoft.com/office/powerpoint/2010/main" val="16121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32509"/>
            <a:ext cx="2982686" cy="553998"/>
          </a:xfrm>
          <a:prstGeom prst="rect">
            <a:avLst/>
          </a:prstGeom>
          <a:noFill/>
        </p:spPr>
        <p:txBody>
          <a:bodyPr wrap="square" rtlCol="0">
            <a:spAutoFit/>
          </a:bodyPr>
          <a:lstStyle/>
          <a:p>
            <a:r>
              <a:rPr lang="vi-VN" sz="3000" dirty="0" smtClean="0">
                <a:solidFill>
                  <a:srgbClr val="006600"/>
                </a:solidFill>
              </a:rPr>
              <a:t>1.2. Việt Nam:</a:t>
            </a:r>
            <a:endParaRPr lang="en-US" sz="3000" dirty="0">
              <a:solidFill>
                <a:srgbClr val="006600"/>
              </a:solidFill>
            </a:endParaRPr>
          </a:p>
        </p:txBody>
      </p:sp>
      <p:sp>
        <p:nvSpPr>
          <p:cNvPr id="5" name="TextBox 4"/>
          <p:cNvSpPr txBox="1"/>
          <p:nvPr/>
        </p:nvSpPr>
        <p:spPr>
          <a:xfrm>
            <a:off x="318656" y="1149927"/>
            <a:ext cx="6747162" cy="5093702"/>
          </a:xfrm>
          <a:prstGeom prst="rect">
            <a:avLst/>
          </a:prstGeom>
          <a:noFill/>
        </p:spPr>
        <p:txBody>
          <a:bodyPr wrap="square" rtlCol="0">
            <a:spAutoFit/>
          </a:bodyPr>
          <a:lstStyle/>
          <a:p>
            <a:pPr marL="285750" indent="-285750">
              <a:buFont typeface="Wingdings" pitchFamily="2" charset="2"/>
              <a:buChar char="v"/>
            </a:pPr>
            <a:r>
              <a:rPr lang="vi-VN" sz="2500" b="1" dirty="0"/>
              <a:t>Thời Kỳ Dựng Nước</a:t>
            </a:r>
            <a:r>
              <a:rPr lang="vi-VN" sz="2500" dirty="0"/>
              <a:t> (Thời Kỳ Hùng Vương - 2900 năm </a:t>
            </a:r>
            <a:r>
              <a:rPr lang="vi-VN" sz="2500" dirty="0" smtClean="0"/>
              <a:t>TCN). </a:t>
            </a:r>
          </a:p>
          <a:p>
            <a:pPr marL="342900" indent="-342900">
              <a:buFont typeface="Arial" pitchFamily="34" charset="0"/>
              <a:buChar char="•"/>
            </a:pPr>
            <a:r>
              <a:rPr lang="vi-VN" sz="2500" dirty="0" smtClean="0"/>
              <a:t>Thời </a:t>
            </a:r>
            <a:r>
              <a:rPr lang="vi-VN" sz="2500" dirty="0"/>
              <a:t>kỳ này y học còn truyền miệng nhưng đã biết dùng thức ăn trị bệnh : ăn trầu cho ấm cơ thể, nhuộm răng để bảo vệ răng</a:t>
            </a:r>
            <a:r>
              <a:rPr lang="vi-VN" sz="2500" dirty="0" smtClean="0"/>
              <a:t>...</a:t>
            </a:r>
          </a:p>
          <a:p>
            <a:pPr marL="285750" indent="-285750">
              <a:buFont typeface="Wingdings" pitchFamily="2" charset="2"/>
              <a:buChar char="v"/>
            </a:pPr>
            <a:r>
              <a:rPr lang="vi-VN" sz="2500" dirty="0"/>
              <a:t> </a:t>
            </a:r>
            <a:r>
              <a:rPr lang="vi-VN" sz="2500" b="1" dirty="0"/>
              <a:t>Thời Kỳ Đấu Tranh Giành Độc Lập Lần Thứ I</a:t>
            </a:r>
            <a:r>
              <a:rPr lang="vi-VN" sz="2500" dirty="0"/>
              <a:t> (Năm 111 </a:t>
            </a:r>
            <a:r>
              <a:rPr lang="vi-VN" sz="2500" dirty="0" smtClean="0"/>
              <a:t>TCN).</a:t>
            </a:r>
            <a:endParaRPr lang="vi-VN" sz="2500" dirty="0"/>
          </a:p>
          <a:p>
            <a:pPr marL="342900" indent="-342900">
              <a:buFont typeface="Arial" pitchFamily="34" charset="0"/>
              <a:buChar char="•"/>
            </a:pPr>
            <a:r>
              <a:rPr lang="vi-VN" sz="2500" dirty="0"/>
              <a:t>Giao lưu và tiếp thu nền y học Trung </a:t>
            </a:r>
            <a:r>
              <a:rPr lang="vi-VN" sz="2500" dirty="0" smtClean="0"/>
              <a:t>Quốc.</a:t>
            </a:r>
          </a:p>
          <a:p>
            <a:pPr marL="342900" indent="-342900">
              <a:buFont typeface="Arial" pitchFamily="34" charset="0"/>
              <a:buChar char="•"/>
            </a:pPr>
            <a:r>
              <a:rPr lang="vi-VN" sz="2500" dirty="0" smtClean="0"/>
              <a:t>Các </a:t>
            </a:r>
            <a:r>
              <a:rPr lang="vi-VN" sz="2500" dirty="0"/>
              <a:t>vị thuốc được đưa sang Trung </a:t>
            </a:r>
            <a:r>
              <a:rPr lang="vi-VN" sz="2500" dirty="0" smtClean="0"/>
              <a:t>Quốc: Trầm </a:t>
            </a:r>
            <a:r>
              <a:rPr lang="vi-VN" sz="2500" dirty="0"/>
              <a:t>hương, Tê giác</a:t>
            </a:r>
            <a:r>
              <a:rPr lang="vi-VN" sz="2500" dirty="0" smtClean="0"/>
              <a:t>...</a:t>
            </a:r>
          </a:p>
          <a:p>
            <a:pPr marL="342900" indent="-342900">
              <a:buFont typeface="Arial" pitchFamily="34" charset="0"/>
              <a:buChar char="•"/>
            </a:pPr>
            <a:r>
              <a:rPr lang="vi-VN" sz="2500" dirty="0" smtClean="0"/>
              <a:t>Một </a:t>
            </a:r>
            <a:r>
              <a:rPr lang="vi-VN" sz="2500" dirty="0"/>
              <a:t>số thầy thuốc Trung Quốc sang Việt Nam trị bệnh  như : Đổng Phụng, Lâm Thắng</a:t>
            </a:r>
            <a:r>
              <a:rPr lang="vi-VN" sz="2500" dirty="0" smtClean="0"/>
              <a:t>...</a:t>
            </a:r>
            <a:endParaRPr lang="vi-VN" sz="25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5017" y="3304685"/>
            <a:ext cx="4241348" cy="282504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5017" y="332509"/>
            <a:ext cx="4241348" cy="2828449"/>
          </a:xfrm>
          <a:prstGeom prst="rect">
            <a:avLst/>
          </a:prstGeom>
        </p:spPr>
      </p:pic>
      <p:sp>
        <p:nvSpPr>
          <p:cNvPr id="8" name="TextBox 7"/>
          <p:cNvSpPr txBox="1"/>
          <p:nvPr/>
        </p:nvSpPr>
        <p:spPr>
          <a:xfrm>
            <a:off x="8315036" y="6243629"/>
            <a:ext cx="1634837" cy="369332"/>
          </a:xfrm>
          <a:prstGeom prst="rect">
            <a:avLst/>
          </a:prstGeom>
          <a:noFill/>
        </p:spPr>
        <p:txBody>
          <a:bodyPr wrap="square" rtlCol="0">
            <a:spAutoFit/>
          </a:bodyPr>
          <a:lstStyle/>
          <a:p>
            <a:r>
              <a:rPr lang="vi-VN" dirty="0" smtClean="0"/>
              <a:t>Đổng Phụng</a:t>
            </a:r>
            <a:endParaRPr lang="en-US" dirty="0"/>
          </a:p>
        </p:txBody>
      </p:sp>
      <p:sp>
        <p:nvSpPr>
          <p:cNvPr id="9" name="Rectangle 8"/>
          <p:cNvSpPr/>
          <p:nvPr/>
        </p:nvSpPr>
        <p:spPr>
          <a:xfrm>
            <a:off x="-14514" y="0"/>
            <a:ext cx="12192000" cy="68580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TextBox 11"/>
          <p:cNvSpPr txBox="1"/>
          <p:nvPr/>
        </p:nvSpPr>
        <p:spPr>
          <a:xfrm>
            <a:off x="282669" y="60925"/>
            <a:ext cx="11597633" cy="1015663"/>
          </a:xfrm>
          <a:prstGeom prst="rect">
            <a:avLst/>
          </a:prstGeom>
          <a:noFill/>
        </p:spPr>
        <p:txBody>
          <a:bodyPr wrap="square" rtlCol="0">
            <a:spAutoFit/>
          </a:bodyPr>
          <a:lstStyle/>
          <a:p>
            <a:pPr marL="457200" indent="-457200">
              <a:buFont typeface="Wingdings" pitchFamily="2" charset="2"/>
              <a:buChar char="v"/>
            </a:pPr>
            <a:r>
              <a:rPr lang="vi-VN" sz="3000" b="1" dirty="0"/>
              <a:t>Thời kỳ Độc Lập Giữa Các Triều Đại Ngô, Đình, Lê, Lý, Trần, Hồ</a:t>
            </a:r>
            <a:r>
              <a:rPr lang="vi-VN" sz="3000" dirty="0"/>
              <a:t> (939-1406</a:t>
            </a:r>
            <a:r>
              <a:rPr lang="vi-VN" sz="3000" dirty="0" smtClean="0"/>
              <a:t>).</a:t>
            </a:r>
            <a:endParaRPr lang="vi-VN" sz="3000" dirty="0"/>
          </a:p>
        </p:txBody>
      </p:sp>
      <p:sp>
        <p:nvSpPr>
          <p:cNvPr id="14" name="TextBox 13"/>
          <p:cNvSpPr txBox="1"/>
          <p:nvPr/>
        </p:nvSpPr>
        <p:spPr>
          <a:xfrm>
            <a:off x="457200" y="1315526"/>
            <a:ext cx="6830291" cy="4708981"/>
          </a:xfrm>
          <a:prstGeom prst="rect">
            <a:avLst/>
          </a:prstGeom>
          <a:noFill/>
        </p:spPr>
        <p:txBody>
          <a:bodyPr wrap="square" rtlCol="0">
            <a:spAutoFit/>
          </a:bodyPr>
          <a:lstStyle/>
          <a:p>
            <a:pPr marL="342900" indent="-342900">
              <a:buFont typeface="Arial" pitchFamily="34" charset="0"/>
              <a:buChar char="•"/>
            </a:pPr>
            <a:r>
              <a:rPr lang="vi-VN" sz="2500" dirty="0"/>
              <a:t>Tổ chức Ty Thái Y chăm lo bảo vệ sức khỏe cho vua quan trong triều, có nhiều thầy thuốc chuyên nghiệp lo việc chữa bệnh cho nhân dân, phát triển việc tổ chức trồng thuốc...</a:t>
            </a:r>
          </a:p>
          <a:p>
            <a:pPr marL="342900" indent="-342900">
              <a:buFont typeface="Arial" pitchFamily="34" charset="0"/>
              <a:buChar char="•"/>
            </a:pPr>
            <a:r>
              <a:rPr lang="vi-VN" sz="2500" dirty="0"/>
              <a:t>Phương pháp trị bệnh bằng tâm lý phát </a:t>
            </a:r>
            <a:r>
              <a:rPr lang="vi-VN" sz="2500" dirty="0" smtClean="0"/>
              <a:t>triển</a:t>
            </a:r>
          </a:p>
          <a:p>
            <a:pPr marL="342900" indent="-342900">
              <a:buFont typeface="Arial" pitchFamily="34" charset="0"/>
              <a:buChar char="•"/>
            </a:pPr>
            <a:r>
              <a:rPr lang="vi-VN" sz="2500" dirty="0"/>
              <a:t>Chủ trương phát thuốc cho nhân dân ở các vùng có dịch bệnh.</a:t>
            </a:r>
          </a:p>
          <a:p>
            <a:pPr marL="342900" indent="-342900">
              <a:buFont typeface="Arial" pitchFamily="34" charset="0"/>
              <a:buChar char="•"/>
            </a:pPr>
            <a:r>
              <a:rPr lang="vi-VN" sz="2500" dirty="0"/>
              <a:t>Tổ chức trồng và thu hái thuốc dùng cho quân đội và nhân </a:t>
            </a:r>
            <a:r>
              <a:rPr lang="vi-VN" sz="2500" dirty="0" smtClean="0"/>
              <a:t>dân</a:t>
            </a:r>
          </a:p>
          <a:p>
            <a:pPr marL="342900" lvl="1" indent="-342900">
              <a:buFont typeface="Arial" pitchFamily="34" charset="0"/>
              <a:buChar char="•"/>
            </a:pPr>
            <a:r>
              <a:rPr lang="vi-VN" sz="2500" dirty="0"/>
              <a:t>Danh y thời này là Nguyễn Đại Năng với tác phẩm Châm Cứu Tiệp Hiệu Diễn Ca </a:t>
            </a:r>
            <a:r>
              <a:rPr lang="vi-VN" sz="2500" dirty="0" smtClean="0"/>
              <a:t>.</a:t>
            </a:r>
            <a:endParaRPr lang="vi-VN" sz="2500" dirty="0"/>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2639" y="642503"/>
            <a:ext cx="4404701" cy="2662182"/>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49623" y="3395607"/>
            <a:ext cx="4000500" cy="2628900"/>
          </a:xfrm>
          <a:prstGeom prst="rect">
            <a:avLst/>
          </a:prstGeom>
        </p:spPr>
      </p:pic>
    </p:spTree>
    <p:extLst>
      <p:ext uri="{BB962C8B-B14F-4D97-AF65-F5344CB8AC3E}">
        <p14:creationId xmlns:p14="http://schemas.microsoft.com/office/powerpoint/2010/main" val="176557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5127" y="387926"/>
            <a:ext cx="10349346" cy="6232475"/>
          </a:xfrm>
          <a:prstGeom prst="rect">
            <a:avLst/>
          </a:prstGeom>
          <a:noFill/>
        </p:spPr>
        <p:txBody>
          <a:bodyPr wrap="square" rtlCol="0">
            <a:spAutoFit/>
          </a:bodyPr>
          <a:lstStyle/>
          <a:p>
            <a:pPr marL="342900" indent="-342900">
              <a:buFont typeface="Wingdings" pitchFamily="2" charset="2"/>
              <a:buChar char="v"/>
            </a:pPr>
            <a:r>
              <a:rPr lang="vi-VN" sz="2500" b="1" dirty="0"/>
              <a:t>Thời Kỳ Đấu Tranh Giành Độc Lập Lần Thứ II</a:t>
            </a:r>
            <a:r>
              <a:rPr lang="vi-VN" sz="2500" dirty="0"/>
              <a:t> (1407-1427)</a:t>
            </a:r>
          </a:p>
          <a:p>
            <a:pPr marL="342900" indent="-342900">
              <a:buFont typeface="Arial" pitchFamily="34" charset="0"/>
              <a:buChar char="•"/>
            </a:pPr>
            <a:r>
              <a:rPr lang="vi-VN" sz="2500" dirty="0"/>
              <a:t>Nhà Minh xâm lược cướp hết các sách vở, thuốc và đem các danh y Việt Nam về nước ... do đó Y học không phát triển được</a:t>
            </a:r>
            <a:r>
              <a:rPr lang="vi-VN" sz="2500" dirty="0" smtClean="0"/>
              <a:t>.</a:t>
            </a:r>
          </a:p>
          <a:p>
            <a:endParaRPr lang="vi-VN" sz="2500" dirty="0"/>
          </a:p>
          <a:p>
            <a:pPr marL="342900" indent="-342900">
              <a:buFont typeface="Wingdings" pitchFamily="2" charset="2"/>
              <a:buChar char="v"/>
            </a:pPr>
            <a:r>
              <a:rPr lang="vi-VN" sz="2500" b="1" dirty="0" smtClean="0"/>
              <a:t>Thời </a:t>
            </a:r>
            <a:r>
              <a:rPr lang="vi-VN" sz="2500" b="1" dirty="0"/>
              <a:t>Kỳ Độc Lập Dưới Các Triều Đại Hậu Lê, Tây sơn, Nguyễn</a:t>
            </a:r>
            <a:r>
              <a:rPr lang="vi-VN" sz="2500" dirty="0"/>
              <a:t> (</a:t>
            </a:r>
            <a:r>
              <a:rPr lang="vi-VN" sz="2500" dirty="0" smtClean="0"/>
              <a:t>1428-1876)</a:t>
            </a:r>
          </a:p>
          <a:p>
            <a:pPr marL="457200" indent="-457200">
              <a:buFont typeface="Arial" pitchFamily="34" charset="0"/>
              <a:buChar char="•"/>
            </a:pPr>
            <a:r>
              <a:rPr lang="vi-VN" sz="2800" dirty="0"/>
              <a:t>Bộ Luật Hồng Đức có đặt quy chế về nghề Y : trừng phạt thầy thuốc kém đạo đức, ban hành quy chế pháp y khám án mạng tử thi...</a:t>
            </a:r>
          </a:p>
          <a:p>
            <a:pPr marL="457200" indent="-457200">
              <a:buFont typeface="Arial" pitchFamily="34" charset="0"/>
              <a:buChar char="•"/>
            </a:pPr>
            <a:r>
              <a:rPr lang="vi-VN" sz="2800" dirty="0" smtClean="0"/>
              <a:t>Mở </a:t>
            </a:r>
            <a:r>
              <a:rPr lang="vi-VN" sz="2800" dirty="0"/>
              <a:t>các khóa thi tuyển lương y, tổ chức khoa giảng dạy ở Thái y viện, đặt các học chức ở phủ, huyện để dạy nghề </a:t>
            </a:r>
            <a:r>
              <a:rPr lang="vi-VN" sz="2800" dirty="0" smtClean="0"/>
              <a:t>thuốc</a:t>
            </a:r>
            <a:r>
              <a:rPr lang="vi-VN" sz="2800" dirty="0"/>
              <a:t>       </a:t>
            </a:r>
            <a:endParaRPr lang="vi-VN" sz="2800" dirty="0" smtClean="0"/>
          </a:p>
          <a:p>
            <a:pPr marL="457200" indent="-457200">
              <a:buFont typeface="Arial" pitchFamily="34" charset="0"/>
              <a:buChar char="•"/>
            </a:pPr>
            <a:r>
              <a:rPr lang="vi-VN" sz="2800" dirty="0" smtClean="0"/>
              <a:t>Tổ </a:t>
            </a:r>
            <a:r>
              <a:rPr lang="vi-VN" sz="2800" dirty="0"/>
              <a:t>chức được Cục Nam Dược nghiên cứu thuốc trị bệnh cho quân đội và nhân dân.</a:t>
            </a:r>
          </a:p>
          <a:p>
            <a:pPr marL="342900" indent="-342900">
              <a:buFont typeface="Wingdings" pitchFamily="2" charset="2"/>
              <a:buChar char="v"/>
            </a:pPr>
            <a:endParaRPr lang="vi-VN" sz="2500" dirty="0" smtClean="0"/>
          </a:p>
        </p:txBody>
      </p:sp>
      <p:sp>
        <p:nvSpPr>
          <p:cNvPr id="5" name="Rectangle 4"/>
          <p:cNvSpPr/>
          <p:nvPr/>
        </p:nvSpPr>
        <p:spPr>
          <a:xfrm>
            <a:off x="0" y="0"/>
            <a:ext cx="12219709" cy="685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TextBox 5"/>
          <p:cNvSpPr txBox="1"/>
          <p:nvPr/>
        </p:nvSpPr>
        <p:spPr>
          <a:xfrm>
            <a:off x="969818" y="734289"/>
            <a:ext cx="10321637" cy="5093702"/>
          </a:xfrm>
          <a:prstGeom prst="rect">
            <a:avLst/>
          </a:prstGeom>
          <a:noFill/>
        </p:spPr>
        <p:txBody>
          <a:bodyPr wrap="square" rtlCol="0">
            <a:spAutoFit/>
          </a:bodyPr>
          <a:lstStyle/>
          <a:p>
            <a:pPr marL="342900" indent="-342900">
              <a:buFont typeface="Wingdings" pitchFamily="2" charset="2"/>
              <a:buChar char="v"/>
            </a:pPr>
            <a:r>
              <a:rPr lang="vi-VN" sz="2500" b="1" dirty="0" smtClean="0"/>
              <a:t>Thời </a:t>
            </a:r>
            <a:r>
              <a:rPr lang="vi-VN" sz="2500" b="1" dirty="0"/>
              <a:t>Kỳ Pháp Xâm Lược</a:t>
            </a:r>
            <a:r>
              <a:rPr lang="vi-VN" sz="2500" dirty="0"/>
              <a:t> (1884-1945)</a:t>
            </a:r>
          </a:p>
          <a:p>
            <a:pPr marL="800100" lvl="1" indent="-342900">
              <a:buFont typeface="Arial" pitchFamily="34" charset="0"/>
              <a:buChar char="•"/>
            </a:pPr>
            <a:r>
              <a:rPr lang="vi-VN" sz="2500" dirty="0" smtClean="0"/>
              <a:t>Giải </a:t>
            </a:r>
            <a:r>
              <a:rPr lang="vi-VN" sz="2500" dirty="0"/>
              <a:t>tán các tổ chức y tế thời nhà Nguyễn, loại YHCT ra khỏi tổ chức y tế bảo hộ, đưa nền y tế thực dân vào. thầy thuốc YHCT chỉ hoạt động nhỏ lẻ trong dân gian.</a:t>
            </a:r>
          </a:p>
          <a:p>
            <a:pPr marL="342900" indent="-342900">
              <a:buFont typeface="Wingdings" pitchFamily="2" charset="2"/>
              <a:buChar char="v"/>
            </a:pPr>
            <a:r>
              <a:rPr lang="vi-VN" sz="2500" dirty="0" smtClean="0"/>
              <a:t>T</a:t>
            </a:r>
            <a:r>
              <a:rPr lang="vi-VN" sz="2500" b="1" dirty="0" smtClean="0"/>
              <a:t>hời </a:t>
            </a:r>
            <a:r>
              <a:rPr lang="vi-VN" sz="2500" b="1" dirty="0"/>
              <a:t>kỳ việt nam dân chủ cộng hòa</a:t>
            </a:r>
            <a:r>
              <a:rPr lang="vi-VN" sz="2500" dirty="0"/>
              <a:t> (1945-1976)</a:t>
            </a:r>
          </a:p>
          <a:p>
            <a:pPr marL="800100" lvl="1" indent="-342900">
              <a:buFont typeface="Arial" pitchFamily="34" charset="0"/>
              <a:buChar char="•"/>
            </a:pPr>
            <a:r>
              <a:rPr lang="vi-VN" sz="2500" dirty="0"/>
              <a:t>Phục hồi nền YHCT.</a:t>
            </a:r>
          </a:p>
          <a:p>
            <a:pPr marL="800100" lvl="1" indent="-342900">
              <a:buFont typeface="Arial" pitchFamily="34" charset="0"/>
              <a:buChar char="•"/>
            </a:pPr>
            <a:r>
              <a:rPr lang="vi-VN" sz="2500" dirty="0"/>
              <a:t>Chủ trương kết hợp YHCT &amp; YHHĐ để phục vụ tốt sức khỏe cho nhân dân.</a:t>
            </a:r>
          </a:p>
          <a:p>
            <a:pPr marL="800100" lvl="1" indent="-342900">
              <a:buFont typeface="Arial" pitchFamily="34" charset="0"/>
              <a:buChar char="•"/>
            </a:pPr>
            <a:r>
              <a:rPr lang="vi-VN" sz="2500" dirty="0"/>
              <a:t>Ngày 10-12 - 1957 thành lập Hội Đông Y Việt </a:t>
            </a:r>
            <a:r>
              <a:rPr lang="vi-VN" sz="2500" dirty="0" smtClean="0"/>
              <a:t>Nam.</a:t>
            </a:r>
          </a:p>
          <a:p>
            <a:pPr marL="800100" lvl="1" indent="-342900">
              <a:buFont typeface="Arial" pitchFamily="34" charset="0"/>
              <a:buChar char="•"/>
            </a:pPr>
            <a:r>
              <a:rPr lang="vi-VN" sz="2500" dirty="0" smtClean="0"/>
              <a:t>Năm </a:t>
            </a:r>
            <a:r>
              <a:rPr lang="vi-VN" sz="2500" dirty="0"/>
              <a:t>1995 do hợp tác quốc tế Việt Nam </a:t>
            </a:r>
            <a:r>
              <a:rPr lang="vi-VN" sz="2500" dirty="0" smtClean="0"/>
              <a:t>là thành </a:t>
            </a:r>
            <a:r>
              <a:rPr lang="vi-VN" sz="2500" dirty="0"/>
              <a:t>viên của Hiệp Hội Châm Cứu Thế Giới nên Hội Đông y tách ra thêm Hội Châm Cứu Việt </a:t>
            </a:r>
            <a:r>
              <a:rPr lang="vi-VN" sz="2500" dirty="0" smtClean="0"/>
              <a:t>Nam.</a:t>
            </a:r>
          </a:p>
          <a:p>
            <a:pPr marL="800100" lvl="1" indent="-342900">
              <a:buFont typeface="Arial" pitchFamily="34" charset="0"/>
              <a:buChar char="•"/>
            </a:pPr>
            <a:r>
              <a:rPr lang="vi-VN" sz="2500" dirty="0" smtClean="0"/>
              <a:t>Phổ </a:t>
            </a:r>
            <a:r>
              <a:rPr lang="vi-VN" sz="2500" dirty="0"/>
              <a:t>biến các phương pháp trị bệnh không dùng thuốc</a:t>
            </a:r>
            <a:r>
              <a:rPr lang="vi-VN" sz="2500" dirty="0" smtClean="0"/>
              <a:t>.</a:t>
            </a:r>
            <a:endParaRPr lang="vi-VN" sz="2500" dirty="0"/>
          </a:p>
        </p:txBody>
      </p:sp>
      <p:sp>
        <p:nvSpPr>
          <p:cNvPr id="7" name="Rectangle 6"/>
          <p:cNvSpPr/>
          <p:nvPr/>
        </p:nvSpPr>
        <p:spPr>
          <a:xfrm>
            <a:off x="969818" y="734289"/>
            <a:ext cx="10529455" cy="526472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8" name="TextBox 7"/>
          <p:cNvSpPr txBox="1"/>
          <p:nvPr/>
        </p:nvSpPr>
        <p:spPr>
          <a:xfrm>
            <a:off x="1219201" y="1122218"/>
            <a:ext cx="9975272" cy="4324261"/>
          </a:xfrm>
          <a:prstGeom prst="rect">
            <a:avLst/>
          </a:prstGeom>
          <a:noFill/>
        </p:spPr>
        <p:txBody>
          <a:bodyPr wrap="square" rtlCol="0">
            <a:spAutoFit/>
          </a:bodyPr>
          <a:lstStyle/>
          <a:p>
            <a:pPr marL="342900" indent="-342900">
              <a:buFont typeface="Wingdings" pitchFamily="2" charset="2"/>
              <a:buChar char="v"/>
            </a:pPr>
            <a:r>
              <a:rPr lang="vi-VN" sz="2500" b="1" dirty="0"/>
              <a:t>Đến nay:</a:t>
            </a:r>
            <a:endParaRPr lang="vi-VN" sz="2500" dirty="0"/>
          </a:p>
          <a:p>
            <a:pPr marL="342900" indent="-342900">
              <a:buFont typeface="Arial" pitchFamily="34" charset="0"/>
              <a:buChar char="•"/>
            </a:pPr>
            <a:r>
              <a:rPr lang="vi-VN" sz="2500" dirty="0"/>
              <a:t>Đa số các phường xã đều có các phòng, tổ chẩn trị YHCT.</a:t>
            </a:r>
          </a:p>
          <a:p>
            <a:pPr marL="342900" indent="-342900">
              <a:buFont typeface="Arial" pitchFamily="34" charset="0"/>
              <a:buChar char="•"/>
            </a:pPr>
            <a:r>
              <a:rPr lang="vi-VN" sz="2500" dirty="0"/>
              <a:t>Hệ thống hóa các Lương Y vào các đoàn thể Hội Đông y, Hội Châm Cứu.</a:t>
            </a:r>
          </a:p>
          <a:p>
            <a:pPr marL="342900" indent="-342900">
              <a:buFont typeface="Arial" pitchFamily="34" charset="0"/>
              <a:buChar char="•"/>
            </a:pPr>
            <a:r>
              <a:rPr lang="vi-VN" sz="2500" dirty="0"/>
              <a:t>Thành lập các bộ môn giảng dạy YHCT tại các </a:t>
            </a:r>
            <a:r>
              <a:rPr lang="vi-VN" sz="2500" dirty="0" smtClean="0"/>
              <a:t>trường </a:t>
            </a:r>
            <a:r>
              <a:rPr lang="vi-VN" sz="2500" dirty="0"/>
              <a:t>trung học và đại học.</a:t>
            </a:r>
          </a:p>
          <a:p>
            <a:pPr marL="342900" indent="-342900">
              <a:buFont typeface="Arial" pitchFamily="34" charset="0"/>
              <a:buChar char="•"/>
            </a:pPr>
            <a:r>
              <a:rPr lang="vi-VN" sz="2500" dirty="0"/>
              <a:t>Đã có 1 học viện YHCT  và  2 Viện YHCT ở miền Nam và Bắc.</a:t>
            </a:r>
          </a:p>
          <a:p>
            <a:pPr marL="342900" indent="-342900">
              <a:buFont typeface="Arial" pitchFamily="34" charset="0"/>
              <a:buChar char="•"/>
            </a:pPr>
            <a:r>
              <a:rPr lang="vi-VN" sz="2500" dirty="0"/>
              <a:t>Dịch thuật, biên soạn nhiều loại sách Kinh Điển, sách chuyên đề, chuyên sâu phục vụ công tác nghiên cứu, giảng dạy.</a:t>
            </a:r>
          </a:p>
          <a:p>
            <a:endParaRPr lang="en-US" sz="2500" dirty="0"/>
          </a:p>
          <a:p>
            <a:endParaRPr lang="en-US" sz="2500" dirty="0"/>
          </a:p>
        </p:txBody>
      </p:sp>
    </p:spTree>
    <p:extLst>
      <p:ext uri="{BB962C8B-B14F-4D97-AF65-F5344CB8AC3E}">
        <p14:creationId xmlns:p14="http://schemas.microsoft.com/office/powerpoint/2010/main" val="296680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6363" y="27709"/>
            <a:ext cx="10806546" cy="707886"/>
          </a:xfrm>
          <a:prstGeom prst="rect">
            <a:avLst/>
          </a:prstGeom>
          <a:noFill/>
        </p:spPr>
        <p:txBody>
          <a:bodyPr wrap="square" rtlCol="0">
            <a:spAutoFit/>
          </a:bodyPr>
          <a:lstStyle/>
          <a:p>
            <a:r>
              <a:rPr lang="vi-VN" sz="4000" b="1" dirty="0" smtClean="0">
                <a:solidFill>
                  <a:srgbClr val="006600"/>
                </a:solidFill>
              </a:rPr>
              <a:t>2. Một số học thuyết y học cổ truyền:</a:t>
            </a:r>
          </a:p>
        </p:txBody>
      </p:sp>
      <p:sp>
        <p:nvSpPr>
          <p:cNvPr id="6" name="TextBox 5"/>
          <p:cNvSpPr txBox="1"/>
          <p:nvPr/>
        </p:nvSpPr>
        <p:spPr>
          <a:xfrm>
            <a:off x="346363" y="1122218"/>
            <a:ext cx="8506692" cy="5170646"/>
          </a:xfrm>
          <a:prstGeom prst="rect">
            <a:avLst/>
          </a:prstGeom>
          <a:noFill/>
        </p:spPr>
        <p:txBody>
          <a:bodyPr wrap="square" rtlCol="0">
            <a:spAutoFit/>
          </a:bodyPr>
          <a:lstStyle/>
          <a:p>
            <a:r>
              <a:rPr lang="vi-VN" sz="3000" dirty="0" smtClean="0">
                <a:solidFill>
                  <a:srgbClr val="006600"/>
                </a:solidFill>
              </a:rPr>
              <a:t>2.1 Học thuyết âm dương:</a:t>
            </a:r>
          </a:p>
          <a:p>
            <a:pPr marL="800100" lvl="1" indent="-342900">
              <a:buFont typeface="Arial" pitchFamily="34" charset="0"/>
              <a:buChar char="•"/>
            </a:pPr>
            <a:r>
              <a:rPr lang="vi-VN" sz="2500" dirty="0"/>
              <a:t>L</a:t>
            </a:r>
            <a:r>
              <a:rPr lang="vi-VN" sz="2500" dirty="0" smtClean="0"/>
              <a:t>à </a:t>
            </a:r>
            <a:r>
              <a:rPr lang="vi-VN" sz="2500" dirty="0"/>
              <a:t>nền tảng tư duy nhận thấy sự vật luôn luôn có mâu thuẫn, nhưng thống nhất với nhau, không ngừng vận động, biến hóa để phát sinh, phát triển và tiêu vong gọi là học thuyết âm dương</a:t>
            </a:r>
            <a:r>
              <a:rPr lang="vi-VN" sz="2500" dirty="0" smtClean="0"/>
              <a:t>.</a:t>
            </a:r>
          </a:p>
          <a:p>
            <a:pPr marL="800100" lvl="1" indent="-342900">
              <a:buFont typeface="Arial" pitchFamily="34" charset="0"/>
              <a:buChar char="•"/>
            </a:pPr>
            <a:r>
              <a:rPr lang="vi-VN" sz="2500" dirty="0"/>
              <a:t>Âm và dương là tên gọi đặt cho 2 yếu tố cơ bản của một vật, 2 cực của một quá trình vận động và 2 nhóm hiện tượng có mối liên quan biện chứng với </a:t>
            </a:r>
            <a:r>
              <a:rPr lang="vi-VN" sz="2500" dirty="0" smtClean="0"/>
              <a:t>nhau.</a:t>
            </a:r>
          </a:p>
          <a:p>
            <a:pPr marL="1257300" lvl="2" indent="-342900">
              <a:buFont typeface="Wingdings" pitchFamily="2" charset="2"/>
              <a:buChar char="ü"/>
            </a:pPr>
            <a:r>
              <a:rPr lang="vi-VN" sz="2500" dirty="0" smtClean="0"/>
              <a:t>Tính </a:t>
            </a:r>
            <a:r>
              <a:rPr lang="vi-VN" sz="2500" dirty="0"/>
              <a:t>cơ bản của âm: Ở phía dưới, ở bên trong, yên tĩnh có xu hướng tích </a:t>
            </a:r>
            <a:r>
              <a:rPr lang="vi-VN" sz="2500" dirty="0" smtClean="0"/>
              <a:t>tụ.</a:t>
            </a:r>
          </a:p>
          <a:p>
            <a:pPr marL="1257300" lvl="2" indent="-342900">
              <a:buFont typeface="Wingdings" pitchFamily="2" charset="2"/>
              <a:buChar char="ü"/>
            </a:pPr>
            <a:r>
              <a:rPr lang="vi-VN" sz="2500" dirty="0" smtClean="0"/>
              <a:t>Tính </a:t>
            </a:r>
            <a:r>
              <a:rPr lang="vi-VN" sz="2500" dirty="0"/>
              <a:t>cơ bản của dương: Ở phía trên, ở bên ngoài, hoạt động có xu hướng phân tán.</a:t>
            </a:r>
            <a:endParaRPr lang="en-US" sz="25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7169" y="1681287"/>
            <a:ext cx="3324832" cy="3472603"/>
          </a:xfrm>
          <a:prstGeom prst="rect">
            <a:avLst/>
          </a:prstGeom>
        </p:spPr>
      </p:pic>
      <p:sp>
        <p:nvSpPr>
          <p:cNvPr id="8" name="Rectangle 7"/>
          <p:cNvSpPr/>
          <p:nvPr/>
        </p:nvSpPr>
        <p:spPr>
          <a:xfrm>
            <a:off x="0" y="-46049"/>
            <a:ext cx="12192000" cy="692727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TextBox 8"/>
          <p:cNvSpPr txBox="1"/>
          <p:nvPr/>
        </p:nvSpPr>
        <p:spPr>
          <a:xfrm>
            <a:off x="346363" y="62998"/>
            <a:ext cx="6483927" cy="553998"/>
          </a:xfrm>
          <a:prstGeom prst="rect">
            <a:avLst/>
          </a:prstGeom>
          <a:noFill/>
        </p:spPr>
        <p:txBody>
          <a:bodyPr wrap="square" rtlCol="0">
            <a:spAutoFit/>
          </a:bodyPr>
          <a:lstStyle/>
          <a:p>
            <a:r>
              <a:rPr lang="vi-VN" sz="3000" dirty="0" smtClean="0">
                <a:solidFill>
                  <a:srgbClr val="006600"/>
                </a:solidFill>
              </a:rPr>
              <a:t>2.2 Học thuyết ngũ hành:</a:t>
            </a:r>
            <a:endParaRPr lang="en-US" sz="3000" dirty="0">
              <a:solidFill>
                <a:srgbClr val="006600"/>
              </a:solidFill>
            </a:endParaRPr>
          </a:p>
        </p:txBody>
      </p:sp>
      <p:sp>
        <p:nvSpPr>
          <p:cNvPr id="10" name="TextBox 9"/>
          <p:cNvSpPr txBox="1"/>
          <p:nvPr/>
        </p:nvSpPr>
        <p:spPr>
          <a:xfrm>
            <a:off x="346363" y="923284"/>
            <a:ext cx="10557164" cy="4708981"/>
          </a:xfrm>
          <a:prstGeom prst="rect">
            <a:avLst/>
          </a:prstGeom>
          <a:noFill/>
        </p:spPr>
        <p:txBody>
          <a:bodyPr wrap="square" rtlCol="0">
            <a:spAutoFit/>
          </a:bodyPr>
          <a:lstStyle/>
          <a:p>
            <a:pPr marL="342900" indent="-342900">
              <a:buFont typeface="Arial" pitchFamily="34" charset="0"/>
              <a:buChar char="•"/>
            </a:pPr>
            <a:r>
              <a:rPr lang="vi-VN" sz="2500" dirty="0" smtClean="0"/>
              <a:t>Là </a:t>
            </a:r>
            <a:r>
              <a:rPr lang="vi-VN" sz="2500" dirty="0"/>
              <a:t>triết học cổ đại của phương Đông giải thích mối quan hệ hữu cơ giữa các sự vật trong quá trình vận động và biến hoá. Có thể coi học thuyết Ngũ hành là một hệ tự điều chỉnh có 5 thành phần</a:t>
            </a:r>
            <a:r>
              <a:rPr lang="vi-VN" sz="2500" dirty="0" smtClean="0"/>
              <a:t>.</a:t>
            </a:r>
          </a:p>
          <a:p>
            <a:pPr marL="342900" indent="-342900">
              <a:buFont typeface="Arial" pitchFamily="34" charset="0"/>
              <a:buChar char="•"/>
            </a:pPr>
            <a:r>
              <a:rPr lang="vi-VN" sz="2500" dirty="0"/>
              <a:t>L</a:t>
            </a:r>
            <a:r>
              <a:rPr lang="vi-VN" sz="2500" dirty="0" smtClean="0"/>
              <a:t>à </a:t>
            </a:r>
            <a:r>
              <a:rPr lang="vi-VN" sz="2500" dirty="0"/>
              <a:t>nền tảng tư duy và hành động của y học cổ truyền, được ứng dụng trong khám bệnh, chẩn đoán bệnh, chữa bệnh và tìm thuốc, chế thuốc</a:t>
            </a:r>
            <a:r>
              <a:rPr lang="vi-VN" sz="2500" dirty="0" smtClean="0"/>
              <a:t>.</a:t>
            </a:r>
            <a:endParaRPr lang="vi-VN" sz="2500" dirty="0"/>
          </a:p>
          <a:p>
            <a:pPr marL="342900" indent="-342900">
              <a:buFont typeface="Arial" pitchFamily="34" charset="0"/>
              <a:buChar char="•"/>
            </a:pPr>
            <a:r>
              <a:rPr lang="en-US" sz="2500" dirty="0" smtClean="0">
                <a:latin typeface="Arial" pitchFamily="34" charset="0"/>
                <a:cs typeface="Arial" pitchFamily="34" charset="0"/>
              </a:rPr>
              <a:t>Ng</a:t>
            </a:r>
            <a:r>
              <a:rPr lang="vi-VN" sz="2500" dirty="0" smtClean="0">
                <a:latin typeface="Arial" pitchFamily="34" charset="0"/>
                <a:cs typeface="Arial" pitchFamily="34" charset="0"/>
              </a:rPr>
              <a:t>ư</a:t>
            </a:r>
            <a:r>
              <a:rPr lang="en-US" sz="2500" dirty="0" err="1" smtClean="0">
                <a:latin typeface="Arial" pitchFamily="34" charset="0"/>
                <a:cs typeface="Arial" pitchFamily="34" charset="0"/>
              </a:rPr>
              <a:t>ời</a:t>
            </a:r>
            <a:r>
              <a:rPr lang="en-US" sz="2500" dirty="0" smtClean="0">
                <a:latin typeface="Arial" pitchFamily="34" charset="0"/>
                <a:cs typeface="Arial" pitchFamily="34" charset="0"/>
              </a:rPr>
              <a:t> </a:t>
            </a:r>
            <a:r>
              <a:rPr lang="en-US" sz="2500" dirty="0">
                <a:latin typeface="Arial" pitchFamily="34" charset="0"/>
                <a:cs typeface="Arial" pitchFamily="34" charset="0"/>
              </a:rPr>
              <a:t>ta </a:t>
            </a:r>
            <a:r>
              <a:rPr lang="en-US" sz="2500" dirty="0" err="1">
                <a:latin typeface="Arial" pitchFamily="34" charset="0"/>
                <a:cs typeface="Arial" pitchFamily="34" charset="0"/>
              </a:rPr>
              <a:t>tìm</a:t>
            </a:r>
            <a:r>
              <a:rPr lang="en-US" sz="2500" dirty="0">
                <a:latin typeface="Arial" pitchFamily="34" charset="0"/>
                <a:cs typeface="Arial" pitchFamily="34" charset="0"/>
              </a:rPr>
              <a:t> </a:t>
            </a:r>
            <a:r>
              <a:rPr lang="en-US" sz="2500" dirty="0" err="1">
                <a:latin typeface="Arial" pitchFamily="34" charset="0"/>
                <a:cs typeface="Arial" pitchFamily="34" charset="0"/>
              </a:rPr>
              <a:t>kiếm</a:t>
            </a:r>
            <a:r>
              <a:rPr lang="en-US" sz="2500" dirty="0">
                <a:latin typeface="Arial" pitchFamily="34" charset="0"/>
                <a:cs typeface="Arial" pitchFamily="34" charset="0"/>
              </a:rPr>
              <a:t> </a:t>
            </a:r>
            <a:r>
              <a:rPr lang="en-US" sz="2500" dirty="0" err="1">
                <a:latin typeface="Arial" pitchFamily="34" charset="0"/>
                <a:cs typeface="Arial" pitchFamily="34" charset="0"/>
              </a:rPr>
              <a:t>và</a:t>
            </a:r>
            <a:r>
              <a:rPr lang="en-US" sz="2500" dirty="0">
                <a:latin typeface="Arial" pitchFamily="34" charset="0"/>
                <a:cs typeface="Arial" pitchFamily="34" charset="0"/>
              </a:rPr>
              <a:t> </a:t>
            </a:r>
            <a:r>
              <a:rPr lang="en-US" sz="2500" dirty="0" err="1">
                <a:latin typeface="Arial" pitchFamily="34" charset="0"/>
                <a:cs typeface="Arial" pitchFamily="34" charset="0"/>
              </a:rPr>
              <a:t>xét</a:t>
            </a:r>
            <a:r>
              <a:rPr lang="en-US" sz="2500" dirty="0">
                <a:latin typeface="Arial" pitchFamily="34" charset="0"/>
                <a:cs typeface="Arial" pitchFamily="34" charset="0"/>
              </a:rPr>
              <a:t> </a:t>
            </a:r>
            <a:r>
              <a:rPr lang="en-US" sz="2500" dirty="0" err="1">
                <a:latin typeface="Arial" pitchFamily="34" charset="0"/>
                <a:cs typeface="Arial" pitchFamily="34" charset="0"/>
              </a:rPr>
              <a:t>tác</a:t>
            </a:r>
            <a:r>
              <a:rPr lang="en-US" sz="2500" dirty="0">
                <a:latin typeface="Arial" pitchFamily="34" charset="0"/>
                <a:cs typeface="Arial" pitchFamily="34" charset="0"/>
              </a:rPr>
              <a:t> </a:t>
            </a:r>
            <a:r>
              <a:rPr lang="en-US" sz="2500" dirty="0" err="1">
                <a:latin typeface="Arial" pitchFamily="34" charset="0"/>
                <a:cs typeface="Arial" pitchFamily="34" charset="0"/>
              </a:rPr>
              <a:t>dụng</a:t>
            </a:r>
            <a:r>
              <a:rPr lang="en-US" sz="2500" dirty="0">
                <a:latin typeface="Arial" pitchFamily="34" charset="0"/>
                <a:cs typeface="Arial" pitchFamily="34" charset="0"/>
              </a:rPr>
              <a:t> </a:t>
            </a:r>
            <a:r>
              <a:rPr lang="en-US" sz="2500" dirty="0" err="1">
                <a:latin typeface="Arial" pitchFamily="34" charset="0"/>
                <a:cs typeface="Arial" pitchFamily="34" charset="0"/>
              </a:rPr>
              <a:t>của</a:t>
            </a:r>
            <a:r>
              <a:rPr lang="en-US" sz="2500" dirty="0">
                <a:latin typeface="Arial" pitchFamily="34" charset="0"/>
                <a:cs typeface="Arial" pitchFamily="34" charset="0"/>
              </a:rPr>
              <a:t> </a:t>
            </a:r>
            <a:r>
              <a:rPr lang="en-US" sz="2500" dirty="0" err="1">
                <a:latin typeface="Arial" pitchFamily="34" charset="0"/>
                <a:cs typeface="Arial" pitchFamily="34" charset="0"/>
              </a:rPr>
              <a:t>thuốc</a:t>
            </a:r>
            <a:r>
              <a:rPr lang="en-US" sz="2500" dirty="0">
                <a:latin typeface="Arial" pitchFamily="34" charset="0"/>
                <a:cs typeface="Arial" pitchFamily="34" charset="0"/>
              </a:rPr>
              <a:t> </a:t>
            </a:r>
            <a:r>
              <a:rPr lang="vi-VN" sz="2500" dirty="0" err="1">
                <a:latin typeface="Arial" pitchFamily="34" charset="0"/>
                <a:cs typeface="Arial" pitchFamily="34" charset="0"/>
              </a:rPr>
              <a:t>đ</a:t>
            </a:r>
            <a:r>
              <a:rPr lang="en-US" sz="2500" dirty="0" err="1" smtClean="0">
                <a:latin typeface="Arial" pitchFamily="34" charset="0"/>
                <a:cs typeface="Arial" pitchFamily="34" charset="0"/>
              </a:rPr>
              <a:t>ối</a:t>
            </a:r>
            <a:r>
              <a:rPr lang="en-US" sz="2500" dirty="0" smtClean="0">
                <a:latin typeface="Arial" pitchFamily="34" charset="0"/>
                <a:cs typeface="Arial" pitchFamily="34" charset="0"/>
              </a:rPr>
              <a:t> </a:t>
            </a:r>
            <a:r>
              <a:rPr lang="en-US" sz="2500" dirty="0" err="1">
                <a:latin typeface="Arial" pitchFamily="34" charset="0"/>
                <a:cs typeface="Arial" pitchFamily="34" charset="0"/>
              </a:rPr>
              <a:t>với</a:t>
            </a:r>
            <a:r>
              <a:rPr lang="en-US" sz="2500" dirty="0">
                <a:latin typeface="Arial" pitchFamily="34" charset="0"/>
                <a:cs typeface="Arial" pitchFamily="34" charset="0"/>
              </a:rPr>
              <a:t> </a:t>
            </a:r>
            <a:r>
              <a:rPr lang="en-US" sz="2500" dirty="0" err="1">
                <a:latin typeface="Arial" pitchFamily="34" charset="0"/>
                <a:cs typeface="Arial" pitchFamily="34" charset="0"/>
              </a:rPr>
              <a:t>bệnh</a:t>
            </a:r>
            <a:r>
              <a:rPr lang="en-US" sz="2500" dirty="0">
                <a:latin typeface="Arial" pitchFamily="34" charset="0"/>
                <a:cs typeface="Arial" pitchFamily="34" charset="0"/>
              </a:rPr>
              <a:t> </a:t>
            </a:r>
            <a:r>
              <a:rPr lang="en-US" sz="2500" dirty="0" err="1">
                <a:latin typeface="Arial" pitchFamily="34" charset="0"/>
                <a:cs typeface="Arial" pitchFamily="34" charset="0"/>
              </a:rPr>
              <a:t>tật</a:t>
            </a:r>
            <a:r>
              <a:rPr lang="en-US" sz="2500" dirty="0">
                <a:latin typeface="Arial" pitchFamily="34" charset="0"/>
                <a:cs typeface="Arial" pitchFamily="34" charset="0"/>
              </a:rPr>
              <a:t> </a:t>
            </a:r>
            <a:r>
              <a:rPr lang="en-US" sz="2500" dirty="0" err="1">
                <a:latin typeface="Arial" pitchFamily="34" charset="0"/>
                <a:cs typeface="Arial" pitchFamily="34" charset="0"/>
              </a:rPr>
              <a:t>các</a:t>
            </a:r>
            <a:r>
              <a:rPr lang="en-US" sz="2500" dirty="0">
                <a:latin typeface="Arial" pitchFamily="34" charset="0"/>
                <a:cs typeface="Arial" pitchFamily="34" charset="0"/>
              </a:rPr>
              <a:t> </a:t>
            </a:r>
            <a:r>
              <a:rPr lang="en-US" sz="2500" dirty="0" err="1">
                <a:latin typeface="Arial" pitchFamily="34" charset="0"/>
                <a:cs typeface="Arial" pitchFamily="34" charset="0"/>
              </a:rPr>
              <a:t>tạng</a:t>
            </a:r>
            <a:r>
              <a:rPr lang="en-US" sz="2500" dirty="0">
                <a:latin typeface="Arial" pitchFamily="34" charset="0"/>
                <a:cs typeface="Arial" pitchFamily="34" charset="0"/>
              </a:rPr>
              <a:t> </a:t>
            </a:r>
            <a:r>
              <a:rPr lang="en-US" sz="2500" dirty="0" err="1">
                <a:latin typeface="Arial" pitchFamily="34" charset="0"/>
                <a:cs typeface="Arial" pitchFamily="34" charset="0"/>
              </a:rPr>
              <a:t>phủ</a:t>
            </a:r>
            <a:r>
              <a:rPr lang="en-US" sz="2500" dirty="0">
                <a:latin typeface="Arial" pitchFamily="34" charset="0"/>
                <a:cs typeface="Arial" pitchFamily="34" charset="0"/>
              </a:rPr>
              <a:t> </a:t>
            </a:r>
            <a:r>
              <a:rPr lang="en-US" sz="2500" dirty="0" err="1">
                <a:latin typeface="Arial" pitchFamily="34" charset="0"/>
                <a:cs typeface="Arial" pitchFamily="34" charset="0"/>
              </a:rPr>
              <a:t>trên</a:t>
            </a:r>
            <a:r>
              <a:rPr lang="en-US" sz="2500" dirty="0">
                <a:latin typeface="Arial" pitchFamily="34" charset="0"/>
                <a:cs typeface="Arial" pitchFamily="34" charset="0"/>
              </a:rPr>
              <a:t> </a:t>
            </a:r>
            <a:r>
              <a:rPr lang="en-US" sz="2500" dirty="0" smtClean="0">
                <a:latin typeface="Arial" pitchFamily="34" charset="0"/>
                <a:cs typeface="Arial" pitchFamily="34" charset="0"/>
              </a:rPr>
              <a:t>c</a:t>
            </a:r>
            <a:r>
              <a:rPr lang="vi-VN" sz="2500" dirty="0">
                <a:latin typeface="Arial" pitchFamily="34" charset="0"/>
                <a:cs typeface="Arial" pitchFamily="34" charset="0"/>
              </a:rPr>
              <a:t>ơ</a:t>
            </a:r>
            <a:r>
              <a:rPr lang="en-US" sz="2500" dirty="0" smtClean="0">
                <a:latin typeface="Arial" pitchFamily="34" charset="0"/>
                <a:cs typeface="Arial" pitchFamily="34" charset="0"/>
              </a:rPr>
              <a:t> </a:t>
            </a:r>
            <a:r>
              <a:rPr lang="en-US" sz="2500" dirty="0" err="1">
                <a:latin typeface="Arial" pitchFamily="34" charset="0"/>
                <a:cs typeface="Arial" pitchFamily="34" charset="0"/>
              </a:rPr>
              <a:t>sở</a:t>
            </a:r>
            <a:r>
              <a:rPr lang="en-US" sz="2500" dirty="0">
                <a:latin typeface="Arial" pitchFamily="34" charset="0"/>
                <a:cs typeface="Arial" pitchFamily="34" charset="0"/>
              </a:rPr>
              <a:t> </a:t>
            </a:r>
            <a:r>
              <a:rPr lang="en-US" sz="2500" dirty="0" err="1">
                <a:latin typeface="Arial" pitchFamily="34" charset="0"/>
                <a:cs typeface="Arial" pitchFamily="34" charset="0"/>
              </a:rPr>
              <a:t>liên</a:t>
            </a:r>
            <a:r>
              <a:rPr lang="en-US" sz="2500" dirty="0">
                <a:latin typeface="Arial" pitchFamily="34" charset="0"/>
                <a:cs typeface="Arial" pitchFamily="34" charset="0"/>
              </a:rPr>
              <a:t> </a:t>
            </a:r>
            <a:r>
              <a:rPr lang="en-US" sz="2500" dirty="0" err="1">
                <a:latin typeface="Arial" pitchFamily="34" charset="0"/>
                <a:cs typeface="Arial" pitchFamily="34" charset="0"/>
              </a:rPr>
              <a:t>quan</a:t>
            </a:r>
            <a:r>
              <a:rPr lang="en-US" sz="2500" dirty="0">
                <a:latin typeface="Arial" pitchFamily="34" charset="0"/>
                <a:cs typeface="Arial" pitchFamily="34" charset="0"/>
              </a:rPr>
              <a:t> </a:t>
            </a:r>
            <a:r>
              <a:rPr lang="en-US" sz="2500" dirty="0" err="1">
                <a:latin typeface="Arial" pitchFamily="34" charset="0"/>
                <a:cs typeface="Arial" pitchFamily="34" charset="0"/>
              </a:rPr>
              <a:t>giữa</a:t>
            </a:r>
            <a:r>
              <a:rPr lang="en-US" sz="2500" dirty="0">
                <a:latin typeface="Arial" pitchFamily="34" charset="0"/>
                <a:cs typeface="Arial" pitchFamily="34" charset="0"/>
              </a:rPr>
              <a:t> </a:t>
            </a:r>
            <a:r>
              <a:rPr lang="en-US" sz="2500" dirty="0" err="1">
                <a:latin typeface="Arial" pitchFamily="34" charset="0"/>
                <a:cs typeface="Arial" pitchFamily="34" charset="0"/>
              </a:rPr>
              <a:t>vị</a:t>
            </a:r>
            <a:r>
              <a:rPr lang="en-US" sz="2500" dirty="0">
                <a:latin typeface="Arial" pitchFamily="34" charset="0"/>
                <a:cs typeface="Arial" pitchFamily="34" charset="0"/>
              </a:rPr>
              <a:t>, </a:t>
            </a:r>
            <a:r>
              <a:rPr lang="en-US" sz="2500" dirty="0" err="1">
                <a:latin typeface="Arial" pitchFamily="34" charset="0"/>
                <a:cs typeface="Arial" pitchFamily="34" charset="0"/>
              </a:rPr>
              <a:t>sắc</a:t>
            </a:r>
            <a:r>
              <a:rPr lang="en-US" sz="2500" dirty="0">
                <a:latin typeface="Arial" pitchFamily="34" charset="0"/>
                <a:cs typeface="Arial" pitchFamily="34" charset="0"/>
              </a:rPr>
              <a:t> </a:t>
            </a:r>
            <a:r>
              <a:rPr lang="en-US" sz="2500" dirty="0" err="1">
                <a:latin typeface="Arial" pitchFamily="34" charset="0"/>
                <a:cs typeface="Arial" pitchFamily="34" charset="0"/>
              </a:rPr>
              <a:t>với</a:t>
            </a:r>
            <a:r>
              <a:rPr lang="en-US" sz="2500" dirty="0">
                <a:latin typeface="Arial" pitchFamily="34" charset="0"/>
                <a:cs typeface="Arial" pitchFamily="34" charset="0"/>
              </a:rPr>
              <a:t> </a:t>
            </a:r>
            <a:r>
              <a:rPr lang="en-US" sz="2500" dirty="0" err="1">
                <a:latin typeface="Arial" pitchFamily="34" charset="0"/>
                <a:cs typeface="Arial" pitchFamily="34" charset="0"/>
              </a:rPr>
              <a:t>tạng</a:t>
            </a:r>
            <a:r>
              <a:rPr lang="en-US" sz="2500" dirty="0">
                <a:latin typeface="Arial" pitchFamily="34" charset="0"/>
                <a:cs typeface="Arial" pitchFamily="34" charset="0"/>
              </a:rPr>
              <a:t> </a:t>
            </a:r>
            <a:r>
              <a:rPr lang="en-US" sz="2500" dirty="0" err="1">
                <a:latin typeface="Arial" pitchFamily="34" charset="0"/>
                <a:cs typeface="Arial" pitchFamily="34" charset="0"/>
              </a:rPr>
              <a:t>phủ</a:t>
            </a:r>
            <a:r>
              <a:rPr lang="en-US" sz="2500" dirty="0">
                <a:latin typeface="Arial" pitchFamily="34" charset="0"/>
                <a:cs typeface="Arial" pitchFamily="34" charset="0"/>
              </a:rPr>
              <a:t> </a:t>
            </a:r>
          </a:p>
          <a:p>
            <a:pPr marL="1200150" lvl="2" indent="-285750">
              <a:buFontTx/>
              <a:buChar char="-"/>
            </a:pPr>
            <a:r>
              <a:rPr lang="en-US" sz="2500" dirty="0" err="1" smtClean="0">
                <a:latin typeface="Arial" pitchFamily="34" charset="0"/>
                <a:cs typeface="Arial" pitchFamily="34" charset="0"/>
              </a:rPr>
              <a:t>Vị</a:t>
            </a:r>
            <a:r>
              <a:rPr lang="en-US" sz="2500" dirty="0" smtClean="0">
                <a:latin typeface="Arial" pitchFamily="34" charset="0"/>
                <a:cs typeface="Arial" pitchFamily="34" charset="0"/>
              </a:rPr>
              <a:t> </a:t>
            </a:r>
            <a:r>
              <a:rPr lang="en-US" sz="2500" dirty="0" err="1">
                <a:latin typeface="Arial" pitchFamily="34" charset="0"/>
                <a:cs typeface="Arial" pitchFamily="34" charset="0"/>
              </a:rPr>
              <a:t>chua</a:t>
            </a:r>
            <a:r>
              <a:rPr lang="en-US" sz="2500" dirty="0">
                <a:latin typeface="Arial" pitchFamily="34" charset="0"/>
                <a:cs typeface="Arial" pitchFamily="34" charset="0"/>
              </a:rPr>
              <a:t>, </a:t>
            </a:r>
            <a:r>
              <a:rPr lang="en-US" sz="2500" dirty="0" smtClean="0">
                <a:latin typeface="Arial" pitchFamily="34" charset="0"/>
                <a:cs typeface="Arial" pitchFamily="34" charset="0"/>
              </a:rPr>
              <a:t>m</a:t>
            </a:r>
            <a:r>
              <a:rPr lang="vi-VN" sz="2500" dirty="0">
                <a:latin typeface="Arial" pitchFamily="34" charset="0"/>
                <a:cs typeface="Arial" pitchFamily="34" charset="0"/>
              </a:rPr>
              <a:t>à</a:t>
            </a:r>
            <a:r>
              <a:rPr lang="en-US" sz="2500" dirty="0" smtClean="0">
                <a:latin typeface="Arial" pitchFamily="34" charset="0"/>
                <a:cs typeface="Arial" pitchFamily="34" charset="0"/>
              </a:rPr>
              <a:t>u </a:t>
            </a:r>
            <a:r>
              <a:rPr lang="en-US" sz="2500" dirty="0" err="1">
                <a:latin typeface="Arial" pitchFamily="34" charset="0"/>
                <a:cs typeface="Arial" pitchFamily="34" charset="0"/>
              </a:rPr>
              <a:t>xanh</a:t>
            </a:r>
            <a:r>
              <a:rPr lang="en-US" sz="2500" dirty="0">
                <a:latin typeface="Arial" pitchFamily="34" charset="0"/>
                <a:cs typeface="Arial" pitchFamily="34" charset="0"/>
              </a:rPr>
              <a:t> (</a:t>
            </a:r>
            <a:r>
              <a:rPr lang="en-US" sz="2500" dirty="0" err="1">
                <a:latin typeface="Arial" pitchFamily="34" charset="0"/>
                <a:cs typeface="Arial" pitchFamily="34" charset="0"/>
              </a:rPr>
              <a:t>Mộc</a:t>
            </a:r>
            <a:r>
              <a:rPr lang="en-US" sz="2500" dirty="0">
                <a:latin typeface="Arial" pitchFamily="34" charset="0"/>
                <a:cs typeface="Arial" pitchFamily="34" charset="0"/>
              </a:rPr>
              <a:t>) </a:t>
            </a:r>
            <a:r>
              <a:rPr lang="en-US" sz="2500" dirty="0" err="1">
                <a:latin typeface="Arial" pitchFamily="34" charset="0"/>
                <a:cs typeface="Arial" pitchFamily="34" charset="0"/>
              </a:rPr>
              <a:t>vào</a:t>
            </a:r>
            <a:r>
              <a:rPr lang="en-US" sz="2500" dirty="0">
                <a:latin typeface="Arial" pitchFamily="34" charset="0"/>
                <a:cs typeface="Arial" pitchFamily="34" charset="0"/>
              </a:rPr>
              <a:t> </a:t>
            </a:r>
            <a:r>
              <a:rPr lang="en-US" sz="2500" dirty="0" smtClean="0">
                <a:latin typeface="Arial" pitchFamily="34" charset="0"/>
                <a:cs typeface="Arial" pitchFamily="34" charset="0"/>
              </a:rPr>
              <a:t>can</a:t>
            </a:r>
            <a:endParaRPr lang="vi-VN" sz="2500" dirty="0" smtClean="0">
              <a:latin typeface="Arial" pitchFamily="34" charset="0"/>
              <a:cs typeface="Arial" pitchFamily="34" charset="0"/>
            </a:endParaRPr>
          </a:p>
          <a:p>
            <a:pPr marL="1200150" lvl="2" indent="-285750">
              <a:buFontTx/>
              <a:buChar char="-"/>
            </a:pPr>
            <a:r>
              <a:rPr lang="en-US" sz="2500" dirty="0" err="1" smtClean="0">
                <a:latin typeface="Arial" pitchFamily="34" charset="0"/>
                <a:cs typeface="Arial" pitchFamily="34" charset="0"/>
              </a:rPr>
              <a:t>Vị</a:t>
            </a:r>
            <a:r>
              <a:rPr lang="en-US" sz="2500" dirty="0" smtClean="0">
                <a:latin typeface="Arial" pitchFamily="34" charset="0"/>
                <a:cs typeface="Arial" pitchFamily="34" charset="0"/>
              </a:rPr>
              <a:t> </a:t>
            </a:r>
            <a:r>
              <a:rPr lang="vi-VN" sz="2500" dirty="0" err="1">
                <a:latin typeface="Arial" pitchFamily="34" charset="0"/>
                <a:cs typeface="Arial" pitchFamily="34" charset="0"/>
              </a:rPr>
              <a:t>đ</a:t>
            </a:r>
            <a:r>
              <a:rPr lang="en-US" sz="2500" dirty="0" err="1" smtClean="0">
                <a:latin typeface="Arial" pitchFamily="34" charset="0"/>
                <a:cs typeface="Arial" pitchFamily="34" charset="0"/>
              </a:rPr>
              <a:t>ắng</a:t>
            </a:r>
            <a:r>
              <a:rPr lang="en-US" sz="2500" dirty="0">
                <a:latin typeface="Arial" pitchFamily="34" charset="0"/>
                <a:cs typeface="Arial" pitchFamily="34" charset="0"/>
              </a:rPr>
              <a:t>, </a:t>
            </a:r>
            <a:r>
              <a:rPr lang="en-US" sz="2500" dirty="0" err="1">
                <a:latin typeface="Arial" pitchFamily="34" charset="0"/>
                <a:cs typeface="Arial" pitchFamily="34" charset="0"/>
              </a:rPr>
              <a:t>màu</a:t>
            </a:r>
            <a:r>
              <a:rPr lang="en-US" sz="2500" dirty="0">
                <a:latin typeface="Arial" pitchFamily="34" charset="0"/>
                <a:cs typeface="Arial" pitchFamily="34" charset="0"/>
              </a:rPr>
              <a:t> </a:t>
            </a:r>
            <a:r>
              <a:rPr lang="vi-VN" sz="2500" dirty="0" err="1">
                <a:latin typeface="Arial" pitchFamily="34" charset="0"/>
                <a:cs typeface="Arial" pitchFamily="34" charset="0"/>
              </a:rPr>
              <a:t>đ</a:t>
            </a:r>
            <a:r>
              <a:rPr lang="en-US" sz="2500" dirty="0" smtClean="0">
                <a:latin typeface="Arial" pitchFamily="34" charset="0"/>
                <a:cs typeface="Arial" pitchFamily="34" charset="0"/>
              </a:rPr>
              <a:t>ỏ </a:t>
            </a:r>
            <a:r>
              <a:rPr lang="en-US" sz="2500" dirty="0">
                <a:latin typeface="Arial" pitchFamily="34" charset="0"/>
                <a:cs typeface="Arial" pitchFamily="34" charset="0"/>
              </a:rPr>
              <a:t>(</a:t>
            </a:r>
            <a:r>
              <a:rPr lang="en-US" sz="2500" dirty="0" err="1">
                <a:latin typeface="Arial" pitchFamily="34" charset="0"/>
                <a:cs typeface="Arial" pitchFamily="34" charset="0"/>
              </a:rPr>
              <a:t>Hỏa</a:t>
            </a:r>
            <a:r>
              <a:rPr lang="en-US" sz="2500" dirty="0">
                <a:latin typeface="Arial" pitchFamily="34" charset="0"/>
                <a:cs typeface="Arial" pitchFamily="34" charset="0"/>
              </a:rPr>
              <a:t>) </a:t>
            </a:r>
            <a:r>
              <a:rPr lang="en-US" sz="2500" dirty="0" err="1">
                <a:latin typeface="Arial" pitchFamily="34" charset="0"/>
                <a:cs typeface="Arial" pitchFamily="34" charset="0"/>
              </a:rPr>
              <a:t>vào</a:t>
            </a:r>
            <a:r>
              <a:rPr lang="en-US" sz="2500" dirty="0">
                <a:latin typeface="Arial" pitchFamily="34" charset="0"/>
                <a:cs typeface="Arial" pitchFamily="34" charset="0"/>
              </a:rPr>
              <a:t> </a:t>
            </a:r>
            <a:r>
              <a:rPr lang="en-US" sz="2500" dirty="0" err="1" smtClean="0">
                <a:latin typeface="Arial" pitchFamily="34" charset="0"/>
                <a:cs typeface="Arial" pitchFamily="34" charset="0"/>
              </a:rPr>
              <a:t>tâm</a:t>
            </a:r>
            <a:endParaRPr lang="vi-VN" sz="2500" dirty="0">
              <a:latin typeface="Arial" pitchFamily="34" charset="0"/>
              <a:cs typeface="Arial" pitchFamily="34" charset="0"/>
            </a:endParaRPr>
          </a:p>
          <a:p>
            <a:pPr marL="1200150" lvl="2" indent="-285750">
              <a:buFontTx/>
              <a:buChar char="-"/>
            </a:pPr>
            <a:r>
              <a:rPr lang="en-US" sz="2500" dirty="0" err="1" smtClean="0">
                <a:latin typeface="Arial" pitchFamily="34" charset="0"/>
                <a:cs typeface="Arial" pitchFamily="34" charset="0"/>
              </a:rPr>
              <a:t>Vị</a:t>
            </a:r>
            <a:r>
              <a:rPr lang="en-US" sz="2500" dirty="0" smtClean="0">
                <a:latin typeface="Arial" pitchFamily="34" charset="0"/>
                <a:cs typeface="Arial" pitchFamily="34" charset="0"/>
              </a:rPr>
              <a:t> </a:t>
            </a:r>
            <a:r>
              <a:rPr lang="en-US" sz="2500" dirty="0" err="1">
                <a:latin typeface="Arial" pitchFamily="34" charset="0"/>
                <a:cs typeface="Arial" pitchFamily="34" charset="0"/>
              </a:rPr>
              <a:t>ngọt</a:t>
            </a:r>
            <a:r>
              <a:rPr lang="en-US" sz="2500" dirty="0">
                <a:latin typeface="Arial" pitchFamily="34" charset="0"/>
                <a:cs typeface="Arial" pitchFamily="34" charset="0"/>
              </a:rPr>
              <a:t>, </a:t>
            </a:r>
            <a:r>
              <a:rPr lang="en-US" sz="2500" dirty="0" err="1">
                <a:latin typeface="Arial" pitchFamily="34" charset="0"/>
                <a:cs typeface="Arial" pitchFamily="34" charset="0"/>
              </a:rPr>
              <a:t>màu</a:t>
            </a:r>
            <a:r>
              <a:rPr lang="en-US" sz="2500" dirty="0">
                <a:latin typeface="Arial" pitchFamily="34" charset="0"/>
                <a:cs typeface="Arial" pitchFamily="34" charset="0"/>
              </a:rPr>
              <a:t> </a:t>
            </a:r>
            <a:r>
              <a:rPr lang="en-US" sz="2500" dirty="0" err="1">
                <a:latin typeface="Arial" pitchFamily="34" charset="0"/>
                <a:cs typeface="Arial" pitchFamily="34" charset="0"/>
              </a:rPr>
              <a:t>vàng</a:t>
            </a:r>
            <a:r>
              <a:rPr lang="en-US" sz="2500" dirty="0">
                <a:latin typeface="Arial" pitchFamily="34" charset="0"/>
                <a:cs typeface="Arial" pitchFamily="34" charset="0"/>
              </a:rPr>
              <a:t> (</a:t>
            </a:r>
            <a:r>
              <a:rPr lang="en-US" sz="2500" dirty="0" err="1">
                <a:latin typeface="Arial" pitchFamily="34" charset="0"/>
                <a:cs typeface="Arial" pitchFamily="34" charset="0"/>
              </a:rPr>
              <a:t>Thổ</a:t>
            </a:r>
            <a:r>
              <a:rPr lang="en-US" sz="2500" dirty="0">
                <a:latin typeface="Arial" pitchFamily="34" charset="0"/>
                <a:cs typeface="Arial" pitchFamily="34" charset="0"/>
              </a:rPr>
              <a:t>) </a:t>
            </a:r>
            <a:r>
              <a:rPr lang="en-US" sz="2500" dirty="0" err="1">
                <a:latin typeface="Arial" pitchFamily="34" charset="0"/>
                <a:cs typeface="Arial" pitchFamily="34" charset="0"/>
              </a:rPr>
              <a:t>vào</a:t>
            </a:r>
            <a:r>
              <a:rPr lang="en-US" sz="2500" dirty="0">
                <a:latin typeface="Arial" pitchFamily="34" charset="0"/>
                <a:cs typeface="Arial" pitchFamily="34" charset="0"/>
              </a:rPr>
              <a:t> </a:t>
            </a:r>
            <a:r>
              <a:rPr lang="en-US" sz="2500" dirty="0" smtClean="0">
                <a:latin typeface="Arial" pitchFamily="34" charset="0"/>
                <a:cs typeface="Arial" pitchFamily="34" charset="0"/>
              </a:rPr>
              <a:t>t</a:t>
            </a:r>
            <a:r>
              <a:rPr lang="vi-VN" sz="2500" dirty="0" smtClean="0">
                <a:latin typeface="Arial" pitchFamily="34" charset="0"/>
                <a:cs typeface="Arial" pitchFamily="34" charset="0"/>
              </a:rPr>
              <a:t>ỵ</a:t>
            </a:r>
            <a:endParaRPr lang="vi-VN" sz="2500" dirty="0">
              <a:latin typeface="Arial" pitchFamily="34" charset="0"/>
              <a:cs typeface="Arial" pitchFamily="34" charset="0"/>
            </a:endParaRPr>
          </a:p>
          <a:p>
            <a:pPr marL="1200150" lvl="2" indent="-285750">
              <a:buFontTx/>
              <a:buChar char="-"/>
            </a:pPr>
            <a:r>
              <a:rPr lang="en-US" sz="2500" dirty="0" err="1" smtClean="0">
                <a:latin typeface="Arial" pitchFamily="34" charset="0"/>
                <a:cs typeface="Arial" pitchFamily="34" charset="0"/>
              </a:rPr>
              <a:t>Vị</a:t>
            </a:r>
            <a:r>
              <a:rPr lang="en-US" sz="2500" dirty="0" smtClean="0">
                <a:latin typeface="Arial" pitchFamily="34" charset="0"/>
                <a:cs typeface="Arial" pitchFamily="34" charset="0"/>
              </a:rPr>
              <a:t> </a:t>
            </a:r>
            <a:r>
              <a:rPr lang="en-US" sz="2500" dirty="0">
                <a:latin typeface="Arial" pitchFamily="34" charset="0"/>
                <a:cs typeface="Arial" pitchFamily="34" charset="0"/>
              </a:rPr>
              <a:t>cay, </a:t>
            </a:r>
            <a:r>
              <a:rPr lang="en-US" sz="2500" dirty="0" err="1">
                <a:latin typeface="Arial" pitchFamily="34" charset="0"/>
                <a:cs typeface="Arial" pitchFamily="34" charset="0"/>
              </a:rPr>
              <a:t>màu</a:t>
            </a:r>
            <a:r>
              <a:rPr lang="en-US" sz="2500" dirty="0">
                <a:latin typeface="Arial" pitchFamily="34" charset="0"/>
                <a:cs typeface="Arial" pitchFamily="34" charset="0"/>
              </a:rPr>
              <a:t> </a:t>
            </a:r>
            <a:r>
              <a:rPr lang="en-US" sz="2500" dirty="0" err="1">
                <a:latin typeface="Arial" pitchFamily="34" charset="0"/>
                <a:cs typeface="Arial" pitchFamily="34" charset="0"/>
              </a:rPr>
              <a:t>trắng</a:t>
            </a:r>
            <a:r>
              <a:rPr lang="en-US" sz="2500" dirty="0">
                <a:latin typeface="Arial" pitchFamily="34" charset="0"/>
                <a:cs typeface="Arial" pitchFamily="34" charset="0"/>
              </a:rPr>
              <a:t> (Kim) </a:t>
            </a:r>
            <a:r>
              <a:rPr lang="en-US" sz="2500" dirty="0" err="1">
                <a:latin typeface="Arial" pitchFamily="34" charset="0"/>
                <a:cs typeface="Arial" pitchFamily="34" charset="0"/>
              </a:rPr>
              <a:t>vào</a:t>
            </a:r>
            <a:r>
              <a:rPr lang="en-US" sz="2500" dirty="0">
                <a:latin typeface="Arial" pitchFamily="34" charset="0"/>
                <a:cs typeface="Arial" pitchFamily="34" charset="0"/>
              </a:rPr>
              <a:t> </a:t>
            </a:r>
            <a:r>
              <a:rPr lang="en-US" sz="2500" dirty="0" err="1" smtClean="0">
                <a:latin typeface="Arial" pitchFamily="34" charset="0"/>
                <a:cs typeface="Arial" pitchFamily="34" charset="0"/>
              </a:rPr>
              <a:t>phế</a:t>
            </a:r>
            <a:endParaRPr lang="vi-VN" sz="2500" dirty="0">
              <a:latin typeface="Arial" pitchFamily="34" charset="0"/>
              <a:cs typeface="Arial" pitchFamily="34" charset="0"/>
            </a:endParaRPr>
          </a:p>
          <a:p>
            <a:pPr marL="1200150" lvl="2" indent="-285750">
              <a:buFontTx/>
              <a:buChar char="-"/>
            </a:pPr>
            <a:r>
              <a:rPr lang="en-US" sz="2500" dirty="0" err="1" smtClean="0">
                <a:latin typeface="Arial" pitchFamily="34" charset="0"/>
                <a:cs typeface="Arial" pitchFamily="34" charset="0"/>
              </a:rPr>
              <a:t>Vị</a:t>
            </a:r>
            <a:r>
              <a:rPr lang="en-US" sz="2500" dirty="0" smtClean="0">
                <a:latin typeface="Arial" pitchFamily="34" charset="0"/>
                <a:cs typeface="Arial" pitchFamily="34" charset="0"/>
              </a:rPr>
              <a:t> </a:t>
            </a:r>
            <a:r>
              <a:rPr lang="en-US" sz="2500" dirty="0" err="1">
                <a:latin typeface="Arial" pitchFamily="34" charset="0"/>
                <a:cs typeface="Arial" pitchFamily="34" charset="0"/>
              </a:rPr>
              <a:t>mặn</a:t>
            </a:r>
            <a:r>
              <a:rPr lang="en-US" sz="2500" dirty="0">
                <a:latin typeface="Arial" pitchFamily="34" charset="0"/>
                <a:cs typeface="Arial" pitchFamily="34" charset="0"/>
              </a:rPr>
              <a:t>, </a:t>
            </a:r>
            <a:r>
              <a:rPr lang="en-US" sz="2500" dirty="0" err="1">
                <a:latin typeface="Arial" pitchFamily="34" charset="0"/>
                <a:cs typeface="Arial" pitchFamily="34" charset="0"/>
              </a:rPr>
              <a:t>mầu</a:t>
            </a:r>
            <a:r>
              <a:rPr lang="en-US" sz="2500" dirty="0">
                <a:latin typeface="Arial" pitchFamily="34" charset="0"/>
                <a:cs typeface="Arial" pitchFamily="34" charset="0"/>
              </a:rPr>
              <a:t> </a:t>
            </a:r>
            <a:r>
              <a:rPr lang="vi-VN" sz="2500" dirty="0">
                <a:latin typeface="Arial" pitchFamily="34" charset="0"/>
                <a:cs typeface="Arial" pitchFamily="34" charset="0"/>
              </a:rPr>
              <a:t>đ</a:t>
            </a:r>
            <a:r>
              <a:rPr lang="en-US" sz="2500" dirty="0" smtClean="0">
                <a:latin typeface="Arial" pitchFamily="34" charset="0"/>
                <a:cs typeface="Arial" pitchFamily="34" charset="0"/>
              </a:rPr>
              <a:t>en </a:t>
            </a:r>
            <a:r>
              <a:rPr lang="en-US" sz="2500" dirty="0">
                <a:latin typeface="Arial" pitchFamily="34" charset="0"/>
                <a:cs typeface="Arial" pitchFamily="34" charset="0"/>
              </a:rPr>
              <a:t>(</a:t>
            </a:r>
            <a:r>
              <a:rPr lang="en-US" sz="2500" dirty="0" err="1">
                <a:latin typeface="Arial" pitchFamily="34" charset="0"/>
                <a:cs typeface="Arial" pitchFamily="34" charset="0"/>
              </a:rPr>
              <a:t>Thủy</a:t>
            </a:r>
            <a:r>
              <a:rPr lang="en-US" sz="2500" dirty="0">
                <a:latin typeface="Arial" pitchFamily="34" charset="0"/>
                <a:cs typeface="Arial" pitchFamily="34" charset="0"/>
              </a:rPr>
              <a:t>) </a:t>
            </a:r>
            <a:r>
              <a:rPr lang="en-US" sz="2500" dirty="0" err="1">
                <a:latin typeface="Arial" pitchFamily="34" charset="0"/>
                <a:cs typeface="Arial" pitchFamily="34" charset="0"/>
              </a:rPr>
              <a:t>vào</a:t>
            </a:r>
            <a:r>
              <a:rPr lang="en-US" sz="2500" dirty="0">
                <a:latin typeface="Arial" pitchFamily="34" charset="0"/>
                <a:cs typeface="Arial" pitchFamily="34" charset="0"/>
              </a:rPr>
              <a:t> </a:t>
            </a:r>
            <a:r>
              <a:rPr lang="en-US" sz="2500" dirty="0" err="1">
                <a:latin typeface="Arial" pitchFamily="34" charset="0"/>
                <a:cs typeface="Arial" pitchFamily="34" charset="0"/>
              </a:rPr>
              <a:t>thận</a:t>
            </a:r>
            <a:endParaRPr lang="en-US" sz="2500" dirty="0">
              <a:latin typeface="Arial" pitchFamily="34" charset="0"/>
              <a:cs typeface="Arial"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9140" y="3369279"/>
            <a:ext cx="3735551" cy="3488721"/>
          </a:xfrm>
          <a:prstGeom prst="rect">
            <a:avLst/>
          </a:prstGeom>
        </p:spPr>
      </p:pic>
    </p:spTree>
    <p:extLst>
      <p:ext uri="{BB962C8B-B14F-4D97-AF65-F5344CB8AC3E}">
        <p14:creationId xmlns:p14="http://schemas.microsoft.com/office/powerpoint/2010/main" val="359740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6363" y="208002"/>
            <a:ext cx="6830292" cy="553998"/>
          </a:xfrm>
          <a:prstGeom prst="rect">
            <a:avLst/>
          </a:prstGeom>
          <a:noFill/>
        </p:spPr>
        <p:txBody>
          <a:bodyPr wrap="square" rtlCol="0">
            <a:spAutoFit/>
          </a:bodyPr>
          <a:lstStyle/>
          <a:p>
            <a:r>
              <a:rPr lang="vi-VN" sz="3000" dirty="0" smtClean="0">
                <a:solidFill>
                  <a:srgbClr val="006600"/>
                </a:solidFill>
              </a:rPr>
              <a:t>2.3 Học thuyết tạng phủ (tạng tượng):</a:t>
            </a:r>
            <a:endParaRPr lang="en-US" sz="3000" dirty="0">
              <a:solidFill>
                <a:srgbClr val="006600"/>
              </a:solidFill>
            </a:endParaRPr>
          </a:p>
        </p:txBody>
      </p:sp>
      <p:sp>
        <p:nvSpPr>
          <p:cNvPr id="5" name="TextBox 4"/>
          <p:cNvSpPr txBox="1"/>
          <p:nvPr/>
        </p:nvSpPr>
        <p:spPr>
          <a:xfrm>
            <a:off x="2" y="797626"/>
            <a:ext cx="6165272" cy="5863144"/>
          </a:xfrm>
          <a:prstGeom prst="rect">
            <a:avLst/>
          </a:prstGeom>
          <a:noFill/>
        </p:spPr>
        <p:txBody>
          <a:bodyPr wrap="square" rtlCol="0">
            <a:spAutoFit/>
          </a:bodyPr>
          <a:lstStyle/>
          <a:p>
            <a:pPr marL="342900" indent="-342900">
              <a:buFont typeface="Arial" pitchFamily="34" charset="0"/>
              <a:buChar char="•"/>
            </a:pPr>
            <a:r>
              <a:rPr lang="vi-VN" sz="2500" dirty="0"/>
              <a:t>Tạng: Các tổ chức cơ quan trong cơ thể.</a:t>
            </a:r>
            <a:r>
              <a:rPr lang="vi-VN" sz="2500" dirty="0"/>
              <a:t/>
            </a:r>
            <a:br>
              <a:rPr lang="vi-VN" sz="2500" dirty="0"/>
            </a:br>
            <a:r>
              <a:rPr lang="vi-VN" sz="2500" dirty="0"/>
              <a:t>Tượng</a:t>
            </a:r>
            <a:r>
              <a:rPr lang="vi-VN" sz="2500" b="1" i="1" dirty="0"/>
              <a:t>:</a:t>
            </a:r>
            <a:r>
              <a:rPr lang="vi-VN" sz="2500" dirty="0"/>
              <a:t> Biểu tượng bên ngoài, các hiện tượng biểu hiện ra bên ngoài</a:t>
            </a:r>
            <a:r>
              <a:rPr lang="vi-VN" sz="2500" dirty="0" smtClean="0"/>
              <a:t>.</a:t>
            </a:r>
          </a:p>
          <a:p>
            <a:pPr marL="342900" indent="-342900">
              <a:buFont typeface="Arial" pitchFamily="34" charset="0"/>
              <a:buChar char="•"/>
            </a:pPr>
            <a:r>
              <a:rPr lang="vi-VN" sz="2500" dirty="0"/>
              <a:t>Quan sát cơ thể sống để nghiên cứu quy luật hoạt động, sự biểu hiện của các nội tạng gọi là Tạng tượng</a:t>
            </a:r>
            <a:r>
              <a:rPr lang="vi-VN" sz="2500" dirty="0" smtClean="0"/>
              <a:t>.</a:t>
            </a:r>
          </a:p>
          <a:p>
            <a:pPr marL="342900" indent="-342900">
              <a:buFont typeface="Arial" pitchFamily="34" charset="0"/>
              <a:buChar char="•"/>
            </a:pPr>
            <a:r>
              <a:rPr lang="en-US" sz="2500" dirty="0" err="1">
                <a:latin typeface="Arial" pitchFamily="34" charset="0"/>
                <a:cs typeface="Arial" pitchFamily="34" charset="0"/>
              </a:rPr>
              <a:t>Mối</a:t>
            </a:r>
            <a:r>
              <a:rPr lang="en-US" sz="2500" dirty="0">
                <a:latin typeface="Arial" pitchFamily="34" charset="0"/>
                <a:cs typeface="Arial" pitchFamily="34" charset="0"/>
              </a:rPr>
              <a:t> </a:t>
            </a:r>
            <a:r>
              <a:rPr lang="en-US" sz="2500" dirty="0" err="1">
                <a:latin typeface="Arial" pitchFamily="34" charset="0"/>
                <a:cs typeface="Arial" pitchFamily="34" charset="0"/>
              </a:rPr>
              <a:t>quan</a:t>
            </a:r>
            <a:r>
              <a:rPr lang="en-US" sz="2500" dirty="0">
                <a:latin typeface="Arial" pitchFamily="34" charset="0"/>
                <a:cs typeface="Arial" pitchFamily="34" charset="0"/>
              </a:rPr>
              <a:t> </a:t>
            </a:r>
            <a:r>
              <a:rPr lang="en-US" sz="2500" dirty="0" err="1">
                <a:latin typeface="Arial" pitchFamily="34" charset="0"/>
                <a:cs typeface="Arial" pitchFamily="34" charset="0"/>
              </a:rPr>
              <a:t>hệ</a:t>
            </a:r>
            <a:r>
              <a:rPr lang="en-US" sz="2500" dirty="0">
                <a:latin typeface="Arial" pitchFamily="34" charset="0"/>
                <a:cs typeface="Arial" pitchFamily="34" charset="0"/>
              </a:rPr>
              <a:t> </a:t>
            </a:r>
            <a:r>
              <a:rPr lang="en-US" sz="2500" dirty="0" err="1">
                <a:latin typeface="Arial" pitchFamily="34" charset="0"/>
                <a:cs typeface="Arial" pitchFamily="34" charset="0"/>
              </a:rPr>
              <a:t>Tạng</a:t>
            </a:r>
            <a:r>
              <a:rPr lang="en-US" sz="2500" dirty="0">
                <a:latin typeface="Arial" pitchFamily="34" charset="0"/>
                <a:cs typeface="Arial" pitchFamily="34" charset="0"/>
              </a:rPr>
              <a:t> - </a:t>
            </a:r>
            <a:r>
              <a:rPr lang="en-US" sz="2500" dirty="0" err="1">
                <a:latin typeface="Arial" pitchFamily="34" charset="0"/>
                <a:cs typeface="Arial" pitchFamily="34" charset="0"/>
              </a:rPr>
              <a:t>Phủ</a:t>
            </a:r>
            <a:r>
              <a:rPr lang="en-US" sz="2500" dirty="0">
                <a:latin typeface="Arial" pitchFamily="34" charset="0"/>
                <a:cs typeface="Arial" pitchFamily="34" charset="0"/>
              </a:rPr>
              <a:t> </a:t>
            </a:r>
            <a:r>
              <a:rPr lang="en-US" sz="2500" dirty="0" smtClean="0">
                <a:latin typeface="Arial" pitchFamily="34" charset="0"/>
                <a:cs typeface="Arial" pitchFamily="34" charset="0"/>
              </a:rPr>
              <a:t>t</a:t>
            </a:r>
            <a:r>
              <a:rPr lang="vi-VN" sz="2500" dirty="0" smtClean="0">
                <a:latin typeface="Arial" pitchFamily="34" charset="0"/>
                <a:cs typeface="Arial" pitchFamily="34" charset="0"/>
              </a:rPr>
              <a:t>ươ</a:t>
            </a:r>
            <a:r>
              <a:rPr lang="en-US" sz="2500" dirty="0" err="1" smtClean="0">
                <a:latin typeface="Arial" pitchFamily="34" charset="0"/>
                <a:cs typeface="Arial" pitchFamily="34" charset="0"/>
              </a:rPr>
              <a:t>ng</a:t>
            </a:r>
            <a:r>
              <a:rPr lang="en-US" sz="2500" dirty="0" smtClean="0">
                <a:latin typeface="Arial" pitchFamily="34" charset="0"/>
                <a:cs typeface="Arial" pitchFamily="34" charset="0"/>
              </a:rPr>
              <a:t> </a:t>
            </a:r>
            <a:r>
              <a:rPr lang="en-US" sz="2500" dirty="0" err="1">
                <a:latin typeface="Arial" pitchFamily="34" charset="0"/>
                <a:cs typeface="Arial" pitchFamily="34" charset="0"/>
              </a:rPr>
              <a:t>ứng</a:t>
            </a:r>
            <a:r>
              <a:rPr lang="en-US" sz="2500" dirty="0">
                <a:latin typeface="Arial" pitchFamily="34" charset="0"/>
                <a:cs typeface="Arial" pitchFamily="34" charset="0"/>
              </a:rPr>
              <a:t> </a:t>
            </a:r>
            <a:r>
              <a:rPr lang="en-US" sz="2500" dirty="0" err="1">
                <a:latin typeface="Arial" pitchFamily="34" charset="0"/>
                <a:cs typeface="Arial" pitchFamily="34" charset="0"/>
              </a:rPr>
              <a:t>là</a:t>
            </a:r>
            <a:r>
              <a:rPr lang="en-US" sz="2500" dirty="0">
                <a:latin typeface="Arial" pitchFamily="34" charset="0"/>
                <a:cs typeface="Arial" pitchFamily="34" charset="0"/>
              </a:rPr>
              <a:t> </a:t>
            </a:r>
            <a:r>
              <a:rPr lang="en-US" sz="2500" dirty="0" err="1">
                <a:latin typeface="Arial" pitchFamily="34" charset="0"/>
                <a:cs typeface="Arial" pitchFamily="34" charset="0"/>
              </a:rPr>
              <a:t>mối</a:t>
            </a:r>
            <a:r>
              <a:rPr lang="en-US" sz="2500" dirty="0">
                <a:latin typeface="Arial" pitchFamily="34" charset="0"/>
                <a:cs typeface="Arial" pitchFamily="34" charset="0"/>
              </a:rPr>
              <a:t> </a:t>
            </a:r>
            <a:r>
              <a:rPr lang="en-US" sz="2500" dirty="0" err="1">
                <a:latin typeface="Arial" pitchFamily="34" charset="0"/>
                <a:cs typeface="Arial" pitchFamily="34" charset="0"/>
              </a:rPr>
              <a:t>quan</a:t>
            </a:r>
            <a:r>
              <a:rPr lang="en-US" sz="2500" dirty="0">
                <a:latin typeface="Arial" pitchFamily="34" charset="0"/>
                <a:cs typeface="Arial" pitchFamily="34" charset="0"/>
              </a:rPr>
              <a:t> </a:t>
            </a:r>
            <a:r>
              <a:rPr lang="en-US" sz="2500" dirty="0" err="1">
                <a:latin typeface="Arial" pitchFamily="34" charset="0"/>
                <a:cs typeface="Arial" pitchFamily="34" charset="0"/>
              </a:rPr>
              <a:t>hệ</a:t>
            </a:r>
            <a:r>
              <a:rPr lang="en-US" sz="2500" dirty="0">
                <a:latin typeface="Arial" pitchFamily="34" charset="0"/>
                <a:cs typeface="Arial" pitchFamily="34" charset="0"/>
              </a:rPr>
              <a:t> </a:t>
            </a:r>
            <a:r>
              <a:rPr lang="en-US" sz="2500" dirty="0" err="1">
                <a:latin typeface="Arial" pitchFamily="34" charset="0"/>
                <a:cs typeface="Arial" pitchFamily="34" charset="0"/>
              </a:rPr>
              <a:t>Âm</a:t>
            </a:r>
            <a:r>
              <a:rPr lang="en-US" sz="2500" dirty="0">
                <a:latin typeface="Arial" pitchFamily="34" charset="0"/>
                <a:cs typeface="Arial" pitchFamily="34" charset="0"/>
              </a:rPr>
              <a:t> </a:t>
            </a:r>
            <a:r>
              <a:rPr lang="en-US" sz="2500" dirty="0" smtClean="0">
                <a:latin typeface="Arial" pitchFamily="34" charset="0"/>
                <a:cs typeface="Arial" pitchFamily="34" charset="0"/>
              </a:rPr>
              <a:t>D</a:t>
            </a:r>
            <a:r>
              <a:rPr lang="vi-VN" sz="2500" dirty="0" smtClean="0">
                <a:latin typeface="Arial" pitchFamily="34" charset="0"/>
                <a:cs typeface="Arial" pitchFamily="34" charset="0"/>
              </a:rPr>
              <a:t>ươ</a:t>
            </a:r>
            <a:r>
              <a:rPr lang="en-US" sz="2500" dirty="0" err="1" smtClean="0">
                <a:latin typeface="Arial" pitchFamily="34" charset="0"/>
                <a:cs typeface="Arial" pitchFamily="34" charset="0"/>
              </a:rPr>
              <a:t>ng</a:t>
            </a:r>
            <a:r>
              <a:rPr lang="en-US" sz="2500" dirty="0" smtClean="0">
                <a:latin typeface="Arial" pitchFamily="34" charset="0"/>
                <a:cs typeface="Arial" pitchFamily="34" charset="0"/>
              </a:rPr>
              <a:t> </a:t>
            </a:r>
            <a:r>
              <a:rPr lang="en-US" sz="2500" dirty="0" err="1">
                <a:latin typeface="Arial" pitchFamily="34" charset="0"/>
                <a:cs typeface="Arial" pitchFamily="34" charset="0"/>
              </a:rPr>
              <a:t>hỗ</a:t>
            </a:r>
            <a:r>
              <a:rPr lang="en-US" sz="2500" dirty="0">
                <a:latin typeface="Arial" pitchFamily="34" charset="0"/>
                <a:cs typeface="Arial" pitchFamily="34" charset="0"/>
              </a:rPr>
              <a:t> </a:t>
            </a:r>
            <a:r>
              <a:rPr lang="en-US" sz="2500" dirty="0" smtClean="0">
                <a:latin typeface="Arial" pitchFamily="34" charset="0"/>
                <a:cs typeface="Arial" pitchFamily="34" charset="0"/>
              </a:rPr>
              <a:t>c</a:t>
            </a:r>
            <a:r>
              <a:rPr lang="vi-VN" sz="2500" dirty="0">
                <a:latin typeface="Arial" pitchFamily="34" charset="0"/>
                <a:cs typeface="Arial" pitchFamily="34" charset="0"/>
              </a:rPr>
              <a:t>ă</a:t>
            </a:r>
            <a:r>
              <a:rPr lang="en-US" sz="2500" dirty="0" smtClean="0">
                <a:latin typeface="Arial" pitchFamily="34" charset="0"/>
                <a:cs typeface="Arial" pitchFamily="34" charset="0"/>
              </a:rPr>
              <a:t>n </a:t>
            </a:r>
            <a:r>
              <a:rPr lang="en-US" sz="2500" dirty="0">
                <a:latin typeface="Arial" pitchFamily="34" charset="0"/>
                <a:cs typeface="Arial" pitchFamily="34" charset="0"/>
              </a:rPr>
              <a:t>(</a:t>
            </a:r>
            <a:r>
              <a:rPr lang="en-US" sz="2500" dirty="0" err="1">
                <a:latin typeface="Arial" pitchFamily="34" charset="0"/>
                <a:cs typeface="Arial" pitchFamily="34" charset="0"/>
              </a:rPr>
              <a:t>quan</a:t>
            </a:r>
            <a:r>
              <a:rPr lang="en-US" sz="2500" dirty="0">
                <a:latin typeface="Arial" pitchFamily="34" charset="0"/>
                <a:cs typeface="Arial" pitchFamily="34" charset="0"/>
              </a:rPr>
              <a:t> </a:t>
            </a:r>
            <a:r>
              <a:rPr lang="en-US" sz="2500" dirty="0" err="1">
                <a:latin typeface="Arial" pitchFamily="34" charset="0"/>
                <a:cs typeface="Arial" pitchFamily="34" charset="0"/>
              </a:rPr>
              <a:t>hệ</a:t>
            </a:r>
            <a:r>
              <a:rPr lang="en-US" sz="2500" dirty="0">
                <a:latin typeface="Arial" pitchFamily="34" charset="0"/>
                <a:cs typeface="Arial" pitchFamily="34" charset="0"/>
              </a:rPr>
              <a:t> </a:t>
            </a:r>
            <a:r>
              <a:rPr lang="en-US" sz="2500" dirty="0" err="1">
                <a:latin typeface="Arial" pitchFamily="34" charset="0"/>
                <a:cs typeface="Arial" pitchFamily="34" charset="0"/>
              </a:rPr>
              <a:t>biểu</a:t>
            </a:r>
            <a:r>
              <a:rPr lang="en-US" sz="2500" dirty="0">
                <a:latin typeface="Arial" pitchFamily="34" charset="0"/>
                <a:cs typeface="Arial" pitchFamily="34" charset="0"/>
              </a:rPr>
              <a:t> </a:t>
            </a:r>
            <a:r>
              <a:rPr lang="en-US" sz="2500" dirty="0" smtClean="0">
                <a:latin typeface="Arial" pitchFamily="34" charset="0"/>
                <a:cs typeface="Arial" pitchFamily="34" charset="0"/>
              </a:rPr>
              <a:t>l</a:t>
            </a:r>
            <a:r>
              <a:rPr lang="vi-VN" sz="2500" dirty="0">
                <a:latin typeface="Arial" pitchFamily="34" charset="0"/>
                <a:cs typeface="Arial" pitchFamily="34" charset="0"/>
              </a:rPr>
              <a:t>ý</a:t>
            </a:r>
            <a:r>
              <a:rPr lang="en-US" sz="2500" dirty="0" smtClean="0">
                <a:latin typeface="Arial" pitchFamily="34" charset="0"/>
                <a:cs typeface="Arial" pitchFamily="34" charset="0"/>
              </a:rPr>
              <a:t>), </a:t>
            </a:r>
            <a:r>
              <a:rPr lang="en-US" sz="2500" dirty="0" err="1">
                <a:latin typeface="Arial" pitchFamily="34" charset="0"/>
                <a:cs typeface="Arial" pitchFamily="34" charset="0"/>
              </a:rPr>
              <a:t>còn</a:t>
            </a:r>
            <a:r>
              <a:rPr lang="en-US" sz="2500" dirty="0">
                <a:latin typeface="Arial" pitchFamily="34" charset="0"/>
                <a:cs typeface="Arial" pitchFamily="34" charset="0"/>
              </a:rPr>
              <a:t> </a:t>
            </a:r>
            <a:r>
              <a:rPr lang="en-US" sz="2500" dirty="0" err="1">
                <a:latin typeface="Arial" pitchFamily="34" charset="0"/>
                <a:cs typeface="Arial" pitchFamily="34" charset="0"/>
              </a:rPr>
              <a:t>mối</a:t>
            </a:r>
            <a:r>
              <a:rPr lang="en-US" sz="2500" dirty="0">
                <a:latin typeface="Arial" pitchFamily="34" charset="0"/>
                <a:cs typeface="Arial" pitchFamily="34" charset="0"/>
              </a:rPr>
              <a:t> </a:t>
            </a:r>
            <a:r>
              <a:rPr lang="en-US" sz="2500" dirty="0" err="1">
                <a:latin typeface="Arial" pitchFamily="34" charset="0"/>
                <a:cs typeface="Arial" pitchFamily="34" charset="0"/>
              </a:rPr>
              <a:t>quan</a:t>
            </a:r>
            <a:r>
              <a:rPr lang="en-US" sz="2500" dirty="0">
                <a:latin typeface="Arial" pitchFamily="34" charset="0"/>
                <a:cs typeface="Arial" pitchFamily="34" charset="0"/>
              </a:rPr>
              <a:t> </a:t>
            </a:r>
            <a:r>
              <a:rPr lang="en-US" sz="2500" dirty="0" err="1">
                <a:latin typeface="Arial" pitchFamily="34" charset="0"/>
                <a:cs typeface="Arial" pitchFamily="34" charset="0"/>
              </a:rPr>
              <a:t>hệ</a:t>
            </a:r>
            <a:r>
              <a:rPr lang="en-US" sz="2500" dirty="0">
                <a:latin typeface="Arial" pitchFamily="34" charset="0"/>
                <a:cs typeface="Arial" pitchFamily="34" charset="0"/>
              </a:rPr>
              <a:t> </a:t>
            </a:r>
            <a:r>
              <a:rPr lang="en-US" sz="2500" dirty="0" err="1">
                <a:latin typeface="Arial" pitchFamily="34" charset="0"/>
                <a:cs typeface="Arial" pitchFamily="34" charset="0"/>
              </a:rPr>
              <a:t>giữa</a:t>
            </a:r>
            <a:r>
              <a:rPr lang="en-US" sz="2500" dirty="0">
                <a:latin typeface="Arial" pitchFamily="34" charset="0"/>
                <a:cs typeface="Arial" pitchFamily="34" charset="0"/>
              </a:rPr>
              <a:t> </a:t>
            </a:r>
            <a:r>
              <a:rPr lang="en-US" sz="2500" dirty="0" err="1">
                <a:latin typeface="Arial" pitchFamily="34" charset="0"/>
                <a:cs typeface="Arial" pitchFamily="34" charset="0"/>
              </a:rPr>
              <a:t>các</a:t>
            </a:r>
            <a:r>
              <a:rPr lang="en-US" sz="2500" dirty="0">
                <a:latin typeface="Arial" pitchFamily="34" charset="0"/>
                <a:cs typeface="Arial" pitchFamily="34" charset="0"/>
              </a:rPr>
              <a:t> </a:t>
            </a:r>
            <a:r>
              <a:rPr lang="en-US" sz="2500" dirty="0" err="1">
                <a:latin typeface="Arial" pitchFamily="34" charset="0"/>
                <a:cs typeface="Arial" pitchFamily="34" charset="0"/>
              </a:rPr>
              <a:t>Tạng</a:t>
            </a:r>
            <a:r>
              <a:rPr lang="en-US" sz="2500" dirty="0">
                <a:latin typeface="Arial" pitchFamily="34" charset="0"/>
                <a:cs typeface="Arial" pitchFamily="34" charset="0"/>
              </a:rPr>
              <a:t> </a:t>
            </a:r>
            <a:r>
              <a:rPr lang="en-US" sz="2500" dirty="0" err="1">
                <a:latin typeface="Arial" pitchFamily="34" charset="0"/>
                <a:cs typeface="Arial" pitchFamily="34" charset="0"/>
              </a:rPr>
              <a:t>là</a:t>
            </a:r>
            <a:r>
              <a:rPr lang="en-US" sz="2500" dirty="0">
                <a:latin typeface="Arial" pitchFamily="34" charset="0"/>
                <a:cs typeface="Arial" pitchFamily="34" charset="0"/>
              </a:rPr>
              <a:t> </a:t>
            </a:r>
            <a:r>
              <a:rPr lang="en-US" sz="2500" dirty="0" err="1">
                <a:latin typeface="Arial" pitchFamily="34" charset="0"/>
                <a:cs typeface="Arial" pitchFamily="34" charset="0"/>
              </a:rPr>
              <a:t>mối</a:t>
            </a:r>
            <a:r>
              <a:rPr lang="en-US" sz="2500" dirty="0">
                <a:latin typeface="Arial" pitchFamily="34" charset="0"/>
                <a:cs typeface="Arial" pitchFamily="34" charset="0"/>
              </a:rPr>
              <a:t> </a:t>
            </a:r>
            <a:r>
              <a:rPr lang="en-US" sz="2500" dirty="0" err="1">
                <a:latin typeface="Arial" pitchFamily="34" charset="0"/>
                <a:cs typeface="Arial" pitchFamily="34" charset="0"/>
              </a:rPr>
              <a:t>quan</a:t>
            </a:r>
            <a:r>
              <a:rPr lang="en-US" sz="2500" dirty="0">
                <a:latin typeface="Arial" pitchFamily="34" charset="0"/>
                <a:cs typeface="Arial" pitchFamily="34" charset="0"/>
              </a:rPr>
              <a:t> </a:t>
            </a:r>
            <a:r>
              <a:rPr lang="en-US" sz="2500" dirty="0" err="1">
                <a:latin typeface="Arial" pitchFamily="34" charset="0"/>
                <a:cs typeface="Arial" pitchFamily="34" charset="0"/>
              </a:rPr>
              <a:t>hệ</a:t>
            </a:r>
            <a:r>
              <a:rPr lang="en-US" sz="2500" dirty="0">
                <a:latin typeface="Arial" pitchFamily="34" charset="0"/>
                <a:cs typeface="Arial" pitchFamily="34" charset="0"/>
              </a:rPr>
              <a:t> </a:t>
            </a:r>
            <a:r>
              <a:rPr lang="en-US" sz="2500" dirty="0" smtClean="0">
                <a:latin typeface="Arial" pitchFamily="34" charset="0"/>
                <a:cs typeface="Arial" pitchFamily="34" charset="0"/>
              </a:rPr>
              <a:t>Ng</a:t>
            </a:r>
            <a:r>
              <a:rPr lang="vi-VN" sz="2500" dirty="0">
                <a:latin typeface="Arial" pitchFamily="34" charset="0"/>
                <a:cs typeface="Arial" pitchFamily="34" charset="0"/>
              </a:rPr>
              <a:t>ũ</a:t>
            </a:r>
            <a:r>
              <a:rPr lang="en-US" sz="2500" dirty="0" smtClean="0">
                <a:latin typeface="Arial" pitchFamily="34" charset="0"/>
                <a:cs typeface="Arial" pitchFamily="34" charset="0"/>
              </a:rPr>
              <a:t> </a:t>
            </a:r>
            <a:r>
              <a:rPr lang="en-US" sz="2500" dirty="0" err="1">
                <a:latin typeface="Arial" pitchFamily="34" charset="0"/>
                <a:cs typeface="Arial" pitchFamily="34" charset="0"/>
              </a:rPr>
              <a:t>hành</a:t>
            </a:r>
            <a:r>
              <a:rPr lang="en-US" sz="2500" dirty="0">
                <a:latin typeface="Arial" pitchFamily="34" charset="0"/>
                <a:cs typeface="Arial" pitchFamily="34" charset="0"/>
              </a:rPr>
              <a:t> </a:t>
            </a:r>
            <a:r>
              <a:rPr lang="en-US" sz="2500" dirty="0" err="1">
                <a:latin typeface="Arial" pitchFamily="34" charset="0"/>
                <a:cs typeface="Arial" pitchFamily="34" charset="0"/>
              </a:rPr>
              <a:t>sinh</a:t>
            </a:r>
            <a:r>
              <a:rPr lang="en-US" sz="2500" dirty="0">
                <a:latin typeface="Arial" pitchFamily="34" charset="0"/>
                <a:cs typeface="Arial" pitchFamily="34" charset="0"/>
              </a:rPr>
              <a:t> </a:t>
            </a:r>
            <a:r>
              <a:rPr lang="en-US" sz="2500" dirty="0" err="1">
                <a:latin typeface="Arial" pitchFamily="34" charset="0"/>
                <a:cs typeface="Arial" pitchFamily="34" charset="0"/>
              </a:rPr>
              <a:t>khắc</a:t>
            </a:r>
            <a:r>
              <a:rPr lang="en-US" sz="2500" dirty="0">
                <a:latin typeface="Arial" pitchFamily="34" charset="0"/>
                <a:cs typeface="Arial" pitchFamily="34" charset="0"/>
              </a:rPr>
              <a:t>. </a:t>
            </a:r>
            <a:r>
              <a:rPr lang="en-US" sz="2500" dirty="0" err="1">
                <a:latin typeface="Arial" pitchFamily="34" charset="0"/>
                <a:cs typeface="Arial" pitchFamily="34" charset="0"/>
              </a:rPr>
              <a:t>Ngoài</a:t>
            </a:r>
            <a:r>
              <a:rPr lang="en-US" sz="2500" dirty="0">
                <a:latin typeface="Arial" pitchFamily="34" charset="0"/>
                <a:cs typeface="Arial" pitchFamily="34" charset="0"/>
              </a:rPr>
              <a:t> </a:t>
            </a:r>
            <a:r>
              <a:rPr lang="en-US" sz="2500" dirty="0" err="1">
                <a:latin typeface="Arial" pitchFamily="34" charset="0"/>
                <a:cs typeface="Arial" pitchFamily="34" charset="0"/>
              </a:rPr>
              <a:t>ra</a:t>
            </a:r>
            <a:r>
              <a:rPr lang="en-US" sz="2500" dirty="0">
                <a:latin typeface="Arial" pitchFamily="34" charset="0"/>
                <a:cs typeface="Arial" pitchFamily="34" charset="0"/>
              </a:rPr>
              <a:t>, </a:t>
            </a:r>
            <a:r>
              <a:rPr lang="vi-VN" sz="2500" dirty="0" err="1">
                <a:latin typeface="Arial" pitchFamily="34" charset="0"/>
                <a:cs typeface="Arial" pitchFamily="34" charset="0"/>
              </a:rPr>
              <a:t>đ</a:t>
            </a:r>
            <a:r>
              <a:rPr lang="en-US" sz="2500" dirty="0" smtClean="0">
                <a:latin typeface="Arial" pitchFamily="34" charset="0"/>
                <a:cs typeface="Arial" pitchFamily="34" charset="0"/>
              </a:rPr>
              <a:t>ể </a:t>
            </a:r>
            <a:r>
              <a:rPr lang="en-US" sz="2500" dirty="0" err="1">
                <a:latin typeface="Arial" pitchFamily="34" charset="0"/>
                <a:cs typeface="Arial" pitchFamily="34" charset="0"/>
              </a:rPr>
              <a:t>làm</a:t>
            </a:r>
            <a:r>
              <a:rPr lang="en-US" sz="2500" dirty="0">
                <a:latin typeface="Arial" pitchFamily="34" charset="0"/>
                <a:cs typeface="Arial" pitchFamily="34" charset="0"/>
              </a:rPr>
              <a:t> </a:t>
            </a:r>
            <a:r>
              <a:rPr lang="en-US" sz="2500" dirty="0" err="1">
                <a:latin typeface="Arial" pitchFamily="34" charset="0"/>
                <a:cs typeface="Arial" pitchFamily="34" charset="0"/>
              </a:rPr>
              <a:t>rõ</a:t>
            </a:r>
            <a:r>
              <a:rPr lang="en-US" sz="2500" dirty="0">
                <a:latin typeface="Arial" pitchFamily="34" charset="0"/>
                <a:cs typeface="Arial" pitchFamily="34" charset="0"/>
              </a:rPr>
              <a:t> </a:t>
            </a:r>
            <a:r>
              <a:rPr lang="en-US" sz="2500" dirty="0" err="1">
                <a:latin typeface="Arial" pitchFamily="34" charset="0"/>
                <a:cs typeface="Arial" pitchFamily="34" charset="0"/>
              </a:rPr>
              <a:t>mối</a:t>
            </a:r>
            <a:r>
              <a:rPr lang="en-US" sz="2500" dirty="0">
                <a:latin typeface="Arial" pitchFamily="34" charset="0"/>
                <a:cs typeface="Arial" pitchFamily="34" charset="0"/>
              </a:rPr>
              <a:t> </a:t>
            </a:r>
            <a:r>
              <a:rPr lang="en-US" sz="2500" dirty="0" err="1">
                <a:latin typeface="Arial" pitchFamily="34" charset="0"/>
                <a:cs typeface="Arial" pitchFamily="34" charset="0"/>
              </a:rPr>
              <a:t>quan</a:t>
            </a:r>
            <a:r>
              <a:rPr lang="en-US" sz="2500" dirty="0">
                <a:latin typeface="Arial" pitchFamily="34" charset="0"/>
                <a:cs typeface="Arial" pitchFamily="34" charset="0"/>
              </a:rPr>
              <a:t> </a:t>
            </a:r>
            <a:r>
              <a:rPr lang="en-US" sz="2500" dirty="0" err="1">
                <a:latin typeface="Arial" pitchFamily="34" charset="0"/>
                <a:cs typeface="Arial" pitchFamily="34" charset="0"/>
              </a:rPr>
              <a:t>hệ</a:t>
            </a:r>
            <a:r>
              <a:rPr lang="en-US" sz="2500" dirty="0">
                <a:latin typeface="Arial" pitchFamily="34" charset="0"/>
                <a:cs typeface="Arial" pitchFamily="34" charset="0"/>
              </a:rPr>
              <a:t> </a:t>
            </a:r>
            <a:r>
              <a:rPr lang="en-US" sz="2500" dirty="0" err="1">
                <a:latin typeface="Arial" pitchFamily="34" charset="0"/>
                <a:cs typeface="Arial" pitchFamily="34" charset="0"/>
              </a:rPr>
              <a:t>này</a:t>
            </a:r>
            <a:r>
              <a:rPr lang="en-US" sz="2500" dirty="0">
                <a:latin typeface="Arial" pitchFamily="34" charset="0"/>
                <a:cs typeface="Arial" pitchFamily="34" charset="0"/>
              </a:rPr>
              <a:t> </a:t>
            </a:r>
            <a:r>
              <a:rPr lang="en-US" sz="2500" dirty="0" err="1">
                <a:latin typeface="Arial" pitchFamily="34" charset="0"/>
                <a:cs typeface="Arial" pitchFamily="34" charset="0"/>
              </a:rPr>
              <a:t>học</a:t>
            </a:r>
            <a:r>
              <a:rPr lang="en-US" sz="2500" dirty="0">
                <a:latin typeface="Arial" pitchFamily="34" charset="0"/>
                <a:cs typeface="Arial" pitchFamily="34" charset="0"/>
              </a:rPr>
              <a:t> </a:t>
            </a:r>
            <a:r>
              <a:rPr lang="en-US" sz="2500" dirty="0" err="1">
                <a:latin typeface="Arial" pitchFamily="34" charset="0"/>
                <a:cs typeface="Arial" pitchFamily="34" charset="0"/>
              </a:rPr>
              <a:t>thuyết</a:t>
            </a:r>
            <a:r>
              <a:rPr lang="en-US" sz="2500" dirty="0">
                <a:latin typeface="Arial" pitchFamily="34" charset="0"/>
                <a:cs typeface="Arial" pitchFamily="34" charset="0"/>
              </a:rPr>
              <a:t> </a:t>
            </a:r>
            <a:r>
              <a:rPr lang="en-US" sz="2500" dirty="0" err="1">
                <a:latin typeface="Arial" pitchFamily="34" charset="0"/>
                <a:cs typeface="Arial" pitchFamily="34" charset="0"/>
              </a:rPr>
              <a:t>Kinh</a:t>
            </a:r>
            <a:r>
              <a:rPr lang="en-US" sz="2500" dirty="0">
                <a:latin typeface="Arial" pitchFamily="34" charset="0"/>
                <a:cs typeface="Arial" pitchFamily="34" charset="0"/>
              </a:rPr>
              <a:t> </a:t>
            </a:r>
            <a:r>
              <a:rPr lang="en-US" sz="2500" dirty="0" err="1">
                <a:latin typeface="Arial" pitchFamily="34" charset="0"/>
                <a:cs typeface="Arial" pitchFamily="34" charset="0"/>
              </a:rPr>
              <a:t>lạc</a:t>
            </a:r>
            <a:r>
              <a:rPr lang="en-US" sz="2500" dirty="0">
                <a:latin typeface="Arial" pitchFamily="34" charset="0"/>
                <a:cs typeface="Arial" pitchFamily="34" charset="0"/>
              </a:rPr>
              <a:t> </a:t>
            </a:r>
            <a:r>
              <a:rPr lang="en-US" sz="2500" dirty="0" err="1">
                <a:latin typeface="Arial" pitchFamily="34" charset="0"/>
                <a:cs typeface="Arial" pitchFamily="34" charset="0"/>
              </a:rPr>
              <a:t>ra</a:t>
            </a:r>
            <a:r>
              <a:rPr lang="en-US" sz="2500" dirty="0">
                <a:latin typeface="Arial" pitchFamily="34" charset="0"/>
                <a:cs typeface="Arial" pitchFamily="34" charset="0"/>
              </a:rPr>
              <a:t> </a:t>
            </a:r>
            <a:r>
              <a:rPr lang="vi-VN" sz="2500" dirty="0" err="1">
                <a:latin typeface="Arial" pitchFamily="34" charset="0"/>
                <a:cs typeface="Arial" pitchFamily="34" charset="0"/>
              </a:rPr>
              <a:t>đ</a:t>
            </a:r>
            <a:r>
              <a:rPr lang="en-US" sz="2500" dirty="0" err="1" smtClean="0">
                <a:latin typeface="Arial" pitchFamily="34" charset="0"/>
                <a:cs typeface="Arial" pitchFamily="34" charset="0"/>
              </a:rPr>
              <a:t>ời</a:t>
            </a:r>
            <a:r>
              <a:rPr lang="en-US" sz="2500" dirty="0" smtClean="0">
                <a:latin typeface="Arial" pitchFamily="34" charset="0"/>
                <a:cs typeface="Arial" pitchFamily="34" charset="0"/>
              </a:rPr>
              <a:t> c</a:t>
            </a:r>
            <a:r>
              <a:rPr lang="vi-VN" sz="2500" dirty="0" smtClean="0">
                <a:latin typeface="Arial" pitchFamily="34" charset="0"/>
                <a:cs typeface="Arial" pitchFamily="34" charset="0"/>
              </a:rPr>
              <a:t>ủ</a:t>
            </a:r>
            <a:r>
              <a:rPr lang="en-US" sz="2500" dirty="0" err="1" smtClean="0">
                <a:latin typeface="Arial" pitchFamily="34" charset="0"/>
                <a:cs typeface="Arial" pitchFamily="34" charset="0"/>
              </a:rPr>
              <a:t>ng</a:t>
            </a:r>
            <a:r>
              <a:rPr lang="en-US" sz="2500" dirty="0" smtClean="0">
                <a:latin typeface="Arial" pitchFamily="34" charset="0"/>
                <a:cs typeface="Arial" pitchFamily="34" charset="0"/>
              </a:rPr>
              <a:t> </a:t>
            </a:r>
            <a:r>
              <a:rPr lang="en-US" sz="2500" dirty="0" err="1">
                <a:latin typeface="Arial" pitchFamily="34" charset="0"/>
                <a:cs typeface="Arial" pitchFamily="34" charset="0"/>
              </a:rPr>
              <a:t>góp</a:t>
            </a:r>
            <a:r>
              <a:rPr lang="en-US" sz="2500" dirty="0">
                <a:latin typeface="Arial" pitchFamily="34" charset="0"/>
                <a:cs typeface="Arial" pitchFamily="34" charset="0"/>
              </a:rPr>
              <a:t> </a:t>
            </a:r>
            <a:r>
              <a:rPr lang="en-US" sz="2500" dirty="0" err="1">
                <a:latin typeface="Arial" pitchFamily="34" charset="0"/>
                <a:cs typeface="Arial" pitchFamily="34" charset="0"/>
              </a:rPr>
              <a:t>phần</a:t>
            </a:r>
            <a:r>
              <a:rPr lang="en-US" sz="2500" dirty="0">
                <a:latin typeface="Arial" pitchFamily="34" charset="0"/>
                <a:cs typeface="Arial" pitchFamily="34" charset="0"/>
              </a:rPr>
              <a:t> </a:t>
            </a:r>
            <a:r>
              <a:rPr lang="en-US" sz="2500" dirty="0" err="1">
                <a:latin typeface="Arial" pitchFamily="34" charset="0"/>
                <a:cs typeface="Arial" pitchFamily="34" charset="0"/>
              </a:rPr>
              <a:t>không</a:t>
            </a:r>
            <a:r>
              <a:rPr lang="en-US" sz="2500" dirty="0">
                <a:latin typeface="Arial" pitchFamily="34" charset="0"/>
                <a:cs typeface="Arial" pitchFamily="34" charset="0"/>
              </a:rPr>
              <a:t> </a:t>
            </a:r>
            <a:r>
              <a:rPr lang="en-US" sz="2500" dirty="0" err="1">
                <a:latin typeface="Arial" pitchFamily="34" charset="0"/>
                <a:cs typeface="Arial" pitchFamily="34" charset="0"/>
              </a:rPr>
              <a:t>nhỏ</a:t>
            </a:r>
            <a:r>
              <a:rPr lang="en-US" sz="2500" dirty="0">
                <a:latin typeface="Arial" pitchFamily="34" charset="0"/>
                <a:cs typeface="Arial" pitchFamily="34" charset="0"/>
              </a:rPr>
              <a:t> </a:t>
            </a:r>
            <a:r>
              <a:rPr lang="en-US" sz="2500" dirty="0" err="1">
                <a:latin typeface="Arial" pitchFamily="34" charset="0"/>
                <a:cs typeface="Arial" pitchFamily="34" charset="0"/>
              </a:rPr>
              <a:t>trong</a:t>
            </a:r>
            <a:r>
              <a:rPr lang="en-US" sz="2500" dirty="0">
                <a:latin typeface="Arial" pitchFamily="34" charset="0"/>
                <a:cs typeface="Arial" pitchFamily="34" charset="0"/>
              </a:rPr>
              <a:t> </a:t>
            </a:r>
            <a:r>
              <a:rPr lang="en-US" sz="2500" dirty="0" err="1">
                <a:latin typeface="Arial" pitchFamily="34" charset="0"/>
                <a:cs typeface="Arial" pitchFamily="34" charset="0"/>
              </a:rPr>
              <a:t>biện</a:t>
            </a:r>
            <a:r>
              <a:rPr lang="en-US" sz="2500" dirty="0">
                <a:latin typeface="Arial" pitchFamily="34" charset="0"/>
                <a:cs typeface="Arial" pitchFamily="34" charset="0"/>
              </a:rPr>
              <a:t> </a:t>
            </a:r>
            <a:r>
              <a:rPr lang="en-US" sz="2500" dirty="0" err="1">
                <a:latin typeface="Arial" pitchFamily="34" charset="0"/>
                <a:cs typeface="Arial" pitchFamily="34" charset="0"/>
              </a:rPr>
              <a:t>chứng</a:t>
            </a:r>
            <a:r>
              <a:rPr lang="en-US" sz="2500" dirty="0">
                <a:latin typeface="Arial" pitchFamily="34" charset="0"/>
                <a:cs typeface="Arial" pitchFamily="34" charset="0"/>
              </a:rPr>
              <a:t> </a:t>
            </a:r>
            <a:r>
              <a:rPr lang="en-US" sz="2500" dirty="0" err="1">
                <a:latin typeface="Arial" pitchFamily="34" charset="0"/>
                <a:cs typeface="Arial" pitchFamily="34" charset="0"/>
              </a:rPr>
              <a:t>luận</a:t>
            </a:r>
            <a:r>
              <a:rPr lang="en-US" sz="2500" dirty="0">
                <a:latin typeface="Arial" pitchFamily="34" charset="0"/>
                <a:cs typeface="Arial" pitchFamily="34" charset="0"/>
              </a:rPr>
              <a:t> </a:t>
            </a:r>
            <a:r>
              <a:rPr lang="en-US" sz="2500" dirty="0" err="1">
                <a:latin typeface="Arial" pitchFamily="34" charset="0"/>
                <a:cs typeface="Arial" pitchFamily="34" charset="0"/>
              </a:rPr>
              <a:t>trị</a:t>
            </a:r>
            <a:r>
              <a:rPr lang="en-US" sz="2500" dirty="0">
                <a:latin typeface="Arial" pitchFamily="34" charset="0"/>
                <a:cs typeface="Arial" pitchFamily="34" charset="0"/>
              </a:rPr>
              <a:t> </a:t>
            </a:r>
            <a:r>
              <a:rPr lang="en-US" sz="2500" dirty="0" err="1">
                <a:latin typeface="Arial" pitchFamily="34" charset="0"/>
                <a:cs typeface="Arial" pitchFamily="34" charset="0"/>
              </a:rPr>
              <a:t>của</a:t>
            </a:r>
            <a:r>
              <a:rPr lang="en-US" sz="2500" dirty="0">
                <a:latin typeface="Arial" pitchFamily="34" charset="0"/>
                <a:cs typeface="Arial" pitchFamily="34" charset="0"/>
              </a:rPr>
              <a:t> </a:t>
            </a:r>
            <a:r>
              <a:rPr lang="en-US" sz="2500" dirty="0" err="1">
                <a:latin typeface="Arial" pitchFamily="34" charset="0"/>
                <a:cs typeface="Arial" pitchFamily="34" charset="0"/>
              </a:rPr>
              <a:t>Ðông</a:t>
            </a:r>
            <a:r>
              <a:rPr lang="en-US" sz="2500" dirty="0">
                <a:latin typeface="Arial" pitchFamily="34" charset="0"/>
                <a:cs typeface="Arial" pitchFamily="34" charset="0"/>
              </a:rPr>
              <a:t> Y.</a:t>
            </a:r>
            <a:endParaRPr lang="en-US" sz="2500" dirty="0">
              <a:latin typeface="Arial" pitchFamily="34" charset="0"/>
              <a:cs typeface="Arial"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3818" y="797625"/>
            <a:ext cx="5888182" cy="5312230"/>
          </a:xfrm>
          <a:prstGeom prst="rect">
            <a:avLst/>
          </a:prstGeom>
        </p:spPr>
      </p:pic>
    </p:spTree>
    <p:extLst>
      <p:ext uri="{BB962C8B-B14F-4D97-AF65-F5344CB8AC3E}">
        <p14:creationId xmlns:p14="http://schemas.microsoft.com/office/powerpoint/2010/main" val="2238697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3045" y="694376"/>
            <a:ext cx="7455877" cy="5863144"/>
          </a:xfrm>
          <a:prstGeom prst="rect">
            <a:avLst/>
          </a:prstGeom>
          <a:noFill/>
        </p:spPr>
        <p:txBody>
          <a:bodyPr wrap="square" rtlCol="0">
            <a:spAutoFit/>
          </a:bodyPr>
          <a:lstStyle/>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Kinh lạc là tên gọi chung của kinh mạch và lạc mạch</a:t>
            </a:r>
            <a:r>
              <a:rPr lang="en-SG" sz="2500">
                <a:latin typeface="Arial" panose="020B0604020202020204" pitchFamily="34" charset="0"/>
                <a:cs typeface="Arial" panose="020B0604020202020204" pitchFamily="34" charset="0"/>
              </a:rPr>
              <a:t>, </a:t>
            </a:r>
            <a:r>
              <a:rPr lang="vi-VN" sz="2500">
                <a:latin typeface="Arial" panose="020B0604020202020204" pitchFamily="34" charset="0"/>
                <a:cs typeface="Arial" panose="020B0604020202020204" pitchFamily="34" charset="0"/>
              </a:rPr>
              <a:t>gồm có: 12 Kinh Chính</a:t>
            </a:r>
            <a:r>
              <a:rPr lang="en-SG" sz="2500">
                <a:latin typeface="Arial" panose="020B0604020202020204" pitchFamily="34" charset="0"/>
                <a:cs typeface="Arial" panose="020B0604020202020204" pitchFamily="34" charset="0"/>
              </a:rPr>
              <a:t>,</a:t>
            </a:r>
            <a:r>
              <a:rPr lang="vi-VN" sz="2500">
                <a:latin typeface="Arial" panose="020B0604020202020204" pitchFamily="34" charset="0"/>
                <a:cs typeface="Arial" panose="020B0604020202020204" pitchFamily="34" charset="0"/>
              </a:rPr>
              <a:t> 12 Kinh Biệt</a:t>
            </a:r>
            <a:r>
              <a:rPr lang="en-SG" sz="2500">
                <a:latin typeface="Arial" panose="020B0604020202020204" pitchFamily="34" charset="0"/>
                <a:cs typeface="Arial" panose="020B0604020202020204" pitchFamily="34" charset="0"/>
              </a:rPr>
              <a:t>,</a:t>
            </a:r>
            <a:r>
              <a:rPr lang="vi-VN" sz="2500">
                <a:latin typeface="Arial" panose="020B0604020202020204" pitchFamily="34" charset="0"/>
                <a:cs typeface="Arial" panose="020B0604020202020204" pitchFamily="34" charset="0"/>
              </a:rPr>
              <a:t> 12 Kinh Cân</a:t>
            </a:r>
            <a:r>
              <a:rPr lang="en-SG" sz="2500">
                <a:latin typeface="Arial" panose="020B0604020202020204" pitchFamily="34" charset="0"/>
                <a:cs typeface="Arial" panose="020B0604020202020204" pitchFamily="34" charset="0"/>
              </a:rPr>
              <a:t>,</a:t>
            </a:r>
            <a:r>
              <a:rPr lang="vi-VN" sz="2500">
                <a:latin typeface="Arial" panose="020B0604020202020204" pitchFamily="34" charset="0"/>
                <a:cs typeface="Arial" panose="020B0604020202020204" pitchFamily="34" charset="0"/>
              </a:rPr>
              <a:t> 15 Lạc</a:t>
            </a:r>
            <a:r>
              <a:rPr lang="en-SG" sz="2500">
                <a:latin typeface="Arial" panose="020B0604020202020204" pitchFamily="34" charset="0"/>
                <a:cs typeface="Arial" panose="020B0604020202020204" pitchFamily="34" charset="0"/>
              </a:rPr>
              <a:t>,</a:t>
            </a:r>
            <a:r>
              <a:rPr lang="vi-VN" sz="2500">
                <a:latin typeface="Arial" panose="020B0604020202020204" pitchFamily="34" charset="0"/>
                <a:cs typeface="Arial" panose="020B0604020202020204" pitchFamily="34" charset="0"/>
              </a:rPr>
              <a:t> 8 Mạch K</a:t>
            </a:r>
            <a:r>
              <a:rPr lang="en-SG" sz="2500">
                <a:latin typeface="Arial" panose="020B0604020202020204" pitchFamily="34" charset="0"/>
                <a:cs typeface="Arial" panose="020B0604020202020204" pitchFamily="34" charset="0"/>
              </a:rPr>
              <a:t>ỳ</a:t>
            </a:r>
            <a:r>
              <a:rPr lang="vi-VN" sz="2500">
                <a:latin typeface="Arial" panose="020B0604020202020204" pitchFamily="34" charset="0"/>
                <a:cs typeface="Arial" panose="020B0604020202020204" pitchFamily="34" charset="0"/>
              </a:rPr>
              <a:t> Kinh.</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Huyệt đạo: Nằm trên đương kinh cả hai bên có 690 huyệt và khoảng 200 huyệt ngoài đường kinh.</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Về chữa bệnh: Học thuyết kinh lạc được ứng dụng nhiều nhất vào phương pháp chữa bệnh bằng châm cứu xoa bóp và thuốc.</a:t>
            </a: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SG" sz="250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vi-VN" sz="2500">
                <a:latin typeface="Arial" panose="020B0604020202020204" pitchFamily="34" charset="0"/>
                <a:cs typeface="Arial" panose="020B0604020202020204" pitchFamily="34" charset="0"/>
              </a:rPr>
              <a:t>Học thuyết kinh lạc chỉ đạo việc qui tác dụng của thuốc tương ứng với tạng, phủ hay đường kinh nào đó gọi là sự qui kinh của thuốc</a:t>
            </a:r>
            <a:r>
              <a:rPr lang="en-SG" sz="2500">
                <a:latin typeface="Arial" panose="020B0604020202020204" pitchFamily="34" charset="0"/>
                <a:cs typeface="Arial" panose="020B0604020202020204" pitchFamily="34" charset="0"/>
              </a:rPr>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465" y="707886"/>
            <a:ext cx="3882683" cy="5988336"/>
          </a:xfrm>
          <a:prstGeom prst="rect">
            <a:avLst/>
          </a:prstGeom>
        </p:spPr>
      </p:pic>
      <p:sp>
        <p:nvSpPr>
          <p:cNvPr id="7" name="TextBox 6"/>
          <p:cNvSpPr txBox="1"/>
          <p:nvPr/>
        </p:nvSpPr>
        <p:spPr>
          <a:xfrm>
            <a:off x="422032" y="76944"/>
            <a:ext cx="6428936" cy="553998"/>
          </a:xfrm>
          <a:prstGeom prst="rect">
            <a:avLst/>
          </a:prstGeom>
          <a:noFill/>
        </p:spPr>
        <p:txBody>
          <a:bodyPr wrap="square" rtlCol="0">
            <a:spAutoFit/>
          </a:bodyPr>
          <a:lstStyle/>
          <a:p>
            <a:pPr algn="ctr"/>
            <a:r>
              <a:rPr lang="en-SG" sz="3000" b="1">
                <a:solidFill>
                  <a:srgbClr val="006600"/>
                </a:solidFill>
                <a:latin typeface="Arial" panose="020B0604020202020204" pitchFamily="34" charset="0"/>
                <a:cs typeface="Arial" panose="020B0604020202020204" pitchFamily="34" charset="0"/>
              </a:rPr>
              <a:t>2.4. Học thuyết kinh lạc</a:t>
            </a:r>
            <a:endParaRPr lang="en-SG" sz="3000">
              <a:latin typeface="Arial" panose="020B0604020202020204" pitchFamily="34" charset="0"/>
              <a:cs typeface="Arial" panose="020B0604020202020204" pitchFamily="34" charset="0"/>
            </a:endParaRPr>
          </a:p>
        </p:txBody>
      </p:sp>
      <p:sp>
        <p:nvSpPr>
          <p:cNvPr id="8" name="Rectangle 7"/>
          <p:cNvSpPr/>
          <p:nvPr/>
        </p:nvSpPr>
        <p:spPr>
          <a:xfrm>
            <a:off x="140678" y="76944"/>
            <a:ext cx="11732456" cy="669622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9" name="TextBox 8"/>
          <p:cNvSpPr txBox="1"/>
          <p:nvPr/>
        </p:nvSpPr>
        <p:spPr>
          <a:xfrm>
            <a:off x="956603" y="0"/>
            <a:ext cx="10691446" cy="707886"/>
          </a:xfrm>
          <a:prstGeom prst="rect">
            <a:avLst/>
          </a:prstGeom>
          <a:noFill/>
        </p:spPr>
        <p:txBody>
          <a:bodyPr wrap="square" rtlCol="0">
            <a:spAutoFit/>
          </a:bodyPr>
          <a:lstStyle/>
          <a:p>
            <a:pPr algn="ctr"/>
            <a:r>
              <a:rPr lang="en-SG" sz="4000" b="1">
                <a:solidFill>
                  <a:srgbClr val="006600"/>
                </a:solidFill>
                <a:latin typeface="Arial" panose="020B0604020202020204" pitchFamily="34" charset="0"/>
                <a:cs typeface="Arial" panose="020B0604020202020204" pitchFamily="34" charset="0"/>
              </a:rPr>
              <a:t>3. Phép tắc dùng thuốc của y học cổ truyền</a:t>
            </a:r>
          </a:p>
        </p:txBody>
      </p:sp>
      <p:sp>
        <p:nvSpPr>
          <p:cNvPr id="10" name="TextBox 9"/>
          <p:cNvSpPr txBox="1"/>
          <p:nvPr/>
        </p:nvSpPr>
        <p:spPr>
          <a:xfrm>
            <a:off x="745589" y="661135"/>
            <a:ext cx="10803985" cy="553998"/>
          </a:xfrm>
          <a:prstGeom prst="rect">
            <a:avLst/>
          </a:prstGeom>
          <a:noFill/>
        </p:spPr>
        <p:txBody>
          <a:bodyPr wrap="square" rtlCol="0">
            <a:spAutoFit/>
          </a:bodyPr>
          <a:lstStyle/>
          <a:p>
            <a:pPr algn="just"/>
            <a:r>
              <a:rPr lang="en-SG" sz="3000" b="1">
                <a:solidFill>
                  <a:srgbClr val="006600"/>
                </a:solidFill>
                <a:latin typeface="Arial" panose="020B0604020202020204" pitchFamily="34" charset="0"/>
                <a:cs typeface="Arial" panose="020B0604020202020204" pitchFamily="34" charset="0"/>
              </a:rPr>
              <a:t>3.1. Sơ l</a:t>
            </a:r>
            <a:r>
              <a:rPr lang="vi-VN" sz="3000" b="1">
                <a:solidFill>
                  <a:srgbClr val="006600"/>
                </a:solidFill>
                <a:latin typeface="Arial" panose="020B0604020202020204" pitchFamily="34" charset="0"/>
                <a:cs typeface="Arial" panose="020B0604020202020204" pitchFamily="34" charset="0"/>
              </a:rPr>
              <a:t>ư</a:t>
            </a:r>
            <a:r>
              <a:rPr lang="en-SG" sz="3000" b="1">
                <a:solidFill>
                  <a:srgbClr val="006600"/>
                </a:solidFill>
                <a:latin typeface="Arial" panose="020B0604020202020204" pitchFamily="34" charset="0"/>
                <a:cs typeface="Arial" panose="020B0604020202020204" pitchFamily="34" charset="0"/>
              </a:rPr>
              <a:t>ợc về chuẩn trị theo YHCT (tứ chuẩn)</a:t>
            </a:r>
          </a:p>
        </p:txBody>
      </p:sp>
      <p:graphicFrame>
        <p:nvGraphicFramePr>
          <p:cNvPr id="3" name="Table 2"/>
          <p:cNvGraphicFramePr>
            <a:graphicFrameLocks noGrp="1"/>
          </p:cNvGraphicFramePr>
          <p:nvPr>
            <p:extLst>
              <p:ext uri="{D42A27DB-BD31-4B8C-83A1-F6EECF244321}">
                <p14:modId xmlns:p14="http://schemas.microsoft.com/office/powerpoint/2010/main" val="3992956929"/>
              </p:ext>
            </p:extLst>
          </p:nvPr>
        </p:nvGraphicFramePr>
        <p:xfrm>
          <a:off x="745589" y="1280671"/>
          <a:ext cx="11014998" cy="5181118"/>
        </p:xfrm>
        <a:graphic>
          <a:graphicData uri="http://schemas.openxmlformats.org/drawingml/2006/table">
            <a:tbl>
              <a:tblPr firstRow="1" bandRow="1">
                <a:tableStyleId>{616DA210-FB5B-4158-B5E0-FEB733F419BA}</a:tableStyleId>
              </a:tblPr>
              <a:tblGrid>
                <a:gridCol w="2644723">
                  <a:extLst>
                    <a:ext uri="{9D8B030D-6E8A-4147-A177-3AD203B41FA5}">
                      <a16:colId xmlns:a16="http://schemas.microsoft.com/office/drawing/2014/main" xmlns="" val="3054063850"/>
                    </a:ext>
                  </a:extLst>
                </a:gridCol>
                <a:gridCol w="4114801">
                  <a:extLst>
                    <a:ext uri="{9D8B030D-6E8A-4147-A177-3AD203B41FA5}">
                      <a16:colId xmlns:a16="http://schemas.microsoft.com/office/drawing/2014/main" xmlns="" val="2279007082"/>
                    </a:ext>
                  </a:extLst>
                </a:gridCol>
                <a:gridCol w="4255474">
                  <a:extLst>
                    <a:ext uri="{9D8B030D-6E8A-4147-A177-3AD203B41FA5}">
                      <a16:colId xmlns:a16="http://schemas.microsoft.com/office/drawing/2014/main" xmlns="" val="1948401093"/>
                    </a:ext>
                  </a:extLst>
                </a:gridCol>
              </a:tblGrid>
              <a:tr h="526606">
                <a:tc>
                  <a:txBody>
                    <a:bodyPr/>
                    <a:lstStyle/>
                    <a:p>
                      <a:pPr algn="ctr"/>
                      <a:r>
                        <a:rPr lang="en-SG" sz="2500" b="1" i="0">
                          <a:latin typeface="Arial" panose="020B0604020202020204" pitchFamily="34" charset="0"/>
                          <a:cs typeface="Arial" panose="020B0604020202020204" pitchFamily="34" charset="0"/>
                        </a:rPr>
                        <a:t>Ph</a:t>
                      </a:r>
                      <a:r>
                        <a:rPr lang="vi-VN" sz="2500" b="1" i="0">
                          <a:latin typeface="Arial" panose="020B0604020202020204" pitchFamily="34" charset="0"/>
                          <a:cs typeface="Arial" panose="020B0604020202020204" pitchFamily="34" charset="0"/>
                        </a:rPr>
                        <a:t>ư</a:t>
                      </a:r>
                      <a:r>
                        <a:rPr lang="en-SG" sz="2500" b="1" i="0">
                          <a:latin typeface="Arial" panose="020B0604020202020204" pitchFamily="34" charset="0"/>
                          <a:cs typeface="Arial" panose="020B0604020202020204" pitchFamily="34" charset="0"/>
                        </a:rPr>
                        <a:t>ơng pháp</a:t>
                      </a:r>
                    </a:p>
                  </a:txBody>
                  <a:tcPr/>
                </a:tc>
                <a:tc>
                  <a:txBody>
                    <a:bodyPr/>
                    <a:lstStyle/>
                    <a:p>
                      <a:pPr algn="ctr"/>
                      <a:r>
                        <a:rPr lang="en-SG" sz="2500" b="1" i="0">
                          <a:latin typeface="Arial" panose="020B0604020202020204" pitchFamily="34" charset="0"/>
                          <a:cs typeface="Arial" panose="020B0604020202020204" pitchFamily="34" charset="0"/>
                        </a:rPr>
                        <a:t>Chứng d</a:t>
                      </a:r>
                      <a:r>
                        <a:rPr lang="vi-VN" sz="2500" b="1" i="0">
                          <a:latin typeface="Arial" panose="020B0604020202020204" pitchFamily="34" charset="0"/>
                          <a:cs typeface="Arial" panose="020B0604020202020204" pitchFamily="34" charset="0"/>
                        </a:rPr>
                        <a:t>ư</a:t>
                      </a:r>
                      <a:r>
                        <a:rPr lang="en-SG" sz="2500" b="1" i="0">
                          <a:latin typeface="Arial" panose="020B0604020202020204" pitchFamily="34" charset="0"/>
                          <a:cs typeface="Arial" panose="020B0604020202020204" pitchFamily="34" charset="0"/>
                        </a:rPr>
                        <a:t>ơng</a:t>
                      </a:r>
                    </a:p>
                  </a:txBody>
                  <a:tcPr/>
                </a:tc>
                <a:tc>
                  <a:txBody>
                    <a:bodyPr/>
                    <a:lstStyle/>
                    <a:p>
                      <a:pPr algn="ctr"/>
                      <a:r>
                        <a:rPr lang="en-SG" sz="2500" b="1" i="0">
                          <a:latin typeface="Arial" panose="020B0604020202020204" pitchFamily="34" charset="0"/>
                          <a:cs typeface="Arial" panose="020B0604020202020204" pitchFamily="34" charset="0"/>
                        </a:rPr>
                        <a:t>Chứng âm</a:t>
                      </a:r>
                    </a:p>
                  </a:txBody>
                  <a:tcPr/>
                </a:tc>
                <a:extLst>
                  <a:ext uri="{0D108BD9-81ED-4DB2-BD59-A6C34878D82A}">
                    <a16:rowId xmlns:a16="http://schemas.microsoft.com/office/drawing/2014/main" xmlns="" val="1229025098"/>
                  </a:ext>
                </a:extLst>
              </a:tr>
              <a:tr h="1800651">
                <a:tc>
                  <a:txBody>
                    <a:bodyPr/>
                    <a:lstStyle/>
                    <a:p>
                      <a:pPr algn="ctr"/>
                      <a:r>
                        <a:rPr lang="en-SG" sz="2500" b="0" i="0">
                          <a:latin typeface="Arial" panose="020B0604020202020204" pitchFamily="34" charset="0"/>
                          <a:cs typeface="Arial" panose="020B0604020202020204" pitchFamily="34" charset="0"/>
                        </a:rPr>
                        <a:t>Vọng chuẩn</a:t>
                      </a:r>
                    </a:p>
                  </a:txBody>
                  <a:tcPr/>
                </a:tc>
                <a:tc>
                  <a:txBody>
                    <a:bodyPr/>
                    <a:lstStyle/>
                    <a:p>
                      <a:pPr algn="just"/>
                      <a:r>
                        <a:rPr lang="en-SG" sz="2500" b="0" i="0">
                          <a:latin typeface="Arial" panose="020B0604020202020204" pitchFamily="34" charset="0"/>
                          <a:cs typeface="Arial" panose="020B0604020202020204" pitchFamily="34" charset="0"/>
                        </a:rPr>
                        <a:t>M</a:t>
                      </a:r>
                      <a:r>
                        <a:rPr lang="vi-VN" sz="2500" b="0" i="0">
                          <a:latin typeface="Arial" panose="020B0604020202020204" pitchFamily="34" charset="0"/>
                          <a:cs typeface="Arial" panose="020B0604020202020204" pitchFamily="34" charset="0"/>
                        </a:rPr>
                        <a:t>ặt đỏ, sắc mặt tươi, mắt sáng, da hồng nhuận</a:t>
                      </a:r>
                      <a:r>
                        <a:rPr lang="en-SG" sz="2500" b="0" i="0">
                          <a:latin typeface="Arial" panose="020B0604020202020204" pitchFamily="34" charset="0"/>
                          <a:cs typeface="Arial" panose="020B0604020202020204" pitchFamily="34" charset="0"/>
                        </a:rPr>
                        <a:t>.</a:t>
                      </a:r>
                    </a:p>
                  </a:txBody>
                  <a:tcPr/>
                </a:tc>
                <a:tc>
                  <a:txBody>
                    <a:bodyPr/>
                    <a:lstStyle/>
                    <a:p>
                      <a:pPr algn="just"/>
                      <a:r>
                        <a:rPr lang="en-SG" sz="2500" b="0" i="0">
                          <a:latin typeface="Arial" panose="020B0604020202020204" pitchFamily="34" charset="0"/>
                          <a:cs typeface="Arial" panose="020B0604020202020204" pitchFamily="34" charset="0"/>
                        </a:rPr>
                        <a:t>Sắc mặt nhợt nhạt, xám tối, hoặc xanh bầm, vàng đen, mắt lờ đờ, cử động chậm chạp.</a:t>
                      </a:r>
                    </a:p>
                  </a:txBody>
                  <a:tcPr/>
                </a:tc>
                <a:extLst>
                  <a:ext uri="{0D108BD9-81ED-4DB2-BD59-A6C34878D82A}">
                    <a16:rowId xmlns:a16="http://schemas.microsoft.com/office/drawing/2014/main" xmlns="" val="2976431416"/>
                  </a:ext>
                </a:extLst>
              </a:tr>
              <a:tr h="951287">
                <a:tc>
                  <a:txBody>
                    <a:bodyPr/>
                    <a:lstStyle/>
                    <a:p>
                      <a:pPr algn="ctr"/>
                      <a:r>
                        <a:rPr lang="en-SG" sz="2500" b="0" i="0">
                          <a:latin typeface="Arial" panose="020B0604020202020204" pitchFamily="34" charset="0"/>
                          <a:cs typeface="Arial" panose="020B0604020202020204" pitchFamily="34" charset="0"/>
                        </a:rPr>
                        <a:t>Văn chuẩn</a:t>
                      </a:r>
                    </a:p>
                  </a:txBody>
                  <a:tcPr/>
                </a:tc>
                <a:tc>
                  <a:txBody>
                    <a:bodyPr/>
                    <a:lstStyle/>
                    <a:p>
                      <a:pPr algn="just"/>
                      <a:r>
                        <a:rPr lang="en-SG" sz="2500" b="0" i="0">
                          <a:latin typeface="Arial" panose="020B0604020202020204" pitchFamily="34" charset="0"/>
                          <a:cs typeface="Arial" panose="020B0604020202020204" pitchFamily="34" charset="0"/>
                        </a:rPr>
                        <a:t>H</a:t>
                      </a:r>
                      <a:r>
                        <a:rPr lang="vi-VN" sz="2500" b="0" i="0">
                          <a:latin typeface="Arial" panose="020B0604020202020204" pitchFamily="34" charset="0"/>
                          <a:cs typeface="Arial" panose="020B0604020202020204" pitchFamily="34" charset="0"/>
                        </a:rPr>
                        <a:t>ơi thở mạnh, tiếng nói kh</a:t>
                      </a:r>
                      <a:r>
                        <a:rPr lang="en-SG" sz="2500" b="0" i="0">
                          <a:latin typeface="Arial" panose="020B0604020202020204" pitchFamily="34" charset="0"/>
                          <a:cs typeface="Arial" panose="020B0604020202020204" pitchFamily="34" charset="0"/>
                        </a:rPr>
                        <a:t>ỏe</a:t>
                      </a:r>
                      <a:r>
                        <a:rPr lang="vi-VN" sz="2500" b="0" i="0">
                          <a:latin typeface="Arial" panose="020B0604020202020204" pitchFamily="34" charset="0"/>
                          <a:cs typeface="Arial" panose="020B0604020202020204" pitchFamily="34" charset="0"/>
                        </a:rPr>
                        <a:t> khoắn</a:t>
                      </a:r>
                      <a:r>
                        <a:rPr lang="en-SG" sz="2500" b="0" i="0">
                          <a:latin typeface="Arial" panose="020B0604020202020204" pitchFamily="34" charset="0"/>
                          <a:cs typeface="Arial" panose="020B0604020202020204" pitchFamily="34" charset="0"/>
                        </a:rPr>
                        <a:t>.</a:t>
                      </a:r>
                    </a:p>
                  </a:txBody>
                  <a:tcPr/>
                </a:tc>
                <a:tc>
                  <a:txBody>
                    <a:bodyPr/>
                    <a:lstStyle/>
                    <a:p>
                      <a:pPr algn="just"/>
                      <a:r>
                        <a:rPr lang="en-SG" sz="2500" b="0" i="0">
                          <a:latin typeface="Arial" panose="020B0604020202020204" pitchFamily="34" charset="0"/>
                          <a:cs typeface="Arial" panose="020B0604020202020204" pitchFamily="34" charset="0"/>
                        </a:rPr>
                        <a:t>H</a:t>
                      </a:r>
                      <a:r>
                        <a:rPr lang="vi-VN" sz="2500" b="0" i="0">
                          <a:latin typeface="Arial" panose="020B0604020202020204" pitchFamily="34" charset="0"/>
                          <a:cs typeface="Arial" panose="020B0604020202020204" pitchFamily="34" charset="0"/>
                        </a:rPr>
                        <a:t>ơi thở </a:t>
                      </a:r>
                      <a:r>
                        <a:rPr lang="en-SG" sz="2500" b="0" i="0">
                          <a:latin typeface="Arial" panose="020B0604020202020204" pitchFamily="34" charset="0"/>
                          <a:cs typeface="Arial" panose="020B0604020202020204" pitchFamily="34" charset="0"/>
                        </a:rPr>
                        <a:t>nhẹ, </a:t>
                      </a:r>
                      <a:r>
                        <a:rPr lang="vi-VN" sz="2500" b="0" i="0">
                          <a:latin typeface="Arial" panose="020B0604020202020204" pitchFamily="34" charset="0"/>
                          <a:cs typeface="Arial" panose="020B0604020202020204" pitchFamily="34" charset="0"/>
                        </a:rPr>
                        <a:t>tiếng nói nhỏ yếu</a:t>
                      </a:r>
                      <a:r>
                        <a:rPr lang="en-SG" sz="2500" b="0" i="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xmlns="" val="3389071860"/>
                  </a:ext>
                </a:extLst>
              </a:tr>
              <a:tr h="951287">
                <a:tc>
                  <a:txBody>
                    <a:bodyPr/>
                    <a:lstStyle/>
                    <a:p>
                      <a:pPr algn="ctr"/>
                      <a:r>
                        <a:rPr lang="en-SG" sz="2500" b="0" i="0">
                          <a:latin typeface="Arial" panose="020B0604020202020204" pitchFamily="34" charset="0"/>
                          <a:cs typeface="Arial" panose="020B0604020202020204" pitchFamily="34" charset="0"/>
                        </a:rPr>
                        <a:t>Vấn chuẩn</a:t>
                      </a:r>
                    </a:p>
                  </a:txBody>
                  <a:tcPr/>
                </a:tc>
                <a:tc>
                  <a:txBody>
                    <a:bodyPr/>
                    <a:lstStyle/>
                    <a:p>
                      <a:pPr algn="just"/>
                      <a:r>
                        <a:rPr lang="en-SG" sz="2500" b="0" i="0">
                          <a:latin typeface="Arial" panose="020B0604020202020204" pitchFamily="34" charset="0"/>
                          <a:cs typeface="Arial" panose="020B0604020202020204" pitchFamily="34" charset="0"/>
                        </a:rPr>
                        <a:t>C</a:t>
                      </a:r>
                      <a:r>
                        <a:rPr lang="vi-VN" sz="2500" b="0" i="0">
                          <a:latin typeface="Arial" panose="020B0604020202020204" pitchFamily="34" charset="0"/>
                          <a:cs typeface="Arial" panose="020B0604020202020204" pitchFamily="34" charset="0"/>
                        </a:rPr>
                        <a:t>ó nóng sốt, khát, đòi uống nước, đại tiện táo bón</a:t>
                      </a:r>
                      <a:r>
                        <a:rPr lang="en-SG" sz="2500" b="0" i="0">
                          <a:latin typeface="Arial" panose="020B0604020202020204" pitchFamily="34" charset="0"/>
                          <a:cs typeface="Arial" panose="020B0604020202020204" pitchFamily="34" charset="0"/>
                        </a:rPr>
                        <a:t>.</a:t>
                      </a:r>
                    </a:p>
                  </a:txBody>
                  <a:tcPr/>
                </a:tc>
                <a:tc>
                  <a:txBody>
                    <a:bodyPr/>
                    <a:lstStyle/>
                    <a:p>
                      <a:pPr algn="just"/>
                      <a:r>
                        <a:rPr lang="en-SG" sz="2500" b="0" i="0">
                          <a:latin typeface="Arial" panose="020B0604020202020204" pitchFamily="34" charset="0"/>
                          <a:cs typeface="Arial" panose="020B0604020202020204" pitchFamily="34" charset="0"/>
                        </a:rPr>
                        <a:t>Sợ rét lạnh, đại tiện lỏng, chân tay lạnh</a:t>
                      </a:r>
                    </a:p>
                  </a:txBody>
                  <a:tcPr/>
                </a:tc>
                <a:extLst>
                  <a:ext uri="{0D108BD9-81ED-4DB2-BD59-A6C34878D82A}">
                    <a16:rowId xmlns:a16="http://schemas.microsoft.com/office/drawing/2014/main" xmlns="" val="603158100"/>
                  </a:ext>
                </a:extLst>
              </a:tr>
              <a:tr h="951287">
                <a:tc>
                  <a:txBody>
                    <a:bodyPr/>
                    <a:lstStyle/>
                    <a:p>
                      <a:pPr algn="ctr"/>
                      <a:r>
                        <a:rPr lang="en-SG" sz="2500" b="0" i="0">
                          <a:latin typeface="Arial" panose="020B0604020202020204" pitchFamily="34" charset="0"/>
                          <a:cs typeface="Arial" panose="020B0604020202020204" pitchFamily="34" charset="0"/>
                        </a:rPr>
                        <a:t>Thiết chuẩn</a:t>
                      </a:r>
                    </a:p>
                  </a:txBody>
                  <a:tcPr/>
                </a:tc>
                <a:tc>
                  <a:txBody>
                    <a:bodyPr/>
                    <a:lstStyle/>
                    <a:p>
                      <a:pPr algn="just"/>
                      <a:r>
                        <a:rPr lang="en-SG" sz="2500" b="0" i="0">
                          <a:latin typeface="Arial" panose="020B0604020202020204" pitchFamily="34" charset="0"/>
                          <a:cs typeface="Arial" panose="020B0604020202020204" pitchFamily="34" charset="0"/>
                        </a:rPr>
                        <a:t>Mạch phù (nổi), đại (to), hoạt (nhanh).</a:t>
                      </a:r>
                    </a:p>
                  </a:txBody>
                  <a:tcPr/>
                </a:tc>
                <a:tc>
                  <a:txBody>
                    <a:bodyPr/>
                    <a:lstStyle/>
                    <a:p>
                      <a:pPr algn="just"/>
                      <a:r>
                        <a:rPr lang="en-SG" sz="2500" b="0" i="0">
                          <a:latin typeface="Arial" panose="020B0604020202020204" pitchFamily="34" charset="0"/>
                          <a:cs typeface="Arial" panose="020B0604020202020204" pitchFamily="34" charset="0"/>
                        </a:rPr>
                        <a:t>Mạch trầm (sâu) , vi (nhỏ), trì (chậm).</a:t>
                      </a:r>
                    </a:p>
                  </a:txBody>
                  <a:tcPr/>
                </a:tc>
                <a:extLst>
                  <a:ext uri="{0D108BD9-81ED-4DB2-BD59-A6C34878D82A}">
                    <a16:rowId xmlns:a16="http://schemas.microsoft.com/office/drawing/2014/main" xmlns="" val="578739654"/>
                  </a:ext>
                </a:extLst>
              </a:tr>
            </a:tbl>
          </a:graphicData>
        </a:graphic>
      </p:graphicFrame>
    </p:spTree>
    <p:extLst>
      <p:ext uri="{BB962C8B-B14F-4D97-AF65-F5344CB8AC3E}">
        <p14:creationId xmlns:p14="http://schemas.microsoft.com/office/powerpoint/2010/main" val="67626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1686" y="253219"/>
            <a:ext cx="10283484" cy="5940088"/>
          </a:xfrm>
          <a:prstGeom prst="rect">
            <a:avLst/>
          </a:prstGeom>
          <a:noFill/>
        </p:spPr>
        <p:txBody>
          <a:bodyPr wrap="square" rtlCol="0">
            <a:spAutoFit/>
          </a:bodyPr>
          <a:lstStyle/>
          <a:p>
            <a:pPr algn="just"/>
            <a:r>
              <a:rPr lang="en-SG" sz="3000" b="1">
                <a:solidFill>
                  <a:srgbClr val="006600"/>
                </a:solidFill>
                <a:latin typeface="Arial" panose="020B0604020202020204" pitchFamily="34" charset="0"/>
                <a:cs typeface="Arial" panose="020B0604020202020204" pitchFamily="34" charset="0"/>
              </a:rPr>
              <a:t>3.2. Các nguyên nhân gây bệnh</a:t>
            </a:r>
            <a:endParaRPr lang="en-SG" sz="2500" b="1">
              <a:solidFill>
                <a:srgbClr val="0066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SG" sz="2500" b="1" i="1" u="sng">
                <a:latin typeface="Arial" panose="020B0604020202020204" pitchFamily="34" charset="0"/>
                <a:cs typeface="Arial" panose="020B0604020202020204" pitchFamily="34" charset="0"/>
              </a:rPr>
              <a:t>Đặc điểm</a:t>
            </a:r>
            <a:r>
              <a:rPr lang="en-SG" sz="2500">
                <a:latin typeface="Arial" panose="020B0604020202020204" pitchFamily="34" charset="0"/>
                <a:cs typeface="Arial" panose="020B0604020202020204" pitchFamily="34" charset="0"/>
              </a:rPr>
              <a:t>:</a:t>
            </a:r>
          </a:p>
          <a:p>
            <a:pPr marL="457200" indent="-457200" algn="just">
              <a:buFontTx/>
              <a:buChar char="-"/>
            </a:pPr>
            <a:r>
              <a:rPr lang="vi-VN" sz="2500">
                <a:latin typeface="Arial" panose="020B0604020202020204" pitchFamily="34" charset="0"/>
                <a:cs typeface="Arial" panose="020B0604020202020204" pitchFamily="34" charset="0"/>
              </a:rPr>
              <a:t>YHCT cho rằng con người và thế giới xung quanh là một chỉnh thể thống nhất, vì thế mà dùng quan điểm chỉnh thể để bàn về quá trình phát sinh, phát triển, biến hoá của các nhân tố gây bệnh. </a:t>
            </a:r>
            <a:endParaRPr lang="en-SG" sz="2500">
              <a:latin typeface="Arial" panose="020B0604020202020204" pitchFamily="34" charset="0"/>
              <a:cs typeface="Arial" panose="020B0604020202020204" pitchFamily="34" charset="0"/>
            </a:endParaRPr>
          </a:p>
          <a:p>
            <a:pPr marL="457200" indent="-457200" algn="just">
              <a:buFontTx/>
              <a:buChar char="-"/>
            </a:pPr>
            <a:r>
              <a:rPr lang="vi-VN" sz="2500">
                <a:latin typeface="Arial" panose="020B0604020202020204" pitchFamily="34" charset="0"/>
                <a:cs typeface="Arial" panose="020B0604020202020204" pitchFamily="34" charset="0"/>
              </a:rPr>
              <a:t>Trong quá trình phát sinh phát triển bệnh tật, kết quả bệnh l</a:t>
            </a:r>
            <a:r>
              <a:rPr lang="en-SG" sz="2500">
                <a:latin typeface="Arial" panose="020B0604020202020204" pitchFamily="34" charset="0"/>
                <a:cs typeface="Arial" panose="020B0604020202020204" pitchFamily="34" charset="0"/>
              </a:rPr>
              <a:t>ý</a:t>
            </a:r>
            <a:r>
              <a:rPr lang="vi-VN" sz="2500">
                <a:latin typeface="Arial" panose="020B0604020202020204" pitchFamily="34" charset="0"/>
                <a:cs typeface="Arial" panose="020B0604020202020204" pitchFamily="34" charset="0"/>
              </a:rPr>
              <a:t> ở giai đoạn này có thể là nhân tố gây bệnh ở giai đoạn khác.</a:t>
            </a:r>
            <a:endParaRPr lang="en-SG" sz="250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SG" sz="2500" b="1" i="1" u="sng">
                <a:latin typeface="Arial" panose="020B0604020202020204" pitchFamily="34" charset="0"/>
                <a:cs typeface="Arial" panose="020B0604020202020204" pitchFamily="34" charset="0"/>
              </a:rPr>
              <a:t>Nguyên nhân:</a:t>
            </a:r>
          </a:p>
          <a:p>
            <a:pPr marL="342900" indent="-342900" algn="just">
              <a:buFontTx/>
              <a:buChar char="-"/>
            </a:pPr>
            <a:r>
              <a:rPr lang="en-SG" sz="2500">
                <a:latin typeface="Arial" panose="020B0604020202020204" pitchFamily="34" charset="0"/>
                <a:cs typeface="Arial" panose="020B0604020202020204" pitchFamily="34" charset="0"/>
              </a:rPr>
              <a:t>Ngoại nhân: </a:t>
            </a:r>
          </a:p>
          <a:p>
            <a:pPr algn="just"/>
            <a:r>
              <a:rPr lang="en-SG" sz="2500">
                <a:latin typeface="Arial" panose="020B0604020202020204" pitchFamily="34" charset="0"/>
                <a:cs typeface="Arial" panose="020B0604020202020204" pitchFamily="34" charset="0"/>
              </a:rPr>
              <a:t>	+ Lục dâm – phong, hàn, thử, thấp, táo, hỏa.</a:t>
            </a:r>
          </a:p>
          <a:p>
            <a:pPr algn="just"/>
            <a:r>
              <a:rPr lang="en-SG" sz="2500">
                <a:latin typeface="Arial" panose="020B0604020202020204" pitchFamily="34" charset="0"/>
                <a:cs typeface="Arial" panose="020B0604020202020204" pitchFamily="34" charset="0"/>
              </a:rPr>
              <a:t>	+ Lệ khí - tính chất truyền nhiễm mạnh (dịch độc), phát bệnh cấp 	 tính và nguy hiểm, tính đặc dị và triệu chứng giống nhau. </a:t>
            </a:r>
          </a:p>
          <a:p>
            <a:pPr marL="342900" indent="-342900" algn="just">
              <a:buFontTx/>
              <a:buChar char="-"/>
            </a:pPr>
            <a:r>
              <a:rPr lang="en-SG" sz="2500">
                <a:latin typeface="Arial" panose="020B0604020202020204" pitchFamily="34" charset="0"/>
                <a:cs typeface="Arial" panose="020B0604020202020204" pitchFamily="34" charset="0"/>
              </a:rPr>
              <a:t>Nội nhân: thất tình - hỉ, nộ, </a:t>
            </a:r>
            <a:r>
              <a:rPr lang="vi-VN" sz="2500">
                <a:latin typeface="Arial" panose="020B0604020202020204" pitchFamily="34" charset="0"/>
                <a:cs typeface="Arial" panose="020B0604020202020204" pitchFamily="34" charset="0"/>
              </a:rPr>
              <a:t>ư</a:t>
            </a:r>
            <a:r>
              <a:rPr lang="en-SG" sz="2500">
                <a:latin typeface="Arial" panose="020B0604020202020204" pitchFamily="34" charset="0"/>
                <a:cs typeface="Arial" panose="020B0604020202020204" pitchFamily="34" charset="0"/>
              </a:rPr>
              <a:t>u, t</a:t>
            </a:r>
            <a:r>
              <a:rPr lang="vi-VN" sz="2500">
                <a:latin typeface="Arial" panose="020B0604020202020204" pitchFamily="34" charset="0"/>
                <a:cs typeface="Arial" panose="020B0604020202020204" pitchFamily="34" charset="0"/>
              </a:rPr>
              <a:t>ư</a:t>
            </a:r>
            <a:r>
              <a:rPr lang="en-SG" sz="2500">
                <a:latin typeface="Arial" panose="020B0604020202020204" pitchFamily="34" charset="0"/>
                <a:cs typeface="Arial" panose="020B0604020202020204" pitchFamily="34" charset="0"/>
              </a:rPr>
              <a:t>, bi, khủng, kinh.</a:t>
            </a:r>
          </a:p>
          <a:p>
            <a:pPr algn="just"/>
            <a:r>
              <a:rPr lang="en-SG" sz="2500">
                <a:latin typeface="Arial" panose="020B0604020202020204" pitchFamily="34" charset="0"/>
                <a:cs typeface="Arial" panose="020B0604020202020204" pitchFamily="34" charset="0"/>
              </a:rPr>
              <a:t>- Các nguyên nhân khác: ăn uống, lao lực, lao thần, tác nhân bên ngoài, kí sinh trùng (đ</a:t>
            </a:r>
            <a:r>
              <a:rPr lang="vi-VN" sz="2500">
                <a:latin typeface="Arial" panose="020B0604020202020204" pitchFamily="34" charset="0"/>
                <a:cs typeface="Arial" panose="020B0604020202020204" pitchFamily="34" charset="0"/>
              </a:rPr>
              <a:t>ư</a:t>
            </a:r>
            <a:r>
              <a:rPr lang="en-SG" sz="2500">
                <a:latin typeface="Arial" panose="020B0604020202020204" pitchFamily="34" charset="0"/>
                <a:cs typeface="Arial" panose="020B0604020202020204" pitchFamily="34" charset="0"/>
              </a:rPr>
              <a:t>ờng tiêu hóa), đàm ẩm, huyết ứ…</a:t>
            </a:r>
          </a:p>
        </p:txBody>
      </p:sp>
      <p:sp>
        <p:nvSpPr>
          <p:cNvPr id="6" name="Rectangle 5"/>
          <p:cNvSpPr/>
          <p:nvPr/>
        </p:nvSpPr>
        <p:spPr>
          <a:xfrm>
            <a:off x="246186" y="253219"/>
            <a:ext cx="11507372" cy="634452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7" name="TextBox 6"/>
          <p:cNvSpPr txBox="1"/>
          <p:nvPr/>
        </p:nvSpPr>
        <p:spPr>
          <a:xfrm>
            <a:off x="731521" y="0"/>
            <a:ext cx="10227212" cy="553998"/>
          </a:xfrm>
          <a:prstGeom prst="rect">
            <a:avLst/>
          </a:prstGeom>
          <a:noFill/>
        </p:spPr>
        <p:txBody>
          <a:bodyPr wrap="square" rtlCol="0">
            <a:spAutoFit/>
          </a:bodyPr>
          <a:lstStyle/>
          <a:p>
            <a:r>
              <a:rPr lang="en-SG" sz="3000" b="1">
                <a:solidFill>
                  <a:srgbClr val="006600"/>
                </a:solidFill>
                <a:latin typeface="Arial" panose="020B0604020202020204" pitchFamily="34" charset="0"/>
                <a:cs typeface="Arial" panose="020B0604020202020204" pitchFamily="34" charset="0"/>
              </a:rPr>
              <a:t>3.3.  Các phép tắc trị bệnh (Bát pháp)</a:t>
            </a:r>
          </a:p>
        </p:txBody>
      </p:sp>
      <p:graphicFrame>
        <p:nvGraphicFramePr>
          <p:cNvPr id="8" name="Table 7"/>
          <p:cNvGraphicFramePr>
            <a:graphicFrameLocks noGrp="1"/>
          </p:cNvGraphicFramePr>
          <p:nvPr>
            <p:extLst>
              <p:ext uri="{D42A27DB-BD31-4B8C-83A1-F6EECF244321}">
                <p14:modId xmlns:p14="http://schemas.microsoft.com/office/powerpoint/2010/main" val="4131619469"/>
              </p:ext>
            </p:extLst>
          </p:nvPr>
        </p:nvGraphicFramePr>
        <p:xfrm>
          <a:off x="464236" y="455547"/>
          <a:ext cx="11408898" cy="6269101"/>
        </p:xfrm>
        <a:graphic>
          <a:graphicData uri="http://schemas.openxmlformats.org/drawingml/2006/table">
            <a:tbl>
              <a:tblPr firstRow="1" bandRow="1">
                <a:tableStyleId>{5940675A-B579-460E-94D1-54222C63F5DA}</a:tableStyleId>
              </a:tblPr>
              <a:tblGrid>
                <a:gridCol w="4923692">
                  <a:extLst>
                    <a:ext uri="{9D8B030D-6E8A-4147-A177-3AD203B41FA5}">
                      <a16:colId xmlns:a16="http://schemas.microsoft.com/office/drawing/2014/main" xmlns="" val="2428386916"/>
                    </a:ext>
                  </a:extLst>
                </a:gridCol>
                <a:gridCol w="6485206">
                  <a:extLst>
                    <a:ext uri="{9D8B030D-6E8A-4147-A177-3AD203B41FA5}">
                      <a16:colId xmlns:a16="http://schemas.microsoft.com/office/drawing/2014/main" xmlns="" val="4204647818"/>
                    </a:ext>
                  </a:extLst>
                </a:gridCol>
              </a:tblGrid>
              <a:tr h="441960">
                <a:tc>
                  <a:txBody>
                    <a:bodyPr/>
                    <a:lstStyle/>
                    <a:p>
                      <a:pPr algn="ctr"/>
                      <a:r>
                        <a:rPr lang="en-SG" sz="2400" b="1" i="0">
                          <a:latin typeface="Arial" panose="020B0604020202020204" pitchFamily="34" charset="0"/>
                          <a:cs typeface="Arial" panose="020B0604020202020204" pitchFamily="34" charset="0"/>
                        </a:rPr>
                        <a:t>Ph</a:t>
                      </a:r>
                      <a:r>
                        <a:rPr lang="vi-VN" sz="2400" b="1" i="0">
                          <a:latin typeface="Arial" panose="020B0604020202020204" pitchFamily="34" charset="0"/>
                          <a:cs typeface="Arial" panose="020B0604020202020204" pitchFamily="34" charset="0"/>
                        </a:rPr>
                        <a:t>ư</a:t>
                      </a:r>
                      <a:r>
                        <a:rPr lang="en-SG" sz="2400" b="1" i="0">
                          <a:latin typeface="Arial" panose="020B0604020202020204" pitchFamily="34" charset="0"/>
                          <a:cs typeface="Arial" panose="020B0604020202020204" pitchFamily="34" charset="0"/>
                        </a:rPr>
                        <a:t>ơng pháp</a:t>
                      </a:r>
                    </a:p>
                  </a:txBody>
                  <a:tcPr/>
                </a:tc>
                <a:tc>
                  <a:txBody>
                    <a:bodyPr/>
                    <a:lstStyle/>
                    <a:p>
                      <a:pPr algn="ctr"/>
                      <a:r>
                        <a:rPr lang="en-SG" sz="2400" b="1" i="0">
                          <a:latin typeface="Arial" panose="020B0604020202020204" pitchFamily="34" charset="0"/>
                          <a:cs typeface="Arial" panose="020B0604020202020204" pitchFamily="34" charset="0"/>
                        </a:rPr>
                        <a:t>Ứng dụng theo YHCT</a:t>
                      </a:r>
                    </a:p>
                  </a:txBody>
                  <a:tcPr/>
                </a:tc>
                <a:extLst>
                  <a:ext uri="{0D108BD9-81ED-4DB2-BD59-A6C34878D82A}">
                    <a16:rowId xmlns:a16="http://schemas.microsoft.com/office/drawing/2014/main" xmlns="" val="3106053652"/>
                  </a:ext>
                </a:extLst>
              </a:tr>
              <a:tr h="370840">
                <a:tc>
                  <a:txBody>
                    <a:bodyPr/>
                    <a:lstStyle/>
                    <a:p>
                      <a:pPr algn="ctr"/>
                      <a:r>
                        <a:rPr lang="en-SG" sz="2400" b="1" i="0">
                          <a:latin typeface="Arial" panose="020B0604020202020204" pitchFamily="34" charset="0"/>
                          <a:cs typeface="Arial" panose="020B0604020202020204" pitchFamily="34" charset="0"/>
                        </a:rPr>
                        <a:t>Hãn</a:t>
                      </a:r>
                      <a:r>
                        <a:rPr lang="en-SG" sz="2400" b="0" i="0">
                          <a:latin typeface="Arial" panose="020B0604020202020204" pitchFamily="34" charset="0"/>
                          <a:cs typeface="Arial" panose="020B0604020202020204" pitchFamily="34" charset="0"/>
                        </a:rPr>
                        <a:t> - </a:t>
                      </a:r>
                      <a:r>
                        <a:rPr lang="en-US" sz="2400" b="0" i="0" kern="1200">
                          <a:effectLst/>
                          <a:latin typeface="Arial" panose="020B0604020202020204" pitchFamily="34" charset="0"/>
                          <a:cs typeface="Arial" panose="020B0604020202020204" pitchFamily="34" charset="0"/>
                        </a:rPr>
                        <a:t>Làm ra mồ hôi, đưa tà khí ra ngoài.</a:t>
                      </a:r>
                      <a:endParaRPr lang="en-SG" sz="2400" b="0" i="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tabLst>
                          <a:tab pos="836930" algn="l"/>
                        </a:tabLst>
                      </a:pPr>
                      <a:r>
                        <a:rPr lang="en-US" sz="2400" b="0" i="0">
                          <a:effectLst/>
                          <a:latin typeface="Arial" panose="020B0604020202020204" pitchFamily="34" charset="0"/>
                          <a:cs typeface="Arial" panose="020B0604020202020204" pitchFamily="34" charset="0"/>
                        </a:rPr>
                        <a:t>Chữa bệnh phần biểu, cảm mạo phong hàn, phong nhiệt, dị ứng ngứa, sởi.</a:t>
                      </a:r>
                      <a:endParaRPr lang="en-SG" sz="2400" b="0" i="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53003421"/>
                  </a:ext>
                </a:extLst>
              </a:tr>
              <a:tr h="370840">
                <a:tc>
                  <a:txBody>
                    <a:bodyPr/>
                    <a:lstStyle/>
                    <a:p>
                      <a:pPr algn="ctr"/>
                      <a:r>
                        <a:rPr lang="en-SG" sz="2400" b="1" i="0">
                          <a:latin typeface="Arial" panose="020B0604020202020204" pitchFamily="34" charset="0"/>
                          <a:cs typeface="Arial" panose="020B0604020202020204" pitchFamily="34" charset="0"/>
                        </a:rPr>
                        <a:t>Thổ</a:t>
                      </a:r>
                      <a:r>
                        <a:rPr lang="en-SG" sz="2400" b="0" i="0">
                          <a:latin typeface="Arial" panose="020B0604020202020204" pitchFamily="34" charset="0"/>
                          <a:cs typeface="Arial" panose="020B0604020202020204" pitchFamily="34" charset="0"/>
                        </a:rPr>
                        <a:t> - </a:t>
                      </a:r>
                      <a:r>
                        <a:rPr lang="en-US" sz="2400" b="0" i="0" kern="1200">
                          <a:effectLst/>
                          <a:latin typeface="Arial" panose="020B0604020202020204" pitchFamily="34" charset="0"/>
                          <a:cs typeface="Arial" panose="020B0604020202020204" pitchFamily="34" charset="0"/>
                        </a:rPr>
                        <a:t>Gây nôn</a:t>
                      </a:r>
                      <a:endParaRPr lang="en-SG" sz="2400" b="0" i="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tabLst>
                          <a:tab pos="836930" algn="l"/>
                        </a:tabLst>
                      </a:pPr>
                      <a:r>
                        <a:rPr lang="en-US" sz="2400" b="0" i="0">
                          <a:effectLst/>
                          <a:latin typeface="Arial" panose="020B0604020202020204" pitchFamily="34" charset="0"/>
                          <a:cs typeface="Arial" panose="020B0604020202020204" pitchFamily="34" charset="0"/>
                        </a:rPr>
                        <a:t>Ngộ độc thức ăn, thuốc độc.</a:t>
                      </a:r>
                      <a:endParaRPr lang="en-SG" sz="2400" b="0" i="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841846367"/>
                  </a:ext>
                </a:extLst>
              </a:tr>
              <a:tr h="370840">
                <a:tc>
                  <a:txBody>
                    <a:bodyPr/>
                    <a:lstStyle/>
                    <a:p>
                      <a:pPr algn="ctr"/>
                      <a:r>
                        <a:rPr lang="en-SG" sz="2400" b="1" i="0">
                          <a:latin typeface="Arial" panose="020B0604020202020204" pitchFamily="34" charset="0"/>
                          <a:cs typeface="Arial" panose="020B0604020202020204" pitchFamily="34" charset="0"/>
                        </a:rPr>
                        <a:t>Hạ</a:t>
                      </a:r>
                      <a:r>
                        <a:rPr lang="en-SG" sz="2400" b="0" i="0">
                          <a:latin typeface="Arial" panose="020B0604020202020204" pitchFamily="34" charset="0"/>
                          <a:cs typeface="Arial" panose="020B0604020202020204" pitchFamily="34" charset="0"/>
                        </a:rPr>
                        <a:t> - </a:t>
                      </a:r>
                      <a:r>
                        <a:rPr lang="en-US" sz="2400" b="0" i="0" kern="1200">
                          <a:effectLst/>
                          <a:latin typeface="Arial" panose="020B0604020202020204" pitchFamily="34" charset="0"/>
                          <a:cs typeface="Arial" panose="020B0604020202020204" pitchFamily="34" charset="0"/>
                        </a:rPr>
                        <a:t>Tẩy, nhuận đưa chất ứ đọng, tà khí ra ngoài bằng đại tiện.</a:t>
                      </a:r>
                      <a:endParaRPr lang="en-SG" sz="2400" b="0" i="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tabLst>
                          <a:tab pos="836930" algn="l"/>
                        </a:tabLst>
                      </a:pPr>
                      <a:r>
                        <a:rPr lang="en-US" sz="2400" b="0" i="0">
                          <a:effectLst/>
                          <a:latin typeface="Arial" panose="020B0604020202020204" pitchFamily="34" charset="0"/>
                          <a:cs typeface="Arial" panose="020B0604020202020204" pitchFamily="34" charset="0"/>
                        </a:rPr>
                        <a:t>Táo bón, đại tràng thực nhiệt, phù thũng, hoàng đản, tích trệ thức ăn.</a:t>
                      </a:r>
                      <a:endParaRPr lang="en-SG" sz="2400" b="0" i="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321718070"/>
                  </a:ext>
                </a:extLst>
              </a:tr>
              <a:tr h="370840">
                <a:tc>
                  <a:txBody>
                    <a:bodyPr/>
                    <a:lstStyle/>
                    <a:p>
                      <a:pPr algn="ctr"/>
                      <a:r>
                        <a:rPr lang="en-SG" sz="2400" b="1" i="0">
                          <a:latin typeface="Arial" panose="020B0604020202020204" pitchFamily="34" charset="0"/>
                          <a:cs typeface="Arial" panose="020B0604020202020204" pitchFamily="34" charset="0"/>
                        </a:rPr>
                        <a:t>Hòa</a:t>
                      </a:r>
                      <a:r>
                        <a:rPr lang="en-SG" sz="2400" b="0" i="0">
                          <a:latin typeface="Arial" panose="020B0604020202020204" pitchFamily="34" charset="0"/>
                          <a:cs typeface="Arial" panose="020B0604020202020204" pitchFamily="34" charset="0"/>
                        </a:rPr>
                        <a:t> - </a:t>
                      </a:r>
                      <a:r>
                        <a:rPr lang="en-US" sz="2400" b="0" i="0" kern="1200">
                          <a:effectLst/>
                          <a:latin typeface="Arial" panose="020B0604020202020204" pitchFamily="34" charset="0"/>
                          <a:cs typeface="Arial" panose="020B0604020202020204" pitchFamily="34" charset="0"/>
                        </a:rPr>
                        <a:t>Hòa giải, hòa hoãn, điều hòa.</a:t>
                      </a:r>
                      <a:endParaRPr lang="en-SG" sz="2400" b="0" i="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tabLst>
                          <a:tab pos="836930" algn="l"/>
                        </a:tabLst>
                      </a:pPr>
                      <a:r>
                        <a:rPr lang="en-US" sz="2400" b="0" i="0">
                          <a:effectLst/>
                          <a:latin typeface="Arial" panose="020B0604020202020204" pitchFamily="34" charset="0"/>
                          <a:cs typeface="Arial" panose="020B0604020202020204" pitchFamily="34" charset="0"/>
                        </a:rPr>
                        <a:t>Chữa bán biểu, bán lý (lúc sốt, lúc rét), can tỳ, can vị bất hòa, dinh vệ bất hòa.</a:t>
                      </a:r>
                      <a:endParaRPr lang="en-SG" sz="2400" b="0" i="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943995765"/>
                  </a:ext>
                </a:extLst>
              </a:tr>
              <a:tr h="370840">
                <a:tc>
                  <a:txBody>
                    <a:bodyPr/>
                    <a:lstStyle/>
                    <a:p>
                      <a:pPr algn="ctr"/>
                      <a:r>
                        <a:rPr lang="en-SG" sz="2400" b="1" i="0">
                          <a:latin typeface="Arial" panose="020B0604020202020204" pitchFamily="34" charset="0"/>
                          <a:cs typeface="Arial" panose="020B0604020202020204" pitchFamily="34" charset="0"/>
                        </a:rPr>
                        <a:t>Ôn</a:t>
                      </a:r>
                      <a:r>
                        <a:rPr lang="en-SG" sz="2400" b="0" i="0">
                          <a:latin typeface="Arial" panose="020B0604020202020204" pitchFamily="34" charset="0"/>
                          <a:cs typeface="Arial" panose="020B0604020202020204" pitchFamily="34" charset="0"/>
                        </a:rPr>
                        <a:t> - </a:t>
                      </a:r>
                      <a:r>
                        <a:rPr lang="en-US" sz="2400" b="0" i="0" kern="1200">
                          <a:effectLst/>
                          <a:latin typeface="Arial" panose="020B0604020202020204" pitchFamily="34" charset="0"/>
                          <a:cs typeface="Arial" panose="020B0604020202020204" pitchFamily="34" charset="0"/>
                        </a:rPr>
                        <a:t>Làm ấm, nóng bên trong.</a:t>
                      </a:r>
                      <a:endParaRPr lang="en-SG" sz="2400" b="0" i="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tabLst>
                          <a:tab pos="836930" algn="l"/>
                        </a:tabLst>
                      </a:pPr>
                      <a:r>
                        <a:rPr lang="en-SG" sz="2400" b="0" i="0">
                          <a:effectLst/>
                          <a:latin typeface="Arial" panose="020B0604020202020204" pitchFamily="34" charset="0"/>
                          <a:cs typeface="Arial" panose="020B0604020202020204" pitchFamily="34" charset="0"/>
                        </a:rPr>
                        <a:t>Trừ hàn, bổ d</a:t>
                      </a:r>
                      <a:r>
                        <a:rPr lang="vi-VN" sz="2400" b="0" i="0">
                          <a:effectLst/>
                          <a:latin typeface="Arial" panose="020B0604020202020204" pitchFamily="34" charset="0"/>
                          <a:cs typeface="Arial" panose="020B0604020202020204" pitchFamily="34" charset="0"/>
                        </a:rPr>
                        <a:t>ư</a:t>
                      </a:r>
                      <a:r>
                        <a:rPr lang="en-SG" sz="2400" b="0" i="0">
                          <a:effectLst/>
                          <a:latin typeface="Arial" panose="020B0604020202020204" pitchFamily="34" charset="0"/>
                          <a:cs typeface="Arial" panose="020B0604020202020204" pitchFamily="34" charset="0"/>
                        </a:rPr>
                        <a:t>ơng khí, bổ mệnh môn hỏa</a:t>
                      </a:r>
                      <a:endParaRPr lang="en-SG" sz="2400" b="0" i="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4026093023"/>
                  </a:ext>
                </a:extLst>
              </a:tr>
              <a:tr h="370840">
                <a:tc>
                  <a:txBody>
                    <a:bodyPr/>
                    <a:lstStyle/>
                    <a:p>
                      <a:pPr algn="ctr"/>
                      <a:r>
                        <a:rPr lang="en-SG" sz="2400" b="1" i="0">
                          <a:latin typeface="Arial" panose="020B0604020202020204" pitchFamily="34" charset="0"/>
                          <a:cs typeface="Arial" panose="020B0604020202020204" pitchFamily="34" charset="0"/>
                        </a:rPr>
                        <a:t>Tiêu</a:t>
                      </a:r>
                      <a:r>
                        <a:rPr lang="en-SG" sz="2400" b="0" i="0">
                          <a:latin typeface="Arial" panose="020B0604020202020204" pitchFamily="34" charset="0"/>
                          <a:cs typeface="Arial" panose="020B0604020202020204" pitchFamily="34" charset="0"/>
                        </a:rPr>
                        <a:t> - </a:t>
                      </a:r>
                      <a:r>
                        <a:rPr lang="en-US" sz="2400" b="0" i="0" kern="1200">
                          <a:effectLst/>
                          <a:latin typeface="Arial" panose="020B0604020202020204" pitchFamily="34" charset="0"/>
                          <a:cs typeface="Arial" panose="020B0604020202020204" pitchFamily="34" charset="0"/>
                        </a:rPr>
                        <a:t>Làm mất đi, tan đi.</a:t>
                      </a:r>
                      <a:endParaRPr lang="en-SG" sz="2400" b="0" i="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tabLst>
                          <a:tab pos="836930" algn="l"/>
                        </a:tabLst>
                      </a:pPr>
                      <a:r>
                        <a:rPr lang="en-US" sz="2400" b="0" i="0">
                          <a:effectLst/>
                          <a:latin typeface="Arial" panose="020B0604020202020204" pitchFamily="34" charset="0"/>
                          <a:cs typeface="Arial" panose="020B0604020202020204" pitchFamily="34" charset="0"/>
                        </a:rPr>
                        <a:t>Hàn, nhiệt, đàm, thực, khí, huyết đàm ẩm tích trệ, khí nghịch, uất kết.</a:t>
                      </a:r>
                      <a:endParaRPr lang="en-SG" sz="2400" b="0" i="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852253687"/>
                  </a:ext>
                </a:extLst>
              </a:tr>
              <a:tr h="370840">
                <a:tc>
                  <a:txBody>
                    <a:bodyPr/>
                    <a:lstStyle/>
                    <a:p>
                      <a:pPr algn="ctr"/>
                      <a:r>
                        <a:rPr lang="en-SG" sz="2400" b="1" i="0">
                          <a:latin typeface="Arial" panose="020B0604020202020204" pitchFamily="34" charset="0"/>
                          <a:cs typeface="Arial" panose="020B0604020202020204" pitchFamily="34" charset="0"/>
                        </a:rPr>
                        <a:t>Thanh</a:t>
                      </a:r>
                      <a:r>
                        <a:rPr lang="en-SG" sz="2400" b="0" i="0">
                          <a:latin typeface="Arial" panose="020B0604020202020204" pitchFamily="34" charset="0"/>
                          <a:cs typeface="Arial" panose="020B0604020202020204" pitchFamily="34" charset="0"/>
                        </a:rPr>
                        <a:t> - </a:t>
                      </a:r>
                      <a:r>
                        <a:rPr lang="en-US" sz="2400" b="0" i="0" kern="1200">
                          <a:effectLst/>
                          <a:latin typeface="Arial" panose="020B0604020202020204" pitchFamily="34" charset="0"/>
                          <a:cs typeface="Arial" panose="020B0604020202020204" pitchFamily="34" charset="0"/>
                        </a:rPr>
                        <a:t>Làm sạch, mát, làm lạnh bên trong.</a:t>
                      </a:r>
                      <a:endParaRPr lang="en-SG" sz="2400" b="0" i="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tabLst>
                          <a:tab pos="836930" algn="l"/>
                        </a:tabLst>
                      </a:pPr>
                      <a:r>
                        <a:rPr lang="en-US" sz="2400" b="0" i="0">
                          <a:effectLst/>
                          <a:latin typeface="Arial" panose="020B0604020202020204" pitchFamily="34" charset="0"/>
                          <a:cs typeface="Arial" panose="020B0604020202020204" pitchFamily="34" charset="0"/>
                        </a:rPr>
                        <a:t>Hỏa độc, huyết nhiệt, giải độc, trừ thấp nhiệt, giải thử, tr</a:t>
                      </a:r>
                      <a:r>
                        <a:rPr lang="en-SG" sz="2400" b="0" i="0">
                          <a:effectLst/>
                          <a:latin typeface="Arial" panose="020B0604020202020204" pitchFamily="34" charset="0"/>
                          <a:cs typeface="Arial" panose="020B0604020202020204" pitchFamily="34" charset="0"/>
                        </a:rPr>
                        <a:t>ừ </a:t>
                      </a:r>
                      <a:r>
                        <a:rPr lang="en-US" sz="2400" b="0" i="0">
                          <a:effectLst/>
                          <a:latin typeface="Arial" panose="020B0604020202020204" pitchFamily="34" charset="0"/>
                          <a:cs typeface="Arial" panose="020B0604020202020204" pitchFamily="34" charset="0"/>
                        </a:rPr>
                        <a:t>phiền khát.</a:t>
                      </a:r>
                      <a:endParaRPr lang="en-SG" sz="2400" b="0" i="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741891774"/>
                  </a:ext>
                </a:extLst>
              </a:tr>
              <a:tr h="370840">
                <a:tc>
                  <a:txBody>
                    <a:bodyPr/>
                    <a:lstStyle/>
                    <a:p>
                      <a:pPr algn="ctr"/>
                      <a:r>
                        <a:rPr lang="en-SG" sz="2400" b="1" i="0">
                          <a:latin typeface="Arial" panose="020B0604020202020204" pitchFamily="34" charset="0"/>
                          <a:cs typeface="Arial" panose="020B0604020202020204" pitchFamily="34" charset="0"/>
                        </a:rPr>
                        <a:t>Bổ</a:t>
                      </a:r>
                      <a:r>
                        <a:rPr lang="en-SG" sz="2400" b="0" i="0">
                          <a:latin typeface="Arial" panose="020B0604020202020204" pitchFamily="34" charset="0"/>
                          <a:cs typeface="Arial" panose="020B0604020202020204" pitchFamily="34" charset="0"/>
                        </a:rPr>
                        <a:t> - </a:t>
                      </a:r>
                      <a:r>
                        <a:rPr lang="en-US" sz="2400" b="0" i="0" kern="1200">
                          <a:effectLst/>
                          <a:latin typeface="Arial" panose="020B0604020202020204" pitchFamily="34" charset="0"/>
                          <a:cs typeface="Arial" panose="020B0604020202020204" pitchFamily="34" charset="0"/>
                        </a:rPr>
                        <a:t>Bồi bổ lại phiền thiếu hụt, suy giảm.</a:t>
                      </a:r>
                      <a:endParaRPr lang="en-SG" sz="2400" b="0" i="0">
                        <a:latin typeface="Arial" panose="020B0604020202020204" pitchFamily="34" charset="0"/>
                        <a:cs typeface="Arial" panose="020B0604020202020204" pitchFamily="34" charset="0"/>
                      </a:endParaRPr>
                    </a:p>
                  </a:txBody>
                  <a:tcPr/>
                </a:tc>
                <a:tc>
                  <a:txBody>
                    <a:bodyPr/>
                    <a:lstStyle/>
                    <a:p>
                      <a:pPr algn="ctr">
                        <a:lnSpc>
                          <a:spcPct val="107000"/>
                        </a:lnSpc>
                        <a:spcAft>
                          <a:spcPts val="0"/>
                        </a:spcAft>
                        <a:tabLst>
                          <a:tab pos="836930" algn="l"/>
                        </a:tabLst>
                      </a:pPr>
                      <a:r>
                        <a:rPr lang="en-US" sz="2400" b="0" i="0">
                          <a:effectLst/>
                          <a:latin typeface="Arial" panose="020B0604020202020204" pitchFamily="34" charset="0"/>
                          <a:cs typeface="Arial" panose="020B0604020202020204" pitchFamily="34" charset="0"/>
                        </a:rPr>
                        <a:t>Âm, dương, khí huyết hư.</a:t>
                      </a:r>
                    </a:p>
                    <a:p>
                      <a:pPr algn="ctr">
                        <a:lnSpc>
                          <a:spcPct val="107000"/>
                        </a:lnSpc>
                        <a:spcAft>
                          <a:spcPts val="0"/>
                        </a:spcAft>
                        <a:tabLst>
                          <a:tab pos="836930" algn="l"/>
                        </a:tabLst>
                      </a:pPr>
                      <a:r>
                        <a:rPr lang="en-US" sz="2400" b="0" i="0">
                          <a:effectLst/>
                          <a:latin typeface="Arial" panose="020B0604020202020204" pitchFamily="34" charset="0"/>
                          <a:cs typeface="Arial" panose="020B0604020202020204" pitchFamily="34" charset="0"/>
                        </a:rPr>
                        <a:t>Bổ âm, bổ khí, bổ huyết, bổ dương.</a:t>
                      </a:r>
                      <a:endParaRPr lang="en-SG" sz="2400" b="0" i="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xmlns="" val="2523057118"/>
                  </a:ext>
                </a:extLst>
              </a:tr>
            </a:tbl>
          </a:graphicData>
        </a:graphic>
      </p:graphicFrame>
    </p:spTree>
    <p:extLst>
      <p:ext uri="{BB962C8B-B14F-4D97-AF65-F5344CB8AC3E}">
        <p14:creationId xmlns:p14="http://schemas.microsoft.com/office/powerpoint/2010/main" val="148484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0"/>
            <a:ext cx="10972799" cy="2092881"/>
          </a:xfrm>
          <a:prstGeom prst="rect">
            <a:avLst/>
          </a:prstGeom>
          <a:noFill/>
        </p:spPr>
        <p:txBody>
          <a:bodyPr wrap="square" rtlCol="0">
            <a:spAutoFit/>
          </a:bodyPr>
          <a:lstStyle/>
          <a:p>
            <a:pPr algn="just"/>
            <a:r>
              <a:rPr lang="en-SG" sz="3000" b="1" dirty="0">
                <a:solidFill>
                  <a:srgbClr val="006600"/>
                </a:solidFill>
                <a:latin typeface="Arial" panose="020B0604020202020204" pitchFamily="34" charset="0"/>
                <a:cs typeface="Arial" panose="020B0604020202020204" pitchFamily="34" charset="0"/>
              </a:rPr>
              <a:t>3.4. </a:t>
            </a:r>
            <a:r>
              <a:rPr lang="en-SG" sz="3000" b="1" dirty="0" err="1">
                <a:solidFill>
                  <a:srgbClr val="006600"/>
                </a:solidFill>
                <a:latin typeface="Arial" panose="020B0604020202020204" pitchFamily="34" charset="0"/>
                <a:cs typeface="Arial" panose="020B0604020202020204" pitchFamily="34" charset="0"/>
              </a:rPr>
              <a:t>Thuốc</a:t>
            </a:r>
            <a:r>
              <a:rPr lang="en-SG" sz="3000" b="1" dirty="0">
                <a:solidFill>
                  <a:srgbClr val="006600"/>
                </a:solidFill>
                <a:latin typeface="Arial" panose="020B0604020202020204" pitchFamily="34" charset="0"/>
                <a:cs typeface="Arial" panose="020B0604020202020204" pitchFamily="34" charset="0"/>
              </a:rPr>
              <a:t> YHCT</a:t>
            </a:r>
          </a:p>
          <a:p>
            <a:pPr marL="342900" indent="-342900" algn="just">
              <a:buFont typeface="Arial" panose="020B0604020202020204" pitchFamily="34" charset="0"/>
              <a:buChar char="•"/>
            </a:pPr>
            <a:r>
              <a:rPr lang="en-US" sz="2500" b="1" dirty="0">
                <a:latin typeface="Arial" panose="020B0604020202020204" pitchFamily="34" charset="0"/>
                <a:cs typeface="Arial" panose="020B0604020202020204" pitchFamily="34" charset="0"/>
              </a:rPr>
              <a:t>T</a:t>
            </a:r>
            <a:r>
              <a:rPr lang="en-SG" sz="2500" b="1" dirty="0">
                <a:latin typeface="Arial" panose="020B0604020202020204" pitchFamily="34" charset="0"/>
                <a:cs typeface="Arial" panose="020B0604020202020204" pitchFamily="34" charset="0"/>
              </a:rPr>
              <a:t>ứ </a:t>
            </a:r>
            <a:r>
              <a:rPr lang="en-SG" sz="2500" b="1" dirty="0" err="1">
                <a:latin typeface="Arial" panose="020B0604020202020204" pitchFamily="34" charset="0"/>
                <a:cs typeface="Arial" panose="020B0604020202020204" pitchFamily="34" charset="0"/>
              </a:rPr>
              <a:t>khí</a:t>
            </a:r>
            <a:r>
              <a:rPr lang="en-SG"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Mức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độ</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làm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nóng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lạnh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khác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nhau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của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thuốc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hàn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nhiệt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ôn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lương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ngoài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ra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còn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có</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đại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hàn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đại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nhiệt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tính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bình</a:t>
            </a:r>
            <a:r>
              <a:rPr lang="en-US" sz="2500" dirty="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endParaRPr lang="en-US" sz="25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SG" sz="2500" b="1" dirty="0" err="1">
                <a:latin typeface="Arial" panose="020B0604020202020204" pitchFamily="34" charset="0"/>
                <a:cs typeface="Arial" panose="020B0604020202020204" pitchFamily="34" charset="0"/>
              </a:rPr>
              <a:t>Ngũ</a:t>
            </a:r>
            <a:r>
              <a:rPr lang="en-SG" sz="2500" b="1" dirty="0">
                <a:latin typeface="Arial" panose="020B0604020202020204" pitchFamily="34" charset="0"/>
                <a:cs typeface="Arial" panose="020B0604020202020204" pitchFamily="34" charset="0"/>
              </a:rPr>
              <a:t> </a:t>
            </a:r>
            <a:r>
              <a:rPr lang="en-SG" sz="2500" b="1" dirty="0" err="1">
                <a:latin typeface="Arial" panose="020B0604020202020204" pitchFamily="34" charset="0"/>
                <a:cs typeface="Arial" panose="020B0604020202020204" pitchFamily="34" charset="0"/>
              </a:rPr>
              <a:t>vị</a:t>
            </a:r>
            <a:r>
              <a:rPr lang="en-SG" sz="2500" b="1"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tân</a:t>
            </a:r>
            <a:r>
              <a:rPr lang="en-SG" sz="2500" dirty="0">
                <a:latin typeface="Arial" panose="020B0604020202020204" pitchFamily="34" charset="0"/>
                <a:cs typeface="Arial" panose="020B0604020202020204" pitchFamily="34" charset="0"/>
              </a:rPr>
              <a:t>, cam, </a:t>
            </a:r>
            <a:r>
              <a:rPr lang="en-SG" sz="2500" dirty="0" err="1">
                <a:latin typeface="Arial" panose="020B0604020202020204" pitchFamily="34" charset="0"/>
                <a:cs typeface="Arial" panose="020B0604020202020204" pitchFamily="34" charset="0"/>
              </a:rPr>
              <a:t>khổ</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toan</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hàm</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ngoài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ra</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còn</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có</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đạm</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nhạt</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sáp</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chát</a:t>
            </a:r>
            <a:r>
              <a:rPr lang="en-SG" sz="2500" dirty="0">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06126103"/>
              </p:ext>
            </p:extLst>
          </p:nvPr>
        </p:nvGraphicFramePr>
        <p:xfrm>
          <a:off x="682282" y="2092881"/>
          <a:ext cx="11071274" cy="4648200"/>
        </p:xfrm>
        <a:graphic>
          <a:graphicData uri="http://schemas.openxmlformats.org/drawingml/2006/table">
            <a:tbl>
              <a:tblPr firstRow="1" bandRow="1">
                <a:tableStyleId>{5940675A-B579-460E-94D1-54222C63F5DA}</a:tableStyleId>
              </a:tblPr>
              <a:tblGrid>
                <a:gridCol w="5535637">
                  <a:extLst>
                    <a:ext uri="{9D8B030D-6E8A-4147-A177-3AD203B41FA5}">
                      <a16:colId xmlns:a16="http://schemas.microsoft.com/office/drawing/2014/main" xmlns="" val="3159055594"/>
                    </a:ext>
                  </a:extLst>
                </a:gridCol>
                <a:gridCol w="5535637">
                  <a:extLst>
                    <a:ext uri="{9D8B030D-6E8A-4147-A177-3AD203B41FA5}">
                      <a16:colId xmlns:a16="http://schemas.microsoft.com/office/drawing/2014/main" xmlns="" val="313639659"/>
                    </a:ext>
                  </a:extLst>
                </a:gridCol>
              </a:tblGrid>
              <a:tr h="370840">
                <a:tc>
                  <a:txBody>
                    <a:bodyPr/>
                    <a:lstStyle/>
                    <a:p>
                      <a:pPr algn="ctr"/>
                      <a:r>
                        <a:rPr lang="en-SG" sz="2500" b="0" i="0" dirty="0" err="1">
                          <a:latin typeface="Arial" panose="020B0604020202020204" pitchFamily="34" charset="0"/>
                          <a:cs typeface="Arial" panose="020B0604020202020204" pitchFamily="34" charset="0"/>
                        </a:rPr>
                        <a:t>Tân</a:t>
                      </a:r>
                      <a:endParaRPr lang="en-SG" sz="2500" b="0" i="0" dirty="0">
                        <a:latin typeface="Arial" panose="020B0604020202020204" pitchFamily="34" charset="0"/>
                        <a:cs typeface="Arial" panose="020B0604020202020204" pitchFamily="34" charset="0"/>
                      </a:endParaRPr>
                    </a:p>
                    <a:p>
                      <a:pPr algn="ctr"/>
                      <a:r>
                        <a:rPr lang="en-SG" sz="2500" b="0" i="0" dirty="0" err="1">
                          <a:latin typeface="Arial" panose="020B0604020202020204" pitchFamily="34" charset="0"/>
                          <a:cs typeface="Arial" panose="020B0604020202020204" pitchFamily="34" charset="0"/>
                        </a:rPr>
                        <a:t>Tân</a:t>
                      </a:r>
                      <a:r>
                        <a:rPr lang="en-SG" sz="2500" b="0" i="0" dirty="0">
                          <a:latin typeface="Arial" panose="020B0604020202020204" pitchFamily="34" charset="0"/>
                          <a:cs typeface="Arial" panose="020B0604020202020204" pitchFamily="34" charset="0"/>
                        </a:rPr>
                        <a:t> </a:t>
                      </a:r>
                      <a:r>
                        <a:rPr lang="en-SG" sz="2500" b="0" i="0" dirty="0" err="1">
                          <a:latin typeface="Arial" panose="020B0604020202020204" pitchFamily="34" charset="0"/>
                          <a:cs typeface="Arial" panose="020B0604020202020204" pitchFamily="34" charset="0"/>
                        </a:rPr>
                        <a:t>năng</a:t>
                      </a:r>
                      <a:r>
                        <a:rPr lang="en-SG" sz="2500" b="0" i="0" dirty="0">
                          <a:latin typeface="Arial" panose="020B0604020202020204" pitchFamily="34" charset="0"/>
                          <a:cs typeface="Arial" panose="020B0604020202020204" pitchFamily="34" charset="0"/>
                        </a:rPr>
                        <a:t> </a:t>
                      </a:r>
                      <a:r>
                        <a:rPr lang="en-SG" sz="2500" b="0" i="0" dirty="0" err="1">
                          <a:latin typeface="Arial" panose="020B0604020202020204" pitchFamily="34" charset="0"/>
                          <a:cs typeface="Arial" panose="020B0604020202020204" pitchFamily="34" charset="0"/>
                        </a:rPr>
                        <a:t>tán</a:t>
                      </a:r>
                      <a:r>
                        <a:rPr lang="en-SG" sz="2500" b="0" i="0" dirty="0">
                          <a:latin typeface="Arial" panose="020B0604020202020204" pitchFamily="34" charset="0"/>
                          <a:cs typeface="Arial" panose="020B0604020202020204" pitchFamily="34" charset="0"/>
                        </a:rPr>
                        <a:t>, </a:t>
                      </a:r>
                      <a:r>
                        <a:rPr lang="en-SG" sz="2500" b="0" i="0" dirty="0" err="1">
                          <a:latin typeface="Arial" panose="020B0604020202020204" pitchFamily="34" charset="0"/>
                          <a:cs typeface="Arial" panose="020B0604020202020204" pitchFamily="34" charset="0"/>
                        </a:rPr>
                        <a:t>năng</a:t>
                      </a:r>
                      <a:r>
                        <a:rPr lang="en-SG" sz="2500" b="0" i="0" dirty="0">
                          <a:latin typeface="Arial" panose="020B0604020202020204" pitchFamily="34" charset="0"/>
                          <a:cs typeface="Arial" panose="020B0604020202020204" pitchFamily="34" charset="0"/>
                        </a:rPr>
                        <a:t> </a:t>
                      </a:r>
                      <a:r>
                        <a:rPr lang="en-SG" sz="2500" b="0" i="0" dirty="0" err="1">
                          <a:latin typeface="Arial" panose="020B0604020202020204" pitchFamily="34" charset="0"/>
                          <a:cs typeface="Arial" panose="020B0604020202020204" pitchFamily="34" charset="0"/>
                        </a:rPr>
                        <a:t>hành</a:t>
                      </a:r>
                      <a:r>
                        <a:rPr lang="en-SG" sz="2500" b="0" i="0" dirty="0">
                          <a:latin typeface="Arial" panose="020B0604020202020204" pitchFamily="34" charset="0"/>
                          <a:cs typeface="Arial" panose="020B0604020202020204" pitchFamily="34" charset="0"/>
                        </a:rPr>
                        <a:t>.</a:t>
                      </a:r>
                    </a:p>
                  </a:txBody>
                  <a:tcPr anchor="ctr"/>
                </a:tc>
                <a:tc>
                  <a:txBody>
                    <a:bodyPr/>
                    <a:lstStyle/>
                    <a:p>
                      <a:pPr algn="ctr"/>
                      <a:r>
                        <a:rPr lang="en-SG" sz="2500" b="0" i="0">
                          <a:latin typeface="Arial" panose="020B0604020202020204" pitchFamily="34" charset="0"/>
                          <a:cs typeface="Arial" panose="020B0604020202020204" pitchFamily="34" charset="0"/>
                        </a:rPr>
                        <a:t>Tán hàn (biểu lí), hành khí hoạt huyết.</a:t>
                      </a:r>
                    </a:p>
                  </a:txBody>
                  <a:tcPr anchor="ctr"/>
                </a:tc>
                <a:extLst>
                  <a:ext uri="{0D108BD9-81ED-4DB2-BD59-A6C34878D82A}">
                    <a16:rowId xmlns:a16="http://schemas.microsoft.com/office/drawing/2014/main" xmlns="" val="2412824523"/>
                  </a:ext>
                </a:extLst>
              </a:tr>
              <a:tr h="370840">
                <a:tc>
                  <a:txBody>
                    <a:bodyPr/>
                    <a:lstStyle/>
                    <a:p>
                      <a:pPr algn="ctr"/>
                      <a:r>
                        <a:rPr lang="en-SG" sz="2500" b="0" i="0">
                          <a:latin typeface="Arial" panose="020B0604020202020204" pitchFamily="34" charset="0"/>
                          <a:cs typeface="Arial" panose="020B0604020202020204" pitchFamily="34" charset="0"/>
                        </a:rPr>
                        <a:t>Cam</a:t>
                      </a:r>
                    </a:p>
                    <a:p>
                      <a:pPr algn="ctr"/>
                      <a:r>
                        <a:rPr lang="en-SG" sz="2500" b="0" i="0">
                          <a:latin typeface="Arial" panose="020B0604020202020204" pitchFamily="34" charset="0"/>
                          <a:cs typeface="Arial" panose="020B0604020202020204" pitchFamily="34" charset="0"/>
                        </a:rPr>
                        <a:t>Cam năng bổ, năng hòa hoãn.</a:t>
                      </a:r>
                    </a:p>
                  </a:txBody>
                  <a:tcPr anchor="ctr"/>
                </a:tc>
                <a:tc>
                  <a:txBody>
                    <a:bodyPr/>
                    <a:lstStyle/>
                    <a:p>
                      <a:pPr algn="ctr"/>
                      <a:r>
                        <a:rPr lang="en-SG" sz="2500" b="0" i="0">
                          <a:latin typeface="Arial" panose="020B0604020202020204" pitchFamily="34" charset="0"/>
                          <a:cs typeface="Arial" panose="020B0604020202020204" pitchFamily="34" charset="0"/>
                        </a:rPr>
                        <a:t>Cam ôn bổ khí, huyết, d</a:t>
                      </a:r>
                      <a:r>
                        <a:rPr lang="vi-VN" sz="2500" b="0" i="0">
                          <a:latin typeface="Arial" panose="020B0604020202020204" pitchFamily="34" charset="0"/>
                          <a:cs typeface="Arial" panose="020B0604020202020204" pitchFamily="34" charset="0"/>
                        </a:rPr>
                        <a:t>ư</a:t>
                      </a:r>
                      <a:r>
                        <a:rPr lang="en-SG" sz="2500" b="0" i="0">
                          <a:latin typeface="Arial" panose="020B0604020202020204" pitchFamily="34" charset="0"/>
                          <a:cs typeface="Arial" panose="020B0604020202020204" pitchFamily="34" charset="0"/>
                        </a:rPr>
                        <a:t>ơng, cam hàn bổ âm, điều hòa, hòa hoãn tác dụng mạnh của các vị thuốc.</a:t>
                      </a:r>
                    </a:p>
                  </a:txBody>
                  <a:tcPr anchor="ctr"/>
                </a:tc>
                <a:extLst>
                  <a:ext uri="{0D108BD9-81ED-4DB2-BD59-A6C34878D82A}">
                    <a16:rowId xmlns:a16="http://schemas.microsoft.com/office/drawing/2014/main" xmlns="" val="2549766284"/>
                  </a:ext>
                </a:extLst>
              </a:tr>
              <a:tr h="370840">
                <a:tc>
                  <a:txBody>
                    <a:bodyPr/>
                    <a:lstStyle/>
                    <a:p>
                      <a:pPr algn="ctr"/>
                      <a:r>
                        <a:rPr lang="en-SG" sz="2500" b="0" i="0">
                          <a:latin typeface="Arial" panose="020B0604020202020204" pitchFamily="34" charset="0"/>
                          <a:cs typeface="Arial" panose="020B0604020202020204" pitchFamily="34" charset="0"/>
                        </a:rPr>
                        <a:t>Khổ</a:t>
                      </a:r>
                    </a:p>
                    <a:p>
                      <a:pPr algn="ctr"/>
                      <a:r>
                        <a:rPr lang="en-SG" sz="2500" b="0" i="0">
                          <a:latin typeface="Arial" panose="020B0604020202020204" pitchFamily="34" charset="0"/>
                          <a:cs typeface="Arial" panose="020B0604020202020204" pitchFamily="34" charset="0"/>
                        </a:rPr>
                        <a:t>Khổ năng tả, năng táo, năng kiện.</a:t>
                      </a:r>
                    </a:p>
                  </a:txBody>
                  <a:tcPr anchor="ctr"/>
                </a:tc>
                <a:tc>
                  <a:txBody>
                    <a:bodyPr/>
                    <a:lstStyle/>
                    <a:p>
                      <a:pPr algn="ctr"/>
                      <a:r>
                        <a:rPr lang="en-SG" sz="2500" b="0" i="0">
                          <a:latin typeface="Arial" panose="020B0604020202020204" pitchFamily="34" charset="0"/>
                          <a:cs typeface="Arial" panose="020B0604020202020204" pitchFamily="34" charset="0"/>
                        </a:rPr>
                        <a:t>Tả hạ, giáng nghịch, ráo thấp, kiện âm.</a:t>
                      </a:r>
                    </a:p>
                  </a:txBody>
                  <a:tcPr anchor="ctr"/>
                </a:tc>
                <a:extLst>
                  <a:ext uri="{0D108BD9-81ED-4DB2-BD59-A6C34878D82A}">
                    <a16:rowId xmlns:a16="http://schemas.microsoft.com/office/drawing/2014/main" xmlns="" val="2667998415"/>
                  </a:ext>
                </a:extLst>
              </a:tr>
              <a:tr h="370840">
                <a:tc>
                  <a:txBody>
                    <a:bodyPr/>
                    <a:lstStyle/>
                    <a:p>
                      <a:pPr algn="ctr"/>
                      <a:r>
                        <a:rPr lang="en-SG" sz="2500" b="0" i="0">
                          <a:latin typeface="Arial" panose="020B0604020202020204" pitchFamily="34" charset="0"/>
                          <a:cs typeface="Arial" panose="020B0604020202020204" pitchFamily="34" charset="0"/>
                        </a:rPr>
                        <a:t>Toan</a:t>
                      </a:r>
                    </a:p>
                    <a:p>
                      <a:pPr algn="ctr"/>
                      <a:r>
                        <a:rPr lang="en-SG" sz="2500" b="0" i="0">
                          <a:latin typeface="Arial" panose="020B0604020202020204" pitchFamily="34" charset="0"/>
                          <a:cs typeface="Arial" panose="020B0604020202020204" pitchFamily="34" charset="0"/>
                        </a:rPr>
                        <a:t>Toan năng thu sáp.</a:t>
                      </a:r>
                    </a:p>
                  </a:txBody>
                  <a:tcPr anchor="ctr"/>
                </a:tc>
                <a:tc>
                  <a:txBody>
                    <a:bodyPr/>
                    <a:lstStyle/>
                    <a:p>
                      <a:pPr algn="ctr"/>
                      <a:r>
                        <a:rPr lang="en-SG" sz="2500" b="0" i="0">
                          <a:latin typeface="Arial" panose="020B0604020202020204" pitchFamily="34" charset="0"/>
                          <a:cs typeface="Arial" panose="020B0604020202020204" pitchFamily="34" charset="0"/>
                        </a:rPr>
                        <a:t>Thu liễm cố sáp</a:t>
                      </a:r>
                    </a:p>
                  </a:txBody>
                  <a:tcPr anchor="ctr"/>
                </a:tc>
                <a:extLst>
                  <a:ext uri="{0D108BD9-81ED-4DB2-BD59-A6C34878D82A}">
                    <a16:rowId xmlns:a16="http://schemas.microsoft.com/office/drawing/2014/main" xmlns="" val="2999875292"/>
                  </a:ext>
                </a:extLst>
              </a:tr>
              <a:tr h="370840">
                <a:tc>
                  <a:txBody>
                    <a:bodyPr/>
                    <a:lstStyle/>
                    <a:p>
                      <a:pPr algn="ctr"/>
                      <a:r>
                        <a:rPr lang="en-SG" sz="2500" b="0" i="0">
                          <a:latin typeface="Arial" panose="020B0604020202020204" pitchFamily="34" charset="0"/>
                          <a:cs typeface="Arial" panose="020B0604020202020204" pitchFamily="34" charset="0"/>
                        </a:rPr>
                        <a:t>Hàm</a:t>
                      </a:r>
                    </a:p>
                    <a:p>
                      <a:pPr algn="ctr"/>
                      <a:r>
                        <a:rPr lang="en-SG" sz="2500" b="0" i="0">
                          <a:latin typeface="Arial" panose="020B0604020202020204" pitchFamily="34" charset="0"/>
                          <a:cs typeface="Arial" panose="020B0604020202020204" pitchFamily="34" charset="0"/>
                        </a:rPr>
                        <a:t>Hàm năng hạ, năng nhuyễn</a:t>
                      </a:r>
                    </a:p>
                  </a:txBody>
                  <a:tcPr anchor="ctr"/>
                </a:tc>
                <a:tc>
                  <a:txBody>
                    <a:bodyPr/>
                    <a:lstStyle/>
                    <a:p>
                      <a:pPr algn="ctr"/>
                      <a:r>
                        <a:rPr lang="en-SG" sz="2500" b="0" i="0">
                          <a:latin typeface="Arial" panose="020B0604020202020204" pitchFamily="34" charset="0"/>
                          <a:cs typeface="Arial" panose="020B0604020202020204" pitchFamily="34" charset="0"/>
                        </a:rPr>
                        <a:t>Tả hạ, tẩy sổ, làm mềm, tiêu tan khối cứng kết đọng</a:t>
                      </a:r>
                    </a:p>
                  </a:txBody>
                  <a:tcPr anchor="ctr"/>
                </a:tc>
                <a:extLst>
                  <a:ext uri="{0D108BD9-81ED-4DB2-BD59-A6C34878D82A}">
                    <a16:rowId xmlns:a16="http://schemas.microsoft.com/office/drawing/2014/main" xmlns="" val="1551528605"/>
                  </a:ext>
                </a:extLst>
              </a:tr>
            </a:tbl>
          </a:graphicData>
        </a:graphic>
      </p:graphicFrame>
      <p:sp>
        <p:nvSpPr>
          <p:cNvPr id="6" name="Rectangle 5"/>
          <p:cNvSpPr/>
          <p:nvPr/>
        </p:nvSpPr>
        <p:spPr>
          <a:xfrm>
            <a:off x="309488" y="433911"/>
            <a:ext cx="11816862" cy="64240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p>
        </p:txBody>
      </p:sp>
      <p:sp>
        <p:nvSpPr>
          <p:cNvPr id="7" name="TextBox 6"/>
          <p:cNvSpPr txBox="1"/>
          <p:nvPr/>
        </p:nvSpPr>
        <p:spPr>
          <a:xfrm>
            <a:off x="166466" y="476824"/>
            <a:ext cx="10550770" cy="477054"/>
          </a:xfrm>
          <a:prstGeom prst="rect">
            <a:avLst/>
          </a:prstGeom>
          <a:noFill/>
        </p:spPr>
        <p:txBody>
          <a:bodyPr wrap="square" rtlCol="0">
            <a:spAutoFit/>
          </a:bodyPr>
          <a:lstStyle/>
          <a:p>
            <a:pPr marL="285750" indent="-285750">
              <a:buFont typeface="Arial" panose="020B0604020202020204" pitchFamily="34" charset="0"/>
              <a:buChar char="•"/>
            </a:pPr>
            <a:r>
              <a:rPr lang="en-SG" sz="2500" b="1" dirty="0" err="1">
                <a:latin typeface="Arial" panose="020B0604020202020204" pitchFamily="34" charset="0"/>
                <a:cs typeface="Arial" panose="020B0604020202020204" pitchFamily="34" charset="0"/>
              </a:rPr>
              <a:t>Thăng</a:t>
            </a:r>
            <a:r>
              <a:rPr lang="en-SG" sz="2500" b="1" dirty="0">
                <a:latin typeface="Arial" panose="020B0604020202020204" pitchFamily="34" charset="0"/>
                <a:cs typeface="Arial" panose="020B0604020202020204" pitchFamily="34" charset="0"/>
              </a:rPr>
              <a:t> </a:t>
            </a:r>
            <a:r>
              <a:rPr lang="en-SG" sz="2500" b="1" dirty="0" err="1">
                <a:latin typeface="Arial" panose="020B0604020202020204" pitchFamily="34" charset="0"/>
                <a:cs typeface="Arial" panose="020B0604020202020204" pitchFamily="34" charset="0"/>
              </a:rPr>
              <a:t>giáng</a:t>
            </a:r>
            <a:r>
              <a:rPr lang="en-SG" sz="2500" b="1" dirty="0">
                <a:latin typeface="Arial" panose="020B0604020202020204" pitchFamily="34" charset="0"/>
                <a:cs typeface="Arial" panose="020B0604020202020204" pitchFamily="34" charset="0"/>
              </a:rPr>
              <a:t> – </a:t>
            </a:r>
            <a:r>
              <a:rPr lang="en-SG" sz="2500" b="1" dirty="0" err="1">
                <a:latin typeface="Arial" panose="020B0604020202020204" pitchFamily="34" charset="0"/>
                <a:cs typeface="Arial" panose="020B0604020202020204" pitchFamily="34" charset="0"/>
              </a:rPr>
              <a:t>phù</a:t>
            </a:r>
            <a:r>
              <a:rPr lang="en-SG" sz="2500" b="1" dirty="0">
                <a:latin typeface="Arial" panose="020B0604020202020204" pitchFamily="34" charset="0"/>
                <a:cs typeface="Arial" panose="020B0604020202020204" pitchFamily="34" charset="0"/>
              </a:rPr>
              <a:t> </a:t>
            </a:r>
            <a:r>
              <a:rPr lang="en-SG" sz="2500" b="1" dirty="0" err="1">
                <a:latin typeface="Arial" panose="020B0604020202020204" pitchFamily="34" charset="0"/>
                <a:cs typeface="Arial" panose="020B0604020202020204" pitchFamily="34" charset="0"/>
              </a:rPr>
              <a:t>trầm</a:t>
            </a:r>
            <a:r>
              <a:rPr lang="en-SG" sz="2500" dirty="0">
                <a:latin typeface="Arial" panose="020B0604020202020204" pitchFamily="34" charset="0"/>
                <a:cs typeface="Arial" panose="020B0604020202020204" pitchFamily="34" charset="0"/>
              </a:rPr>
              <a:t>: 4 </a:t>
            </a:r>
            <a:r>
              <a:rPr lang="en-SG" sz="2500" dirty="0" err="1">
                <a:latin typeface="Arial" panose="020B0604020202020204" pitchFamily="34" charset="0"/>
                <a:cs typeface="Arial" panose="020B0604020202020204" pitchFamily="34" charset="0"/>
              </a:rPr>
              <a:t>xu</a:t>
            </a:r>
            <a:r>
              <a:rPr lang="en-SG" sz="2500" dirty="0">
                <a:latin typeface="Arial" panose="020B0604020202020204" pitchFamily="34" charset="0"/>
                <a:cs typeface="Arial" panose="020B0604020202020204" pitchFamily="34" charset="0"/>
              </a:rPr>
              <a:t> h</a:t>
            </a:r>
            <a:r>
              <a:rPr lang="vi-VN" sz="2500" dirty="0">
                <a:latin typeface="Arial" panose="020B0604020202020204" pitchFamily="34" charset="0"/>
                <a:cs typeface="Arial" panose="020B0604020202020204" pitchFamily="34" charset="0"/>
              </a:rPr>
              <a:t>ư</a:t>
            </a:r>
            <a:r>
              <a:rPr lang="en-SG" sz="2500" dirty="0" err="1">
                <a:latin typeface="Arial" panose="020B0604020202020204" pitchFamily="34" charset="0"/>
                <a:cs typeface="Arial" panose="020B0604020202020204" pitchFamily="34" charset="0"/>
              </a:rPr>
              <a:t>ớng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tác</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dụng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của</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thuốc</a:t>
            </a:r>
            <a:r>
              <a:rPr lang="en-SG" sz="2500" dirty="0">
                <a:latin typeface="Arial" panose="020B0604020202020204" pitchFamily="34" charset="0"/>
                <a:cs typeface="Arial" panose="020B0604020202020204" pitchFamily="34" charset="0"/>
              </a:rPr>
              <a:t>.</a:t>
            </a:r>
          </a:p>
        </p:txBody>
      </p:sp>
      <p:graphicFrame>
        <p:nvGraphicFramePr>
          <p:cNvPr id="8" name="Table 7"/>
          <p:cNvGraphicFramePr>
            <a:graphicFrameLocks noGrp="1"/>
          </p:cNvGraphicFramePr>
          <p:nvPr>
            <p:extLst>
              <p:ext uri="{D42A27DB-BD31-4B8C-83A1-F6EECF244321}">
                <p14:modId xmlns:p14="http://schemas.microsoft.com/office/powerpoint/2010/main" val="1182596249"/>
              </p:ext>
            </p:extLst>
          </p:nvPr>
        </p:nvGraphicFramePr>
        <p:xfrm>
          <a:off x="309488" y="1007211"/>
          <a:ext cx="10951698" cy="3383280"/>
        </p:xfrm>
        <a:graphic>
          <a:graphicData uri="http://schemas.openxmlformats.org/drawingml/2006/table">
            <a:tbl>
              <a:tblPr firstRow="1" bandRow="1">
                <a:tableStyleId>{5940675A-B579-460E-94D1-54222C63F5DA}</a:tableStyleId>
              </a:tblPr>
              <a:tblGrid>
                <a:gridCol w="1627955">
                  <a:extLst>
                    <a:ext uri="{9D8B030D-6E8A-4147-A177-3AD203B41FA5}">
                      <a16:colId xmlns:a16="http://schemas.microsoft.com/office/drawing/2014/main" xmlns="" val="1116858041"/>
                    </a:ext>
                  </a:extLst>
                </a:gridCol>
                <a:gridCol w="2771716">
                  <a:extLst>
                    <a:ext uri="{9D8B030D-6E8A-4147-A177-3AD203B41FA5}">
                      <a16:colId xmlns:a16="http://schemas.microsoft.com/office/drawing/2014/main" xmlns="" val="1350746402"/>
                    </a:ext>
                  </a:extLst>
                </a:gridCol>
                <a:gridCol w="2715064">
                  <a:extLst>
                    <a:ext uri="{9D8B030D-6E8A-4147-A177-3AD203B41FA5}">
                      <a16:colId xmlns:a16="http://schemas.microsoft.com/office/drawing/2014/main" xmlns="" val="3189715687"/>
                    </a:ext>
                  </a:extLst>
                </a:gridCol>
                <a:gridCol w="3836963">
                  <a:extLst>
                    <a:ext uri="{9D8B030D-6E8A-4147-A177-3AD203B41FA5}">
                      <a16:colId xmlns:a16="http://schemas.microsoft.com/office/drawing/2014/main" xmlns="" val="2223064025"/>
                    </a:ext>
                  </a:extLst>
                </a:gridCol>
              </a:tblGrid>
              <a:tr h="370840">
                <a:tc>
                  <a:txBody>
                    <a:bodyPr/>
                    <a:lstStyle/>
                    <a:p>
                      <a:pPr algn="ctr"/>
                      <a:r>
                        <a:rPr lang="en-SG" sz="2400" b="1" i="0" dirty="0" err="1">
                          <a:latin typeface="Arial" panose="020B0604020202020204" pitchFamily="34" charset="0"/>
                          <a:cs typeface="Arial" panose="020B0604020202020204" pitchFamily="34" charset="0"/>
                        </a:rPr>
                        <a:t>Tên</a:t>
                      </a:r>
                      <a:endParaRPr lang="en-SG" sz="2400" b="1" i="0" dirty="0">
                        <a:latin typeface="Arial" panose="020B0604020202020204" pitchFamily="34" charset="0"/>
                        <a:cs typeface="Arial" panose="020B0604020202020204" pitchFamily="34" charset="0"/>
                      </a:endParaRPr>
                    </a:p>
                  </a:txBody>
                  <a:tcPr anchor="ctr"/>
                </a:tc>
                <a:tc>
                  <a:txBody>
                    <a:bodyPr/>
                    <a:lstStyle/>
                    <a:p>
                      <a:pPr algn="ctr"/>
                      <a:r>
                        <a:rPr lang="en-SG" sz="2400" b="1" i="0">
                          <a:latin typeface="Arial" panose="020B0604020202020204" pitchFamily="34" charset="0"/>
                          <a:cs typeface="Arial" panose="020B0604020202020204" pitchFamily="34" charset="0"/>
                        </a:rPr>
                        <a:t>H</a:t>
                      </a:r>
                      <a:r>
                        <a:rPr lang="vi-VN" sz="2400" b="1" i="0">
                          <a:latin typeface="Arial" panose="020B0604020202020204" pitchFamily="34" charset="0"/>
                          <a:cs typeface="Arial" panose="020B0604020202020204" pitchFamily="34" charset="0"/>
                        </a:rPr>
                        <a:t>ư</a:t>
                      </a:r>
                      <a:r>
                        <a:rPr lang="en-SG" sz="2400" b="1" i="0">
                          <a:latin typeface="Arial" panose="020B0604020202020204" pitchFamily="34" charset="0"/>
                          <a:cs typeface="Arial" panose="020B0604020202020204" pitchFamily="34" charset="0"/>
                        </a:rPr>
                        <a:t>ớng tác dụng</a:t>
                      </a:r>
                    </a:p>
                  </a:txBody>
                  <a:tcPr anchor="ctr"/>
                </a:tc>
                <a:tc>
                  <a:txBody>
                    <a:bodyPr/>
                    <a:lstStyle/>
                    <a:p>
                      <a:pPr algn="ctr"/>
                      <a:r>
                        <a:rPr lang="en-SG" sz="2400" b="1" i="0" dirty="0">
                          <a:latin typeface="Arial" panose="020B0604020202020204" pitchFamily="34" charset="0"/>
                          <a:cs typeface="Arial" panose="020B0604020202020204" pitchFamily="34" charset="0"/>
                        </a:rPr>
                        <a:t>H</a:t>
                      </a:r>
                      <a:r>
                        <a:rPr lang="vi-VN" sz="2400" b="1" i="0" dirty="0">
                          <a:latin typeface="Arial" panose="020B0604020202020204" pitchFamily="34" charset="0"/>
                          <a:cs typeface="Arial" panose="020B0604020202020204" pitchFamily="34" charset="0"/>
                        </a:rPr>
                        <a:t>ư</a:t>
                      </a:r>
                      <a:r>
                        <a:rPr lang="en-SG" sz="2400" b="1" i="0" dirty="0" err="1">
                          <a:latin typeface="Arial" panose="020B0604020202020204" pitchFamily="34" charset="0"/>
                          <a:cs typeface="Arial" panose="020B0604020202020204" pitchFamily="34" charset="0"/>
                        </a:rPr>
                        <a:t>ớng</a:t>
                      </a:r>
                      <a:r>
                        <a:rPr lang="en-SG" sz="2400" b="1" i="0" dirty="0">
                          <a:latin typeface="Arial" panose="020B0604020202020204" pitchFamily="34" charset="0"/>
                          <a:cs typeface="Arial" panose="020B0604020202020204" pitchFamily="34" charset="0"/>
                        </a:rPr>
                        <a:t> </a:t>
                      </a:r>
                      <a:r>
                        <a:rPr lang="en-SG" sz="2400" b="1" i="0" dirty="0" err="1">
                          <a:latin typeface="Arial" panose="020B0604020202020204" pitchFamily="34" charset="0"/>
                          <a:cs typeface="Arial" panose="020B0604020202020204" pitchFamily="34" charset="0"/>
                        </a:rPr>
                        <a:t>bệnh</a:t>
                      </a:r>
                      <a:endParaRPr lang="en-SG" sz="2400" b="1" i="0" dirty="0">
                        <a:latin typeface="Arial" panose="020B0604020202020204" pitchFamily="34" charset="0"/>
                        <a:cs typeface="Arial" panose="020B0604020202020204" pitchFamily="34" charset="0"/>
                      </a:endParaRPr>
                    </a:p>
                  </a:txBody>
                  <a:tcPr anchor="ctr"/>
                </a:tc>
                <a:tc>
                  <a:txBody>
                    <a:bodyPr/>
                    <a:lstStyle/>
                    <a:p>
                      <a:pPr algn="ctr"/>
                      <a:r>
                        <a:rPr lang="en-SG" sz="2400" b="1" i="0">
                          <a:latin typeface="Arial" panose="020B0604020202020204" pitchFamily="34" charset="0"/>
                          <a:cs typeface="Arial" panose="020B0604020202020204" pitchFamily="34" charset="0"/>
                        </a:rPr>
                        <a:t>Chủ trị</a:t>
                      </a:r>
                    </a:p>
                  </a:txBody>
                  <a:tcPr anchor="ctr"/>
                </a:tc>
                <a:extLst>
                  <a:ext uri="{0D108BD9-81ED-4DB2-BD59-A6C34878D82A}">
                    <a16:rowId xmlns:a16="http://schemas.microsoft.com/office/drawing/2014/main" xmlns="" val="2380995130"/>
                  </a:ext>
                </a:extLst>
              </a:tr>
              <a:tr h="370840">
                <a:tc>
                  <a:txBody>
                    <a:bodyPr/>
                    <a:lstStyle/>
                    <a:p>
                      <a:pPr algn="ctr"/>
                      <a:r>
                        <a:rPr lang="en-SG" sz="2400" b="0" i="0">
                          <a:latin typeface="Arial" panose="020B0604020202020204" pitchFamily="34" charset="0"/>
                          <a:cs typeface="Arial" panose="020B0604020202020204" pitchFamily="34" charset="0"/>
                        </a:rPr>
                        <a:t>Thăng </a:t>
                      </a:r>
                    </a:p>
                  </a:txBody>
                  <a:tcPr anchor="ctr"/>
                </a:tc>
                <a:tc>
                  <a:txBody>
                    <a:bodyPr/>
                    <a:lstStyle/>
                    <a:p>
                      <a:pPr algn="ctr"/>
                      <a:r>
                        <a:rPr lang="en-SG" sz="2400" b="0" i="0">
                          <a:latin typeface="Arial" panose="020B0604020202020204" pitchFamily="34" charset="0"/>
                          <a:cs typeface="Arial" panose="020B0604020202020204" pitchFamily="34" charset="0"/>
                        </a:rPr>
                        <a:t>Lên trên</a:t>
                      </a:r>
                    </a:p>
                  </a:txBody>
                  <a:tcPr anchor="ctr"/>
                </a:tc>
                <a:tc>
                  <a:txBody>
                    <a:bodyPr/>
                    <a:lstStyle/>
                    <a:p>
                      <a:pPr algn="ctr"/>
                      <a:r>
                        <a:rPr lang="en-SG" sz="2400" b="0" i="0">
                          <a:latin typeface="Arial" panose="020B0604020202020204" pitchFamily="34" charset="0"/>
                          <a:cs typeface="Arial" panose="020B0604020202020204" pitchFamily="34" charset="0"/>
                        </a:rPr>
                        <a:t>Xuống d</a:t>
                      </a:r>
                      <a:r>
                        <a:rPr lang="vi-VN" sz="2400" b="0" i="0">
                          <a:latin typeface="Arial" panose="020B0604020202020204" pitchFamily="34" charset="0"/>
                          <a:cs typeface="Arial" panose="020B0604020202020204" pitchFamily="34" charset="0"/>
                        </a:rPr>
                        <a:t>ư</a:t>
                      </a:r>
                      <a:r>
                        <a:rPr lang="en-SG" sz="2400" b="0" i="0">
                          <a:latin typeface="Arial" panose="020B0604020202020204" pitchFamily="34" charset="0"/>
                          <a:cs typeface="Arial" panose="020B0604020202020204" pitchFamily="34" charset="0"/>
                        </a:rPr>
                        <a:t>ới</a:t>
                      </a:r>
                    </a:p>
                  </a:txBody>
                  <a:tcPr anchor="ctr"/>
                </a:tc>
                <a:tc>
                  <a:txBody>
                    <a:bodyPr/>
                    <a:lstStyle/>
                    <a:p>
                      <a:pPr algn="just"/>
                      <a:r>
                        <a:rPr lang="en-SG" sz="2400" b="0" i="0">
                          <a:latin typeface="Arial" panose="020B0604020202020204" pitchFamily="34" charset="0"/>
                          <a:cs typeface="Arial" panose="020B0604020202020204" pitchFamily="34" charset="0"/>
                        </a:rPr>
                        <a:t>Tiêu chảy, trĩ, các bệnh sa giáng</a:t>
                      </a:r>
                    </a:p>
                  </a:txBody>
                  <a:tcPr anchor="ctr"/>
                </a:tc>
                <a:extLst>
                  <a:ext uri="{0D108BD9-81ED-4DB2-BD59-A6C34878D82A}">
                    <a16:rowId xmlns:a16="http://schemas.microsoft.com/office/drawing/2014/main" xmlns="" val="2606773605"/>
                  </a:ext>
                </a:extLst>
              </a:tr>
              <a:tr h="370840">
                <a:tc>
                  <a:txBody>
                    <a:bodyPr/>
                    <a:lstStyle/>
                    <a:p>
                      <a:pPr algn="ctr"/>
                      <a:r>
                        <a:rPr lang="en-SG" sz="2400" b="0" i="0" dirty="0" err="1">
                          <a:latin typeface="Arial" panose="020B0604020202020204" pitchFamily="34" charset="0"/>
                          <a:cs typeface="Arial" panose="020B0604020202020204" pitchFamily="34" charset="0"/>
                        </a:rPr>
                        <a:t>Giáng</a:t>
                      </a:r>
                      <a:endParaRPr lang="en-SG" sz="2400" b="0" i="0" dirty="0">
                        <a:latin typeface="Arial" panose="020B0604020202020204" pitchFamily="34" charset="0"/>
                        <a:cs typeface="Arial" panose="020B0604020202020204" pitchFamily="34" charset="0"/>
                      </a:endParaRPr>
                    </a:p>
                  </a:txBody>
                  <a:tcPr anchor="ctr"/>
                </a:tc>
                <a:tc>
                  <a:txBody>
                    <a:bodyPr/>
                    <a:lstStyle/>
                    <a:p>
                      <a:pPr algn="ctr"/>
                      <a:r>
                        <a:rPr lang="en-SG" sz="2400" b="0" i="0">
                          <a:latin typeface="Arial" panose="020B0604020202020204" pitchFamily="34" charset="0"/>
                          <a:cs typeface="Arial" panose="020B0604020202020204" pitchFamily="34" charset="0"/>
                        </a:rPr>
                        <a:t>Xuống hạ tiêu</a:t>
                      </a:r>
                    </a:p>
                  </a:txBody>
                  <a:tcPr anchor="ctr"/>
                </a:tc>
                <a:tc>
                  <a:txBody>
                    <a:bodyPr/>
                    <a:lstStyle/>
                    <a:p>
                      <a:pPr algn="ctr"/>
                      <a:r>
                        <a:rPr lang="en-SG" sz="2400" b="0" i="0">
                          <a:latin typeface="Arial" panose="020B0604020202020204" pitchFamily="34" charset="0"/>
                          <a:cs typeface="Arial" panose="020B0604020202020204" pitchFamily="34" charset="0"/>
                        </a:rPr>
                        <a:t>Lên th</a:t>
                      </a:r>
                      <a:r>
                        <a:rPr lang="vi-VN" sz="2400" b="0" i="0">
                          <a:latin typeface="Arial" panose="020B0604020202020204" pitchFamily="34" charset="0"/>
                          <a:cs typeface="Arial" panose="020B0604020202020204" pitchFamily="34" charset="0"/>
                        </a:rPr>
                        <a:t>ư</a:t>
                      </a:r>
                      <a:r>
                        <a:rPr lang="en-SG" sz="2400" b="0" i="0">
                          <a:latin typeface="Arial" panose="020B0604020202020204" pitchFamily="34" charset="0"/>
                          <a:cs typeface="Arial" panose="020B0604020202020204" pitchFamily="34" charset="0"/>
                        </a:rPr>
                        <a:t>ợng tiêu</a:t>
                      </a:r>
                    </a:p>
                  </a:txBody>
                  <a:tcPr anchor="ctr"/>
                </a:tc>
                <a:tc>
                  <a:txBody>
                    <a:bodyPr/>
                    <a:lstStyle/>
                    <a:p>
                      <a:pPr algn="just"/>
                      <a:r>
                        <a:rPr lang="en-SG" sz="2400" b="0" i="0">
                          <a:latin typeface="Arial" panose="020B0604020202020204" pitchFamily="34" charset="0"/>
                          <a:cs typeface="Arial" panose="020B0604020202020204" pitchFamily="34" charset="0"/>
                        </a:rPr>
                        <a:t>Nôn mửa, ho suyễn, nấc cụt, ợ h</a:t>
                      </a:r>
                      <a:r>
                        <a:rPr lang="vi-VN" sz="2400" b="0" i="0">
                          <a:latin typeface="Arial" panose="020B0604020202020204" pitchFamily="34" charset="0"/>
                          <a:cs typeface="Arial" panose="020B0604020202020204" pitchFamily="34" charset="0"/>
                        </a:rPr>
                        <a:t>ơ</a:t>
                      </a:r>
                      <a:r>
                        <a:rPr lang="en-SG" sz="2400" b="0" i="0">
                          <a:latin typeface="Arial" panose="020B0604020202020204" pitchFamily="34" charset="0"/>
                          <a:cs typeface="Arial" panose="020B0604020202020204" pitchFamily="34" charset="0"/>
                        </a:rPr>
                        <a:t>i.</a:t>
                      </a:r>
                    </a:p>
                  </a:txBody>
                  <a:tcPr anchor="ctr"/>
                </a:tc>
                <a:extLst>
                  <a:ext uri="{0D108BD9-81ED-4DB2-BD59-A6C34878D82A}">
                    <a16:rowId xmlns:a16="http://schemas.microsoft.com/office/drawing/2014/main" xmlns="" val="665368927"/>
                  </a:ext>
                </a:extLst>
              </a:tr>
              <a:tr h="370840">
                <a:tc>
                  <a:txBody>
                    <a:bodyPr/>
                    <a:lstStyle/>
                    <a:p>
                      <a:pPr algn="ctr"/>
                      <a:r>
                        <a:rPr lang="en-SG" sz="2400" b="0" i="0" dirty="0" err="1">
                          <a:latin typeface="Arial" panose="020B0604020202020204" pitchFamily="34" charset="0"/>
                          <a:cs typeface="Arial" panose="020B0604020202020204" pitchFamily="34" charset="0"/>
                        </a:rPr>
                        <a:t>Phù</a:t>
                      </a:r>
                      <a:endParaRPr lang="en-SG" sz="2400" b="0" i="0" dirty="0">
                        <a:latin typeface="Arial" panose="020B0604020202020204" pitchFamily="34" charset="0"/>
                        <a:cs typeface="Arial" panose="020B0604020202020204" pitchFamily="34" charset="0"/>
                      </a:endParaRPr>
                    </a:p>
                  </a:txBody>
                  <a:tcPr anchor="ctr"/>
                </a:tc>
                <a:tc>
                  <a:txBody>
                    <a:bodyPr/>
                    <a:lstStyle/>
                    <a:p>
                      <a:pPr algn="ctr"/>
                      <a:r>
                        <a:rPr lang="en-SG" sz="2400" b="0" i="0">
                          <a:latin typeface="Arial" panose="020B0604020202020204" pitchFamily="34" charset="0"/>
                          <a:cs typeface="Arial" panose="020B0604020202020204" pitchFamily="34" charset="0"/>
                        </a:rPr>
                        <a:t>Ra ngoài biểu</a:t>
                      </a:r>
                    </a:p>
                  </a:txBody>
                  <a:tcPr anchor="ctr"/>
                </a:tc>
                <a:tc>
                  <a:txBody>
                    <a:bodyPr/>
                    <a:lstStyle/>
                    <a:p>
                      <a:pPr algn="ctr"/>
                      <a:r>
                        <a:rPr lang="en-SG" sz="2400" b="0" i="0" dirty="0" err="1">
                          <a:latin typeface="Arial" panose="020B0604020202020204" pitchFamily="34" charset="0"/>
                          <a:cs typeface="Arial" panose="020B0604020202020204" pitchFamily="34" charset="0"/>
                        </a:rPr>
                        <a:t>Vào</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trong</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lí</a:t>
                      </a:r>
                      <a:endParaRPr lang="en-SG" sz="2400" b="0" i="0" dirty="0">
                        <a:latin typeface="Arial" panose="020B0604020202020204" pitchFamily="34" charset="0"/>
                        <a:cs typeface="Arial" panose="020B0604020202020204" pitchFamily="34" charset="0"/>
                      </a:endParaRPr>
                    </a:p>
                  </a:txBody>
                  <a:tcPr anchor="ctr"/>
                </a:tc>
                <a:tc>
                  <a:txBody>
                    <a:bodyPr/>
                    <a:lstStyle/>
                    <a:p>
                      <a:pPr algn="just"/>
                      <a:r>
                        <a:rPr lang="en-SG" sz="2400" b="0" i="0">
                          <a:latin typeface="Arial" panose="020B0604020202020204" pitchFamily="34" charset="0"/>
                          <a:cs typeface="Arial" panose="020B0604020202020204" pitchFamily="34" charset="0"/>
                        </a:rPr>
                        <a:t>Phát sốt, ra mồ hôi</a:t>
                      </a:r>
                    </a:p>
                  </a:txBody>
                  <a:tcPr anchor="ctr"/>
                </a:tc>
                <a:extLst>
                  <a:ext uri="{0D108BD9-81ED-4DB2-BD59-A6C34878D82A}">
                    <a16:rowId xmlns:a16="http://schemas.microsoft.com/office/drawing/2014/main" xmlns="" val="3687415394"/>
                  </a:ext>
                </a:extLst>
              </a:tr>
              <a:tr h="370840">
                <a:tc>
                  <a:txBody>
                    <a:bodyPr/>
                    <a:lstStyle/>
                    <a:p>
                      <a:pPr algn="ctr"/>
                      <a:r>
                        <a:rPr lang="en-SG" sz="2400" b="0" i="0">
                          <a:latin typeface="Arial" panose="020B0604020202020204" pitchFamily="34" charset="0"/>
                          <a:cs typeface="Arial" panose="020B0604020202020204" pitchFamily="34" charset="0"/>
                        </a:rPr>
                        <a:t>Trầm</a:t>
                      </a:r>
                    </a:p>
                  </a:txBody>
                  <a:tcPr anchor="ctr"/>
                </a:tc>
                <a:tc>
                  <a:txBody>
                    <a:bodyPr/>
                    <a:lstStyle/>
                    <a:p>
                      <a:pPr algn="ctr"/>
                      <a:r>
                        <a:rPr lang="en-SG" sz="2400" b="0" i="0" dirty="0" err="1">
                          <a:latin typeface="Arial" panose="020B0604020202020204" pitchFamily="34" charset="0"/>
                          <a:cs typeface="Arial" panose="020B0604020202020204" pitchFamily="34" charset="0"/>
                        </a:rPr>
                        <a:t>Vào</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trong</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lắng</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xuống</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gây</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tẩy</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xổ</a:t>
                      </a:r>
                      <a:endParaRPr lang="en-SG" sz="2400" b="0" i="0" dirty="0">
                        <a:latin typeface="Arial" panose="020B0604020202020204" pitchFamily="34" charset="0"/>
                        <a:cs typeface="Arial" panose="020B0604020202020204" pitchFamily="34" charset="0"/>
                      </a:endParaRPr>
                    </a:p>
                  </a:txBody>
                  <a:tcPr anchor="ctr"/>
                </a:tc>
                <a:tc>
                  <a:txBody>
                    <a:bodyPr/>
                    <a:lstStyle/>
                    <a:p>
                      <a:pPr algn="ctr"/>
                      <a:r>
                        <a:rPr lang="en-SG" sz="2400" b="0" i="0">
                          <a:latin typeface="Arial" panose="020B0604020202020204" pitchFamily="34" charset="0"/>
                          <a:cs typeface="Arial" panose="020B0604020202020204" pitchFamily="34" charset="0"/>
                        </a:rPr>
                        <a:t>Ra ngoài biểu</a:t>
                      </a:r>
                    </a:p>
                  </a:txBody>
                  <a:tcPr anchor="ctr"/>
                </a:tc>
                <a:tc>
                  <a:txBody>
                    <a:bodyPr/>
                    <a:lstStyle/>
                    <a:p>
                      <a:pPr algn="just"/>
                      <a:r>
                        <a:rPr lang="en-SG" sz="2400" b="0" i="0" dirty="0" err="1">
                          <a:latin typeface="Arial" panose="020B0604020202020204" pitchFamily="34" charset="0"/>
                          <a:cs typeface="Arial" panose="020B0604020202020204" pitchFamily="34" charset="0"/>
                        </a:rPr>
                        <a:t>Đầy</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tr</a:t>
                      </a:r>
                      <a:r>
                        <a:rPr lang="vi-VN" sz="2400" b="0" i="0" dirty="0">
                          <a:latin typeface="Arial" panose="020B0604020202020204" pitchFamily="34" charset="0"/>
                          <a:cs typeface="Arial" panose="020B0604020202020204" pitchFamily="34" charset="0"/>
                        </a:rPr>
                        <a:t>ư</a:t>
                      </a:r>
                      <a:r>
                        <a:rPr lang="en-SG" sz="2400" b="0" i="0" dirty="0" err="1">
                          <a:latin typeface="Arial" panose="020B0604020202020204" pitchFamily="34" charset="0"/>
                          <a:cs typeface="Arial" panose="020B0604020202020204" pitchFamily="34" charset="0"/>
                        </a:rPr>
                        <a:t>ớng</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bụng</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ăn</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không</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tiêu</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đại</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tiện</a:t>
                      </a:r>
                      <a:r>
                        <a:rPr lang="en-SG" sz="2400" b="0" i="0" dirty="0">
                          <a:latin typeface="Arial" panose="020B0604020202020204" pitchFamily="34" charset="0"/>
                          <a:cs typeface="Arial" panose="020B0604020202020204" pitchFamily="34" charset="0"/>
                        </a:rPr>
                        <a:t> </a:t>
                      </a:r>
                      <a:r>
                        <a:rPr lang="en-SG" sz="2400" b="0" i="0" dirty="0" err="1">
                          <a:latin typeface="Arial" panose="020B0604020202020204" pitchFamily="34" charset="0"/>
                          <a:cs typeface="Arial" panose="020B0604020202020204" pitchFamily="34" charset="0"/>
                        </a:rPr>
                        <a:t>bí</a:t>
                      </a:r>
                      <a:r>
                        <a:rPr lang="en-SG" sz="2400" b="0" i="0" dirty="0">
                          <a:latin typeface="Arial" panose="020B0604020202020204" pitchFamily="34" charset="0"/>
                          <a:cs typeface="Arial" panose="020B0604020202020204" pitchFamily="34" charset="0"/>
                        </a:rPr>
                        <a:t>.</a:t>
                      </a:r>
                    </a:p>
                  </a:txBody>
                  <a:tcPr anchor="ctr"/>
                </a:tc>
                <a:extLst>
                  <a:ext uri="{0D108BD9-81ED-4DB2-BD59-A6C34878D82A}">
                    <a16:rowId xmlns:a16="http://schemas.microsoft.com/office/drawing/2014/main" xmlns="" val="3247354827"/>
                  </a:ext>
                </a:extLst>
              </a:tr>
            </a:tbl>
          </a:graphicData>
        </a:graphic>
      </p:graphicFrame>
      <p:sp>
        <p:nvSpPr>
          <p:cNvPr id="9" name="TextBox 8"/>
          <p:cNvSpPr txBox="1"/>
          <p:nvPr/>
        </p:nvSpPr>
        <p:spPr>
          <a:xfrm>
            <a:off x="309488" y="4457343"/>
            <a:ext cx="11514409" cy="2400657"/>
          </a:xfrm>
          <a:prstGeom prst="rect">
            <a:avLst/>
          </a:prstGeom>
          <a:noFill/>
        </p:spPr>
        <p:txBody>
          <a:bodyPr wrap="square" rtlCol="0">
            <a:spAutoFit/>
          </a:bodyPr>
          <a:lstStyle/>
          <a:p>
            <a:pPr marL="342900" indent="-342900" algn="just">
              <a:buFontTx/>
              <a:buChar char="-"/>
            </a:pPr>
            <a:r>
              <a:rPr lang="en-SG" sz="2500" dirty="0" err="1">
                <a:latin typeface="Arial" panose="020B0604020202020204" pitchFamily="34" charset="0"/>
                <a:cs typeface="Arial" panose="020B0604020202020204" pitchFamily="34" charset="0"/>
              </a:rPr>
              <a:t>Quan</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hệ</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mật</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thiết</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với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khí</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vị</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và</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tỷ</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trọng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nặng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nhẹ</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của</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thuốc</a:t>
            </a:r>
            <a:r>
              <a:rPr lang="en-SG" sz="2500" dirty="0">
                <a:latin typeface="Arial" panose="020B0604020202020204" pitchFamily="34" charset="0"/>
                <a:cs typeface="Arial" panose="020B0604020202020204" pitchFamily="34" charset="0"/>
              </a:rPr>
              <a:t>.</a:t>
            </a:r>
          </a:p>
          <a:p>
            <a:pPr algn="just"/>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Khí,vị</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vị</a:t>
            </a:r>
            <a:r>
              <a:rPr lang="en-SG" sz="2500" dirty="0">
                <a:latin typeface="Arial" panose="020B0604020202020204" pitchFamily="34" charset="0"/>
                <a:cs typeface="Arial" panose="020B0604020202020204" pitchFamily="34" charset="0"/>
              </a:rPr>
              <a:t> cay, </a:t>
            </a:r>
            <a:r>
              <a:rPr lang="en-SG" sz="2500" dirty="0" err="1">
                <a:latin typeface="Arial" panose="020B0604020202020204" pitchFamily="34" charset="0"/>
                <a:cs typeface="Arial" panose="020B0604020202020204" pitchFamily="34" charset="0"/>
              </a:rPr>
              <a:t>ngọt</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tính</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ôn</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nhiệt</a:t>
            </a:r>
            <a:r>
              <a:rPr lang="en-SG" sz="2500" dirty="0">
                <a:latin typeface="Arial" panose="020B0604020202020204" pitchFamily="34" charset="0"/>
                <a:cs typeface="Arial" panose="020B0604020202020204" pitchFamily="34" charset="0"/>
              </a:rPr>
              <a:t> – </a:t>
            </a:r>
            <a:r>
              <a:rPr lang="en-SG" sz="2500" dirty="0" err="1">
                <a:latin typeface="Arial" panose="020B0604020202020204" pitchFamily="34" charset="0"/>
                <a:cs typeface="Arial" panose="020B0604020202020204" pitchFamily="34" charset="0"/>
              </a:rPr>
              <a:t>Thuốc</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thăng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vị</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đắng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chua</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mặn</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tính</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hàn</a:t>
            </a:r>
            <a:r>
              <a:rPr lang="en-SG" sz="2500" dirty="0">
                <a:latin typeface="Arial" panose="020B0604020202020204" pitchFamily="34" charset="0"/>
                <a:cs typeface="Arial" panose="020B0604020202020204" pitchFamily="34" charset="0"/>
              </a:rPr>
              <a:t> l</a:t>
            </a:r>
            <a:r>
              <a:rPr lang="vi-VN" sz="2500" dirty="0">
                <a:cs typeface="Arial" panose="020B0604020202020204" pitchFamily="34" charset="0"/>
              </a:rPr>
              <a:t>ư</a:t>
            </a:r>
            <a:r>
              <a:rPr lang="en-SG" sz="2500" dirty="0" err="1">
                <a:latin typeface="Arial" panose="020B0604020202020204" pitchFamily="34" charset="0"/>
                <a:cs typeface="Arial" panose="020B0604020202020204" pitchFamily="34" charset="0"/>
              </a:rPr>
              <a:t>ơng</a:t>
            </a:r>
            <a:r>
              <a:rPr lang="en-SG" sz="2500" dirty="0">
                <a:latin typeface="Arial" panose="020B0604020202020204" pitchFamily="34" charset="0"/>
                <a:cs typeface="Arial" panose="020B0604020202020204" pitchFamily="34" charset="0"/>
              </a:rPr>
              <a:t> – </a:t>
            </a:r>
            <a:r>
              <a:rPr lang="en-SG" sz="2500" dirty="0" err="1">
                <a:latin typeface="Arial" panose="020B0604020202020204" pitchFamily="34" charset="0"/>
                <a:cs typeface="Arial" panose="020B0604020202020204" pitchFamily="34" charset="0"/>
              </a:rPr>
              <a:t>Thuốc</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trầm</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giáng</a:t>
            </a:r>
            <a:r>
              <a:rPr lang="en-SG" sz="2500" dirty="0">
                <a:latin typeface="Arial" panose="020B0604020202020204" pitchFamily="34" charset="0"/>
                <a:cs typeface="Arial" panose="020B0604020202020204" pitchFamily="34" charset="0"/>
              </a:rPr>
              <a:t>.</a:t>
            </a:r>
          </a:p>
          <a:p>
            <a:pPr algn="just"/>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Tỷ</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trọng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thuốc</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loại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hoa</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lá</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tỷ</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trọng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nhẹ</a:t>
            </a:r>
            <a:r>
              <a:rPr lang="en-SG" sz="2500" dirty="0">
                <a:latin typeface="Arial" panose="020B0604020202020204" pitchFamily="34" charset="0"/>
                <a:cs typeface="Arial" panose="020B0604020202020204" pitchFamily="34" charset="0"/>
              </a:rPr>
              <a:t> - </a:t>
            </a:r>
            <a:r>
              <a:rPr lang="en-SG" sz="2500" dirty="0" err="1">
                <a:latin typeface="Arial" panose="020B0604020202020204" pitchFamily="34" charset="0"/>
                <a:cs typeface="Arial" panose="020B0604020202020204" pitchFamily="34" charset="0"/>
              </a:rPr>
              <a:t>Thuốc</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phù</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thăng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thuốc</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loại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khoáng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vật</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hạt</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quả</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tỷ</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trọng</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nặng</a:t>
            </a:r>
            <a:r>
              <a:rPr lang="en-SG" sz="2500" dirty="0">
                <a:latin typeface="Arial" panose="020B0604020202020204" pitchFamily="34" charset="0"/>
                <a:cs typeface="Arial" panose="020B0604020202020204" pitchFamily="34" charset="0"/>
              </a:rPr>
              <a:t> – </a:t>
            </a:r>
            <a:r>
              <a:rPr lang="en-SG" sz="2500" dirty="0" err="1">
                <a:latin typeface="Arial" panose="020B0604020202020204" pitchFamily="34" charset="0"/>
                <a:cs typeface="Arial" panose="020B0604020202020204" pitchFamily="34" charset="0"/>
              </a:rPr>
              <a:t>Thuốc</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trầm</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giáng</a:t>
            </a:r>
            <a:r>
              <a:rPr lang="en-SG" sz="2500" dirty="0">
                <a:latin typeface="Arial" panose="020B0604020202020204" pitchFamily="34" charset="0"/>
                <a:cs typeface="Arial" panose="020B0604020202020204" pitchFamily="34" charset="0"/>
              </a:rPr>
              <a:t>.</a:t>
            </a:r>
          </a:p>
          <a:p>
            <a:pPr marL="342900" indent="-342900" algn="just">
              <a:buFontTx/>
              <a:buChar char="-"/>
            </a:pPr>
            <a:r>
              <a:rPr lang="en-SG" sz="2500" dirty="0" err="1">
                <a:latin typeface="Arial" panose="020B0604020202020204" pitchFamily="34" charset="0"/>
                <a:cs typeface="Arial" panose="020B0604020202020204" pitchFamily="34" charset="0"/>
              </a:rPr>
              <a:t>Có</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thể</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thay</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đổi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thay</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sự</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bào</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chế</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và</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phối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ngũ</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sao</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muối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đi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xuống</a:t>
            </a:r>
            <a:r>
              <a:rPr lang="en-SG" sz="2500" dirty="0">
                <a:latin typeface="Arial" panose="020B0604020202020204" pitchFamily="34" charset="0"/>
                <a:cs typeface="Arial" panose="020B0604020202020204" pitchFamily="34" charset="0"/>
              </a:rPr>
              <a:t>, r</a:t>
            </a:r>
            <a:r>
              <a:rPr lang="vi-VN" sz="2500" dirty="0">
                <a:cs typeface="Arial" panose="020B0604020202020204" pitchFamily="34" charset="0"/>
              </a:rPr>
              <a:t>ư</a:t>
            </a:r>
            <a:r>
              <a:rPr lang="en-SG" sz="2500" dirty="0" err="1">
                <a:latin typeface="Arial" panose="020B0604020202020204" pitchFamily="34" charset="0"/>
                <a:cs typeface="Arial" panose="020B0604020202020204" pitchFamily="34" charset="0"/>
              </a:rPr>
              <a:t>ợu</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đi</a:t>
            </a:r>
            <a:r>
              <a:rPr lang="en-SG" sz="2500" dirty="0">
                <a:latin typeface="Arial" panose="020B0604020202020204" pitchFamily="34" charset="0"/>
                <a:cs typeface="Arial" panose="020B0604020202020204" pitchFamily="34" charset="0"/>
              </a:rPr>
              <a:t> </a:t>
            </a:r>
            <a:r>
              <a:rPr lang="en-SG" sz="2500" dirty="0" err="1">
                <a:latin typeface="Arial" panose="020B0604020202020204" pitchFamily="34" charset="0"/>
                <a:cs typeface="Arial" panose="020B0604020202020204" pitchFamily="34" charset="0"/>
              </a:rPr>
              <a:t>lên</a:t>
            </a:r>
            <a:r>
              <a:rPr lang="en-SG" sz="25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104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Words>2402</Words>
  <Application>Microsoft Office PowerPoint</Application>
  <PresentationFormat>Custom</PresentationFormat>
  <Paragraphs>208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3.5 Các tương tác - phối ngũ của thuốc YHCT</vt:lpstr>
      <vt:lpstr>3.6 Chức năng, thành phần cấu tạo nên phương thuốc YHCT (Quân – Thần Tá – Sứ)</vt:lpstr>
      <vt:lpstr>4.1 Thành phần hoá học của thuốc cổ truyền</vt:lpstr>
      <vt:lpstr>4.2 Đơn thuốc YHCT</vt:lpstr>
      <vt:lpstr>4.4 Tác dụng bất lợi của thuốc cổ truyền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FPT SHOP</dc:creator>
  <cp:lastModifiedBy>PC</cp:lastModifiedBy>
  <cp:revision>56</cp:revision>
  <dcterms:created xsi:type="dcterms:W3CDTF">2017-04-08T00:17:35Z</dcterms:created>
  <dcterms:modified xsi:type="dcterms:W3CDTF">2017-04-09T18:15:45Z</dcterms:modified>
</cp:coreProperties>
</file>