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73" r:id="rId6"/>
    <p:sldId id="262" r:id="rId7"/>
    <p:sldId id="272" r:id="rId8"/>
    <p:sldId id="268" r:id="rId9"/>
    <p:sldId id="269" r:id="rId10"/>
    <p:sldId id="274" r:id="rId11"/>
    <p:sldId id="263" r:id="rId12"/>
    <p:sldId id="265" r:id="rId13"/>
    <p:sldId id="275" r:id="rId14"/>
    <p:sldId id="271" r:id="rId15"/>
    <p:sldId id="264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9645" autoAdjust="0"/>
  </p:normalViewPr>
  <p:slideViewPr>
    <p:cSldViewPr>
      <p:cViewPr>
        <p:scale>
          <a:sx n="76" d="100"/>
          <a:sy n="76" d="100"/>
        </p:scale>
        <p:origin x="57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3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0CC2A7-AC60-4C5C-AD57-A83D95086EF7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4921190-7980-440D-B1BC-B802ADD76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0CC2A7-AC60-4C5C-AD57-A83D95086EF7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21190-7980-440D-B1BC-B802ADD76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0CC2A7-AC60-4C5C-AD57-A83D95086EF7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21190-7980-440D-B1BC-B802ADD76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0CC2A7-AC60-4C5C-AD57-A83D95086EF7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21190-7980-440D-B1BC-B802ADD762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0CC2A7-AC60-4C5C-AD57-A83D95086EF7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21190-7980-440D-B1BC-B802ADD762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0CC2A7-AC60-4C5C-AD57-A83D95086EF7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21190-7980-440D-B1BC-B802ADD762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0CC2A7-AC60-4C5C-AD57-A83D95086EF7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21190-7980-440D-B1BC-B802ADD76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0CC2A7-AC60-4C5C-AD57-A83D95086EF7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21190-7980-440D-B1BC-B802ADD762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0CC2A7-AC60-4C5C-AD57-A83D95086EF7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21190-7980-440D-B1BC-B802ADD76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D0CC2A7-AC60-4C5C-AD57-A83D95086EF7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21190-7980-440D-B1BC-B802ADD76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0CC2A7-AC60-4C5C-AD57-A83D95086EF7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4921190-7980-440D-B1BC-B802ADD762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b="0" i="0" u="none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D0CC2A7-AC60-4C5C-AD57-A83D95086EF7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4921190-7980-440D-B1BC-B802ADD76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i="0" u="none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2288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 SÓC BỆNH NHÂN ĐẶT NỘI KHÍ QUẢN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43200"/>
            <a:ext cx="7772400" cy="4114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GV HD	: NGUYỄN PHÚC HỌC</a:t>
            </a:r>
          </a:p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HỌ TÊN	: TRẦN HẢI LÝ </a:t>
            </a:r>
          </a:p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LỚP    	:  T21YDDA</a:t>
            </a:r>
          </a:p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MÃ SV	: 2126511534</a:t>
            </a:r>
          </a:p>
          <a:p>
            <a:pPr algn="l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VIDEO</a:t>
            </a:r>
            <a:r>
              <a:rPr lang="en-US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CÁCH TIẾN HÀNH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[VietSub] Hướng dẫn đặt nội khí quản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533400"/>
            <a:ext cx="6034088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51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1.M</a:t>
            </a:r>
            <a:r>
              <a:rPr lang="vi-VN" sz="3600" b="1" dirty="0" smtClean="0">
                <a:latin typeface="Arial" pitchFamily="34" charset="0"/>
                <a:cs typeface="Arial" pitchFamily="34" charset="0"/>
              </a:rPr>
              <a:t>ục đích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vi-VN" sz="3600" dirty="0" smtClean="0">
                <a:latin typeface="Arial" pitchFamily="34" charset="0"/>
                <a:cs typeface="Arial" pitchFamily="34" charset="0"/>
              </a:rPr>
              <a:t>- Ngăn chặn bội nhiễm đường thở.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sz="3600" dirty="0" smtClean="0">
                <a:latin typeface="Arial" pitchFamily="34" charset="0"/>
                <a:cs typeface="Arial" pitchFamily="34" charset="0"/>
              </a:rPr>
              <a:t>Đảm bảo thông khí tốt.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vi-VN" sz="3600" dirty="0" smtClean="0">
                <a:latin typeface="Arial" pitchFamily="34" charset="0"/>
                <a:cs typeface="Arial" pitchFamily="34" charset="0"/>
              </a:rPr>
              <a:t>- Ngăn chặn tụt ống vào sâu hoặc tuột ra ngoài.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vi-VN" sz="3600" dirty="0" smtClean="0">
                <a:latin typeface="Arial" pitchFamily="34" charset="0"/>
                <a:cs typeface="Arial" pitchFamily="34" charset="0"/>
              </a:rPr>
              <a:t>- Đảm bảo cung cấp đủ dinh dưỡng.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vi-VN" sz="3600" dirty="0" smtClean="0">
                <a:latin typeface="Arial" pitchFamily="34" charset="0"/>
                <a:cs typeface="Arial" pitchFamily="34" charset="0"/>
              </a:rPr>
              <a:t>- Phòng tránh loét ép và teo cơ cứng khớp.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vi-VN" sz="3600" dirty="0" smtClean="0">
                <a:latin typeface="Arial" pitchFamily="34" charset="0"/>
                <a:cs typeface="Arial" pitchFamily="34" charset="0"/>
              </a:rPr>
              <a:t>- Hỗ trợ tâm lý cho bệnh nhân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V:CHĂM SÓC BN ĐẶT NỘI KHÍ QUẢN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847937"/>
              </p:ext>
            </p:extLst>
          </p:nvPr>
        </p:nvGraphicFramePr>
        <p:xfrm>
          <a:off x="0" y="762000"/>
          <a:ext cx="9067800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476"/>
                <a:gridCol w="989214"/>
                <a:gridCol w="1154083"/>
                <a:gridCol w="4603183"/>
                <a:gridCol w="976043"/>
                <a:gridCol w="685801"/>
              </a:tblGrid>
              <a:tr h="6888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Giờ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Nhận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định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Lập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kế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hoạch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Thực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hiện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KHCS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Đánh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giá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Ký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tên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092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7h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Tình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trạng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vệ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của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bn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Giữ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gìn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vệ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sạch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sẻ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vi-VN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răng miệng bằng nước muối có pha betadin loãng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vi-VN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vi-VN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hay các băng dính hàng ngày, thay băng chân mayor 2 lần /ngày. 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vi-VN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Khi thay băng dính trên ống nội khí quản của bệnh nhân nhớ thay đổi vị trí của ống để tránh loét, rách môi.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Thay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áo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quần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vệ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thân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thể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hằng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ngày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BN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đảm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bảo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vệ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sạch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sẻ</a:t>
                      </a:r>
                      <a:endParaRPr lang="en-US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Lý</a:t>
                      </a:r>
                      <a:endParaRPr lang="en-US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50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7h 30p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Bn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xuất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hiện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nhiều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đàm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Hút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đàm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giải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cho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BN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vi-VN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vi-VN" dirty="0" smtClean="0">
                          <a:latin typeface="Arial" pitchFamily="34" charset="0"/>
                          <a:cs typeface="Arial" pitchFamily="34" charset="0"/>
                        </a:rPr>
                        <a:t>út đàm ngay khi nghe thấy bn khò khè trong ống có tiếng đàm lách tách và mức SpO2 đang giảm dần hoặc dao động</a:t>
                      </a:r>
                      <a:endParaRPr lang="en-US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Đảm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bảo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vô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trùng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Hút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nhanh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kết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hợp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heo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dõi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tri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giác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nhịp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thở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, SpO2.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−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Hút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theo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hứ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tự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ống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nkq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=&gt;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mũi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=&gt;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miệng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Bn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được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hút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sạch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đàm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giải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còn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thở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khò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khè</a:t>
                      </a:r>
                      <a:endParaRPr lang="en-US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Lý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2.Lập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hoạch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sóc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7293380"/>
              </p:ext>
            </p:extLst>
          </p:nvPr>
        </p:nvGraphicFramePr>
        <p:xfrm>
          <a:off x="0" y="0"/>
          <a:ext cx="9143999" cy="647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066800"/>
                <a:gridCol w="1066800"/>
                <a:gridCol w="4631267"/>
                <a:gridCol w="1100666"/>
                <a:gridCol w="592666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Giờ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Nhận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Lập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hoạch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KHCS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Đánh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Ký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052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8h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trạng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ống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ống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NKQ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Kiểm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cố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ống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đúng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trí</a:t>
                      </a:r>
                      <a:endParaRPr lang="en-US" sz="1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Kiểm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dịch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đàm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giải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mắc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kẹt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ở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ống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hay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endParaRPr lang="en-US" sz="1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Súc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rữa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ống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hằng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hút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dịch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natriclorua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0,9%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dỏi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trạng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oxy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bệnh</a:t>
                      </a:r>
                      <a:endParaRPr lang="en-US" sz="1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dỏi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trạng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ống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NKQ,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canun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khí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quản</a:t>
                      </a:r>
                      <a:endParaRPr lang="en-US" sz="1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dỏi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thình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trạng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dịch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qua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ống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vùng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xung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quanh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ống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chèn</a:t>
                      </a:r>
                      <a:endParaRPr lang="en-US" sz="1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Ống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cố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đúng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trí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cung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cấp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đầy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đủ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khí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bệnh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Lý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9230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8h</a:t>
                      </a:r>
                    </a:p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15p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Bệnh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vết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loét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tại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vùng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cùng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cụt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vết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loét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bn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Cắt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lọc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vùng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hoại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thay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băng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gữi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sạch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sẽ</a:t>
                      </a:r>
                      <a:endPara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nằm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đệm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hơi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đệm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xoay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trở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2h/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chêm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lót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tại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vùng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dễ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loét</a:t>
                      </a:r>
                      <a:endParaRPr lang="en-US" sz="1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dữ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thoáng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Xoa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bóp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tay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bệnh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giảm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ứ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trệ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tuần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hoàn</a:t>
                      </a:r>
                      <a:endParaRPr lang="en-US" sz="1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giỏi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trạng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niêm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mạc</a:t>
                      </a:r>
                      <a:endParaRPr lang="en-US" sz="1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Vùng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loét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ép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cẩn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thận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Lý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69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92839595"/>
              </p:ext>
            </p:extLst>
          </p:nvPr>
        </p:nvGraphicFramePr>
        <p:xfrm>
          <a:off x="0" y="304800"/>
          <a:ext cx="9144000" cy="6568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990600"/>
                <a:gridCol w="1066800"/>
                <a:gridCol w="4343400"/>
                <a:gridCol w="1524000"/>
                <a:gridCol w="609600"/>
              </a:tblGrid>
              <a:tr h="10668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Giờ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Nhận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định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Lập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kế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hoạch</a:t>
                      </a:r>
                      <a:endParaRPr lang="en-US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Thực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hiện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KHCS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Đánh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giá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Ký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tên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19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10h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Tình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trạng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dinh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dưỡng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Chăm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sóc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dinh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dưỡng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cho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bn</a:t>
                      </a:r>
                      <a:endParaRPr lang="en-US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vi-VN" dirty="0" smtClean="0">
                          <a:latin typeface="Arial" pitchFamily="34" charset="0"/>
                          <a:cs typeface="Arial" pitchFamily="34" charset="0"/>
                        </a:rPr>
                        <a:t>Bơm ăn cho bệnh nhân theo chỉ định của bác sĩ</a:t>
                      </a:r>
                      <a:endParaRPr lang="en-US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vi-VN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-N</a:t>
                      </a:r>
                      <a:r>
                        <a:rPr lang="vi-VN" dirty="0" smtClean="0">
                          <a:latin typeface="Arial" pitchFamily="34" charset="0"/>
                          <a:cs typeface="Arial" pitchFamily="34" charset="0"/>
                        </a:rPr>
                        <a:t>uôi qua sonde bằng soup, cháo xay hoặc sữa theo cữ.</a:t>
                      </a:r>
                      <a:endParaRPr lang="en-US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vi-VN" dirty="0" smtClean="0">
                          <a:latin typeface="Arial" pitchFamily="34" charset="0"/>
                          <a:cs typeface="Arial" pitchFamily="34" charset="0"/>
                        </a:rPr>
                        <a:t>Tính lập bilan nước.</a:t>
                      </a:r>
                      <a:endParaRPr lang="en-US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vi-VN" dirty="0" smtClean="0">
                          <a:latin typeface="Arial" pitchFamily="34" charset="0"/>
                          <a:cs typeface="Arial" pitchFamily="34" charset="0"/>
                        </a:rPr>
                        <a:t>Đối với bn nặng, có vết thương khó lành... có thể nuôi ăn qua máy nhỏ</a:t>
                      </a:r>
                      <a:endParaRPr lang="en-US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Xoa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bóp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dọc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khung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đại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tràng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tăng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nhu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đông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ruột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Bn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hấp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thụ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được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thức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ăn,không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bị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trào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thức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ăn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lúc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bơm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mất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nhu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động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ruột</a:t>
                      </a:r>
                      <a:endParaRPr lang="en-US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Lý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825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11h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tinh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thần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Giáo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dục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sức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khoẻ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vi-V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rò chuyện giao tiếp nếu bn gọi biết, có thể hiểu lời nói để giúp bn hồi phục chức năng nhận biết, nghe, tri giác, lời nói... 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Giải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thích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nhà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bệnh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hiểu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thêm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bệnh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giảm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lắng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an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tâm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nhà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tâm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hơn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Lý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 numCol="1">
            <a:normAutofit fontScale="92500"/>
          </a:bodyPr>
          <a:lstStyle/>
          <a:p>
            <a:pPr>
              <a:buNone/>
            </a:pPr>
            <a:r>
              <a:rPr lang="vi-VN" sz="3200" dirty="0" smtClean="0">
                <a:latin typeface="Arial" pitchFamily="34" charset="0"/>
                <a:cs typeface="Arial" pitchFamily="34" charset="0"/>
              </a:rPr>
              <a:t>1. Vũ Văn Đính(2010) Hồi sức cấp cứu toàn tập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 NXB Y-Học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vi-VN" sz="3200" dirty="0" smtClean="0">
                <a:latin typeface="Arial" pitchFamily="34" charset="0"/>
                <a:cs typeface="Arial" pitchFamily="34" charset="0"/>
              </a:rPr>
              <a:t> 2. Nguyễn Đạt Anh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(2011)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 Điều dưỡng hồi sức cấp cứu(dùng cho đào tạo cử nhân điều dưỡng)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Nhà xuất bản giáo dục Việt nam.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Mã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D.34.Z.04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Nguyễn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Phúc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(2007-2015) </a:t>
            </a:r>
            <a:r>
              <a:rPr lang="vi-VN" sz="32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(http://www.nguyenphuchoc199.com/uploads/7/2/6/7/72679/h199 .exe) 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phần mềm H199. giáo trình điện tử, tổng hợp &gt; 1000 bệnh lý nội, ngoại, sản, nhi, hồi sức cấp cứu &amp; các chuyên khoa.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4.https://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www.google.com.vn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liệu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khảo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chính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-Đ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ể đảm bảo đường thở thông thoáng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Đ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ảm bảo thể tích khí lưu thông của các nhịp thở khi thông khí nhân tạo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ạo điều kiện thuận lợi cho việc làm sạch phổi và tránh biến chứng sặc phổi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I.Mục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đích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NKQ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Chỉ định đặt nội khí quản bao gồm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Tắc nghẽn đường thở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dị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do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chấn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thương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Mất khả năng bảo vệ đường th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ở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BN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rối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loạn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ý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ngộ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độc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TBMMN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Suy hô hấ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  <a:p>
            <a:pPr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Ngừng tuần hoàn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II.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định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438400"/>
            <a:ext cx="8077200" cy="3382963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vi-VN" sz="3000" dirty="0" smtClean="0">
                <a:latin typeface="Arial" pitchFamily="34" charset="0"/>
                <a:cs typeface="Arial" pitchFamily="34" charset="0"/>
              </a:rPr>
              <a:t>+ Sai khớp hàm. 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lvl="2">
              <a:buNone/>
            </a:pPr>
            <a:r>
              <a:rPr lang="vi-VN" sz="3000" dirty="0" smtClean="0">
                <a:latin typeface="Arial" pitchFamily="34" charset="0"/>
                <a:cs typeface="Arial" pitchFamily="34" charset="0"/>
              </a:rPr>
              <a:t>+ U vòm họng. 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lvl="2">
              <a:buNone/>
            </a:pPr>
            <a:r>
              <a:rPr lang="vi-VN" sz="3000" dirty="0" smtClean="0">
                <a:latin typeface="Arial" pitchFamily="34" charset="0"/>
                <a:cs typeface="Arial" pitchFamily="34" charset="0"/>
              </a:rPr>
              <a:t>+ Vỡ xương hàm. 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lvl="2">
              <a:buNone/>
            </a:pPr>
            <a:r>
              <a:rPr lang="vi-VN" sz="3000" dirty="0" smtClean="0">
                <a:latin typeface="Arial" pitchFamily="34" charset="0"/>
                <a:cs typeface="Arial" pitchFamily="34" charset="0"/>
              </a:rPr>
              <a:t>+ Phẫu thuật vùng hàm họng.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III.</a:t>
            </a:r>
            <a:r>
              <a:rPr lang="vi-VN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Chống chỉ định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0" y="1066800"/>
            <a:ext cx="4572000" cy="1066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    -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Đường miệng: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mũi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3">
              <a:buNone/>
            </a:pPr>
            <a:r>
              <a:rPr lang="vi-VN" sz="3200" dirty="0" smtClean="0">
                <a:latin typeface="Arial" pitchFamily="34" charset="0"/>
                <a:cs typeface="Arial" pitchFamily="34" charset="0"/>
              </a:rPr>
              <a:t>+ Bệnh rối loạn đông máu hay giảm tiểu cầu.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3">
              <a:buNone/>
            </a:pPr>
            <a:r>
              <a:rPr lang="vi-VN" sz="3200" dirty="0" smtClean="0">
                <a:latin typeface="Arial" pitchFamily="34" charset="0"/>
                <a:cs typeface="Arial" pitchFamily="34" charset="0"/>
              </a:rPr>
              <a:t>+ Sốt xuất huyết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3">
              <a:buNone/>
            </a:pPr>
            <a:r>
              <a:rPr lang="vi-VN" sz="3200" dirty="0" smtClean="0">
                <a:latin typeface="Arial" pitchFamily="34" charset="0"/>
                <a:cs typeface="Arial" pitchFamily="34" charset="0"/>
              </a:rPr>
              <a:t>+ Chảy nước não tủy qua xương hàm.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3">
              <a:buNone/>
            </a:pPr>
            <a:r>
              <a:rPr lang="vi-VN" sz="3200" dirty="0" smtClean="0">
                <a:latin typeface="Arial" pitchFamily="34" charset="0"/>
                <a:cs typeface="Arial" pitchFamily="34" charset="0"/>
              </a:rPr>
              <a:t>+ Viêm xoang, phì đại cuốn mũi.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3">
              <a:buNone/>
            </a:pPr>
            <a:r>
              <a:rPr lang="vi-VN" sz="3200" dirty="0" smtClean="0">
                <a:latin typeface="Arial" pitchFamily="34" charset="0"/>
                <a:cs typeface="Arial" pitchFamily="34" charset="0"/>
              </a:rPr>
              <a:t>+ Chấn thương mũi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hàm.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III.</a:t>
            </a:r>
            <a:r>
              <a:rPr lang="vi-V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Chống chỉ định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tt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vi-VN" sz="3200" dirty="0" smtClean="0"/>
              <a:t>Ống nội khí quản</a:t>
            </a:r>
            <a:endParaRPr lang="en-US" sz="3200" dirty="0" smtClean="0"/>
          </a:p>
          <a:p>
            <a:pPr>
              <a:buNone/>
            </a:pPr>
            <a:r>
              <a:rPr lang="vi-VN" sz="3200" dirty="0" smtClean="0"/>
              <a:t>+ Ống cao su, ống nhựa, ống có lò xo, ống có túi hơi (cuff)…</a:t>
            </a:r>
            <a:endParaRPr lang="en-US" sz="3200" dirty="0" smtClean="0"/>
          </a:p>
          <a:p>
            <a:pPr>
              <a:buNone/>
            </a:pPr>
            <a:r>
              <a:rPr lang="vi-VN" sz="3200" dirty="0" smtClean="0"/>
              <a:t>+ kích cỡ đường kính ngoài từ 2,5mm cho trẻ sơ sinh đến 11mm cho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dirty="0" smtClean="0"/>
              <a:t>lớn.</a:t>
            </a:r>
            <a:endParaRPr lang="en-US" sz="3200" dirty="0" smtClean="0"/>
          </a:p>
          <a:p>
            <a:r>
              <a:rPr lang="en-US" sz="3200" dirty="0" err="1" smtClean="0"/>
              <a:t>Đèn</a:t>
            </a:r>
            <a:r>
              <a:rPr lang="en-US" sz="3200" dirty="0" smtClean="0"/>
              <a:t> </a:t>
            </a:r>
            <a:r>
              <a:rPr lang="en-US" sz="3200" dirty="0" err="1" smtClean="0"/>
              <a:t>soi</a:t>
            </a:r>
            <a:r>
              <a:rPr lang="en-US" sz="3200" dirty="0" smtClean="0"/>
              <a:t> </a:t>
            </a:r>
            <a:r>
              <a:rPr lang="en-US" sz="3200" dirty="0" err="1" smtClean="0"/>
              <a:t>thanh</a:t>
            </a:r>
            <a:r>
              <a:rPr lang="en-US" sz="3200" dirty="0" smtClean="0"/>
              <a:t> </a:t>
            </a:r>
            <a:r>
              <a:rPr lang="en-US" sz="3200" dirty="0" err="1" smtClean="0"/>
              <a:t>quản</a:t>
            </a:r>
            <a:endParaRPr lang="en-US" sz="3200" dirty="0" smtClean="0"/>
          </a:p>
          <a:p>
            <a:pPr>
              <a:buNone/>
            </a:pPr>
            <a:r>
              <a:rPr lang="vi-VN" sz="3200" dirty="0" smtClean="0"/>
              <a:t>+ Loại lưỡi thẳng </a:t>
            </a:r>
            <a:endParaRPr lang="en-US" sz="3200" dirty="0" smtClean="0"/>
          </a:p>
          <a:p>
            <a:pPr>
              <a:buNone/>
            </a:pPr>
            <a:r>
              <a:rPr lang="vi-VN" sz="3200" dirty="0" smtClean="0"/>
              <a:t>+ Loại lưỡi cong</a:t>
            </a:r>
            <a:endParaRPr lang="en-US" sz="32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IV.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cụ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52400"/>
            <a:ext cx="9144000" cy="6705600"/>
          </a:xfrm>
        </p:spPr>
        <p:txBody>
          <a:bodyPr>
            <a:normAutofit lnSpcReduction="10000"/>
          </a:bodyPr>
          <a:lstStyle/>
          <a:p>
            <a:r>
              <a:rPr lang="vi-VN" sz="3200" b="1" dirty="0" smtClean="0">
                <a:latin typeface="Arial" pitchFamily="34" charset="0"/>
                <a:cs typeface="Arial" pitchFamily="34" charset="0"/>
              </a:rPr>
              <a:t>Dụng cụ khác</a:t>
            </a:r>
            <a:endParaRPr lang="vi-VN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Một que sắt làm nòng (Mandrin).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Ống nối.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Ambu hoặc bóng mềm.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Pince Magill nếu đặt nội khí quản qua mũi.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Bơm tiêm để bơm cuff hoặc mèche để chèn.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Máy hút, hai ống hút để hút nội khí quản và miệng.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Sonde dạ dày.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Hệ thống cung cấp oxy.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Máy theo dõi (Monitoring): Điện tim, SpO2, EtCO2...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Canule Mayo.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dưỡng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cụ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thủ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thuật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phụ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sĩ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Đặt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bệnh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nằm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Hút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đờm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giải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bệnh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thở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oxy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sĩ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khuẩn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găng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khuẩn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Chuẩn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thuốc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sĩ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thuốc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tê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dưỡng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thắp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soi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thanh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quản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kiểm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ánh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sĩ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sĩ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cầm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soi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miệng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bệnh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mở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rộng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lưỡi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đè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khoang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miệng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hầu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Gạt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lưỡi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gờ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lưỡi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V.TIẾN HÀNH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Cầm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kéo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lưới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phương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góc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xương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hàm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bộc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lộ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dây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thanh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cầm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ống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khí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quản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khí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quản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qua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chỗ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mở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dây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thanh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ống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đặt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khí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quản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bệnh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tăng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thắt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thanh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quản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dưỡng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khẩn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trương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hút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đờm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giải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Bóp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ambu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kiểm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khí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phổi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bơm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tiêm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bơm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chèn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băng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ống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khí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quản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Đếm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mạch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nhịp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thở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huyết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áp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 Thu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dọn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cụ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chép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542&quot;&gt;&lt;object type=&quot;3&quot; unique_id=&quot;10543&quot;&gt;&lt;property id=&quot;20148&quot; value=&quot;5&quot;/&gt;&lt;property id=&quot;20300&quot; value=&quot;Slide 1 - &amp;quot;CHĂM SÓC BỆNH NHÂN ĐẶT NỘI KHÍ QUẢN   &amp;quot;&quot;/&gt;&lt;property id=&quot;20307&quot; value=&quot;256&quot;/&gt;&lt;/object&gt;&lt;object type=&quot;3&quot; unique_id=&quot;10544&quot;&gt;&lt;property id=&quot;20148&quot; value=&quot;5&quot;/&gt;&lt;property id=&quot;20300&quot; value=&quot;Slide 2 - &amp;quot;I.Mục đích đặt NKQ &amp;quot;&quot;/&gt;&lt;property id=&quot;20307&quot; value=&quot;258&quot;/&gt;&lt;/object&gt;&lt;object type=&quot;3&quot; unique_id=&quot;10545&quot;&gt;&lt;property id=&quot;20148&quot; value=&quot;5&quot;/&gt;&lt;property id=&quot;20300&quot; value=&quot;Slide 3 - &amp;quot;II. Chỉ định&amp;quot;&quot;/&gt;&lt;property id=&quot;20307&quot; value=&quot;259&quot;/&gt;&lt;/object&gt;&lt;object type=&quot;3&quot; unique_id=&quot;10546&quot;&gt;&lt;property id=&quot;20148&quot; value=&quot;5&quot;/&gt;&lt;property id=&quot;20300&quot; value=&quot;Slide 4 - &amp;quot;III.Chống chỉ định&amp;quot;&quot;/&gt;&lt;property id=&quot;20307&quot; value=&quot;261&quot;/&gt;&lt;/object&gt;&lt;object type=&quot;3&quot; unique_id=&quot;10547&quot;&gt;&lt;property id=&quot;20148&quot; value=&quot;5&quot;/&gt;&lt;property id=&quot;20300&quot; value=&quot;Slide 5 - &amp;quot;III.Chống chỉ định (tt)&amp;quot;&quot;/&gt;&lt;property id=&quot;20307&quot; value=&quot;273&quot;/&gt;&lt;/object&gt;&lt;object type=&quot;3&quot; unique_id=&quot;10548&quot;&gt;&lt;property id=&quot;20148&quot; value=&quot;5&quot;/&gt;&lt;property id=&quot;20300&quot; value=&quot;Slide 6 - &amp;quot;IV. Dụng cụ&amp;quot;&quot;/&gt;&lt;property id=&quot;20307&quot; value=&quot;262&quot;/&gt;&lt;/object&gt;&lt;object type=&quot;3&quot; unique_id=&quot;10549&quot;&gt;&lt;property id=&quot;20148&quot; value=&quot;5&quot;/&gt;&lt;property id=&quot;20300&quot; value=&quot;Slide 7&quot;/&gt;&lt;property id=&quot;20307&quot; value=&quot;272&quot;/&gt;&lt;/object&gt;&lt;object type=&quot;3&quot; unique_id=&quot;10550&quot;&gt;&lt;property id=&quot;20148&quot; value=&quot;5&quot;/&gt;&lt;property id=&quot;20300&quot; value=&quot;Slide 8 - &amp;quot;V.TIẾN HÀNH  &amp;quot;&quot;/&gt;&lt;property id=&quot;20307&quot; value=&quot;268&quot;/&gt;&lt;/object&gt;&lt;object type=&quot;3&quot; unique_id=&quot;10551&quot;&gt;&lt;property id=&quot;20148&quot; value=&quot;5&quot;/&gt;&lt;property id=&quot;20300&quot; value=&quot;Slide 9&quot;/&gt;&lt;property id=&quot;20307&quot; value=&quot;269&quot;/&gt;&lt;/object&gt;&lt;object type=&quot;3&quot; unique_id=&quot;10552&quot;&gt;&lt;property id=&quot;20148&quot; value=&quot;5&quot;/&gt;&lt;property id=&quot;20300&quot; value=&quot;Slide 10 - &amp;quot; &amp;amp;#x09;VIDEO CÁCH TIẾN HÀNH&amp;quot;&quot;/&gt;&lt;property id=&quot;20307&quot; value=&quot;274&quot;/&gt;&lt;/object&gt;&lt;object type=&quot;3&quot; unique_id=&quot;10553&quot;&gt;&lt;property id=&quot;20148&quot; value=&quot;5&quot;/&gt;&lt;property id=&quot;20300&quot; value=&quot;Slide 11 - &amp;quot;V:CHĂM SÓC BN ĐẶT NỘI KHÍ QUẢN&amp;quot;&quot;/&gt;&lt;property id=&quot;20307&quot; value=&quot;263&quot;/&gt;&lt;/object&gt;&lt;object type=&quot;3&quot; unique_id=&quot;10554&quot;&gt;&lt;property id=&quot;20148&quot; value=&quot;5&quot;/&gt;&lt;property id=&quot;20300&quot; value=&quot;Slide 12 - &amp;quot;2.Lập kế hoạch chăm sóc&amp;quot;&quot;/&gt;&lt;property id=&quot;20307&quot; value=&quot;265&quot;/&gt;&lt;/object&gt;&lt;object type=&quot;3&quot; unique_id=&quot;10555&quot;&gt;&lt;property id=&quot;20148&quot; value=&quot;5&quot;/&gt;&lt;property id=&quot;20300&quot; value=&quot;Slide 13&quot;/&gt;&lt;property id=&quot;20307&quot; value=&quot;275&quot;/&gt;&lt;/object&gt;&lt;object type=&quot;3&quot; unique_id=&quot;10556&quot;&gt;&lt;property id=&quot;20148&quot; value=&quot;5&quot;/&gt;&lt;property id=&quot;20300&quot; value=&quot;Slide 14&quot;/&gt;&lt;property id=&quot;20307&quot; value=&quot;271&quot;/&gt;&lt;/object&gt;&lt;object type=&quot;3&quot; unique_id=&quot;10557&quot;&gt;&lt;property id=&quot;20148&quot; value=&quot;5&quot;/&gt;&lt;property id=&quot;20300&quot; value=&quot;Slide 15 - &amp;quot;Tài liệu tham khảo chính&amp;quot;&quot;/&gt;&lt;property id=&quot;20307&quot; value=&quot;264&quot;/&gt;&lt;/object&gt;&lt;/object&gt;&lt;object type=&quot;8&quot; unique_id=&quot;10574&quot;&gt;&lt;/object&gt;&lt;/object&gt;&lt;/database&gt;"/>
  <p:tag name="MMPROD_NEXTUNIQUEID" val="10013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784</TotalTime>
  <Words>1330</Words>
  <Application>Microsoft Office PowerPoint</Application>
  <PresentationFormat>On-screen Show (4:3)</PresentationFormat>
  <Paragraphs>156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CHĂM SÓC BỆNH NHÂN ĐẶT NỘI KHÍ QUẢN   </vt:lpstr>
      <vt:lpstr>I.Mục đích đặt NKQ </vt:lpstr>
      <vt:lpstr>II. Chỉ định</vt:lpstr>
      <vt:lpstr>III.Chống chỉ định</vt:lpstr>
      <vt:lpstr>III.Chống chỉ định (tt)</vt:lpstr>
      <vt:lpstr>IV. Dụng cụ</vt:lpstr>
      <vt:lpstr>PowerPoint Presentation</vt:lpstr>
      <vt:lpstr>V.TIẾN HÀNH  </vt:lpstr>
      <vt:lpstr>PowerPoint Presentation</vt:lpstr>
      <vt:lpstr>  VIDEO CÁCH TIẾN HÀNH</vt:lpstr>
      <vt:lpstr>V:CHĂM SÓC BN ĐẶT NỘI KHÍ QUẢN</vt:lpstr>
      <vt:lpstr>2.Lập kế hoạch chăm sóc</vt:lpstr>
      <vt:lpstr>PowerPoint Presentation</vt:lpstr>
      <vt:lpstr>PowerPoint Presentation</vt:lpstr>
      <vt:lpstr>Tài liệu tham khảo chính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CHĂM SÓC BỆNH NHÂN ĐẶT NỘI KHÍ QUẢN</dc:title>
  <dc:creator>Admin</dc:creator>
  <cp:lastModifiedBy>DrHOC</cp:lastModifiedBy>
  <cp:revision>72</cp:revision>
  <dcterms:created xsi:type="dcterms:W3CDTF">2017-01-08T13:13:20Z</dcterms:created>
  <dcterms:modified xsi:type="dcterms:W3CDTF">2017-05-22T06:59:28Z</dcterms:modified>
</cp:coreProperties>
</file>