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3" r:id="rId9"/>
    <p:sldId id="264" r:id="rId10"/>
    <p:sldId id="265" r:id="rId11"/>
    <p:sldId id="266" r:id="rId12"/>
    <p:sldId id="262" r:id="rId13"/>
    <p:sldId id="273" r:id="rId14"/>
    <p:sldId id="274" r:id="rId15"/>
    <p:sldId id="267" r:id="rId16"/>
    <p:sldId id="268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 SÓC BỆNH NHÂN ĐẶT NỘI KHÍ QUẢN</a:t>
            </a:r>
            <a:endParaRPr lang="en-US" sz="5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6294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GVHD: THS.BS Nguyễn Phúc Học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Lớp: NUR 313 SA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Thành viên nhóm :	Trần Thị Thảo Nhi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			Hoàng Nguyễn Thị Yến Nhi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			Võ Thị Thịnh Như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			Nguyễn Thị Huỳnh Như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			Nguyễn Thị Hồng Nhung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28600"/>
            <a:ext cx="7498080" cy="1143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V. Dụng cụ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Ống nội khí quản:</a:t>
            </a:r>
          </a:p>
          <a:p>
            <a:pPr marL="82296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1200"/>
            <a:ext cx="27940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05361"/>
            <a:ext cx="2794000" cy="22618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50" y="4412166"/>
            <a:ext cx="3086100" cy="2362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131" y="4412166"/>
            <a:ext cx="2928937" cy="207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V. Dụng cụ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c.Cây thông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lớn.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Làm bằng kim loại mềm, khi đặt cây vào ống Nội khí quản ta có thể</a:t>
            </a:r>
          </a:p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uốn cong theo ý muốn, đầu cây thông lòng phải ngắn hơn ống Nội</a:t>
            </a:r>
          </a:p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khí quản khoảng 1cm.</a:t>
            </a:r>
          </a:p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d. Ống chắn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lưỡi,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dụng cụ chắn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răng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vi-VN" sz="2000">
                <a:latin typeface="Times New Roman" pitchFamily="18" charset="0"/>
                <a:cs typeface="Times New Roman" pitchFamily="18" charset="0"/>
              </a:rPr>
              <a:t>e. Kìm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Magyll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38600"/>
            <a:ext cx="350520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88198"/>
            <a:ext cx="3505200" cy="26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295400"/>
          </a:xfrm>
        </p:spPr>
        <p:txBody>
          <a:bodyPr>
            <a:no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dõi và chăm sóc</a:t>
            </a:r>
            <a:b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Chăm </a:t>
            </a: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 </a:t>
            </a: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ống </a:t>
            </a: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hút đàm:</a:t>
            </a: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498080" cy="4800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Đảm bảo nguyên tắc vô khuẩn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Nếu trong miệng có nhiều dịch nên hút miệng trước đề phòng hít sặc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Áp lực hút – 120  đến – 80 mmHg</a:t>
            </a:r>
          </a:p>
          <a:p>
            <a:pPr algn="just"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Mỗi lần hút không lưu ống quá 15s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Hạn chế nhỏ nước vào ống NKQ, đàm đặc khó hút, nhỏ 1-2 cc dd NaCl 0,9%, hút khó: thay NKQ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Hút đàm theo nhiề̀u tư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thế.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Chăm </a:t>
            </a:r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sóc tổn thương niêm mạc miệng :</a:t>
            </a:r>
            <a:endParaRPr lang="en-US" sz="3600" b="1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620000" cy="548640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Hút các dịch viêm, dịch mủ</a:t>
            </a:r>
          </a:p>
          <a:p>
            <a:pPr algn="just">
              <a:buFontTx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Rửa các vết xây xước bằng NaCl 0.9%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Kiểm tra ống NKQ đang dùng có phù hợp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không.</a:t>
            </a:r>
          </a:p>
          <a:p>
            <a:pPr marL="82296" indent="0" algn="just"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Chăm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sóc bóng chèn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en-US" b="1"/>
              <a:t> </a:t>
            </a:r>
            <a:r>
              <a:rPr lang="en-US" sz="3000" b="1">
                <a:latin typeface="Arial" charset="0"/>
              </a:rPr>
              <a:t>Cách 1</a:t>
            </a:r>
            <a:r>
              <a:rPr lang="en-US" sz="3000">
                <a:latin typeface="Arial" charset="0"/>
              </a:rPr>
              <a:t>: bơm bóng chèn áp lực 20-25 cm nước</a:t>
            </a:r>
          </a:p>
          <a:p>
            <a:pPr algn="just">
              <a:buFontTx/>
              <a:buChar char="•"/>
            </a:pPr>
            <a:r>
              <a:rPr lang="en-US" sz="3000" b="1">
                <a:latin typeface="Arial" charset="0"/>
              </a:rPr>
              <a:t> Cách 2</a:t>
            </a:r>
            <a:r>
              <a:rPr lang="en-US" sz="3000">
                <a:latin typeface="Arial" charset="0"/>
              </a:rPr>
              <a:t>: dùng ống nghe đặt ở NKQ bơm dần bóng lên đến khi tiếng rít hết, kéo lui dần pit tông để nghe 1 tiếng rít nhỏ: cách này phải xả bóng chèn 10p mổi 3 giờ.</a:t>
            </a:r>
            <a:r>
              <a:rPr lang="en-US" sz="3000">
                <a:solidFill>
                  <a:srgbClr val="898989"/>
                </a:solidFill>
              </a:rPr>
              <a:t> </a:t>
            </a:r>
            <a:endParaRPr lang="vi-VN" sz="3000">
              <a:solidFill>
                <a:srgbClr val="898989"/>
              </a:solidFill>
            </a:endParaRPr>
          </a:p>
          <a:p>
            <a:pPr marL="82296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79792" cy="1020762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Chăm </a:t>
            </a:r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sóc bệnh nhân:</a:t>
            </a:r>
            <a:endParaRPr lang="en-US" sz="3600" b="1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Nhịp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thở: tần số, biên độ, nếu Bn thở nhanh nông &gt;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25 lần/ph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kiểm tra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động mạch cảnh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nếu SHH cho thở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máy.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SHH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PaO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&lt; 60 mmHg</a:t>
            </a:r>
          </a:p>
          <a:p>
            <a:pPr marL="82296" indent="0" algn="just">
              <a:lnSpc>
                <a:spcPct val="80000"/>
              </a:lnSpc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PaCO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&gt; 50 mmHg </a:t>
            </a:r>
          </a:p>
          <a:p>
            <a:pPr marL="82296" indent="0" algn="just">
              <a:lnSpc>
                <a:spcPct val="80000"/>
              </a:lnSpc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7.35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Mạch -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HA: mỗi 30 ph, 60 ph tùy tình trạng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BN.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dõi monitor (nếu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có).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Nhiệt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độ/ 3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giờ.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dõi SpO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cho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bệnh nhân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thở oxy qua NKQ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VII.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mtClean="0">
                <a:solidFill>
                  <a:srgbClr val="FF0000"/>
                </a:solidFill>
              </a:rPr>
              <a:t> hành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- Điều dưỡng đưa dụng cụ đến nơi làm thủ thuật và trợ giúp bác sĩ.</a:t>
            </a:r>
          </a:p>
          <a:p>
            <a:pPr marL="82296" indent="0"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Đặt </a:t>
            </a:r>
            <a:r>
              <a:rPr lang="vi-VN" sz="2200">
                <a:latin typeface="Times New Roman" pitchFamily="18" charset="0"/>
                <a:cs typeface="Times New Roman" pitchFamily="18" charset="0"/>
              </a:rPr>
              <a:t>bệnh nhân nằm đúng tư thế.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Hút đờm giải và cho bệnh nhân thở oxy (nếu có tím tái).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Giúp bác sĩ sát khuẩn, mang găng tay vô khuẩn.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Chuẩn bị thuốc và giúp bác sĩ lấy thuốc tê.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Điều dưỡng thắp đèn soi thanh quản, kiểm tra ánh sáng đèn và đưa cho bác sĩ.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Bác sĩ cầm đèn soi tay trái với miệng bệnh nhân mở rộng.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Đưa lưỡi đè vào phía phải khoang miệng hầu.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Gạt lưỡi sang trái và lên trên bằng gờ lưỡi đèn.</a:t>
            </a:r>
          </a:p>
        </p:txBody>
      </p:sp>
    </p:spTree>
    <p:extLst>
      <p:ext uri="{BB962C8B-B14F-4D97-AF65-F5344CB8AC3E}">
        <p14:creationId xmlns:p14="http://schemas.microsoft.com/office/powerpoint/2010/main" val="3145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VII.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mtClean="0">
                <a:solidFill>
                  <a:srgbClr val="FF0000"/>
                </a:solidFill>
              </a:rPr>
              <a:t> hành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79792" cy="5105400"/>
          </a:xfrm>
        </p:spPr>
        <p:txBody>
          <a:bodyPr>
            <a:no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Cầm </a:t>
            </a:r>
            <a:r>
              <a:rPr lang="vi-VN" sz="2200">
                <a:latin typeface="Times New Roman" pitchFamily="18" charset="0"/>
                <a:cs typeface="Times New Roman" pitchFamily="18" charset="0"/>
              </a:rPr>
              <a:t>cán đèn kéo lưới đèn lên, hướng cán đèn theo phương vuông góc với xương hàm dưới để bộc lộ dây thanh âm.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Tay trái cầm ống nội khí quản đưa vào khí quản qua chỗ mở của dây thanh âm.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Khi ống đã đặt được vào khí quản, bệnh nhân tăng tiết co thắt thanh quản do đó điều dưỡng khẩn trương hút đờm giải.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Bóp bóng ambu để kiểm tra thông khí 2 phổi.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Dùng bơm tiêm bơm hơi vào bóng chèn.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Dán băng dính cố định ống nội khí quản.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Đếm mạch nhịp thở và đo huyết áp.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Thu dọn dụng cụ.</a:t>
            </a:r>
          </a:p>
          <a:p>
            <a:pPr marL="82296" indent="0">
              <a:buNone/>
            </a:pPr>
            <a:r>
              <a:rPr lang="vi-VN" sz="2200">
                <a:latin typeface="Times New Roman" pitchFamily="18" charset="0"/>
                <a:cs typeface="Times New Roman" pitchFamily="18" charset="0"/>
              </a:rPr>
              <a:t>- Ghi chép hồ sơ.</a:t>
            </a:r>
          </a:p>
        </p:txBody>
      </p:sp>
    </p:spTree>
    <p:extLst>
      <p:ext uri="{BB962C8B-B14F-4D97-AF65-F5344CB8AC3E}">
        <p14:creationId xmlns:p14="http://schemas.microsoft.com/office/powerpoint/2010/main" val="11640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* Tài liệu tham khảo :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Bài giảng Th.Bs Nguyễn Phúc Học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Nguồn Internet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Hồi sức cấp cứu toàn tập – Gs Vũ Văn Đình</a:t>
            </a:r>
          </a:p>
          <a:p>
            <a:pPr marL="82296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304801"/>
            <a:ext cx="7499350" cy="5886846"/>
          </a:xfrm>
        </p:spPr>
      </p:pic>
    </p:spTree>
    <p:extLst>
      <p:ext uri="{BB962C8B-B14F-4D97-AF65-F5344CB8AC3E}">
        <p14:creationId xmlns:p14="http://schemas.microsoft.com/office/powerpoint/2010/main" val="31923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Nội dung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I. Định nghĩa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II. Mục đích đặt nội khí quản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III. Kỹ thuật đặt NKQ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1. Chỉ định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2. Chống chỉ định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IV. Biến chứng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V. Dụng cụ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VI.Theo dõi và chăm sóc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VII. Tiến hành</a:t>
            </a:r>
          </a:p>
        </p:txBody>
      </p:sp>
    </p:spTree>
    <p:extLst>
      <p:ext uri="{BB962C8B-B14F-4D97-AF65-F5344CB8AC3E}">
        <p14:creationId xmlns:p14="http://schemas.microsoft.com/office/powerpoint/2010/main" val="32244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I. Định nghĩa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Chăm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sóc bệnh nhân đặt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NKQ là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K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ỹ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thuật cơ bản trong chăm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nhân hồi sức cấp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ao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gồm các qui trình thường qui, được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hành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tại giường, hàng ngày cho bệnh nhân.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II. Mục đích đặt nội khí quản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Duy trì việc khai thông đường dẫn khí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Duy trì ống nội khí quản dúng vị trí.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Ngăn ngừa biến chứng nhiễm khuẩn, biến chứng liên quan nội khí quản.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Bảo đảm cho người bệnh luôn được thở không khí sạch, ẩm.</a:t>
            </a:r>
          </a:p>
        </p:txBody>
      </p:sp>
    </p:spTree>
    <p:extLst>
      <p:ext uri="{BB962C8B-B14F-4D97-AF65-F5344CB8AC3E}">
        <p14:creationId xmlns:p14="http://schemas.microsoft.com/office/powerpoint/2010/main" val="21508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 SỐ CỦA ỐNG NKQ VÀ ỐNG HÚT ĐÀM</a:t>
            </a:r>
            <a:endParaRPr lang="vi-VN" sz="36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Arial" charset="0"/>
              </a:rPr>
              <a:t>Người lớn:</a:t>
            </a:r>
          </a:p>
          <a:p>
            <a:pPr algn="just">
              <a:lnSpc>
                <a:spcPct val="90000"/>
              </a:lnSpc>
            </a:pPr>
            <a:r>
              <a:rPr lang="en-US" smtClean="0">
                <a:latin typeface="Arial" charset="0"/>
              </a:rPr>
              <a:t>Nữ: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US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     ống </a:t>
            </a:r>
            <a:r>
              <a:rPr lang="en-US">
                <a:latin typeface="Arial" charset="0"/>
              </a:rPr>
              <a:t>số 7.0 mm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>
                <a:latin typeface="Arial" charset="0"/>
              </a:rPr>
              <a:t> ống hút 10 F2</a:t>
            </a:r>
          </a:p>
          <a:p>
            <a:pPr marL="82296" indent="0" algn="just">
              <a:buNone/>
            </a:pPr>
            <a:r>
              <a:rPr lang="en-US" smtClean="0">
                <a:latin typeface="Arial" charset="0"/>
              </a:rPr>
              <a:t>      </a:t>
            </a:r>
            <a:r>
              <a:rPr lang="en-US">
                <a:latin typeface="Arial" charset="0"/>
              </a:rPr>
              <a:t>ống số 8.0 mm dùng ống hút 12 F2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US" smtClean="0">
                <a:latin typeface="Arial" charset="0"/>
              </a:rPr>
              <a:t>      </a:t>
            </a:r>
            <a:r>
              <a:rPr lang="en-US">
                <a:latin typeface="Arial" charset="0"/>
              </a:rPr>
              <a:t>ống số 8.5 mm dùng ống hút 14 F2</a:t>
            </a:r>
          </a:p>
          <a:p>
            <a:pPr algn="just">
              <a:lnSpc>
                <a:spcPct val="90000"/>
              </a:lnSpc>
            </a:pPr>
            <a:r>
              <a:rPr lang="en-US">
                <a:latin typeface="Arial" charset="0"/>
              </a:rPr>
              <a:t>Nam</a:t>
            </a:r>
            <a:r>
              <a:rPr lang="en-US" smtClean="0">
                <a:latin typeface="Arial" charset="0"/>
              </a:rPr>
              <a:t>: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US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     ống </a:t>
            </a:r>
            <a:r>
              <a:rPr lang="en-US">
                <a:latin typeface="Arial" charset="0"/>
              </a:rPr>
              <a:t>số 8.0 mm dùng ống hút 12 F2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US" smtClean="0">
                <a:latin typeface="Arial" charset="0"/>
              </a:rPr>
              <a:t>      ống </a:t>
            </a:r>
            <a:r>
              <a:rPr lang="en-US">
                <a:latin typeface="Arial" charset="0"/>
              </a:rPr>
              <a:t>số 8.5 mm dùng ống hút 14 F2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US" smtClean="0">
                <a:latin typeface="Arial" charset="0"/>
              </a:rPr>
              <a:t>      </a:t>
            </a:r>
            <a:r>
              <a:rPr lang="en-US">
                <a:latin typeface="Arial" charset="0"/>
              </a:rPr>
              <a:t>ống số 9.0 mm dùng ống hút 16 F2</a:t>
            </a:r>
          </a:p>
          <a:p>
            <a:pPr algn="just">
              <a:lnSpc>
                <a:spcPct val="90000"/>
              </a:lnSpc>
            </a:pPr>
            <a:endParaRPr lang="vi-VN"/>
          </a:p>
          <a:p>
            <a:pPr marL="82296" indent="0" algn="ctr">
              <a:buNone/>
            </a:pPr>
            <a:endParaRPr lang="vi-VN" b="1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III. Kỹ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mtClean="0">
                <a:solidFill>
                  <a:srgbClr val="FF0000"/>
                </a:solidFill>
              </a:rPr>
              <a:t> đặt nội khí quản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Chỉ định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Suy hô hấp.</a:t>
            </a:r>
          </a:p>
          <a:p>
            <a:pPr marL="82296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Ngưng tuần hoàn.</a:t>
            </a:r>
          </a:p>
          <a:p>
            <a:pPr marL="82296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K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thông đường hô hấp trong các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hợp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tắc nghẽn khí phế quản do các dị vật,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đàm,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thức ăn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Mất khả năng bảo vệ đường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III. Kỹ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mtClean="0">
                <a:solidFill>
                  <a:srgbClr val="FF0000"/>
                </a:solidFill>
              </a:rPr>
              <a:t> đặt nội khí quản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Chống chỉ định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51739"/>
              </p:ext>
            </p:extLst>
          </p:nvPr>
        </p:nvGraphicFramePr>
        <p:xfrm>
          <a:off x="1371600" y="2209800"/>
          <a:ext cx="7467600" cy="3710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800"/>
                <a:gridCol w="3733800"/>
              </a:tblGrid>
              <a:tr h="723481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miệng 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mũi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824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+Sai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khớp hàm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 Bệnh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rối loạn đông máu hay giảm tiểu cầu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824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+U vòm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họng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 Sốt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xuất huyết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824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+Vỡ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Xương hàm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 Chảy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nước não tủy qua xương hàm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824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+Phẫu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thuật vùng hàm họng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 Viêm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xoang, phì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đại cuốn mũi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824"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+ Chấn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thương mũi hàm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IV. Biến chứng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Viêm mũi, viêm họng, viêm thanh quản.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Phù nề viêm loét khí quản dẫn đến chít hẹp khí quản.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Xẹp phổi do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nội khí quản vào sâu đến nhánh phế quản.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Tắc đờm trong ống nội khí quản.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Đột ngột khó thở dữ dội, tím toàn thân, cổ bạch ra.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Ngừng tim đột ngột do phản xạ,biến chứng hay gặp ở bệnh nhân thiếu oxy.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V. Dụng cụ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4191000" cy="33099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748" y="3590692"/>
            <a:ext cx="6076950" cy="304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1032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CHĂM SÓC BỆNH NHÂN ĐẶT NỘI KHÍ QUẢN</vt:lpstr>
      <vt:lpstr>Nội dung</vt:lpstr>
      <vt:lpstr>I. Định nghĩa</vt:lpstr>
      <vt:lpstr>II. Mục đích đặt nội khí quản</vt:lpstr>
      <vt:lpstr>CÁC SỐ CỦA ỐNG NKQ VÀ ỐNG HÚT ĐÀM</vt:lpstr>
      <vt:lpstr>III. Kỹ thuật đặt nội khí quản</vt:lpstr>
      <vt:lpstr>III. Kỹ thuật đặt nội khí quản</vt:lpstr>
      <vt:lpstr>IV. Biến chứng</vt:lpstr>
      <vt:lpstr>V. Dụng cụ</vt:lpstr>
      <vt:lpstr>V. Dụng cụ</vt:lpstr>
      <vt:lpstr>V. Dụng cụ</vt:lpstr>
      <vt:lpstr>VI. Theo dõi và chăm sóc 1. Chăm sóc ống hút đàm: </vt:lpstr>
      <vt:lpstr>2. Chăm sóc tổn thương niêm mạc miệng :</vt:lpstr>
      <vt:lpstr>4. Chăm sóc bệnh nhân:</vt:lpstr>
      <vt:lpstr>VII. Tiến hành</vt:lpstr>
      <vt:lpstr>VII. Tiến hành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BỆNH NHÂN ĐẶT NỘI KHÍ QUẢN</dc:title>
  <dc:creator>Nguyễn Huỳnh Như</dc:creator>
  <cp:lastModifiedBy>DELL</cp:lastModifiedBy>
  <cp:revision>30</cp:revision>
  <dcterms:created xsi:type="dcterms:W3CDTF">2006-08-16T00:00:00Z</dcterms:created>
  <dcterms:modified xsi:type="dcterms:W3CDTF">2017-06-04T16:12:42Z</dcterms:modified>
</cp:coreProperties>
</file>