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56" r:id="rId17"/>
    <p:sldId id="257" r:id="rId18"/>
    <p:sldId id="260" r:id="rId19"/>
    <p:sldId id="259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38" d="100"/>
          <a:sy n="38" d="100"/>
        </p:scale>
        <p:origin x="-138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1E5E-B837-488E-B19A-15903C769F9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3CD51B2-7E30-42B4-9A04-C6AEBD5E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3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1E5E-B837-488E-B19A-15903C769F9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CD51B2-7E30-42B4-9A04-C6AEBD5E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7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1E5E-B837-488E-B19A-15903C769F9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CD51B2-7E30-42B4-9A04-C6AEBD5E2F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315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1E5E-B837-488E-B19A-15903C769F9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CD51B2-7E30-42B4-9A04-C6AEBD5E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6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1E5E-B837-488E-B19A-15903C769F9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CD51B2-7E30-42B4-9A04-C6AEBD5E2F3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9091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1E5E-B837-488E-B19A-15903C769F9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CD51B2-7E30-42B4-9A04-C6AEBD5E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09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1E5E-B837-488E-B19A-15903C769F9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1B2-7E30-42B4-9A04-C6AEBD5E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05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1E5E-B837-488E-B19A-15903C769F9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1B2-7E30-42B4-9A04-C6AEBD5E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5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1E5E-B837-488E-B19A-15903C769F9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1B2-7E30-42B4-9A04-C6AEBD5E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0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1E5E-B837-488E-B19A-15903C769F9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CD51B2-7E30-42B4-9A04-C6AEBD5E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6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1E5E-B837-488E-B19A-15903C769F9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CD51B2-7E30-42B4-9A04-C6AEBD5E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8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1E5E-B837-488E-B19A-15903C769F9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CD51B2-7E30-42B4-9A04-C6AEBD5E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0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1E5E-B837-488E-B19A-15903C769F9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1B2-7E30-42B4-9A04-C6AEBD5E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0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1E5E-B837-488E-B19A-15903C769F9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1B2-7E30-42B4-9A04-C6AEBD5E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0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1E5E-B837-488E-B19A-15903C769F9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51B2-7E30-42B4-9A04-C6AEBD5E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0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1E5E-B837-488E-B19A-15903C769F9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CD51B2-7E30-42B4-9A04-C6AEBD5E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4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31E5E-B837-488E-B19A-15903C769F9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CD51B2-7E30-42B4-9A04-C6AEBD5E2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6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u="none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179095" y="0"/>
            <a:ext cx="9150434" cy="128737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 TRÌNH BỆNH HỌC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GVHG: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Ths.Bs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4937" y="1420897"/>
            <a:ext cx="4176712" cy="248936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Kim Loan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PTH 350 J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7"/>
          <a:stretch/>
        </p:blipFill>
        <p:spPr>
          <a:xfrm>
            <a:off x="3898231" y="1587692"/>
            <a:ext cx="7796463" cy="491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23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012" y="142680"/>
            <a:ext cx="8550925" cy="71139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6" name="Content Placeholder 2"/>
          <p:cNvSpPr>
            <a:spLocks noGrp="1"/>
          </p:cNvSpPr>
          <p:nvPr>
            <p:ph idx="4294967295"/>
          </p:nvPr>
        </p:nvSpPr>
        <p:spPr>
          <a:xfrm>
            <a:off x="1712012" y="1208088"/>
            <a:ext cx="8229600" cy="564991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5.1. </a:t>
            </a:r>
            <a:r>
              <a:rPr lang="en-US" b="1" dirty="0" err="1" smtClean="0"/>
              <a:t>Triệu</a:t>
            </a:r>
            <a:r>
              <a:rPr lang="en-US" b="1" dirty="0" smtClean="0"/>
              <a:t> </a:t>
            </a:r>
            <a:r>
              <a:rPr lang="en-US" b="1" dirty="0" err="1" smtClean="0"/>
              <a:t>chứng</a:t>
            </a:r>
            <a:r>
              <a:rPr lang="en-US" b="1" dirty="0" smtClean="0"/>
              <a:t> </a:t>
            </a:r>
            <a:r>
              <a:rPr lang="en-US" b="1" dirty="0" err="1" smtClean="0"/>
              <a:t>lâm</a:t>
            </a:r>
            <a:r>
              <a:rPr lang="en-US" b="1" dirty="0" smtClean="0"/>
              <a:t> </a:t>
            </a:r>
            <a:r>
              <a:rPr lang="en-US" b="1" dirty="0" err="1" smtClean="0"/>
              <a:t>sàng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112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1916114"/>
            <a:ext cx="583247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551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190" y="1199649"/>
            <a:ext cx="8229600" cy="233045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5.2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riệu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AFB</a:t>
            </a:r>
          </a:p>
          <a:p>
            <a:pPr marL="0" indent="0"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Xpert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MTB/RIF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VK Lao</a:t>
            </a: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82" y="2468312"/>
            <a:ext cx="5524500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12012" y="142680"/>
            <a:ext cx="8550925" cy="71139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60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977" y="94720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1552074" y="1208088"/>
            <a:ext cx="8229600" cy="564991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92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607219" y="1155450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IA: 2RHZE/4RHE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IB: 2RHZE/4RH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II: 2SRHZE/ 1RHZE/5RHE</a:t>
            </a: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755232"/>
            <a:ext cx="6076950" cy="376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8977" y="94720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14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981200" y="404813"/>
            <a:ext cx="8229600" cy="57213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6.3. </a:t>
            </a:r>
            <a:r>
              <a:rPr lang="en-US" b="1" dirty="0" err="1" smtClean="0"/>
              <a:t>Thuốc</a:t>
            </a:r>
            <a:r>
              <a:rPr lang="en-US" b="1" dirty="0" smtClean="0"/>
              <a:t> </a:t>
            </a:r>
            <a:r>
              <a:rPr lang="en-US" b="1" dirty="0" err="1" smtClean="0"/>
              <a:t>điều</a:t>
            </a:r>
            <a:r>
              <a:rPr lang="en-US" b="1" dirty="0" smtClean="0"/>
              <a:t> </a:t>
            </a:r>
            <a:r>
              <a:rPr lang="en-US" b="1" dirty="0" err="1" smtClean="0"/>
              <a:t>trị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908051"/>
            <a:ext cx="381635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76250"/>
            <a:ext cx="33020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4" y="3878263"/>
            <a:ext cx="37607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71813" y="3878264"/>
            <a:ext cx="1511300" cy="414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1000d/1vien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79776" y="6308725"/>
            <a:ext cx="1439863" cy="427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5000d/1 lọ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80325" y="3398838"/>
            <a:ext cx="1728788" cy="404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1500d/ 1 viên</a:t>
            </a:r>
          </a:p>
        </p:txBody>
      </p:sp>
      <p:pic>
        <p:nvPicPr>
          <p:cNvPr id="15369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3967163"/>
            <a:ext cx="26797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759825" y="5307013"/>
            <a:ext cx="1555750" cy="3540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300d/ 1 viên</a:t>
            </a:r>
          </a:p>
        </p:txBody>
      </p:sp>
    </p:spTree>
    <p:extLst>
      <p:ext uri="{BB962C8B-B14F-4D97-AF65-F5344CB8AC3E}">
        <p14:creationId xmlns:p14="http://schemas.microsoft.com/office/powerpoint/2010/main" val="382280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018" y="0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76137" y="1280890"/>
            <a:ext cx="8229600" cy="572135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bệnh lao là áp dụng các biện pháp nhằm:</a:t>
            </a:r>
          </a:p>
          <a:p>
            <a:pPr marL="0" indent="0">
              <a:buNone/>
              <a:defRPr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Giảm nguy cơ nhiễm vi khuẩn lao</a:t>
            </a:r>
          </a:p>
          <a:p>
            <a:pPr marL="0" indent="0">
              <a:buNone/>
              <a:defRPr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Giảm nguy cơ chuyển từ nhiễm lao sang bệnh lao</a:t>
            </a:r>
          </a:p>
          <a:p>
            <a:pPr marL="0" indent="0">
              <a:buNone/>
              <a:defRPr/>
            </a:pP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7.1. Giảm nguy cơ nhiễm vi khuẩn lao</a:t>
            </a:r>
          </a:p>
          <a:p>
            <a:pPr marL="0" indent="0">
              <a:buNone/>
              <a:defRPr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Kiểm soát vệ sinh môi trường</a:t>
            </a:r>
          </a:p>
          <a:p>
            <a:pPr marL="0" indent="0">
              <a:buNone/>
              <a:defRPr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Sử dụng phương tiện phòng hộ cá nhân cho nhân viên y tế</a:t>
            </a:r>
          </a:p>
          <a:p>
            <a:pPr marL="0" indent="0">
              <a:buNone/>
              <a:defRPr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Giảm tiếp xúc nguồn lây</a:t>
            </a:r>
          </a:p>
          <a:p>
            <a:pPr marL="0" indent="0">
              <a:buNone/>
              <a:defRPr/>
            </a:pP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7.2. Giảm nguy cơ chuyển từ nhiễm lao sang bệnh lao</a:t>
            </a:r>
          </a:p>
          <a:p>
            <a:pPr marL="0" indent="0">
              <a:buNone/>
              <a:defRPr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Tiêm vắc xin BCG (Bacille Calmette-Guérin): do Chương trình Tiêm</a:t>
            </a:r>
          </a:p>
          <a:p>
            <a:pPr marL="0" indent="0">
              <a:buNone/>
              <a:defRPr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chủng mở rộng thực hiện nhằm giúp cho cơ thể hình thành miễn dịch</a:t>
            </a:r>
          </a:p>
          <a:p>
            <a:pPr marL="0" indent="0">
              <a:buNone/>
              <a:defRPr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 lại bệnh lao khi bị nhiễm lao.</a:t>
            </a:r>
          </a:p>
          <a:p>
            <a:pPr marL="0" indent="0">
              <a:buNone/>
              <a:defRPr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Điều trị lao tiềm ẩn bằng INH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01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269972" cy="2466753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BỆNH LÍ VÀ THUỐC VỀ MÁU, TẠO MÁU</a:t>
            </a:r>
            <a:b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(Leukemia types)</a:t>
            </a:r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3740" y="2870791"/>
            <a:ext cx="9748842" cy="398720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(Acute Myeloid Leukemia - AML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(Chronic Myeloid Leukemia - CML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(Chronic Lymphoid Leukemia - CCL)</a:t>
            </a:r>
          </a:p>
        </p:txBody>
      </p:sp>
    </p:spTree>
    <p:extLst>
      <p:ext uri="{BB962C8B-B14F-4D97-AF65-F5344CB8AC3E}">
        <p14:creationId xmlns:p14="http://schemas.microsoft.com/office/powerpoint/2010/main" val="27320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823" y="0"/>
            <a:ext cx="10356296" cy="128089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(Acute Myeloid Leukemia)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8679" y="1063256"/>
            <a:ext cx="9845933" cy="4847966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tế bào bạch cầu tăng sinh không kiểm soát được và thay thế hoàn toàn các phân tử bình thường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tuỷ xương.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23" y="3058645"/>
            <a:ext cx="4544976" cy="3310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55" y="3058645"/>
            <a:ext cx="5038138" cy="331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4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823" y="0"/>
            <a:ext cx="10356296" cy="128089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(Acute Myeloid Leukemia)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8679" y="1063256"/>
            <a:ext cx="9845933" cy="4847966"/>
          </a:xfrm>
        </p:spPr>
        <p:txBody>
          <a:bodyPr/>
          <a:lstStyle/>
          <a:p>
            <a:pPr marL="0" indent="0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Nguyên nhân: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 nay đã chứng minh được một số nguyên nhân: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Phóng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chất hoá học (benzen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hoá chất chữa bệnh K (thuốc procarbazin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Yếu tố di truyền, địa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6549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823" y="0"/>
            <a:ext cx="10356296" cy="128089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(Acute Myeloid Leukemia)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8679" y="1063256"/>
            <a:ext cx="9845933" cy="4847966"/>
          </a:xfrm>
        </p:spPr>
        <p:txBody>
          <a:bodyPr/>
          <a:lstStyle/>
          <a:p>
            <a:pPr marL="0" indent="0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Phân loại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Bạch cầu dòng tuỷ (Acute Myeloid Leukemia) hay gặp ở người lớn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Bạch cầu cấp nguyên bào lympho (Acute Lymphoid Leukemia) hay gặp ở trẻ em.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79" y="3189766"/>
            <a:ext cx="4174252" cy="2721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134" y="3189766"/>
            <a:ext cx="4261714" cy="27214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3746" y="5541889"/>
            <a:ext cx="298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Lymphoid Leukemia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81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395663" y="1961148"/>
            <a:ext cx="9520989" cy="2808288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8: BỆNH LÝ &amp; THUỐC TRỊ NHIỄM TRÙNG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2: BỆNH LAO</a:t>
            </a:r>
          </a:p>
        </p:txBody>
      </p:sp>
    </p:spTree>
    <p:extLst>
      <p:ext uri="{BB962C8B-B14F-4D97-AF65-F5344CB8AC3E}">
        <p14:creationId xmlns:p14="http://schemas.microsoft.com/office/powerpoint/2010/main" val="24828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823" y="0"/>
            <a:ext cx="10356296" cy="128089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(Acute Myeloid Leukemia)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615" y="1015130"/>
            <a:ext cx="5053356" cy="5265354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NK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 U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763" y="1280890"/>
            <a:ext cx="5178148" cy="43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823" y="0"/>
            <a:ext cx="10356296" cy="128089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(Acute Myeloid Leukemia)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615" y="1015130"/>
            <a:ext cx="9401980" cy="5265354"/>
          </a:xfrm>
        </p:spPr>
        <p:txBody>
          <a:bodyPr/>
          <a:lstStyle/>
          <a:p>
            <a:pPr marL="0" indent="0" algn="just">
              <a:buNone/>
            </a:pPr>
            <a:r>
              <a:rPr lang="vi-VN" b="1" dirty="0"/>
              <a:t>1.4.2. Cận lâm </a:t>
            </a:r>
            <a:r>
              <a:rPr lang="vi-VN" b="1" dirty="0" smtClean="0"/>
              <a:t>sàng</a:t>
            </a:r>
            <a:endParaRPr lang="en-US" b="1" dirty="0" smtClean="0"/>
          </a:p>
          <a:p>
            <a:pPr algn="just">
              <a:buFont typeface="Century Gothic" panose="020B0502020202020204" pitchFamily="34" charset="0"/>
              <a:buChar char="−"/>
            </a:pPr>
            <a:r>
              <a:rPr lang="vi-VN" dirty="0" smtClean="0"/>
              <a:t> </a:t>
            </a:r>
            <a:r>
              <a:rPr lang="vi-VN" dirty="0"/>
              <a:t>CTM: Số lượng hồng cầu giảm, tiểu cầu giảm, số lượng bạch cầu tăng, (chủ yếu bạch cầu non</a:t>
            </a:r>
            <a:r>
              <a:rPr lang="vi-VN" dirty="0" smtClean="0"/>
              <a:t>).</a:t>
            </a:r>
            <a:endParaRPr lang="en-US" dirty="0" smtClean="0"/>
          </a:p>
          <a:p>
            <a:pPr algn="just">
              <a:buFont typeface="Century Gothic" panose="020B0502020202020204" pitchFamily="34" charset="0"/>
              <a:buChar char="−"/>
            </a:pPr>
            <a:r>
              <a:rPr lang="vi-VN" dirty="0" smtClean="0"/>
              <a:t> </a:t>
            </a:r>
            <a:r>
              <a:rPr lang="vi-VN" dirty="0"/>
              <a:t>Tuỷ đồ: giầu tế bào, bị lấn át bởi tế bào </a:t>
            </a:r>
            <a:r>
              <a:rPr lang="vi-VN" dirty="0" smtClean="0"/>
              <a:t>non</a:t>
            </a:r>
            <a:endParaRPr lang="en-US" dirty="0" smtClean="0"/>
          </a:p>
          <a:p>
            <a:pPr algn="just">
              <a:buFont typeface="Century Gothic" panose="020B0502020202020204" pitchFamily="34" charset="0"/>
              <a:buChar char="−"/>
            </a:pPr>
            <a:r>
              <a:rPr lang="vi-VN" dirty="0" smtClean="0"/>
              <a:t> </a:t>
            </a:r>
            <a:r>
              <a:rPr lang="vi-VN" dirty="0"/>
              <a:t>Huyết đồ: nguyên tuỷ bào chiếm 80-90</a:t>
            </a:r>
            <a:r>
              <a:rPr lang="vi-VN" dirty="0" smtClean="0"/>
              <a:t>%</a:t>
            </a:r>
            <a:endParaRPr lang="en-US" dirty="0" smtClean="0"/>
          </a:p>
          <a:p>
            <a:pPr algn="just">
              <a:buFont typeface="Century Gothic" panose="020B0502020202020204" pitchFamily="34" charset="0"/>
              <a:buChar char="−"/>
            </a:pPr>
            <a:r>
              <a:rPr lang="vi-VN" dirty="0" smtClean="0"/>
              <a:t> </a:t>
            </a:r>
            <a:r>
              <a:rPr lang="vi-VN" dirty="0"/>
              <a:t>Không có tiền TB, TB, HTB, Stal và bạch cầu </a:t>
            </a:r>
            <a:r>
              <a:rPr lang="vi-VN" dirty="0" smtClean="0"/>
              <a:t>đoạn</a:t>
            </a:r>
            <a:endParaRPr lang="en-US" dirty="0" smtClean="0"/>
          </a:p>
          <a:p>
            <a:pPr algn="just">
              <a:buFont typeface="Century Gothic" panose="020B0502020202020204" pitchFamily="34" charset="0"/>
              <a:buChar char="−"/>
            </a:pPr>
            <a:r>
              <a:rPr lang="vi-VN" dirty="0" smtClean="0"/>
              <a:t> </a:t>
            </a:r>
            <a:r>
              <a:rPr lang="vi-VN" dirty="0"/>
              <a:t>Ngoài ra: Fibrinogen giảm, thời gian máu chảy kéo dài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35" y="3716815"/>
            <a:ext cx="4030736" cy="2563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763" y="3716815"/>
            <a:ext cx="3608127" cy="25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823" y="0"/>
            <a:ext cx="10356296" cy="128089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(Acute Myeloid Leukemia)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615" y="1015130"/>
            <a:ext cx="9401980" cy="5265354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09" y="1921274"/>
            <a:ext cx="3469013" cy="2246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70" y="1921274"/>
            <a:ext cx="3532527" cy="22466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245" y="1921274"/>
            <a:ext cx="3180794" cy="2246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44597" y="4537794"/>
            <a:ext cx="3264442" cy="2320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4"/>
          <a:stretch/>
        </p:blipFill>
        <p:spPr>
          <a:xfrm>
            <a:off x="4728421" y="4518514"/>
            <a:ext cx="3402047" cy="23394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4957" y="5503591"/>
            <a:ext cx="1656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Vicristine</a:t>
            </a:r>
            <a:r>
              <a:rPr lang="en-US" b="1" dirty="0" smtClean="0"/>
              <a:t> (115.500vnđ)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16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823" y="0"/>
            <a:ext cx="10356296" cy="128089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(Acute Myeloid Leukemia)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615" y="1015130"/>
            <a:ext cx="9401980" cy="5265354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err="1" smtClean="0"/>
              <a:t>Methotrexat</a:t>
            </a:r>
            <a:r>
              <a:rPr lang="en-US" b="1" dirty="0" smtClean="0"/>
              <a:t> (3.000-5.000vnđ/</a:t>
            </a:r>
            <a:r>
              <a:rPr lang="en-US" b="1" dirty="0" err="1" smtClean="0"/>
              <a:t>viên</a:t>
            </a:r>
            <a:r>
              <a:rPr lang="en-US" b="1" dirty="0" smtClean="0"/>
              <a:t>)</a:t>
            </a:r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r>
              <a:rPr lang="en-US" b="1" dirty="0" smtClean="0"/>
              <a:t>6 </a:t>
            </a:r>
            <a:r>
              <a:rPr lang="en-US" b="1" dirty="0" err="1" smtClean="0"/>
              <a:t>mecaptopurin</a:t>
            </a:r>
            <a:r>
              <a:rPr lang="en-US" b="1" dirty="0" smtClean="0"/>
              <a:t>                                 </a:t>
            </a:r>
            <a:r>
              <a:rPr lang="en-US" b="1" dirty="0" err="1" smtClean="0"/>
              <a:t>Prednisolan</a:t>
            </a:r>
            <a:r>
              <a:rPr lang="en-US" b="1" dirty="0" smtClean="0"/>
              <a:t> (13.000vnđ/</a:t>
            </a:r>
            <a:r>
              <a:rPr lang="en-US" b="1" dirty="0" err="1" smtClean="0"/>
              <a:t>hộp</a:t>
            </a:r>
            <a:r>
              <a:rPr lang="en-US" b="1" dirty="0" smtClean="0"/>
              <a:t> 5mg), </a:t>
            </a:r>
            <a:r>
              <a:rPr lang="en-US" b="1" dirty="0" err="1" smtClean="0"/>
              <a:t>Daunorubicin</a:t>
            </a:r>
            <a:endParaRPr lang="en-US" b="1" dirty="0" smtClean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Phối hợp thuốc phóng xạ trị liệu + ghép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tuỷ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phối hợp triệu chứng: KS, dinh dưỡng hợp l{, truyền máu nếu SLHC ≤ 2.000.000/ mm3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47" y="1411104"/>
            <a:ext cx="2743200" cy="1368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39" y="1401680"/>
            <a:ext cx="2995398" cy="1377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94" y="3520990"/>
            <a:ext cx="2277979" cy="1544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52" y="3520989"/>
            <a:ext cx="2000250" cy="154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823" y="0"/>
            <a:ext cx="10356296" cy="128089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(Chronic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Myeloid Leukemia)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615" y="1015130"/>
            <a:ext cx="9401980" cy="5265354"/>
          </a:xfrm>
        </p:spPr>
        <p:txBody>
          <a:bodyPr/>
          <a:lstStyle/>
          <a:p>
            <a:pPr marL="0" indent="0" algn="just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Định nghĩa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một bệnh máu ác tính có hiện tượng tăng sinh quá sản dòng bạch cầu đã biệt hoá nhiều, nhưng chất lượng bạch cầu không bình thường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bạch cầu tăng cao trong máu ngoại vi và tuỷ xương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công thức bạch cầu gặp đủ các lứa tuổi từ non đến già không có khoảng trống bạch huyết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Nguyên nhân: chưa tìm được, có liên quan đến phóng xạ hoá chất.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01" y="3278605"/>
            <a:ext cx="428625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5201" y="6280484"/>
            <a:ext cx="49088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Sốt</a:t>
            </a:r>
            <a:r>
              <a:rPr lang="en-US" sz="1500" dirty="0" smtClean="0"/>
              <a:t> </a:t>
            </a:r>
            <a:r>
              <a:rPr lang="en-US" sz="1500" dirty="0" err="1" smtClean="0"/>
              <a:t>thâm</a:t>
            </a:r>
            <a:r>
              <a:rPr lang="en-US" sz="1500" dirty="0" smtClean="0"/>
              <a:t> </a:t>
            </a:r>
            <a:r>
              <a:rPr lang="en-US" sz="1500" dirty="0" err="1" smtClean="0"/>
              <a:t>nhiễm</a:t>
            </a:r>
            <a:r>
              <a:rPr lang="en-US" sz="1500" dirty="0" smtClean="0"/>
              <a:t> da do </a:t>
            </a:r>
            <a:r>
              <a:rPr lang="en-US" sz="1500" dirty="0" err="1" smtClean="0"/>
              <a:t>bạch</a:t>
            </a:r>
            <a:r>
              <a:rPr lang="en-US" sz="1500" dirty="0" smtClean="0"/>
              <a:t> </a:t>
            </a:r>
            <a:r>
              <a:rPr lang="en-US" sz="1500" dirty="0" err="1" smtClean="0"/>
              <a:t>cầu</a:t>
            </a:r>
            <a:r>
              <a:rPr lang="en-US" sz="1500" dirty="0" smtClean="0"/>
              <a:t> </a:t>
            </a:r>
            <a:r>
              <a:rPr lang="en-US" sz="1500" dirty="0" err="1" smtClean="0"/>
              <a:t>trung</a:t>
            </a:r>
            <a:r>
              <a:rPr lang="en-US" sz="1500" dirty="0" smtClean="0"/>
              <a:t> </a:t>
            </a:r>
            <a:r>
              <a:rPr lang="en-US" sz="1500" dirty="0" err="1" smtClean="0"/>
              <a:t>tính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3397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823" y="0"/>
            <a:ext cx="10356296" cy="128089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(Chronic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Myeloid Leukemia)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615" y="1015130"/>
            <a:ext cx="9401980" cy="5265354"/>
          </a:xfrm>
        </p:spPr>
        <p:txBody>
          <a:bodyPr/>
          <a:lstStyle/>
          <a:p>
            <a:pPr marL="0" indent="0" algn="just">
              <a:buNone/>
            </a:pP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riệu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chứng :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2.2.1.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Lâm sàng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Mệt mỏi , sốt nhẹ , lách to, đau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: lách to ; xuất huyết , nhiễm khuẩn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qua 2 giai đoạn 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Mãn tính : kéo dài 20 - 40 tháng ; không có triệu chứng lâm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Chuyển dạng cấp : triệu chứng rõ rệt,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Biến chứng &amp; nguyên nhân tử vong có thể xảy ra do tắc mạch nhiều nơi, nhồi máu lách, vỡ lách, nhiễm khuẩn hoặc xuất huyết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2.2.2.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Cận lâm sàng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Bạch cầu tăng cao &gt; 80 .000 BC/ mm 3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Uric tăng (thoái hoá nhân TB)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Tuỷ phát triển số lượng tế bào (ưu thế tế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881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823" y="0"/>
            <a:ext cx="10356296" cy="128089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(Chronic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Myeloid Leukemia)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615" y="1015130"/>
            <a:ext cx="9401980" cy="5265354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2 - 3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Hydroxyurea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(280.000vnđ)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Busulphan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(4.389.000vnđ) 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Cyclophosphamid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(124.400vnđ)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Nitrosouseas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chuyển dạng cấp: điều trị như bạch cầu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55" y="2610853"/>
            <a:ext cx="2152650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69" y="2610853"/>
            <a:ext cx="2495550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07" y="2610853"/>
            <a:ext cx="2247900" cy="186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823" y="0"/>
            <a:ext cx="10356296" cy="128089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3.Bệnh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(Chronic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Lymphoid Leukemia)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615" y="1179094"/>
            <a:ext cx="6029501" cy="555859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Định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nghĩa: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ác tính của dòng lympho bào B với sự tích tụ các lympho bào đời sống dài nhưng khả năng đáp ứng miễn dịch kém với các kháng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Lâm sàng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50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MD, tổn thương tuỷ xương, thâm nhiễm lympho bào ở các cơ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lách, hạch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sau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 máu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 huyết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hạch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chuyển U lympho tế bào lớn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07" y="1280891"/>
            <a:ext cx="3862111" cy="2436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07" y="3898232"/>
            <a:ext cx="3862111" cy="28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823" y="0"/>
            <a:ext cx="10356296" cy="128089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3.Bệnh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(Chronic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Lymphoid Leukemia)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615" y="1179094"/>
            <a:ext cx="9401980" cy="510138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20.000/ mm3.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75-98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tuỷ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globulin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779" y="2740191"/>
            <a:ext cx="4720389" cy="35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823" y="0"/>
            <a:ext cx="10356296" cy="128089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3.Bệnh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(Chronic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Lymphoid Leukemia)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615" y="1179094"/>
            <a:ext cx="9401980" cy="5101389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3.3.Điều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chlorambucil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Prednisolon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69" y="3137233"/>
            <a:ext cx="6448700" cy="314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361" y="3137234"/>
            <a:ext cx="2828488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556" y="0"/>
            <a:ext cx="8911687" cy="878305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90556" y="878305"/>
            <a:ext cx="8362950" cy="3095625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Lao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vi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Lao (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Mycobabacterium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Tuberculosis)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80% - 85%)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24" y="3375860"/>
            <a:ext cx="54006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4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90" y="624110"/>
            <a:ext cx="7491467" cy="5618601"/>
          </a:xfrm>
        </p:spPr>
      </p:pic>
    </p:spTree>
    <p:extLst>
      <p:ext uri="{BB962C8B-B14F-4D97-AF65-F5344CB8AC3E}">
        <p14:creationId xmlns:p14="http://schemas.microsoft.com/office/powerpoint/2010/main" val="42148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176" y="0"/>
            <a:ext cx="8911687" cy="794084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8327" y="794084"/>
            <a:ext cx="8147050" cy="2808288"/>
          </a:xfrm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1.2.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nay: </a:t>
            </a:r>
          </a:p>
          <a:p>
            <a:pPr marL="0" indent="0" algn="jus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(1/3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9tr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2tr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Việt Nam đứng thứ 12 trong số 22 nước có tỷ lệ lao cao trên toàn cầu. Nguy cơ nhiễm lao hàng năm ở nước ta hiện nay là 1,7%, trong đó ở phía Bắc 1,2%, phía Nam 2,2%, khoảng 44% dân số đã bị nhiễm lao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6"/>
          <a:stretch/>
        </p:blipFill>
        <p:spPr bwMode="auto">
          <a:xfrm>
            <a:off x="3287714" y="3296653"/>
            <a:ext cx="5976937" cy="356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2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222" y="38189"/>
            <a:ext cx="10325516" cy="7799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/>
          </a:p>
        </p:txBody>
      </p:sp>
      <p:sp>
        <p:nvSpPr>
          <p:cNvPr id="6146" name="Content Placeholder 2"/>
          <p:cNvSpPr>
            <a:spLocks noGrp="1"/>
          </p:cNvSpPr>
          <p:nvPr>
            <p:ph idx="4294967295"/>
          </p:nvPr>
        </p:nvSpPr>
        <p:spPr>
          <a:xfrm>
            <a:off x="1660358" y="1227221"/>
            <a:ext cx="8229600" cy="5792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Ziehl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Neelsen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VK Lao: (AFB)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Mycobabacterium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Tuberculosis (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M.africanum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M.bovis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M.avium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M.atipic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80" y="2923676"/>
            <a:ext cx="4772998" cy="318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1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656347" y="1208087"/>
            <a:ext cx="8229600" cy="564991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HIV/AIDS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47" y="1949115"/>
            <a:ext cx="4762500" cy="292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27222" y="38189"/>
            <a:ext cx="10325516" cy="7799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00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595187" y="1271086"/>
            <a:ext cx="8229600" cy="251936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AFB(+)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da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54" y="2720392"/>
            <a:ext cx="609282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18938" y="30123"/>
            <a:ext cx="10325516" cy="7799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46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1715502" y="1235076"/>
            <a:ext cx="5202656" cy="5622924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 (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1-5nm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ổ vi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lympho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2" t="14919" b="10894"/>
          <a:stretch/>
        </p:blipFill>
        <p:spPr bwMode="auto">
          <a:xfrm>
            <a:off x="7074569" y="1327725"/>
            <a:ext cx="3940261" cy="405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27222" y="38189"/>
            <a:ext cx="9889957" cy="7799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7774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1728537" y="1139492"/>
            <a:ext cx="5454316" cy="61198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AFB +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AFB -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126" y="1139492"/>
            <a:ext cx="41529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27222" y="38189"/>
            <a:ext cx="10325516" cy="77995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8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HUYẾT TRÌNH BỆNH HỌC GVHG: Ths.Bs. Nguyễn Phúc Học&amp;quot;&quot;/&gt;&lt;property id=&quot;20307&quot; value=&quot;272&quot;/&gt;&lt;/object&gt;&lt;object type=&quot;3&quot; unique_id=&quot;10004&quot;&gt;&lt;property id=&quot;20148&quot; value=&quot;5&quot;/&gt;&lt;property id=&quot;20300&quot; value=&quot;Slide 2 - &amp;quot;CHƯƠNG 8: BỆNH LÝ &amp;amp; THUỐC TRỊ NHIỄM TRÙNG  BÀI 2: BỆNH LAO&amp;quot;&quot;/&gt;&lt;property id=&quot;20307&quot; value=&quot;273&quot;/&gt;&lt;/object&gt;&lt;object type=&quot;3&quot; unique_id=&quot;10005&quot;&gt;&lt;property id=&quot;20148&quot; value=&quot;5&quot;/&gt;&lt;property id=&quot;20300&quot; value=&quot;Slide 3 - &amp;quot;1. Định nghĩa và tình hình mắc lao:&amp;quot;&quot;/&gt;&lt;property id=&quot;20307&quot; value=&quot;274&quot;/&gt;&lt;/object&gt;&lt;object type=&quot;3&quot; unique_id=&quot;10006&quot;&gt;&lt;property id=&quot;20148&quot; value=&quot;5&quot;/&gt;&lt;property id=&quot;20300&quot; value=&quot;Slide 4 - &amp;quot;1. Định nghĩa và tình hình mắc lao:&amp;quot;&quot;/&gt;&lt;property id=&quot;20307&quot; value=&quot;275&quot;/&gt;&lt;/object&gt;&lt;object type=&quot;3&quot; unique_id=&quot;10007&quot;&gt;&lt;property id=&quot;20148&quot; value=&quot;5&quot;/&gt;&lt;property id=&quot;20300&quot; value=&quot;Slide 5 - &amp;quot;2. Nguyên nhân, điều kiện thuận lợi và  sự lây truyền bệnh lao: &amp;quot;&quot;/&gt;&lt;property id=&quot;20307&quot; value=&quot;276&quot;/&gt;&lt;/object&gt;&lt;object type=&quot;3&quot; unique_id=&quot;10008&quot;&gt;&lt;property id=&quot;20148&quot; value=&quot;5&quot;/&gt;&lt;property id=&quot;20300&quot; value=&quot;Slide 6 - &amp;quot;2. Nguyên nhân, điều kiện thuận lợi và  sự lây truyền bệnh lao: &amp;quot;&quot;/&gt;&lt;property id=&quot;20307&quot; value=&quot;277&quot;/&gt;&lt;/object&gt;&lt;object type=&quot;3&quot; unique_id=&quot;10009&quot;&gt;&lt;property id=&quot;20148&quot; value=&quot;5&quot;/&gt;&lt;property id=&quot;20300&quot; value=&quot;Slide 7 - &amp;quot;2. Nguyên nhân, điều kiện thuận lợi và  sự lây truyền bệnh lao: &amp;quot;&quot;/&gt;&lt;property id=&quot;20307&quot; value=&quot;278&quot;/&gt;&lt;/object&gt;&lt;object type=&quot;3&quot; unique_id=&quot;10010&quot;&gt;&lt;property id=&quot;20148&quot; value=&quot;5&quot;/&gt;&lt;property id=&quot;20300&quot; value=&quot;Slide 8 - &amp;quot;3. Cơ chế bệnh sinh: &amp;quot;&quot;/&gt;&lt;property id=&quot;20307&quot; value=&quot;279&quot;/&gt;&lt;/object&gt;&lt;object type=&quot;3&quot; unique_id=&quot;10011&quot;&gt;&lt;property id=&quot;20148&quot; value=&quot;5&quot;/&gt;&lt;property id=&quot;20300&quot; value=&quot;Slide 9 - &amp;quot;4. Phân loại:&amp;quot;&quot;/&gt;&lt;property id=&quot;20307&quot; value=&quot;280&quot;/&gt;&lt;/object&gt;&lt;object type=&quot;3&quot; unique_id=&quot;10012&quot;&gt;&lt;property id=&quot;20148&quot; value=&quot;5&quot;/&gt;&lt;property id=&quot;20300&quot; value=&quot;Slide 10 - &amp;quot;5. Triệu chứng: &amp;quot;&quot;/&gt;&lt;property id=&quot;20307&quot; value=&quot;281&quot;/&gt;&lt;/object&gt;&lt;object type=&quot;3&quot; unique_id=&quot;10013&quot;&gt;&lt;property id=&quot;20148&quot; value=&quot;5&quot;/&gt;&lt;property id=&quot;20300&quot; value=&quot;Slide 11 - &amp;quot;5. Triệu chứng: &amp;quot;&quot;/&gt;&lt;property id=&quot;20307&quot; value=&quot;282&quot;/&gt;&lt;/object&gt;&lt;object type=&quot;3&quot; unique_id=&quot;10014&quot;&gt;&lt;property id=&quot;20148&quot; value=&quot;5&quot;/&gt;&lt;property id=&quot;20300&quot; value=&quot;Slide 12 - &amp;quot;6. Điều trị:&amp;quot;&quot;/&gt;&lt;property id=&quot;20307&quot; value=&quot;283&quot;/&gt;&lt;/object&gt;&lt;object type=&quot;3&quot; unique_id=&quot;10015&quot;&gt;&lt;property id=&quot;20148&quot; value=&quot;5&quot;/&gt;&lt;property id=&quot;20300&quot; value=&quot;Slide 13 - &amp;quot;6. Điều trị:&amp;quot;&quot;/&gt;&lt;property id=&quot;20307&quot; value=&quot;284&quot;/&gt;&lt;/object&gt;&lt;object type=&quot;3&quot; unique_id=&quot;10016&quot;&gt;&lt;property id=&quot;20148&quot; value=&quot;5&quot;/&gt;&lt;property id=&quot;20300&quot; value=&quot;Slide 14&quot;/&gt;&lt;property id=&quot;20307&quot; value=&quot;285&quot;/&gt;&lt;/object&gt;&lt;object type=&quot;3&quot; unique_id=&quot;10017&quot;&gt;&lt;property id=&quot;20148&quot; value=&quot;5&quot;/&gt;&lt;property id=&quot;20300&quot; value=&quot;Slide 15 - &amp;quot;7. Phòng bệnh:&amp;quot;&quot;/&gt;&lt;property id=&quot;20307&quot; value=&quot;286&quot;/&gt;&lt;/object&gt;&lt;object type=&quot;3&quot; unique_id=&quot;10018&quot;&gt;&lt;property id=&quot;20148&quot; value=&quot;5&quot;/&gt;&lt;property id=&quot;20300&quot; value=&quot;Slide 16 - &amp;quot;Chương 7: BỆNH LÍ VÀ THUỐC VỀ MÁU, TẠO MÁU Bài 4: Các bệnh bạch cầu (Leukemia types)&amp;quot;&quot;/&gt;&lt;property id=&quot;20307&quot; value=&quot;256&quot;/&gt;&lt;/object&gt;&lt;object type=&quot;3&quot; unique_id=&quot;10019&quot;&gt;&lt;property id=&quot;20148&quot; value=&quot;5&quot;/&gt;&lt;property id=&quot;20300&quot; value=&quot;Slide 17 - &amp;quot;1. Bệnh bạch cầu cấp (Acute Myeloid Leukemia)&amp;quot;&quot;/&gt;&lt;property id=&quot;20307&quot; value=&quot;257&quot;/&gt;&lt;/object&gt;&lt;object type=&quot;3&quot; unique_id=&quot;10020&quot;&gt;&lt;property id=&quot;20148&quot; value=&quot;5&quot;/&gt;&lt;property id=&quot;20300&quot; value=&quot;Slide 18 - &amp;quot;1. Bệnh bạch cầu cấp (Acute Myeloid Leukemia)&amp;quot;&quot;/&gt;&lt;property id=&quot;20307&quot; value=&quot;260&quot;/&gt;&lt;/object&gt;&lt;object type=&quot;3&quot; unique_id=&quot;10021&quot;&gt;&lt;property id=&quot;20148&quot; value=&quot;5&quot;/&gt;&lt;property id=&quot;20300&quot; value=&quot;Slide 19 - &amp;quot;1. Bệnh bạch cầu cấp (Acute Myeloid Leukemia)&amp;quot;&quot;/&gt;&lt;property id=&quot;20307&quot; value=&quot;259&quot;/&gt;&lt;/object&gt;&lt;object type=&quot;3&quot; unique_id=&quot;10022&quot;&gt;&lt;property id=&quot;20148&quot; value=&quot;5&quot;/&gt;&lt;property id=&quot;20300&quot; value=&quot;Slide 20 - &amp;quot;1. Bệnh bạch cầu cấp (Acute Myeloid Leukemia)&amp;quot;&quot;/&gt;&lt;property id=&quot;20307&quot; value=&quot;261&quot;/&gt;&lt;/object&gt;&lt;object type=&quot;3&quot; unique_id=&quot;10023&quot;&gt;&lt;property id=&quot;20148&quot; value=&quot;5&quot;/&gt;&lt;property id=&quot;20300&quot; value=&quot;Slide 21 - &amp;quot;1. Bệnh bạch cầu cấp (Acute Myeloid Leukemia)&amp;quot;&quot;/&gt;&lt;property id=&quot;20307&quot; value=&quot;262&quot;/&gt;&lt;/object&gt;&lt;object type=&quot;3&quot; unique_id=&quot;10024&quot;&gt;&lt;property id=&quot;20148&quot; value=&quot;5&quot;/&gt;&lt;property id=&quot;20300&quot; value=&quot;Slide 22 - &amp;quot;1. Bệnh bạch cầu cấp (Acute Myeloid Leukemia)&amp;quot;&quot;/&gt;&lt;property id=&quot;20307&quot; value=&quot;263&quot;/&gt;&lt;/object&gt;&lt;object type=&quot;3&quot; unique_id=&quot;10025&quot;&gt;&lt;property id=&quot;20148&quot; value=&quot;5&quot;/&gt;&lt;property id=&quot;20300&quot; value=&quot;Slide 23 - &amp;quot;1. Bệnh bạch cầu cấp (Acute Myeloid Leukemia)&amp;quot;&quot;/&gt;&lt;property id=&quot;20307&quot; value=&quot;264&quot;/&gt;&lt;/object&gt;&lt;object type=&quot;3&quot; unique_id=&quot;10026&quot;&gt;&lt;property id=&quot;20148&quot; value=&quot;5&quot;/&gt;&lt;property id=&quot;20300&quot; value=&quot;Slide 24 - &amp;quot;2. Bệnh bạch cầu thể tuỷ mãn tính (Chronic Myeloid Leukemia)&amp;quot;&quot;/&gt;&lt;property id=&quot;20307&quot; value=&quot;265&quot;/&gt;&lt;/object&gt;&lt;object type=&quot;3&quot; unique_id=&quot;10027&quot;&gt;&lt;property id=&quot;20148&quot; value=&quot;5&quot;/&gt;&lt;property id=&quot;20300&quot; value=&quot;Slide 25 - &amp;quot;2. Bệnh bạch cầu thể tuỷ mãn tính (Chronic Myeloid Leukemia)&amp;quot;&quot;/&gt;&lt;property id=&quot;20307&quot; value=&quot;266&quot;/&gt;&lt;/object&gt;&lt;object type=&quot;3&quot; unique_id=&quot;10028&quot;&gt;&lt;property id=&quot;20148&quot; value=&quot;5&quot;/&gt;&lt;property id=&quot;20300&quot; value=&quot;Slide 26 - &amp;quot;2. Bệnh bạch cầu thể tuỷ mãn tính (Chronic Myeloid Leukemia)&amp;quot;&quot;/&gt;&lt;property id=&quot;20307&quot; value=&quot;267&quot;/&gt;&lt;/object&gt;&lt;object type=&quot;3&quot; unique_id=&quot;10029&quot;&gt;&lt;property id=&quot;20148&quot; value=&quot;5&quot;/&gt;&lt;property id=&quot;20300&quot; value=&quot;Slide 27 - &amp;quot;3.Bệnh bạch cầu thể lympho mạn tính (Chronic Lymphoid Leukemia)&amp;quot;&quot;/&gt;&lt;property id=&quot;20307&quot; value=&quot;268&quot;/&gt;&lt;/object&gt;&lt;object type=&quot;3&quot; unique_id=&quot;10030&quot;&gt;&lt;property id=&quot;20148&quot; value=&quot;5&quot;/&gt;&lt;property id=&quot;20300&quot; value=&quot;Slide 28 - &amp;quot;3.Bệnh bạch cầu thể lympho mạn tính (Chronic Lymphoid Leukemia)&amp;quot;&quot;/&gt;&lt;property id=&quot;20307&quot; value=&quot;269&quot;/&gt;&lt;/object&gt;&lt;object type=&quot;3&quot; unique_id=&quot;10031&quot;&gt;&lt;property id=&quot;20148&quot; value=&quot;5&quot;/&gt;&lt;property id=&quot;20300&quot; value=&quot;Slide 29 - &amp;quot;3.Bệnh bạch cầu thể lympho mạn tính (Chronic Lymphoid Leukemia)&amp;quot;&quot;/&gt;&lt;property id=&quot;20307&quot; value=&quot;270&quot;/&gt;&lt;/object&gt;&lt;object type=&quot;3&quot; unique_id=&quot;10032&quot;&gt;&lt;property id=&quot;20148&quot; value=&quot;5&quot;/&gt;&lt;property id=&quot;20300&quot; value=&quot;Slide 30&quot;/&gt;&lt;property id=&quot;20307&quot; value=&quot;271&quot;/&gt;&lt;/object&gt;&lt;/object&gt;&lt;object type=&quot;8&quot; unique_id=&quot;1006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178</TotalTime>
  <Words>1958</Words>
  <Application>Microsoft Office PowerPoint</Application>
  <PresentationFormat>Custom</PresentationFormat>
  <Paragraphs>212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Wisp</vt:lpstr>
      <vt:lpstr>THUYẾT TRÌNH BỆNH HỌC GVHG: Ths.Bs. Nguyễn Phúc Học</vt:lpstr>
      <vt:lpstr>CHƯƠNG 8: BỆNH LÝ &amp; THUỐC TRỊ NHIỄM TRÙNG  BÀI 2: BỆNH LAO</vt:lpstr>
      <vt:lpstr>1. Định nghĩa và tình hình mắc lao:</vt:lpstr>
      <vt:lpstr>1. Định nghĩa và tình hình mắc lao:</vt:lpstr>
      <vt:lpstr>2. Nguyên nhân, điều kiện thuận lợi và  sự lây truyền bệnh lao: </vt:lpstr>
      <vt:lpstr>2. Nguyên nhân, điều kiện thuận lợi và  sự lây truyền bệnh lao: </vt:lpstr>
      <vt:lpstr>2. Nguyên nhân, điều kiện thuận lợi và  sự lây truyền bệnh lao: </vt:lpstr>
      <vt:lpstr>3. Cơ chế bệnh sinh: </vt:lpstr>
      <vt:lpstr>4. Phân loại:</vt:lpstr>
      <vt:lpstr>5. Triệu chứng: </vt:lpstr>
      <vt:lpstr>5. Triệu chứng: </vt:lpstr>
      <vt:lpstr>6. Điều trị:</vt:lpstr>
      <vt:lpstr>6. Điều trị:</vt:lpstr>
      <vt:lpstr>PowerPoint Presentation</vt:lpstr>
      <vt:lpstr>7. Phòng bệnh:</vt:lpstr>
      <vt:lpstr>Chương 7: BỆNH LÍ VÀ THUỐC VỀ MÁU, TẠO MÁU Bài 4: Các bệnh bạch cầu (Leukemia types)</vt:lpstr>
      <vt:lpstr>1. Bệnh bạch cầu cấp (Acute Myeloid Leukemia)</vt:lpstr>
      <vt:lpstr>1. Bệnh bạch cầu cấp (Acute Myeloid Leukemia)</vt:lpstr>
      <vt:lpstr>1. Bệnh bạch cầu cấp (Acute Myeloid Leukemia)</vt:lpstr>
      <vt:lpstr>1. Bệnh bạch cầu cấp (Acute Myeloid Leukemia)</vt:lpstr>
      <vt:lpstr>1. Bệnh bạch cầu cấp (Acute Myeloid Leukemia)</vt:lpstr>
      <vt:lpstr>1. Bệnh bạch cầu cấp (Acute Myeloid Leukemia)</vt:lpstr>
      <vt:lpstr>1. Bệnh bạch cầu cấp (Acute Myeloid Leukemia)</vt:lpstr>
      <vt:lpstr>2. Bệnh bạch cầu thể tuỷ mãn tính (Chronic Myeloid Leukemia)</vt:lpstr>
      <vt:lpstr>2. Bệnh bạch cầu thể tuỷ mãn tính (Chronic Myeloid Leukemia)</vt:lpstr>
      <vt:lpstr>2. Bệnh bạch cầu thể tuỷ mãn tính (Chronic Myeloid Leukemia)</vt:lpstr>
      <vt:lpstr>3.Bệnh bạch cầu thể lympho mạn tính (Chronic Lymphoid Leukemia)</vt:lpstr>
      <vt:lpstr>3.Bệnh bạch cầu thể lympho mạn tính (Chronic Lymphoid Leukemia)</vt:lpstr>
      <vt:lpstr>3.Bệnh bạch cầu thể lympho mạn tính (Chronic Lymphoid Leukemia)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7 bài 4: CÁC BỆNH BẠCH CẦU</dc:title>
  <dc:creator>AutoBVT</dc:creator>
  <cp:lastModifiedBy>AutoBVT</cp:lastModifiedBy>
  <cp:revision>19</cp:revision>
  <dcterms:created xsi:type="dcterms:W3CDTF">2018-05-04T08:57:14Z</dcterms:created>
  <dcterms:modified xsi:type="dcterms:W3CDTF">2018-05-11T08:25:04Z</dcterms:modified>
</cp:coreProperties>
</file>