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02" r:id="rId2"/>
    <p:sldId id="265" r:id="rId3"/>
    <p:sldId id="260" r:id="rId4"/>
    <p:sldId id="290" r:id="rId5"/>
    <p:sldId id="300" r:id="rId6"/>
    <p:sldId id="292" r:id="rId7"/>
    <p:sldId id="285" r:id="rId8"/>
    <p:sldId id="293" r:id="rId9"/>
    <p:sldId id="294" r:id="rId10"/>
    <p:sldId id="295" r:id="rId11"/>
    <p:sldId id="296" r:id="rId12"/>
    <p:sldId id="301" r:id="rId13"/>
    <p:sldId id="298" r:id="rId14"/>
    <p:sldId id="29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ành Nam" initials="NTN" lastIdx="1" clrIdx="0">
    <p:extLst>
      <p:ext uri="{19B8F6BF-5375-455C-9EA6-DF929625EA0E}">
        <p15:presenceInfo xmlns:p15="http://schemas.microsoft.com/office/powerpoint/2012/main" userId="382b7798012e5c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70" d="100"/>
          <a:sy n="70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0EE5-DCB7-4B8D-99CF-8CA968C69DF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4886-D7D7-4E9A-AE32-DAC517BF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3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5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2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5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2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1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072B-7B65-4F21-AFFA-430E31CB8BB3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BEA77-76A9-4BD8-9AF3-23B25B54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6" y="2060848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ctr">
              <a:buFont typeface="Wingdings" pitchFamily="2" charset="2"/>
              <a:buChar char="Ø"/>
            </a:pP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94" y="204445"/>
            <a:ext cx="83704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48774" y="211269"/>
            <a:ext cx="47989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0" algn="l"/>
                <a:tab pos="4876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 R Ư Ờ N G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Đ Ạ I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H Ọ C  D U Y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 Â N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632523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0" algn="l"/>
                <a:tab pos="48768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 Ư Ợ C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371703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	GVHD: Th.S Nguyễn Phúc Học</a:t>
            </a:r>
          </a:p>
          <a:p>
            <a:pPr marL="0" lvl="1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	SVTH: Nhóm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- Lớp: PTH 350H </a:t>
            </a:r>
          </a:p>
          <a:p>
            <a:pPr marL="0" lvl="1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1. Lê Thị Quỳnh Anh</a:t>
            </a:r>
          </a:p>
          <a:p>
            <a:pPr marL="0" lvl="1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	 2. Ksor Nguyễn Thị Mỹ Ngọc</a:t>
            </a:r>
          </a:p>
          <a:p>
            <a:pPr marL="0" lvl="1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	 3. Hoàng Minh Nhật</a:t>
            </a:r>
          </a:p>
          <a:p>
            <a:pPr marL="0" lvl="1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	 4. Võ Đại Quốc</a:t>
            </a:r>
          </a:p>
          <a:p>
            <a:pPr marL="0" lvl="1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	 5. Nguyễn Thành Nam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24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73650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Điều trị không dùng thuốc: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588" y="1213560"/>
            <a:ext cx="799288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588" y="1444007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Thay đổi lối sống làm giảm HA và nguy cơ bệnh tim mạch: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Giảm cân nặng (duy trì BMI từ 18,5 đến 22,9 kg/m2)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Hạn chế ăn mặn (&lt; 6 gam muối hoặc 1 thìa café muối/ ngày)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Tăng cường vận động thể lực đều đặn mỗi 30 – 60 phút/ngày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Ăn nhiều rau quả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Hạn chế uống bia rượu, các chất kích thích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Ngưng hoàn toàn việc hút thuốc lá, thuốc lào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Tránh các </a:t>
            </a:r>
            <a:r>
              <a:rPr lang="vi-VN" sz="2400" dirty="0" smtClean="0">
                <a:latin typeface="+mj-lt"/>
              </a:rPr>
              <a:t>thức ăn </a:t>
            </a:r>
            <a:r>
              <a:rPr lang="vi-VN" sz="2400" dirty="0">
                <a:latin typeface="+mj-lt"/>
              </a:rPr>
              <a:t>chứa nhiều cholesterol, acid béo </a:t>
            </a:r>
            <a:r>
              <a:rPr lang="vi-VN" sz="2400" dirty="0" smtClean="0">
                <a:latin typeface="+mj-lt"/>
              </a:rPr>
              <a:t>no.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4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24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73650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Điều trị dùng thuốc: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588" y="1213560"/>
            <a:ext cx="799288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1112" y="1340768"/>
            <a:ext cx="7992888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Nguyên tắc: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- Dùng một loại thuốc quen thuộc.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- Dùng liều nhỏ khởi đầu, sau tăng liều cho đến khi đạt hiệu quả kiểm soát HA.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- Khi loại thuốc đó không còn đáp ứng thì mới thay hoặc phối hợp với loại thuốc khác.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- Dùng phối hợp nhiều loại thuốc hạ áp trong THA cấp cứu, nặng và ác tính.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- Xem xét giá thành thuốc để bệnh nhân điều trị lâu dài.</a:t>
            </a:r>
          </a:p>
        </p:txBody>
      </p:sp>
    </p:spTree>
    <p:extLst>
      <p:ext uri="{BB962C8B-B14F-4D97-AF65-F5344CB8AC3E}">
        <p14:creationId xmlns:p14="http://schemas.microsoft.com/office/powerpoint/2010/main" val="12009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24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9604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377" y="3227784"/>
            <a:ext cx="2592288" cy="11521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40" y="3342183"/>
            <a:ext cx="2372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851919" y="1264158"/>
            <a:ext cx="4608511" cy="6480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36180" y="3373499"/>
            <a:ext cx="4609297" cy="88637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Agiotensin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51133" y="2378846"/>
            <a:ext cx="4609299" cy="6480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chẹn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Alpha-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37665" y="3776489"/>
            <a:ext cx="42900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38936" y="1588194"/>
            <a:ext cx="0" cy="450510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>
            <a:off x="3238936" y="1588194"/>
            <a:ext cx="61298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38149" y="4888385"/>
            <a:ext cx="6129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8149" y="3776489"/>
            <a:ext cx="6129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836180" y="4583913"/>
            <a:ext cx="4609297" cy="6480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Calxi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51133" y="5769260"/>
            <a:ext cx="4609296" cy="6480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38149" y="2702882"/>
            <a:ext cx="6129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38149" y="6093296"/>
            <a:ext cx="6129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24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588" y="1213560"/>
            <a:ext cx="799288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73650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Nhóm lợi tiểu: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hothuoc24h.com/uploads/ImgProducts/1792009_furose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1" y="117888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uy-pharma.co/img/uploads/13429-hydrazide-12-5-hydrochlorothiazide-12-5mg-tab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911438"/>
            <a:ext cx="3941712" cy="27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083" y="3837036"/>
            <a:ext cx="4185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Nhóm chẹn Beta: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healthca.info/wp-content/uploads/2016/07/atenolol-stada-50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3" y="4384920"/>
            <a:ext cx="3528392" cy="24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62515" y="3882293"/>
            <a:ext cx="4401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Nhóm chẹn Alpha, giãn mạch: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www.vetrxdirect.com/images/7983-1-prazosin-hydrochloride-capsules-for-pe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20" y="4384920"/>
            <a:ext cx="2427872" cy="24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244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588" y="1213560"/>
            <a:ext cx="799288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73650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Nhóm ức chế men chuyển, đối kháng Angiotensin: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083" y="3837036"/>
            <a:ext cx="4185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Nhóm chẹn kênh calxi: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stada.com.vn/images/products/product_img/captopril%2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48" y="1055487"/>
            <a:ext cx="3392167" cy="28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896" y="1055487"/>
            <a:ext cx="3211156" cy="2719855"/>
          </a:xfrm>
          <a:prstGeom prst="rect">
            <a:avLst/>
          </a:prstGeom>
        </p:spPr>
      </p:pic>
      <p:pic>
        <p:nvPicPr>
          <p:cNvPr id="3078" name="Picture 6" descr="http://swiftpharm.com/wp-content/uploads/2015/11/amlodipine1-600x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80" y="4509120"/>
            <a:ext cx="5715000" cy="19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980728"/>
            <a:ext cx="9361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MỌI NGƯỜI</a:t>
            </a:r>
          </a:p>
          <a:p>
            <a:pPr algn="ctr">
              <a:lnSpc>
                <a:spcPct val="200000"/>
              </a:lnSpc>
            </a:pPr>
            <a:r>
              <a:rPr lang="vi-VN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CHÚ Ý LẮNG NGHE!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3341" y="188640"/>
            <a:ext cx="853065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algn="ctr"/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ĐỊNH NGHĨA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CƠ CHẾ BỆNH SINH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CHẨN ĐOÁN, PHÂN LOẠI BỆNH TĂNG HA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XÁC ĐỊNH YẾU TỐ NGUY CƠ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XÁC ĐỊNH CƠ QUAN ĐÍCH TỔN THƯƠNG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XÉT NGHIỆM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ĐIỀU TRỊ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3241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smtClean="0">
                <a:latin typeface="+mj-lt"/>
              </a:rPr>
              <a:t>1. 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ĐỊNH NGHĨA 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51520" y="629399"/>
                <a:ext cx="8496944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Tăng huyết áp (Hypertension) là tình trạng tăng huyết áp tâm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vi-VN" sz="2800" smtClean="0">
                    <a:latin typeface="Times New Roman" pitchFamily="18" charset="0"/>
                    <a:cs typeface="Times New Roman" pitchFamily="18" charset="0"/>
                  </a:rPr>
                  <a:t>huyết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áp tâm trương có hoặc không có nguyên nhân.</a:t>
                </a:r>
              </a:p>
              <a:p>
                <a:pPr lvl="0" algn="just"/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/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Theo WHO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/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Tăng huyết áp là khi:</a:t>
                </a:r>
              </a:p>
              <a:p>
                <a:pPr lvl="0" algn="just"/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Huyết áp tâm thu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140 mmHg (HA tối đa)</a:t>
                </a:r>
              </a:p>
              <a:p>
                <a:pPr lvl="0" algn="just"/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	và/hoặc</a:t>
                </a:r>
              </a:p>
              <a:p>
                <a:pPr lvl="0" algn="just"/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Huyết áp tâm trương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90 mmHg (HA tối thiểu)</a:t>
                </a:r>
              </a:p>
              <a:p>
                <a:pPr lvl="0" algn="just"/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9399"/>
                <a:ext cx="8496944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1435" t="-1385" r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4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4677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2</a:t>
            </a:r>
            <a:r>
              <a:rPr lang="vi-VN" sz="3200" b="1" dirty="0" smtClean="0">
                <a:latin typeface="+mj-lt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84482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Công thức:</a:t>
            </a:r>
          </a:p>
          <a:p>
            <a:pPr lvl="0"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 áp = Cung lượng tim  x  Sức cản ngoại vi</a:t>
            </a:r>
          </a:p>
          <a:p>
            <a:pPr lvl="0" algn="just"/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Huyết áp tăng khi 1 hoặc cả 2 yếu tố tạo thành tăng:</a:t>
            </a:r>
          </a:p>
          <a:p>
            <a:pPr marL="457200" lvl="0" indent="-45720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Cung lượng tim phụ thuộc khối lượng máu và hoạt động của thần kinh giao cảm.</a:t>
            </a:r>
          </a:p>
          <a:p>
            <a:pPr marL="457200" lvl="0" indent="-45720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Sức cản ngoại vi tăng khi có hiện tượng co mạch.</a:t>
            </a:r>
          </a:p>
          <a:p>
            <a:pPr lvl="0" algn="just"/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4677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2</a:t>
            </a:r>
            <a:r>
              <a:rPr lang="vi-VN" sz="3200" b="1" dirty="0" smtClean="0">
                <a:latin typeface="+mj-lt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dieutri.vn/upload/H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704856" cy="45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73650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Sơ đồ cơ chế bệnh sinh tăng huyết áp: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920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+mj-lt"/>
              </a:rPr>
              <a:t>3.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, PHÂN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Chẩn đoán và phân lọa mức độ tăng huyết áp dưa trên việc đo huyết áp của bệnh nhân.</a:t>
            </a:r>
          </a:p>
        </p:txBody>
      </p:sp>
      <p:pic>
        <p:nvPicPr>
          <p:cNvPr id="1028" name="Picture 4" descr="http://www.hstm.benhvien115.com.vn/3cms/upload/hstm/Image/Con%20tang%20huyet%20ap/Bang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0" y="4725144"/>
            <a:ext cx="879524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sana.com.vn/wp-content/uploads/2016/10/B%E1%BA%A3ng-ch%E1%BB%89-s%E1%BB%91-%C4%91o-huy%E1%BA%BFt-%C3%A1p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2231"/>
            <a:ext cx="8640960" cy="25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6316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7992888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Tuổi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(nam &gt; 55 tuổi, nữ &gt; 65 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tuổi)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Đái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tháo đường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Tăng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LDL-c hoặc giảm HDL-c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Độ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lọc cầu thận &lt; 60 mL/phút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Tiền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sử gia đình có bệnh tim 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mạch</a:t>
            </a:r>
            <a:r>
              <a:rPr lang="vi-VN" sz="2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chết 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sớm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(nam &lt; 55 tuổi, nữ &lt; 65 tuổi)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đạm niệu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Béo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phì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Giảm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hoạt động thể lực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Hút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thuốc lá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8798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73650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Tổn thương cơ quan đích tiền lâm sàng: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238821"/>
            <a:ext cx="7992888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Tim:</a:t>
            </a: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Lớn thất trái, đau thắt ngực, tiền sử ngồi máu cơ tim, có can thiệp mạch vành trước đó, suy tim.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Não</a:t>
            </a: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 Đột quỵ, thiếu máu não thoáng qua, sa sút trí tuệ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Bệnh thận mạn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Bệnh mạch máu ngoại biên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Bệnh võng mạc</a:t>
            </a:r>
            <a:endParaRPr lang="vi-VN" sz="2400" b="1" dirty="0">
              <a:solidFill>
                <a:srgbClr val="00B05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13781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Tình trạng lâm sàng đi kèm: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868" y="4690402"/>
            <a:ext cx="7992888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Đái tháo đường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Bệnh mạch não</a:t>
            </a: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 Nhồi máu não, xuất huyết não...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Bệnh tim: </a:t>
            </a: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nhồi máu cơ tim, đau thắt ngực...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Bệnh thận</a:t>
            </a:r>
            <a:endParaRPr lang="vi-VN" sz="2400" b="1" dirty="0">
              <a:solidFill>
                <a:srgbClr val="00B05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3291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73650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Xét nghiệm thường quy: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238821"/>
            <a:ext cx="7992888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Điện tâm đồ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Phân tích nước tiểu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 máu và hematocrid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Điện giải đồ: K+, Ca++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Mức lọc cầu thận, creatinin huyết thanh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 lượng lipid máu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13781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Các xét nghiệm bổ sung: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868" y="4690402"/>
            <a:ext cx="842760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Định lượng Albumin niệu hoặc chỉ số albumin/ creatinin.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849" y="511096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Xét nghiệm sâu tìm nguyên nhân:</a:t>
            </a:r>
          </a:p>
          <a:p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817" y="5632936"/>
            <a:ext cx="799288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Được chỉ định khi không kiểm soát được tăng huyết áp.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1771</TotalTime>
  <Words>651</Words>
  <Application>Microsoft Office PowerPoint</Application>
  <PresentationFormat>On-screen Show (4:3)</PresentationFormat>
  <Paragraphs>118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</dc:creator>
  <cp:lastModifiedBy>4TECH</cp:lastModifiedBy>
  <cp:revision>220</cp:revision>
  <dcterms:created xsi:type="dcterms:W3CDTF">2017-01-13T01:25:23Z</dcterms:created>
  <dcterms:modified xsi:type="dcterms:W3CDTF">2017-02-12T12:26:54Z</dcterms:modified>
</cp:coreProperties>
</file>