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92" r:id="rId4"/>
    <p:sldId id="293" r:id="rId5"/>
    <p:sldId id="294" r:id="rId6"/>
    <p:sldId id="295" r:id="rId7"/>
    <p:sldId id="296" r:id="rId8"/>
    <p:sldId id="297" r:id="rId9"/>
    <p:sldId id="298" r:id="rId10"/>
    <p:sldId id="299" r:id="rId11"/>
    <p:sldId id="300" r:id="rId12"/>
    <p:sldId id="301" r:id="rId13"/>
    <p:sldId id="259" r:id="rId14"/>
    <p:sldId id="302" r:id="rId15"/>
    <p:sldId id="28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FFFF"/>
    <a:srgbClr val="808080"/>
    <a:srgbClr val="5F5F5F"/>
    <a:srgbClr val="DBEFF9"/>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70" d="100"/>
          <a:sy n="70" d="100"/>
        </p:scale>
        <p:origin x="1356"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DFC78AF-2179-462A-BCD8-96DA41FB11DE}" type="slidenum">
              <a:rPr lang="en-US"/>
              <a:pPr/>
              <a:t>‹#›</a:t>
            </a:fld>
            <a:endParaRPr lang="en-US"/>
          </a:p>
        </p:txBody>
      </p:sp>
    </p:spTree>
    <p:extLst>
      <p:ext uri="{BB962C8B-B14F-4D97-AF65-F5344CB8AC3E}">
        <p14:creationId xmlns:p14="http://schemas.microsoft.com/office/powerpoint/2010/main" val="34942592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01" name="Rectangle 29"/>
          <p:cNvSpPr>
            <a:spLocks noChangeArrowheads="1"/>
          </p:cNvSpPr>
          <p:nvPr/>
        </p:nvSpPr>
        <p:spPr bwMode="hidden">
          <a:xfrm rot="-21600000">
            <a:off x="0" y="4830763"/>
            <a:ext cx="9170988" cy="1809750"/>
          </a:xfrm>
          <a:prstGeom prst="rect">
            <a:avLst/>
          </a:prstGeom>
          <a:gradFill rotWithShape="1">
            <a:gsLst>
              <a:gs pos="0">
                <a:srgbClr val="000066">
                  <a:gamma/>
                  <a:tint val="0"/>
                  <a:invGamma/>
                  <a:alpha val="0"/>
                </a:srgbClr>
              </a:gs>
              <a:gs pos="50000">
                <a:srgbClr val="000066">
                  <a:alpha val="50000"/>
                </a:srgbClr>
              </a:gs>
              <a:gs pos="100000">
                <a:srgbClr val="000066">
                  <a:gamma/>
                  <a:tint val="0"/>
                  <a:invGamma/>
                  <a:alpha val="0"/>
                </a:srgbClr>
              </a:gs>
            </a:gsLst>
            <a:lin ang="5400000" scaled="1"/>
          </a:gradFill>
          <a:ln w="9525">
            <a:noFill/>
            <a:miter lim="800000"/>
            <a:headEnd/>
            <a:tailEnd/>
          </a:ln>
          <a:effectLst/>
        </p:spPr>
        <p:txBody>
          <a:bodyPr wrap="none" anchor="ctr"/>
          <a:lstStyle/>
          <a:p>
            <a:endParaRPr lang="en-US"/>
          </a:p>
        </p:txBody>
      </p:sp>
      <p:sp>
        <p:nvSpPr>
          <p:cNvPr id="3102" name="Rectangle 30"/>
          <p:cNvSpPr>
            <a:spLocks noChangeArrowheads="1"/>
          </p:cNvSpPr>
          <p:nvPr/>
        </p:nvSpPr>
        <p:spPr bwMode="gray">
          <a:xfrm>
            <a:off x="0" y="5291138"/>
            <a:ext cx="9144000" cy="876300"/>
          </a:xfrm>
          <a:prstGeom prst="rect">
            <a:avLst/>
          </a:prstGeom>
          <a:gradFill rotWithShape="1">
            <a:gsLst>
              <a:gs pos="0">
                <a:schemeClr val="tx1">
                  <a:alpha val="27000"/>
                </a:schemeClr>
              </a:gs>
              <a:gs pos="100000">
                <a:schemeClr val="tx1">
                  <a:gamma/>
                  <a:shade val="72941"/>
                  <a:invGamma/>
                  <a:alpha val="89999"/>
                </a:schemeClr>
              </a:gs>
            </a:gsLst>
            <a:lin ang="0" scaled="1"/>
          </a:gradFill>
          <a:ln w="9525">
            <a:noFill/>
            <a:miter lim="800000"/>
            <a:headEnd/>
            <a:tailEnd/>
          </a:ln>
          <a:effectLst/>
        </p:spPr>
        <p:txBody>
          <a:bodyPr wrap="none" anchor="ctr"/>
          <a:lstStyle/>
          <a:p>
            <a:endParaRPr lang="en-US"/>
          </a:p>
        </p:txBody>
      </p:sp>
      <p:sp>
        <p:nvSpPr>
          <p:cNvPr id="3104" name="Oval 32"/>
          <p:cNvSpPr>
            <a:spLocks noChangeArrowheads="1"/>
          </p:cNvSpPr>
          <p:nvPr/>
        </p:nvSpPr>
        <p:spPr bwMode="gray">
          <a:xfrm>
            <a:off x="201613" y="4481513"/>
            <a:ext cx="1133475" cy="1157287"/>
          </a:xfrm>
          <a:prstGeom prst="ellipse">
            <a:avLst/>
          </a:prstGeom>
          <a:blipFill dpi="0" rotWithShape="1">
            <a:blip r:embed="rId3" cstate="print"/>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anchor="ctr"/>
          <a:lstStyle/>
          <a:p>
            <a:endParaRPr lang="en-US"/>
          </a:p>
        </p:txBody>
      </p:sp>
      <p:sp>
        <p:nvSpPr>
          <p:cNvPr id="3105" name="Oval 33"/>
          <p:cNvSpPr>
            <a:spLocks noChangeArrowheads="1"/>
          </p:cNvSpPr>
          <p:nvPr/>
        </p:nvSpPr>
        <p:spPr bwMode="gray">
          <a:xfrm>
            <a:off x="1562100" y="4481513"/>
            <a:ext cx="1133475" cy="1157287"/>
          </a:xfrm>
          <a:prstGeom prst="ellipse">
            <a:avLst/>
          </a:prstGeom>
          <a:blipFill dpi="0" rotWithShape="1">
            <a:blip r:embed="rId4" cstate="print"/>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anchor="ctr"/>
          <a:lstStyle/>
          <a:p>
            <a:endParaRPr lang="en-US"/>
          </a:p>
        </p:txBody>
      </p:sp>
      <p:sp>
        <p:nvSpPr>
          <p:cNvPr id="3074" name="Rectangle 2"/>
          <p:cNvSpPr>
            <a:spLocks noGrp="1" noChangeArrowheads="1"/>
          </p:cNvSpPr>
          <p:nvPr>
            <p:ph type="ctrTitle"/>
          </p:nvPr>
        </p:nvSpPr>
        <p:spPr bwMode="gray">
          <a:xfrm>
            <a:off x="201613" y="5181600"/>
            <a:ext cx="8688387" cy="1066800"/>
          </a:xfrm>
        </p:spPr>
        <p:txBody>
          <a:bodyPr/>
          <a:lstStyle>
            <a:lvl1pPr algn="r">
              <a:defRPr sz="4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886200" y="6210300"/>
            <a:ext cx="5003800" cy="533400"/>
          </a:xfrm>
        </p:spPr>
        <p:txBody>
          <a:bodyPr/>
          <a:lstStyle>
            <a:lvl1pPr marL="0" indent="0" algn="r">
              <a:buFontTx/>
              <a:buNone/>
              <a:defRPr sz="1600" i="1">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389688"/>
            <a:ext cx="1600200" cy="331787"/>
          </a:xfrm>
        </p:spPr>
        <p:txBody>
          <a:bodyPr/>
          <a:lstStyle>
            <a:lvl1pPr>
              <a:defRPr>
                <a:solidFill>
                  <a:schemeClr val="tx1"/>
                </a:solidFill>
              </a:defRPr>
            </a:lvl1pPr>
          </a:lstStyle>
          <a:p>
            <a:endParaRPr lang="en-US"/>
          </a:p>
        </p:txBody>
      </p:sp>
      <p:sp>
        <p:nvSpPr>
          <p:cNvPr id="3077" name="Rectangle 5"/>
          <p:cNvSpPr>
            <a:spLocks noGrp="1" noChangeArrowheads="1"/>
          </p:cNvSpPr>
          <p:nvPr>
            <p:ph type="ftr" sz="quarter" idx="3"/>
          </p:nvPr>
        </p:nvSpPr>
        <p:spPr>
          <a:xfrm>
            <a:off x="2262188" y="6389688"/>
            <a:ext cx="1828800" cy="331787"/>
          </a:xfrm>
        </p:spPr>
        <p:txBody>
          <a:bodyPr/>
          <a:lstStyle>
            <a:lvl1pPr>
              <a:defRPr>
                <a:solidFill>
                  <a:schemeClr val="tx1"/>
                </a:solidFill>
              </a:defRPr>
            </a:lvl1pPr>
          </a:lstStyle>
          <a:p>
            <a:endParaRPr lang="en-US"/>
          </a:p>
        </p:txBody>
      </p:sp>
      <p:sp>
        <p:nvSpPr>
          <p:cNvPr id="3078" name="Rectangle 6"/>
          <p:cNvSpPr>
            <a:spLocks noGrp="1" noChangeArrowheads="1"/>
          </p:cNvSpPr>
          <p:nvPr>
            <p:ph type="sldNum" sz="quarter" idx="4"/>
          </p:nvPr>
        </p:nvSpPr>
        <p:spPr>
          <a:xfrm>
            <a:off x="4343400" y="6389688"/>
            <a:ext cx="1447800" cy="331787"/>
          </a:xfrm>
        </p:spPr>
        <p:txBody>
          <a:bodyPr/>
          <a:lstStyle>
            <a:lvl1pPr>
              <a:defRPr>
                <a:solidFill>
                  <a:schemeClr val="tx1"/>
                </a:solidFill>
              </a:defRPr>
            </a:lvl1pPr>
          </a:lstStyle>
          <a:p>
            <a:fld id="{C9F06B24-ED03-4E12-96D9-686C9A44BA85}" type="slidenum">
              <a:rPr lang="en-US"/>
              <a:pPr/>
              <a:t>‹#›</a:t>
            </a:fld>
            <a:endParaRPr lang="en-US"/>
          </a:p>
        </p:txBody>
      </p:sp>
      <p:pic>
        <p:nvPicPr>
          <p:cNvPr id="3110" name="Picture 38" descr="1"/>
          <p:cNvPicPr>
            <a:picLocks noChangeAspect="1" noChangeArrowheads="1"/>
          </p:cNvPicPr>
          <p:nvPr/>
        </p:nvPicPr>
        <p:blipFill>
          <a:blip r:embed="rId5"/>
          <a:srcRect/>
          <a:stretch>
            <a:fillRect/>
          </a:stretch>
        </p:blipFill>
        <p:spPr bwMode="gray">
          <a:xfrm>
            <a:off x="1371600" y="381000"/>
            <a:ext cx="6019800" cy="4565650"/>
          </a:xfrm>
          <a:prstGeom prst="rect">
            <a:avLst/>
          </a:prstGeom>
          <a:noFill/>
        </p:spPr>
      </p:pic>
      <p:sp>
        <p:nvSpPr>
          <p:cNvPr id="3113" name="Text Box 41"/>
          <p:cNvSpPr txBox="1">
            <a:spLocks noChangeArrowheads="1"/>
          </p:cNvSpPr>
          <p:nvPr/>
        </p:nvSpPr>
        <p:spPr bwMode="black">
          <a:xfrm>
            <a:off x="76200" y="95250"/>
            <a:ext cx="1303338" cy="427038"/>
          </a:xfrm>
          <a:prstGeom prst="rect">
            <a:avLst/>
          </a:prstGeom>
          <a:noFill/>
          <a:ln w="9525">
            <a:noFill/>
            <a:miter lim="800000"/>
            <a:headEnd/>
            <a:tailEnd/>
          </a:ln>
          <a:effectLst>
            <a:outerShdw dist="17961" dir="2700000" algn="ctr" rotWithShape="0">
              <a:srgbClr val="000000">
                <a:alpha val="50000"/>
              </a:srgbClr>
            </a:outerShdw>
          </a:effectLst>
        </p:spPr>
        <p:txBody>
          <a:bodyPr wrap="none">
            <a:spAutoFit/>
          </a:bodyPr>
          <a:lstStyle/>
          <a:p>
            <a:r>
              <a:rPr lang="en-US" sz="2200">
                <a:solidFill>
                  <a:srgbClr val="FFFFFF"/>
                </a:solidFill>
                <a:latin typeface="Arial Black" pitchFamily="34" charset="0"/>
              </a:rPr>
              <a:t>L/O/G/O</a:t>
            </a:r>
          </a:p>
        </p:txBody>
      </p:sp>
      <p:sp>
        <p:nvSpPr>
          <p:cNvPr id="13" name="TextBox 12"/>
          <p:cNvSpPr txBox="1"/>
          <p:nvPr userDrawn="1"/>
        </p:nvSpPr>
        <p:spPr>
          <a:xfrm>
            <a:off x="0" y="6627168"/>
            <a:ext cx="1608133" cy="230832"/>
          </a:xfrm>
          <a:prstGeom prst="rect">
            <a:avLst/>
          </a:prstGeom>
          <a:noFill/>
        </p:spPr>
        <p:txBody>
          <a:bodyPr wrap="none" rtlCol="0">
            <a:spAutoFit/>
          </a:bodyPr>
          <a:lstStyle/>
          <a:p>
            <a:r>
              <a:rPr lang="en-US" sz="900" smtClean="0">
                <a:latin typeface="+mn-lt"/>
              </a:rPr>
              <a:t>www.trungtamtinhoc.edu.vn</a:t>
            </a:r>
            <a:endParaRPr lang="en-US" sz="900">
              <a:latin typeface="+mn-l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4A984D-D566-49D6-AE5A-77E6B135542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7650"/>
            <a:ext cx="2057400"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7650"/>
            <a:ext cx="6019800"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E328C2-AC7B-4F6C-8B8B-0AB33F6A65F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5943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56C9A20-D188-4DED-A8F7-573B442E56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0DA9E3-96B1-491C-96C6-945D18BB50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61D073-B264-4931-9E14-20B8D445B2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DAB1DD-872B-4F37-B345-A5D337D99AE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E860A5-FCC5-4667-9725-2383F7C2859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97ACBFB-A3F7-4ACA-BDD3-EFAFAF62C61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2AE477-C3D5-48CC-ACAE-1488B1522F3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9E006B-C71F-4ED1-A6F5-0CA94335F6B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FF71AE-E037-496A-B4C9-0B778889D3D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ltGray">
          <a:xfrm>
            <a:off x="0" y="487363"/>
            <a:ext cx="9144000" cy="727075"/>
          </a:xfrm>
          <a:prstGeom prst="rect">
            <a:avLst/>
          </a:prstGeom>
          <a:gradFill rotWithShape="1">
            <a:gsLst>
              <a:gs pos="0">
                <a:schemeClr val="tx1">
                  <a:gamma/>
                  <a:shade val="72941"/>
                  <a:invGamma/>
                  <a:alpha val="67999"/>
                </a:schemeClr>
              </a:gs>
              <a:gs pos="100000">
                <a:schemeClr val="tx1">
                  <a:alpha val="27000"/>
                </a:schemeClr>
              </a:gs>
            </a:gsLst>
            <a:lin ang="0" scaled="1"/>
          </a:gradFill>
          <a:ln w="9525">
            <a:noFill/>
            <a:miter lim="800000"/>
            <a:headEnd/>
            <a:tailEnd/>
          </a:ln>
          <a:effectLst/>
        </p:spPr>
        <p:txBody>
          <a:bodyPr wrap="none" anchor="ctr"/>
          <a:lstStyle/>
          <a:p>
            <a:endParaRPr lang="en-US"/>
          </a:p>
        </p:txBody>
      </p:sp>
      <p:sp>
        <p:nvSpPr>
          <p:cNvPr id="1043" name="Oval 19"/>
          <p:cNvSpPr>
            <a:spLocks noChangeArrowheads="1"/>
          </p:cNvSpPr>
          <p:nvPr/>
        </p:nvSpPr>
        <p:spPr bwMode="gray">
          <a:xfrm>
            <a:off x="6457950" y="211138"/>
            <a:ext cx="1133475" cy="1157287"/>
          </a:xfrm>
          <a:prstGeom prst="ellipse">
            <a:avLst/>
          </a:prstGeom>
          <a:blipFill dpi="0" rotWithShape="1">
            <a:blip r:embed="rId15" cstate="print"/>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anchor="ctr"/>
          <a:lstStyle/>
          <a:p>
            <a:endParaRPr lang="en-US"/>
          </a:p>
        </p:txBody>
      </p:sp>
      <p:sp>
        <p:nvSpPr>
          <p:cNvPr id="1044" name="Oval 20"/>
          <p:cNvSpPr>
            <a:spLocks noChangeArrowheads="1"/>
          </p:cNvSpPr>
          <p:nvPr/>
        </p:nvSpPr>
        <p:spPr bwMode="gray">
          <a:xfrm>
            <a:off x="7848600" y="211138"/>
            <a:ext cx="1133475" cy="1157287"/>
          </a:xfrm>
          <a:prstGeom prst="ellipse">
            <a:avLst/>
          </a:prstGeom>
          <a:blipFill dpi="0" rotWithShape="1">
            <a:blip r:embed="rId16" cstate="print"/>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anchor="ctr"/>
          <a:lstStyle/>
          <a:p>
            <a:endParaRPr lang="en-US"/>
          </a:p>
        </p:txBody>
      </p:sp>
      <p:sp>
        <p:nvSpPr>
          <p:cNvPr id="1026" name="Rectangle 2"/>
          <p:cNvSpPr>
            <a:spLocks noGrp="1" noChangeArrowheads="1"/>
          </p:cNvSpPr>
          <p:nvPr>
            <p:ph type="title"/>
          </p:nvPr>
        </p:nvSpPr>
        <p:spPr bwMode="black">
          <a:xfrm>
            <a:off x="457200" y="247650"/>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2C8FD0F5-02A0-4BC6-AF09-587BBE6017B9}" type="slidenum">
              <a:rPr lang="en-US"/>
              <a:pPr/>
              <a:t>‹#›</a:t>
            </a:fld>
            <a:endParaRPr lang="en-US"/>
          </a:p>
        </p:txBody>
      </p:sp>
      <p:sp>
        <p:nvSpPr>
          <p:cNvPr id="10" name="TextBox 9"/>
          <p:cNvSpPr txBox="1"/>
          <p:nvPr/>
        </p:nvSpPr>
        <p:spPr>
          <a:xfrm>
            <a:off x="0" y="6627168"/>
            <a:ext cx="1608133" cy="230832"/>
          </a:xfrm>
          <a:prstGeom prst="rect">
            <a:avLst/>
          </a:prstGeom>
          <a:noFill/>
        </p:spPr>
        <p:txBody>
          <a:bodyPr wrap="none" rtlCol="0">
            <a:spAutoFit/>
          </a:bodyPr>
          <a:lstStyle/>
          <a:p>
            <a:r>
              <a:rPr lang="en-US" sz="900" smtClean="0">
                <a:latin typeface="+mn-lt"/>
              </a:rPr>
              <a:t>www.trungtamtinhoc.edu.vn</a:t>
            </a:r>
            <a:endParaRPr lang="en-US" sz="900">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800" dirty="0" err="1" smtClean="0">
                <a:solidFill>
                  <a:schemeClr val="tx2"/>
                </a:solidFill>
              </a:rPr>
              <a:t>ĐẠI</a:t>
            </a:r>
            <a:r>
              <a:rPr lang="en-US" sz="2800" dirty="0" smtClean="0">
                <a:solidFill>
                  <a:schemeClr val="tx2"/>
                </a:solidFill>
              </a:rPr>
              <a:t> </a:t>
            </a:r>
            <a:r>
              <a:rPr lang="en-US" sz="2800" dirty="0" err="1" smtClean="0">
                <a:solidFill>
                  <a:schemeClr val="tx2"/>
                </a:solidFill>
              </a:rPr>
              <a:t>CƯƠNG</a:t>
            </a:r>
            <a:r>
              <a:rPr lang="en-US" sz="2800" dirty="0" smtClean="0">
                <a:solidFill>
                  <a:schemeClr val="tx2"/>
                </a:solidFill>
              </a:rPr>
              <a:t> </a:t>
            </a:r>
            <a:r>
              <a:rPr lang="en-US" sz="2800" dirty="0" err="1" smtClean="0">
                <a:solidFill>
                  <a:schemeClr val="tx2"/>
                </a:solidFill>
              </a:rPr>
              <a:t>BỆNH</a:t>
            </a:r>
            <a:r>
              <a:rPr lang="en-US" sz="2800" dirty="0" smtClean="0">
                <a:solidFill>
                  <a:schemeClr val="tx2"/>
                </a:solidFill>
              </a:rPr>
              <a:t> </a:t>
            </a:r>
            <a:r>
              <a:rPr lang="en-US" sz="2800" dirty="0" err="1" smtClean="0">
                <a:solidFill>
                  <a:schemeClr val="tx2"/>
                </a:solidFill>
              </a:rPr>
              <a:t>LÝ</a:t>
            </a:r>
            <a:r>
              <a:rPr lang="en-US" sz="2800" dirty="0" smtClean="0">
                <a:solidFill>
                  <a:schemeClr val="tx2"/>
                </a:solidFill>
              </a:rPr>
              <a:t> </a:t>
            </a:r>
            <a:r>
              <a:rPr lang="en-US" sz="2800" dirty="0" err="1" smtClean="0">
                <a:solidFill>
                  <a:schemeClr val="tx2"/>
                </a:solidFill>
              </a:rPr>
              <a:t>HỆ</a:t>
            </a:r>
            <a:r>
              <a:rPr lang="en-US" sz="2800" dirty="0" smtClean="0">
                <a:solidFill>
                  <a:schemeClr val="tx2"/>
                </a:solidFill>
              </a:rPr>
              <a:t> </a:t>
            </a:r>
            <a:r>
              <a:rPr lang="en-US" sz="2800" dirty="0" err="1" smtClean="0">
                <a:solidFill>
                  <a:schemeClr val="tx2"/>
                </a:solidFill>
              </a:rPr>
              <a:t>TIẾT</a:t>
            </a:r>
            <a:r>
              <a:rPr lang="en-US" sz="2800" dirty="0" smtClean="0">
                <a:solidFill>
                  <a:schemeClr val="tx2"/>
                </a:solidFill>
              </a:rPr>
              <a:t> </a:t>
            </a:r>
            <a:r>
              <a:rPr lang="en-US" sz="2800" dirty="0" err="1" smtClean="0">
                <a:solidFill>
                  <a:schemeClr val="tx2"/>
                </a:solidFill>
              </a:rPr>
              <a:t>NIỆU</a:t>
            </a:r>
            <a:endParaRPr lang="en-US" sz="5400" dirty="0"/>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914" y="40487"/>
            <a:ext cx="1354750" cy="11457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411760" y="259399"/>
            <a:ext cx="47989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4635500" algn="l"/>
                <a:tab pos="4876800" algn="l"/>
              </a:tabLst>
            </a:pP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T R Ư Ờ N G</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Đ Ạ I</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H Ọ C  D U Y</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T Â N</a:t>
            </a:r>
            <a:endPar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635500" algn="l"/>
                <a:tab pos="4876800" algn="l"/>
              </a:tabLst>
            </a:pP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K</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H</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O</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A  </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D Ư Ợ C</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3635896" y="2503944"/>
            <a:ext cx="6336704" cy="2677656"/>
          </a:xfrm>
          <a:prstGeom prst="rect">
            <a:avLst/>
          </a:prstGeom>
        </p:spPr>
        <p:txBody>
          <a:bodyPr wrap="square">
            <a:spAutoFit/>
          </a:bodyPr>
          <a:lstStyle/>
          <a:p>
            <a:pPr marL="0" lvl="1"/>
            <a:r>
              <a:rPr lang="vi-VN" sz="2400" b="1" dirty="0" smtClean="0">
                <a:latin typeface="Times New Roman" pitchFamily="18" charset="0"/>
                <a:cs typeface="Times New Roman" pitchFamily="18" charset="0"/>
              </a:rPr>
              <a:t>	</a:t>
            </a:r>
            <a:r>
              <a:rPr lang="vi-VN" sz="2400" b="1" dirty="0" smtClean="0">
                <a:solidFill>
                  <a:srgbClr val="000000"/>
                </a:solidFill>
                <a:latin typeface="Times New Roman" pitchFamily="18" charset="0"/>
                <a:cs typeface="Times New Roman" pitchFamily="18" charset="0"/>
              </a:rPr>
              <a:t>GVHD: Th.S Nguyễn Phúc Học</a:t>
            </a:r>
          </a:p>
          <a:p>
            <a:pPr marL="0" lvl="1"/>
            <a:r>
              <a:rPr lang="vi-VN" sz="2400" b="1" dirty="0" smtClean="0">
                <a:solidFill>
                  <a:srgbClr val="000000"/>
                </a:solidFill>
                <a:latin typeface="Times New Roman" pitchFamily="18" charset="0"/>
                <a:cs typeface="Times New Roman" pitchFamily="18" charset="0"/>
              </a:rPr>
              <a:t>	SVTH: Nhóm </a:t>
            </a:r>
            <a:r>
              <a:rPr lang="vi-VN" sz="2400" b="1" dirty="0">
                <a:solidFill>
                  <a:srgbClr val="000000"/>
                </a:solidFill>
                <a:latin typeface="Times New Roman" pitchFamily="18" charset="0"/>
                <a:cs typeface="Times New Roman" pitchFamily="18" charset="0"/>
              </a:rPr>
              <a:t>8</a:t>
            </a:r>
            <a:r>
              <a:rPr lang="vi-VN" sz="2400" b="1" dirty="0" smtClean="0">
                <a:solidFill>
                  <a:srgbClr val="000000"/>
                </a:solidFill>
                <a:latin typeface="Times New Roman" pitchFamily="18" charset="0"/>
                <a:cs typeface="Times New Roman" pitchFamily="18" charset="0"/>
              </a:rPr>
              <a:t> - Lớp: PTH 350H </a:t>
            </a:r>
          </a:p>
          <a:p>
            <a:pPr marL="0" lvl="1"/>
            <a:r>
              <a:rPr lang="vi-VN" sz="2400" dirty="0" smtClean="0">
                <a:solidFill>
                  <a:srgbClr val="000000"/>
                </a:solidFill>
                <a:latin typeface="Times New Roman" pitchFamily="18" charset="0"/>
                <a:cs typeface="Times New Roman" pitchFamily="18" charset="0"/>
              </a:rPr>
              <a:t>             1. Lê Thị Quỳnh Anh</a:t>
            </a:r>
          </a:p>
          <a:p>
            <a:pPr marL="0" lvl="1"/>
            <a:r>
              <a:rPr lang="vi-VN" sz="2400" dirty="0" smtClean="0">
                <a:solidFill>
                  <a:srgbClr val="000000"/>
                </a:solidFill>
                <a:latin typeface="Times New Roman" pitchFamily="18" charset="0"/>
                <a:cs typeface="Times New Roman" pitchFamily="18" charset="0"/>
              </a:rPr>
              <a:t>	 2. Ksor Nguyễn Thị Mỹ Ngọc</a:t>
            </a:r>
          </a:p>
          <a:p>
            <a:pPr marL="0" lvl="1"/>
            <a:r>
              <a:rPr lang="vi-VN" sz="2400" dirty="0" smtClean="0">
                <a:solidFill>
                  <a:srgbClr val="000000"/>
                </a:solidFill>
                <a:latin typeface="Times New Roman" pitchFamily="18" charset="0"/>
                <a:cs typeface="Times New Roman" pitchFamily="18" charset="0"/>
              </a:rPr>
              <a:t>	 3. Hoàng Minh Nhật</a:t>
            </a:r>
          </a:p>
          <a:p>
            <a:pPr marL="0" lvl="1"/>
            <a:r>
              <a:rPr lang="vi-VN" sz="2400" dirty="0" smtClean="0">
                <a:solidFill>
                  <a:srgbClr val="000000"/>
                </a:solidFill>
                <a:latin typeface="Times New Roman" pitchFamily="18" charset="0"/>
                <a:cs typeface="Times New Roman" pitchFamily="18" charset="0"/>
              </a:rPr>
              <a:t>	 4. Võ Đại Quốc</a:t>
            </a:r>
          </a:p>
          <a:p>
            <a:pPr marL="0" lvl="1"/>
            <a:r>
              <a:rPr lang="vi-VN" sz="2400" dirty="0" smtClean="0">
                <a:solidFill>
                  <a:srgbClr val="000000"/>
                </a:solidFill>
                <a:latin typeface="Times New Roman" pitchFamily="18" charset="0"/>
                <a:cs typeface="Times New Roman" pitchFamily="18" charset="0"/>
              </a:rPr>
              <a:t>	 5. Nguyễn Thành Nam</a:t>
            </a:r>
            <a:endParaRPr lang="en-US" sz="24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2" name="Rectangle 1"/>
          <p:cNvSpPr/>
          <p:nvPr/>
        </p:nvSpPr>
        <p:spPr>
          <a:xfrm>
            <a:off x="479422" y="1700808"/>
            <a:ext cx="8485066" cy="3363998"/>
          </a:xfrm>
          <a:prstGeom prst="rect">
            <a:avLst/>
          </a:prstGeom>
        </p:spPr>
        <p:txBody>
          <a:bodyPr wrap="square">
            <a:spAutoFit/>
          </a:bodyPr>
          <a:lstStyle/>
          <a:p>
            <a:pPr algn="just">
              <a:lnSpc>
                <a:spcPct val="107000"/>
              </a:lnSpc>
              <a:spcAft>
                <a:spcPts val="800"/>
              </a:spcAft>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Rối loạn cân bằng Kali</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Lượng K+ trong dịch ngoại bào, đặc biệt ở huyết tương chiếm 1 tỷ lệ rất nhỏ nhưng có vai trò sinh lý rất quan trọng trong hoạt động của tế bào.</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Chỉ cần sự thay đổi nhỏ của nồng độ K+/ huyết tương (khoảng 2 mmol/L) là đã có thể có những rối loạn nghiêm trọng trên chức năng của thần kinh và cơ, đặc biệt là cơ tim.</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Bình thường cơ thể có sự cân bằng dương với K+ vì nguồn K+ cung cấp từ chế độ ăn uống là 50-100 mmol trong khi lượng K+ mất đi qua thận, phân và tuyến mồ hôi chỉ khoảng 40 mmol.</a:t>
            </a:r>
            <a:endPar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2"/>
          <p:cNvSpPr>
            <a:spLocks noGrp="1" noChangeArrowheads="1"/>
          </p:cNvSpPr>
          <p:nvPr>
            <p:ph type="title"/>
          </p:nvPr>
        </p:nvSpPr>
        <p:spPr>
          <a:xfrm>
            <a:off x="457200" y="247650"/>
            <a:ext cx="5943600" cy="1143000"/>
          </a:xfrm>
        </p:spPr>
        <p:txBody>
          <a:bodyPr/>
          <a:lstStyle/>
          <a:p>
            <a:r>
              <a:rPr lang="en-US" sz="2800" dirty="0"/>
              <a:t>4. </a:t>
            </a:r>
            <a:r>
              <a:rPr lang="en-US" sz="2800" dirty="0" err="1"/>
              <a:t>BIỂU</a:t>
            </a:r>
            <a:r>
              <a:rPr lang="en-US" sz="2800" dirty="0"/>
              <a:t> </a:t>
            </a:r>
            <a:r>
              <a:rPr lang="en-US" sz="2800" dirty="0" err="1"/>
              <a:t>HIỆN</a:t>
            </a:r>
            <a:r>
              <a:rPr lang="en-US" sz="2800" dirty="0"/>
              <a:t> </a:t>
            </a:r>
            <a:r>
              <a:rPr lang="en-US" sz="2800" dirty="0" err="1"/>
              <a:t>BỆNH</a:t>
            </a:r>
            <a:r>
              <a:rPr lang="en-US" sz="2800" dirty="0"/>
              <a:t> </a:t>
            </a:r>
            <a:r>
              <a:rPr lang="en-US" sz="2800" dirty="0" err="1"/>
              <a:t>TIẾT</a:t>
            </a:r>
            <a:r>
              <a:rPr lang="en-US" sz="2800" dirty="0"/>
              <a:t> </a:t>
            </a:r>
            <a:r>
              <a:rPr lang="en-US" sz="2800" dirty="0" err="1"/>
              <a:t>NIỆU</a:t>
            </a:r>
            <a:endParaRPr lang="en-US" sz="2800" dirty="0"/>
          </a:p>
        </p:txBody>
      </p:sp>
    </p:spTree>
    <p:extLst>
      <p:ext uri="{BB962C8B-B14F-4D97-AF65-F5344CB8AC3E}">
        <p14:creationId xmlns:p14="http://schemas.microsoft.com/office/powerpoint/2010/main" val="1948135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2" name="Rectangle 1"/>
          <p:cNvSpPr/>
          <p:nvPr/>
        </p:nvSpPr>
        <p:spPr>
          <a:xfrm>
            <a:off x="402609" y="1439253"/>
            <a:ext cx="8190656" cy="5193538"/>
          </a:xfrm>
          <a:prstGeom prst="rect">
            <a:avLst/>
          </a:prstGeom>
        </p:spPr>
        <p:txBody>
          <a:bodyPr wrap="square">
            <a:spAutoFit/>
          </a:bodyPr>
          <a:lstStyle/>
          <a:p>
            <a:pPr algn="just">
              <a:lnSpc>
                <a:spcPct val="107000"/>
              </a:lnSpc>
              <a:spcAft>
                <a:spcPts val="800"/>
              </a:spcAft>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Giảm Kali máu</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Những nguyên nhân gây giảm kali máu thường gặp nhất: dùng thuốc lợi tiểu, dùng cocticoid kéo dài, tăng tiết aldosterol, nhiễm kiềm, chế độ ăn thiếu, nôn, tiêu chảy, dùng thuốc tẩy kéo dài.</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Biểu hiện lâm sàng khi K+ &lt; 3,5 mmol/L: mỏi cơ, yếu cơ, giảm nhu động ruột gây chướng bụng, giảm huyết áp tâm trương, trên điện tim có sóng T thấp khoảng QT kéo dài.</a:t>
            </a:r>
          </a:p>
          <a:p>
            <a:pPr algn="just">
              <a:lnSpc>
                <a:spcPct val="107000"/>
              </a:lnSpc>
              <a:spcAft>
                <a:spcPts val="800"/>
              </a:spcAft>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Tăng kali máu</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Nguyên nhân thường gặp nhất là do suy thận, dùng các thuốc lợi tiêu giữ K+, thuốc kháng aldosterol, toan chuyển hóa, suy tuyến thượng thận, tổn thương mô và cung cấp quá nhiều K+ (qua thực phẩm, do dùng thuốc).</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Khi K+ máu cao &gt; 5,5 mmol/L, biểu hiện lâm sàng không rõ, trên điện tâm đồ có sóng T cao nhọn, nếu K+ tăng cao và nhanh thì rất nguy hiểm vì có thể dẫn tới rung thất hoặc ngừng tim</a:t>
            </a:r>
            <a:r>
              <a:rPr lang="vi-VN" sz="2000" dirty="0">
                <a:latin typeface="Times New Roman" panose="02020603050405020304" pitchFamily="18" charset="0"/>
                <a:ea typeface="Arial" panose="020B0604020202020204" pitchFamily="34" charset="0"/>
                <a:cs typeface="Times New Roman" panose="02020603050405020304" pitchFamily="18" charset="0"/>
              </a:rPr>
              <a:t>.</a:t>
            </a:r>
            <a:endParaRPr lang="vi-VN" sz="20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2"/>
          <p:cNvSpPr>
            <a:spLocks noGrp="1" noChangeArrowheads="1"/>
          </p:cNvSpPr>
          <p:nvPr>
            <p:ph type="title"/>
          </p:nvPr>
        </p:nvSpPr>
        <p:spPr>
          <a:xfrm>
            <a:off x="457200" y="247650"/>
            <a:ext cx="5943600" cy="1143000"/>
          </a:xfrm>
        </p:spPr>
        <p:txBody>
          <a:bodyPr/>
          <a:lstStyle/>
          <a:p>
            <a:r>
              <a:rPr lang="en-US" sz="2800" dirty="0"/>
              <a:t>4. </a:t>
            </a:r>
            <a:r>
              <a:rPr lang="en-US" sz="2800" dirty="0" err="1"/>
              <a:t>BIỂU</a:t>
            </a:r>
            <a:r>
              <a:rPr lang="en-US" sz="2800" dirty="0"/>
              <a:t> </a:t>
            </a:r>
            <a:r>
              <a:rPr lang="en-US" sz="2800" dirty="0" err="1"/>
              <a:t>HIỆN</a:t>
            </a:r>
            <a:r>
              <a:rPr lang="en-US" sz="2800" dirty="0"/>
              <a:t> </a:t>
            </a:r>
            <a:r>
              <a:rPr lang="en-US" sz="2800" dirty="0" err="1"/>
              <a:t>BỆNH</a:t>
            </a:r>
            <a:r>
              <a:rPr lang="en-US" sz="2800" dirty="0"/>
              <a:t> </a:t>
            </a:r>
            <a:r>
              <a:rPr lang="en-US" sz="2800" dirty="0" err="1"/>
              <a:t>TIẾT</a:t>
            </a:r>
            <a:r>
              <a:rPr lang="en-US" sz="2800" dirty="0"/>
              <a:t> </a:t>
            </a:r>
            <a:r>
              <a:rPr lang="en-US" sz="2800" dirty="0" err="1"/>
              <a:t>NIỆU</a:t>
            </a:r>
            <a:endParaRPr lang="en-US" sz="2800" dirty="0"/>
          </a:p>
        </p:txBody>
      </p:sp>
    </p:spTree>
    <p:extLst>
      <p:ext uri="{BB962C8B-B14F-4D97-AF65-F5344CB8AC3E}">
        <p14:creationId xmlns:p14="http://schemas.microsoft.com/office/powerpoint/2010/main" val="3193845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2" name="Rectangle 1"/>
          <p:cNvSpPr/>
          <p:nvPr/>
        </p:nvSpPr>
        <p:spPr>
          <a:xfrm>
            <a:off x="65956" y="1225989"/>
            <a:ext cx="5256584" cy="5515997"/>
          </a:xfrm>
          <a:prstGeom prst="rect">
            <a:avLst/>
          </a:prstGeom>
        </p:spPr>
        <p:txBody>
          <a:bodyPr wrap="square">
            <a:spAutoFit/>
          </a:bodyPr>
          <a:lstStyle/>
          <a:p>
            <a:pPr algn="just">
              <a:lnSpc>
                <a:spcPct val="107000"/>
              </a:lnSpc>
              <a:spcAft>
                <a:spcPts val="800"/>
              </a:spcAft>
            </a:pPr>
            <a:r>
              <a:rPr lang="vi-VN" sz="320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4.3. Biểu </a:t>
            </a:r>
            <a:r>
              <a:rPr 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 toàn </a:t>
            </a:r>
            <a:r>
              <a:rPr lang="vi-VN" sz="320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thân</a:t>
            </a:r>
            <a:endParaRPr 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Phù:</a:t>
            </a: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Là hiện tượng ứ nước trong khoảng gian bào gây ra bởi 1 hoặc có thể kết hợp nhiều cơ chế sau:</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Do tăng áp lực thủy tĩnh làm cho nước bị đẩy ra khỏi lòng mạch. (1)</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Do mất protein nhiều gây giảm áp lực keo trong máu. (2)</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Do tăng tính thấm thành mạch làm protein thoát ra khỏi thành mạch, dẫn tới kéo theo nước ra khỏi lòng mạch. (3)</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Do ứ Na+ kéo theo giữ nước ở lại cơ thể. (</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4)</a:t>
            </a:r>
            <a:endPar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Cơ chế (2) và (4) là những cơ chế chính gây phù trong các bệnh thận.</a:t>
            </a:r>
            <a:endPar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2"/>
          <p:cNvSpPr>
            <a:spLocks noGrp="1" noChangeArrowheads="1"/>
          </p:cNvSpPr>
          <p:nvPr>
            <p:ph type="title"/>
          </p:nvPr>
        </p:nvSpPr>
        <p:spPr>
          <a:xfrm>
            <a:off x="457200" y="247650"/>
            <a:ext cx="5943600" cy="1143000"/>
          </a:xfrm>
        </p:spPr>
        <p:txBody>
          <a:bodyPr/>
          <a:lstStyle/>
          <a:p>
            <a:r>
              <a:rPr lang="en-US" sz="2800" dirty="0"/>
              <a:t>4. </a:t>
            </a:r>
            <a:r>
              <a:rPr lang="en-US" sz="2800" dirty="0" err="1"/>
              <a:t>BIỂU</a:t>
            </a:r>
            <a:r>
              <a:rPr lang="en-US" sz="2800" dirty="0"/>
              <a:t> </a:t>
            </a:r>
            <a:r>
              <a:rPr lang="en-US" sz="2800" dirty="0" err="1"/>
              <a:t>HIỆN</a:t>
            </a:r>
            <a:r>
              <a:rPr lang="en-US" sz="2800" dirty="0"/>
              <a:t> </a:t>
            </a:r>
            <a:r>
              <a:rPr lang="en-US" sz="2800" dirty="0" err="1"/>
              <a:t>BỆNH</a:t>
            </a:r>
            <a:r>
              <a:rPr lang="en-US" sz="2800" dirty="0"/>
              <a:t> </a:t>
            </a:r>
            <a:r>
              <a:rPr lang="en-US" sz="2800" dirty="0" err="1"/>
              <a:t>TIẾT</a:t>
            </a:r>
            <a:r>
              <a:rPr lang="en-US" sz="2800" dirty="0"/>
              <a:t> </a:t>
            </a:r>
            <a:r>
              <a:rPr lang="en-US" sz="2800" dirty="0" err="1"/>
              <a:t>NIỆU</a:t>
            </a:r>
            <a:endParaRPr lang="en-US" sz="2800" dirty="0"/>
          </a:p>
        </p:txBody>
      </p:sp>
      <p:pic>
        <p:nvPicPr>
          <p:cNvPr id="2050" name="Picture 2" descr="http://4.bp.blogspot.com/-_sYYxQjHvzY/VehUMC-12BI/AAAAAAAAA4Q/KPeYedtJHxI/s1600/phu-ne-do-than-h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432918"/>
            <a:ext cx="3289076" cy="344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993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2" name="Rectangle 1"/>
          <p:cNvSpPr/>
          <p:nvPr/>
        </p:nvSpPr>
        <p:spPr>
          <a:xfrm>
            <a:off x="179512" y="1628800"/>
            <a:ext cx="8784976" cy="1512209"/>
          </a:xfrm>
          <a:prstGeom prst="rect">
            <a:avLst/>
          </a:prstGeom>
        </p:spPr>
        <p:txBody>
          <a:bodyPr wrap="square">
            <a:spAutoFit/>
          </a:bodyPr>
          <a:lstStyle/>
          <a:p>
            <a:pPr algn="just">
              <a:lnSpc>
                <a:spcPct val="107000"/>
              </a:lnSpc>
              <a:spcAft>
                <a:spcPts val="800"/>
              </a:spcAft>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Thiếu máu: </a:t>
            </a: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Do thiếu erythropoietin và các chất độc không được bài tiết sẽ ức chế tủy xương sinh hồng cầu.</a:t>
            </a:r>
          </a:p>
          <a:p>
            <a:pPr algn="just">
              <a:lnSpc>
                <a:spcPct val="107000"/>
              </a:lnSpc>
              <a:spcAft>
                <a:spcPts val="800"/>
              </a:spcAft>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Tăng huyết áp: </a:t>
            </a: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Tăng huyết áp trong bệnh thận là do tăng tiết renin của phức hợp cạnh cầu thận tác động vào hệ thống renin-angiotensin aldosteron.</a:t>
            </a:r>
            <a:endPar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2"/>
          <p:cNvSpPr>
            <a:spLocks noGrp="1" noChangeArrowheads="1"/>
          </p:cNvSpPr>
          <p:nvPr>
            <p:ph type="title"/>
          </p:nvPr>
        </p:nvSpPr>
        <p:spPr>
          <a:xfrm>
            <a:off x="457200" y="247650"/>
            <a:ext cx="5943600" cy="1143000"/>
          </a:xfrm>
        </p:spPr>
        <p:txBody>
          <a:bodyPr/>
          <a:lstStyle/>
          <a:p>
            <a:r>
              <a:rPr lang="en-US" sz="2800" dirty="0"/>
              <a:t>4. </a:t>
            </a:r>
            <a:r>
              <a:rPr lang="en-US" sz="2800" dirty="0" err="1"/>
              <a:t>BIỂU</a:t>
            </a:r>
            <a:r>
              <a:rPr lang="en-US" sz="2800" dirty="0"/>
              <a:t> </a:t>
            </a:r>
            <a:r>
              <a:rPr lang="en-US" sz="2800" dirty="0" err="1"/>
              <a:t>HIỆN</a:t>
            </a:r>
            <a:r>
              <a:rPr lang="en-US" sz="2800" dirty="0"/>
              <a:t> </a:t>
            </a:r>
            <a:r>
              <a:rPr lang="en-US" sz="2800" dirty="0" err="1"/>
              <a:t>BỆNH</a:t>
            </a:r>
            <a:r>
              <a:rPr lang="en-US" sz="2800" dirty="0"/>
              <a:t> </a:t>
            </a:r>
            <a:r>
              <a:rPr lang="en-US" sz="2800" dirty="0" err="1"/>
              <a:t>TIẾT</a:t>
            </a:r>
            <a:r>
              <a:rPr lang="en-US" sz="2800" dirty="0"/>
              <a:t> </a:t>
            </a:r>
            <a:r>
              <a:rPr lang="en-US" sz="2800" dirty="0" err="1"/>
              <a:t>NIỆU</a:t>
            </a:r>
            <a:endParaRPr lang="en-US" sz="2800" dirty="0"/>
          </a:p>
        </p:txBody>
      </p:sp>
      <p:pic>
        <p:nvPicPr>
          <p:cNvPr id="3074" name="Picture 2" descr="http://www.chuatribenhmatngu.com/wp-content/uploads/2016/07/benh-tang-huyet-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379159"/>
            <a:ext cx="6624736" cy="310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3" name="Rectangle 2"/>
          <p:cNvSpPr/>
          <p:nvPr/>
        </p:nvSpPr>
        <p:spPr>
          <a:xfrm>
            <a:off x="251520" y="1700808"/>
            <a:ext cx="8424936" cy="3466590"/>
          </a:xfrm>
          <a:prstGeom prst="rect">
            <a:avLst/>
          </a:prstGeom>
        </p:spPr>
        <p:txBody>
          <a:bodyPr wrap="square">
            <a:spAutoFit/>
          </a:bodyPr>
          <a:lstStyle/>
          <a:p>
            <a:pPr algn="just">
              <a:lnSpc>
                <a:spcPct val="107000"/>
              </a:lnSpc>
              <a:spcAft>
                <a:spcPts val="800"/>
              </a:spcAft>
            </a:pPr>
            <a:r>
              <a:rPr lang="vi-VN" sz="20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 </a:t>
            </a:r>
            <a:r>
              <a:rPr lang="vi-VN" sz="2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bệnh của hệ thận tiết niệu có thể biểu hiện tổn thương ở một bên hoặc cả 2 bên, các bệnh thường gặp bao gồm:</a:t>
            </a:r>
          </a:p>
          <a:p>
            <a:pPr marL="342900" indent="-342900" algn="just">
              <a:lnSpc>
                <a:spcPct val="107000"/>
              </a:lnSpc>
              <a:spcAft>
                <a:spcPts val="800"/>
              </a:spcAft>
              <a:buFont typeface="Wingdings" panose="05000000000000000000" pitchFamily="2" charset="2"/>
              <a:buChar char="Ø"/>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Các bệnh vùng vỏ thận: </a:t>
            </a: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Viêm cầu thận (cấp, mạn tính), hội chứng thận hư, viêm ống thận.</a:t>
            </a:r>
          </a:p>
          <a:p>
            <a:pPr marL="342900" indent="-342900" algn="just">
              <a:lnSpc>
                <a:spcPct val="107000"/>
              </a:lnSpc>
              <a:spcAft>
                <a:spcPts val="800"/>
              </a:spcAft>
              <a:buFont typeface="Wingdings" panose="05000000000000000000" pitchFamily="2" charset="2"/>
              <a:buChar char="Ø"/>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Sỏi tiết niệu</a:t>
            </a: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Sỏi thận, sỏi niệu quản, sỏi bàng quang, sỏi niệu đạo.</a:t>
            </a:r>
          </a:p>
          <a:p>
            <a:pPr marL="342900" indent="-342900" algn="just">
              <a:lnSpc>
                <a:spcPct val="107000"/>
              </a:lnSpc>
              <a:spcAft>
                <a:spcPts val="800"/>
              </a:spcAft>
              <a:buFont typeface="Wingdings" panose="05000000000000000000" pitchFamily="2" charset="2"/>
              <a:buChar char="Ø"/>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Nhiêm trùng tiết niệu : </a:t>
            </a: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Viêm đài bể thận, viêm niệu quản, viêm bàng quang, viêm niệu đạo.</a:t>
            </a:r>
          </a:p>
          <a:p>
            <a:pPr marL="342900" indent="-342900" algn="just">
              <a:lnSpc>
                <a:spcPct val="107000"/>
              </a:lnSpc>
              <a:spcAft>
                <a:spcPts val="800"/>
              </a:spcAft>
              <a:buFont typeface="Wingdings" panose="05000000000000000000" pitchFamily="2" charset="2"/>
              <a:buChar char="Ø"/>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Suy thận cấp tính, suy thận mạn tính</a:t>
            </a: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Là hậu quả của các bệnh trên. Tuy nhiên nguyên nhân khác ngoài thận cũng có thể gây suy thận.</a:t>
            </a:r>
            <a:endPar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2"/>
          <p:cNvSpPr>
            <a:spLocks noGrp="1" noChangeArrowheads="1"/>
          </p:cNvSpPr>
          <p:nvPr>
            <p:ph type="title"/>
          </p:nvPr>
        </p:nvSpPr>
        <p:spPr>
          <a:xfrm>
            <a:off x="255122" y="298279"/>
            <a:ext cx="7139136" cy="1143000"/>
          </a:xfrm>
        </p:spPr>
        <p:txBody>
          <a:bodyPr/>
          <a:lstStyle/>
          <a:p>
            <a:r>
              <a:rPr lang="en-US" sz="2400" dirty="0"/>
              <a:t>4. </a:t>
            </a:r>
            <a:r>
              <a:rPr lang="en-US" sz="2400" dirty="0" err="1" smtClean="0"/>
              <a:t>CÁC</a:t>
            </a:r>
            <a:r>
              <a:rPr lang="en-US" sz="2400" dirty="0" smtClean="0"/>
              <a:t> </a:t>
            </a:r>
            <a:r>
              <a:rPr lang="en-US" sz="2400" dirty="0" err="1" smtClean="0"/>
              <a:t>BỆNH</a:t>
            </a:r>
            <a:r>
              <a:rPr lang="en-US" sz="2400" dirty="0" smtClean="0"/>
              <a:t> </a:t>
            </a:r>
            <a:r>
              <a:rPr lang="en-US" sz="2400" dirty="0" err="1" smtClean="0"/>
              <a:t>TIẾT</a:t>
            </a:r>
            <a:r>
              <a:rPr lang="en-US" sz="2400" dirty="0" smtClean="0"/>
              <a:t> </a:t>
            </a:r>
            <a:r>
              <a:rPr lang="en-US" sz="2400" dirty="0" err="1" smtClean="0"/>
              <a:t>NIỆU</a:t>
            </a:r>
            <a:r>
              <a:rPr lang="en-US" sz="2400" dirty="0" smtClean="0"/>
              <a:t> </a:t>
            </a:r>
            <a:r>
              <a:rPr lang="en-US" sz="2400" dirty="0" err="1" smtClean="0"/>
              <a:t>THƯỜNG</a:t>
            </a:r>
            <a:r>
              <a:rPr lang="en-US" sz="2400" dirty="0" smtClean="0"/>
              <a:t> </a:t>
            </a:r>
            <a:r>
              <a:rPr lang="en-US" sz="2400" dirty="0" err="1" smtClean="0"/>
              <a:t>GẶP</a:t>
            </a:r>
            <a:endParaRPr lang="en-US" sz="2400" dirty="0"/>
          </a:p>
        </p:txBody>
      </p:sp>
    </p:spTree>
    <p:extLst>
      <p:ext uri="{BB962C8B-B14F-4D97-AF65-F5344CB8AC3E}">
        <p14:creationId xmlns:p14="http://schemas.microsoft.com/office/powerpoint/2010/main" val="3717512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ctrTitle"/>
          </p:nvPr>
        </p:nvSpPr>
        <p:spPr/>
        <p:txBody>
          <a:bodyPr/>
          <a:lstStyle/>
          <a:p>
            <a:r>
              <a:rPr lang="en-US" sz="5000"/>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3" name="Text Box 33"/>
          <p:cNvSpPr txBox="1">
            <a:spLocks noChangeArrowheads="1"/>
          </p:cNvSpPr>
          <p:nvPr/>
        </p:nvSpPr>
        <p:spPr bwMode="white">
          <a:xfrm>
            <a:off x="1912938" y="3700463"/>
            <a:ext cx="3810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chemeClr val="bg1"/>
                </a:solidFill>
                <a:cs typeface="Arial" charset="0"/>
              </a:rPr>
              <a:t>2</a:t>
            </a:r>
          </a:p>
        </p:txBody>
      </p:sp>
      <p:pic>
        <p:nvPicPr>
          <p:cNvPr id="5157" name="Picture 37"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33" name="Rectangle 32"/>
          <p:cNvSpPr/>
          <p:nvPr/>
        </p:nvSpPr>
        <p:spPr>
          <a:xfrm>
            <a:off x="395536" y="476672"/>
            <a:ext cx="8530659" cy="5940088"/>
          </a:xfrm>
          <a:prstGeom prst="rect">
            <a:avLst/>
          </a:prstGeom>
        </p:spPr>
        <p:txBody>
          <a:bodyPr wrap="square">
            <a:spAutoFit/>
          </a:bodyPr>
          <a:lstStyle/>
          <a:p>
            <a:pPr algn="ctr"/>
            <a:r>
              <a:rPr lang="vi-VN" sz="2800" b="1" dirty="0" smtClean="0">
                <a:latin typeface="Times New Roman" pitchFamily="18" charset="0"/>
                <a:cs typeface="Times New Roman" pitchFamily="18" charset="0"/>
              </a:rPr>
              <a:t>NỘI DUNG</a:t>
            </a:r>
            <a:endParaRPr lang="vi-VN" sz="2800" b="1" dirty="0">
              <a:latin typeface="Times New Roman" pitchFamily="18" charset="0"/>
              <a:cs typeface="Times New Roman" pitchFamily="18" charset="0"/>
            </a:endParaRPr>
          </a:p>
          <a:p>
            <a:pPr algn="ctr"/>
            <a:endParaRPr lang="vi-VN" sz="2800" b="1" dirty="0" smtClean="0">
              <a:latin typeface="Times New Roman" pitchFamily="18" charset="0"/>
              <a:cs typeface="Times New Roman" pitchFamily="18" charset="0"/>
            </a:endParaRPr>
          </a:p>
          <a:p>
            <a:pPr marL="457200" lvl="0" indent="-457200">
              <a:lnSpc>
                <a:spcPct val="150000"/>
              </a:lnSpc>
              <a:buFont typeface="+mj-lt"/>
              <a:buAutoNum type="arabicPeriod"/>
            </a:pPr>
            <a:r>
              <a:rPr lang="vi-VN" sz="2400" dirty="0" smtClean="0">
                <a:latin typeface="Times New Roman" pitchFamily="18" charset="0"/>
                <a:cs typeface="Times New Roman" pitchFamily="18" charset="0"/>
              </a:rPr>
              <a:t>ĐẶC ĐIỂM GIẢI PHẪU HỆ TIẾT NIỆU</a:t>
            </a:r>
            <a:endParaRPr lang="vi-VN" sz="2400" dirty="0" smtClean="0">
              <a:latin typeface="Times New Roman" pitchFamily="18" charset="0"/>
              <a:cs typeface="Times New Roman" pitchFamily="18" charset="0"/>
            </a:endParaRPr>
          </a:p>
          <a:p>
            <a:pPr marL="457200" lvl="0" indent="-457200">
              <a:lnSpc>
                <a:spcPct val="150000"/>
              </a:lnSpc>
              <a:buFont typeface="+mj-lt"/>
              <a:buAutoNum type="arabicPeriod"/>
            </a:pPr>
            <a:r>
              <a:rPr lang="vi-VN" sz="2400" dirty="0" smtClean="0">
                <a:latin typeface="Times New Roman" pitchFamily="18" charset="0"/>
                <a:cs typeface="Times New Roman" pitchFamily="18" charset="0"/>
              </a:rPr>
              <a:t>CHỨC NĂNG CỦA THẬN</a:t>
            </a:r>
            <a:endParaRPr lang="vi-VN" sz="2400" dirty="0" smtClean="0">
              <a:latin typeface="Times New Roman" pitchFamily="18" charset="0"/>
              <a:cs typeface="Times New Roman" pitchFamily="18" charset="0"/>
            </a:endParaRPr>
          </a:p>
          <a:p>
            <a:pPr marL="457200" lvl="0" indent="-457200">
              <a:lnSpc>
                <a:spcPct val="150000"/>
              </a:lnSpc>
              <a:buFont typeface="+mj-lt"/>
              <a:buAutoNum type="arabicPeriod"/>
            </a:pPr>
            <a:r>
              <a:rPr lang="vi-VN" sz="2400" dirty="0" smtClean="0">
                <a:latin typeface="Times New Roman" pitchFamily="18" charset="0"/>
                <a:cs typeface="Times New Roman" pitchFamily="18" charset="0"/>
              </a:rPr>
              <a:t>RỐI LOẠN CHỨC NĂNG THẬN</a:t>
            </a:r>
            <a:endParaRPr lang="vi-VN" sz="2400" dirty="0" smtClean="0">
              <a:latin typeface="Times New Roman" pitchFamily="18" charset="0"/>
              <a:cs typeface="Times New Roman" pitchFamily="18" charset="0"/>
            </a:endParaRPr>
          </a:p>
          <a:p>
            <a:pPr marL="457200" lvl="0" indent="-457200">
              <a:lnSpc>
                <a:spcPct val="150000"/>
              </a:lnSpc>
              <a:buFont typeface="+mj-lt"/>
              <a:buAutoNum type="arabicPeriod"/>
            </a:pPr>
            <a:r>
              <a:rPr lang="vi-VN" sz="2400" dirty="0" smtClean="0">
                <a:latin typeface="Times New Roman" pitchFamily="18" charset="0"/>
                <a:cs typeface="Times New Roman" pitchFamily="18" charset="0"/>
              </a:rPr>
              <a:t>NHỮNG TRIỆU CHỨNG BỆNH LIÊN QUAN TIẾT NIỆU</a:t>
            </a:r>
          </a:p>
          <a:p>
            <a:pPr lvl="0">
              <a:lnSpc>
                <a:spcPct val="1500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4.1. BIỂU HIỆN Ở NƯỚC TIỂU</a:t>
            </a:r>
          </a:p>
          <a:p>
            <a:pPr lvl="0">
              <a:lnSpc>
                <a:spcPct val="1500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4.2. BIỂU HIỆN Ở MÁU</a:t>
            </a:r>
          </a:p>
          <a:p>
            <a:pPr lvl="0">
              <a:lnSpc>
                <a:spcPct val="1500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4.3. BIỂU HIỆN TOÀN THÂN</a:t>
            </a:r>
            <a:endParaRPr lang="vi-VN" sz="2400" dirty="0">
              <a:latin typeface="Times New Roman" pitchFamily="18" charset="0"/>
              <a:cs typeface="Times New Roman" pitchFamily="18" charset="0"/>
            </a:endParaRPr>
          </a:p>
          <a:p>
            <a:pPr lvl="0">
              <a:lnSpc>
                <a:spcPct val="150000"/>
              </a:lnSpc>
            </a:pPr>
            <a:r>
              <a:rPr lang="vi-VN" sz="2400" dirty="0" smtClean="0">
                <a:latin typeface="Times New Roman" pitchFamily="18" charset="0"/>
                <a:cs typeface="Times New Roman" pitchFamily="18" charset="0"/>
              </a:rPr>
              <a:t>5.   CÁC BỆNH HỆ THỐNG THẬN – TIẾT NIỆU THƯỜNG GẶP</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1. </a:t>
            </a:r>
            <a:r>
              <a:rPr lang="en-US" dirty="0" err="1" smtClean="0"/>
              <a:t>GIẢI</a:t>
            </a:r>
            <a:r>
              <a:rPr lang="en-US" dirty="0" smtClean="0"/>
              <a:t> </a:t>
            </a:r>
            <a:r>
              <a:rPr lang="en-US" dirty="0" err="1" smtClean="0"/>
              <a:t>PHẪU</a:t>
            </a:r>
            <a:endParaRPr lang="en-US" dirty="0"/>
          </a:p>
        </p:txBody>
      </p:sp>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pic>
        <p:nvPicPr>
          <p:cNvPr id="43012" name="Picture 4" descr="http://khoanhi.hongngochospital.vn/wp-content/uploads/2016/04/Dau-hieu-benh-suy-than-o-tre-e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1507"/>
            <a:ext cx="4860032" cy="4581127"/>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https://yhoccongdong.com/wp-content/uploads/2016/04/cau-truc-cua-mot-nephr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612503"/>
            <a:ext cx="4283968" cy="45811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2045" y="6211638"/>
            <a:ext cx="1949795" cy="501099"/>
          </a:xfrm>
          <a:prstGeom prst="rect">
            <a:avLst/>
          </a:prstGeom>
          <a:noFill/>
        </p:spPr>
        <p:txBody>
          <a:bodyPr wrap="square" rtlCol="0">
            <a:spAutoFit/>
          </a:bodyPr>
          <a:lstStyle/>
          <a:p>
            <a:pPr algn="just">
              <a:lnSpc>
                <a:spcPts val="3500"/>
              </a:lnSpc>
            </a:pPr>
            <a:r>
              <a:rPr lang="vi-VN" sz="2400" b="1" dirty="0" smtClean="0">
                <a:solidFill>
                  <a:srgbClr val="000000"/>
                </a:solidFill>
                <a:latin typeface="Times New Roman" pitchFamily="18" charset="0"/>
                <a:cs typeface="Times New Roman" pitchFamily="18" charset="0"/>
              </a:rPr>
              <a:t>Cấu tạo thận</a:t>
            </a:r>
            <a:endParaRPr lang="vi-VN" sz="2400" b="1" dirty="0" smtClean="0">
              <a:solidFill>
                <a:srgbClr val="000000"/>
              </a:solidFill>
              <a:latin typeface="Times New Roman" pitchFamily="18" charset="0"/>
              <a:cs typeface="Times New Roman" pitchFamily="18" charset="0"/>
            </a:endParaRPr>
          </a:p>
        </p:txBody>
      </p:sp>
      <p:sp>
        <p:nvSpPr>
          <p:cNvPr id="7" name="TextBox 6"/>
          <p:cNvSpPr txBox="1"/>
          <p:nvPr/>
        </p:nvSpPr>
        <p:spPr>
          <a:xfrm>
            <a:off x="5415050" y="6159822"/>
            <a:ext cx="3173931" cy="541174"/>
          </a:xfrm>
          <a:prstGeom prst="rect">
            <a:avLst/>
          </a:prstGeom>
          <a:noFill/>
        </p:spPr>
        <p:txBody>
          <a:bodyPr wrap="square" rtlCol="0">
            <a:spAutoFit/>
          </a:bodyPr>
          <a:lstStyle/>
          <a:p>
            <a:pPr algn="just">
              <a:lnSpc>
                <a:spcPts val="3500"/>
              </a:lnSpc>
            </a:pPr>
            <a:r>
              <a:rPr lang="vi-VN" sz="2400" b="1" dirty="0" smtClean="0">
                <a:solidFill>
                  <a:srgbClr val="000000"/>
                </a:solidFill>
                <a:latin typeface="Times New Roman" pitchFamily="18" charset="0"/>
                <a:cs typeface="Times New Roman" pitchFamily="18" charset="0"/>
              </a:rPr>
              <a:t>Cấu trúc một nephron</a:t>
            </a:r>
            <a:endParaRPr lang="vi-VN" sz="2400" b="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43607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800" dirty="0" smtClean="0"/>
              <a:t>2. </a:t>
            </a:r>
            <a:r>
              <a:rPr lang="en-US" sz="2800" dirty="0" err="1" smtClean="0"/>
              <a:t>CHỨC</a:t>
            </a:r>
            <a:r>
              <a:rPr lang="en-US" sz="2800" dirty="0" smtClean="0"/>
              <a:t> </a:t>
            </a:r>
            <a:r>
              <a:rPr lang="en-US" sz="2800" dirty="0" err="1" smtClean="0"/>
              <a:t>NĂNG</a:t>
            </a:r>
            <a:r>
              <a:rPr lang="en-US" sz="2800" dirty="0" smtClean="0"/>
              <a:t> </a:t>
            </a:r>
            <a:r>
              <a:rPr lang="en-US" sz="2800" dirty="0" err="1" smtClean="0"/>
              <a:t>CỦA</a:t>
            </a:r>
            <a:r>
              <a:rPr lang="en-US" sz="2800" dirty="0" smtClean="0"/>
              <a:t> </a:t>
            </a:r>
            <a:r>
              <a:rPr lang="en-US" sz="2800" dirty="0" err="1" smtClean="0"/>
              <a:t>THẬN</a:t>
            </a:r>
            <a:endParaRPr lang="en-US" sz="2800" dirty="0"/>
          </a:p>
        </p:txBody>
      </p:sp>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7" name="Text Box 9"/>
          <p:cNvSpPr txBox="1">
            <a:spLocks noChangeArrowheads="1"/>
          </p:cNvSpPr>
          <p:nvPr/>
        </p:nvSpPr>
        <p:spPr bwMode="gray">
          <a:xfrm>
            <a:off x="251520" y="1374180"/>
            <a:ext cx="8712968" cy="5693866"/>
          </a:xfrm>
          <a:prstGeom prst="rect">
            <a:avLst/>
          </a:prstGeom>
          <a:noFill/>
          <a:ln w="9525" algn="ctr">
            <a:noFill/>
            <a:miter lim="800000"/>
            <a:headEnd/>
            <a:tailEnd/>
          </a:ln>
        </p:spPr>
        <p:txBody>
          <a:bodyPr wrap="square">
            <a:spAutoFit/>
          </a:bodyPr>
          <a:lstStyle/>
          <a:p>
            <a:pPr marL="342900" indent="-342900" algn="just">
              <a:buFont typeface="Wingdings" panose="05000000000000000000" pitchFamily="2" charset="2"/>
              <a:buChar char="q"/>
            </a:pPr>
            <a:r>
              <a:rPr lang="vi-VN" sz="2000" b="1" dirty="0">
                <a:solidFill>
                  <a:srgbClr val="00B050"/>
                </a:solidFill>
                <a:latin typeface="Times New Roman" panose="02020603050405020304" pitchFamily="18" charset="0"/>
                <a:cs typeface="Times New Roman" panose="02020603050405020304" pitchFamily="18" charset="0"/>
              </a:rPr>
              <a:t>Chức năng thải trừ sản phẩm cặn bã và chất độc</a:t>
            </a:r>
            <a:r>
              <a:rPr lang="en-US" sz="2000" b="1" dirty="0">
                <a:solidFill>
                  <a:srgbClr val="00B05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cs typeface="Times New Roman" panose="02020603050405020304" pitchFamily="18" charset="0"/>
              </a:rPr>
              <a:t>Các chất cặn bã của quá trình chuyển hóa và các chất độc ngoại sinh được hấp thu từ đường tiêu hóa phần lớn được bài tiết qua thận.</a:t>
            </a:r>
          </a:p>
          <a:p>
            <a:pPr algn="just"/>
            <a:r>
              <a:rPr lang="vi-VN" sz="2000" dirty="0">
                <a:solidFill>
                  <a:srgbClr val="000000"/>
                </a:solidFill>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vi-VN" sz="2000" b="1" dirty="0">
                <a:solidFill>
                  <a:srgbClr val="00B050"/>
                </a:solidFill>
                <a:latin typeface="Times New Roman" panose="02020603050405020304" pitchFamily="18" charset="0"/>
                <a:cs typeface="Times New Roman" panose="02020603050405020304" pitchFamily="18" charset="0"/>
              </a:rPr>
              <a:t>Chức năng cân bằng nước và điện giải</a:t>
            </a:r>
          </a:p>
          <a:p>
            <a:pPr algn="just"/>
            <a:r>
              <a:rPr lang="vi-VN" sz="2000" dirty="0" smtClean="0">
                <a:solidFill>
                  <a:srgbClr val="000000"/>
                </a:solidFill>
                <a:latin typeface="Times New Roman" panose="02020603050405020304" pitchFamily="18" charset="0"/>
                <a:cs typeface="Times New Roman" panose="02020603050405020304" pitchFamily="18" charset="0"/>
              </a:rPr>
              <a:t>‒ Điều </a:t>
            </a:r>
            <a:r>
              <a:rPr lang="vi-VN" sz="2000" dirty="0">
                <a:solidFill>
                  <a:srgbClr val="000000"/>
                </a:solidFill>
                <a:latin typeface="Times New Roman" panose="02020603050405020304" pitchFamily="18" charset="0"/>
                <a:cs typeface="Times New Roman" panose="02020603050405020304" pitchFamily="18" charset="0"/>
              </a:rPr>
              <a:t>hòa cân bằng thể tích dịch của cơ thể dựa trên lượng dịch xuất và nhập.</a:t>
            </a:r>
          </a:p>
          <a:p>
            <a:pPr algn="just"/>
            <a:r>
              <a:rPr lang="vi-VN" sz="2000" dirty="0" smtClean="0">
                <a:solidFill>
                  <a:srgbClr val="000000"/>
                </a:solidFill>
                <a:latin typeface="Times New Roman" panose="02020603050405020304" pitchFamily="18" charset="0"/>
                <a:cs typeface="Times New Roman" panose="02020603050405020304" pitchFamily="18" charset="0"/>
              </a:rPr>
              <a:t>‒ Điều </a:t>
            </a:r>
            <a:r>
              <a:rPr lang="vi-VN" sz="2000" dirty="0">
                <a:solidFill>
                  <a:srgbClr val="000000"/>
                </a:solidFill>
                <a:latin typeface="Times New Roman" panose="02020603050405020304" pitchFamily="18" charset="0"/>
                <a:cs typeface="Times New Roman" panose="02020603050405020304" pitchFamily="18" charset="0"/>
              </a:rPr>
              <a:t>hòa nồng độ các chất điện giải trong máu như Na+, Cl-, K+…</a:t>
            </a:r>
          </a:p>
          <a:p>
            <a:pPr algn="just"/>
            <a:r>
              <a:rPr lang="vi-VN" sz="2000" dirty="0">
                <a:solidFill>
                  <a:srgbClr val="000000"/>
                </a:solidFill>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vi-VN" sz="2000" b="1" dirty="0">
                <a:solidFill>
                  <a:srgbClr val="00B050"/>
                </a:solidFill>
                <a:latin typeface="Times New Roman" panose="02020603050405020304" pitchFamily="18" charset="0"/>
                <a:cs typeface="Times New Roman" panose="02020603050405020304" pitchFamily="18" charset="0"/>
              </a:rPr>
              <a:t>Tham gia vào hệ thống hormon - Thận tham gia vào 3 hệ thông hormon của cơ thể:</a:t>
            </a:r>
          </a:p>
          <a:p>
            <a:pPr algn="just"/>
            <a:r>
              <a:rPr lang="vi-VN" sz="2000" dirty="0" smtClean="0">
                <a:solidFill>
                  <a:srgbClr val="000000"/>
                </a:solidFill>
                <a:latin typeface="Times New Roman" panose="02020603050405020304" pitchFamily="18" charset="0"/>
                <a:cs typeface="Times New Roman" panose="02020603050405020304" pitchFamily="18" charset="0"/>
              </a:rPr>
              <a:t>‒ Renin: do các tế bào cạnh cầu thận tiết ra, tham gia vào hệ thống reninangiotensin- aldosteron điều hòa huyết áp.</a:t>
            </a:r>
          </a:p>
          <a:p>
            <a:pPr algn="just"/>
            <a:r>
              <a:rPr lang="vi-VN" sz="2000" dirty="0" smtClean="0">
                <a:solidFill>
                  <a:srgbClr val="000000"/>
                </a:solidFill>
                <a:latin typeface="Times New Roman" panose="02020603050405020304" pitchFamily="18" charset="0"/>
                <a:cs typeface="Times New Roman" panose="02020603050405020304" pitchFamily="18" charset="0"/>
              </a:rPr>
              <a:t>‒ Chuyển hóa calci: trong những trường hợp suy thận mạn thường có rối loạn chuyển hóa calci.</a:t>
            </a:r>
          </a:p>
          <a:p>
            <a:pPr algn="just"/>
            <a:r>
              <a:rPr lang="vi-VN" sz="2000" dirty="0" smtClean="0">
                <a:solidFill>
                  <a:srgbClr val="000000"/>
                </a:solidFill>
                <a:latin typeface="Times New Roman" panose="02020603050405020304" pitchFamily="18" charset="0"/>
                <a:cs typeface="Times New Roman" panose="02020603050405020304" pitchFamily="18" charset="0"/>
              </a:rPr>
              <a:t>‒ Erythropoietin: các tế bào biểu mô quanh ông thận sản xuất erythropoietin. Chất này có vai trò qua trọng trong sản xuất sinh hồng cầukhi thận bị thiếu máu nhờ khả năng kích thích tế bào tiển hồng cầu từ tế bào gốc, kích thích tổng hợp hemoglobin và kích thích vận chuyển hồng cầu lưới từ tủy xương ra máu ngoại vi.</a:t>
            </a:r>
            <a:endParaRPr lang="vi-VN"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213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800" dirty="0" smtClean="0"/>
              <a:t>3. </a:t>
            </a:r>
            <a:r>
              <a:rPr lang="en-US" sz="2800" dirty="0" err="1" smtClean="0"/>
              <a:t>RỐI</a:t>
            </a:r>
            <a:r>
              <a:rPr lang="en-US" sz="2800" dirty="0" smtClean="0"/>
              <a:t> </a:t>
            </a:r>
            <a:r>
              <a:rPr lang="en-US" sz="2800" dirty="0" err="1" smtClean="0"/>
              <a:t>LOẠN</a:t>
            </a:r>
            <a:r>
              <a:rPr lang="en-US" sz="2800" dirty="0" smtClean="0"/>
              <a:t> </a:t>
            </a:r>
            <a:r>
              <a:rPr lang="en-US" sz="2800" dirty="0" err="1" smtClean="0"/>
              <a:t>CHỨC</a:t>
            </a:r>
            <a:r>
              <a:rPr lang="en-US" sz="2800" dirty="0" smtClean="0"/>
              <a:t> </a:t>
            </a:r>
            <a:r>
              <a:rPr lang="en-US" sz="2800" dirty="0" err="1" smtClean="0"/>
              <a:t>NĂNG</a:t>
            </a:r>
            <a:r>
              <a:rPr lang="en-US" sz="2800" dirty="0" smtClean="0"/>
              <a:t> </a:t>
            </a:r>
            <a:r>
              <a:rPr lang="en-US" sz="2800" dirty="0" err="1" smtClean="0"/>
              <a:t>THẬN</a:t>
            </a:r>
            <a:endParaRPr lang="en-US" sz="2800" dirty="0"/>
          </a:p>
        </p:txBody>
      </p:sp>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2" name="Rectangle 1"/>
          <p:cNvSpPr/>
          <p:nvPr/>
        </p:nvSpPr>
        <p:spPr>
          <a:xfrm>
            <a:off x="-4680" y="1390650"/>
            <a:ext cx="8964488" cy="5338577"/>
          </a:xfrm>
          <a:prstGeom prst="rect">
            <a:avLst/>
          </a:prstGeom>
        </p:spPr>
        <p:txBody>
          <a:bodyPr wrap="square">
            <a:spAutoFit/>
          </a:bodyPr>
          <a:lstStyle/>
          <a:p>
            <a:pPr algn="just">
              <a:lnSpc>
                <a:spcPct val="107000"/>
              </a:lnSpc>
              <a:spcAft>
                <a:spcPts val="800"/>
              </a:spcAft>
            </a:pPr>
            <a:r>
              <a:rPr lang="vi-VN" b="1" dirty="0">
                <a:solidFill>
                  <a:schemeClr val="accent4">
                    <a:lumMod val="75000"/>
                  </a:schemeClr>
                </a:solidFill>
                <a:latin typeface="Times New Roman" panose="02020603050405020304" pitchFamily="18" charset="0"/>
                <a:ea typeface="Arial" panose="020B0604020202020204" pitchFamily="34" charset="0"/>
                <a:cs typeface="Times New Roman" panose="02020603050405020304" pitchFamily="18" charset="0"/>
              </a:rPr>
              <a:t>Sinh lý bệnh rối loạn chức năng thận: Suy chức năng thận bao gồm rối loạn chức năng cầu thận và rối loạn chức năng ống thận, có thể đồng thời rối loạn cả hai.</a:t>
            </a:r>
          </a:p>
          <a:p>
            <a:pPr algn="just">
              <a:lnSpc>
                <a:spcPct val="107000"/>
              </a:lnSpc>
              <a:spcAft>
                <a:spcPts val="800"/>
              </a:spcAft>
            </a:pPr>
            <a:r>
              <a:rPr lang="vi-VN"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Rối loạn chức năng cầu thận: </a:t>
            </a:r>
            <a:r>
              <a:rPr lang="vi-VN" dirty="0">
                <a:solidFill>
                  <a:schemeClr val="accent4">
                    <a:lumMod val="75000"/>
                  </a:schemeClr>
                </a:solidFill>
                <a:latin typeface="Times New Roman" panose="02020603050405020304" pitchFamily="18" charset="0"/>
                <a:ea typeface="Arial" panose="020B0604020202020204" pitchFamily="34" charset="0"/>
                <a:cs typeface="Times New Roman" panose="02020603050405020304" pitchFamily="18" charset="0"/>
              </a:rPr>
              <a:t>giảm lưu lượng máu đến cầu thận, viêm mao mạch cầu thận và tắc nghẽn đường dẫn niệu sau thận. Hậu quả:</a:t>
            </a:r>
          </a:p>
          <a:p>
            <a:pPr algn="just">
              <a:lnSpc>
                <a:spcPct val="107000"/>
              </a:lnSpc>
              <a:spcAft>
                <a:spcPts val="800"/>
              </a:spcAft>
            </a:pPr>
            <a:r>
              <a:rPr lang="vi-VN" dirty="0">
                <a:solidFill>
                  <a:schemeClr val="accent4">
                    <a:lumMod val="75000"/>
                  </a:schemeClr>
                </a:solidFill>
                <a:latin typeface="Times New Roman" panose="02020603050405020304" pitchFamily="18" charset="0"/>
                <a:ea typeface="Arial" panose="020B0604020202020204" pitchFamily="34" charset="0"/>
                <a:cs typeface="Times New Roman" panose="02020603050405020304" pitchFamily="18" charset="0"/>
              </a:rPr>
              <a:t>‒ Thiểu niệu, tăng thể tích tuần hoàn, tăng ure máu, tăng kali máu, tăng phosphat máu, tăng uric máu (do giảm lượng lọc và tăng tái hấp thu)</a:t>
            </a:r>
          </a:p>
          <a:p>
            <a:pPr algn="just">
              <a:lnSpc>
                <a:spcPct val="107000"/>
              </a:lnSpc>
              <a:spcAft>
                <a:spcPts val="800"/>
              </a:spcAft>
            </a:pPr>
            <a:r>
              <a:rPr lang="vi-VN" dirty="0">
                <a:solidFill>
                  <a:schemeClr val="accent4">
                    <a:lumMod val="75000"/>
                  </a:schemeClr>
                </a:solidFill>
                <a:latin typeface="Times New Roman" panose="02020603050405020304" pitchFamily="18" charset="0"/>
                <a:ea typeface="Arial" panose="020B0604020202020204" pitchFamily="34" charset="0"/>
                <a:cs typeface="Times New Roman" panose="02020603050405020304" pitchFamily="18" charset="0"/>
              </a:rPr>
              <a:t>‒ Tăng kali máu và toan máu do giảm bài tiết ở ống thận.</a:t>
            </a:r>
          </a:p>
          <a:p>
            <a:pPr algn="just">
              <a:lnSpc>
                <a:spcPct val="107000"/>
              </a:lnSpc>
              <a:spcAft>
                <a:spcPts val="800"/>
              </a:spcAft>
            </a:pPr>
            <a:r>
              <a:rPr lang="vi-VN"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Rối loạn chức năng ống </a:t>
            </a:r>
            <a:r>
              <a:rPr lang="vi-VN"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thận:</a:t>
            </a:r>
            <a:endParaRPr lang="vi-VN"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vi-VN" dirty="0">
                <a:solidFill>
                  <a:schemeClr val="accent4">
                    <a:lumMod val="75000"/>
                  </a:schemeClr>
                </a:solidFill>
                <a:latin typeface="Times New Roman" panose="02020603050405020304" pitchFamily="18" charset="0"/>
                <a:ea typeface="Arial" panose="020B0604020202020204" pitchFamily="34" charset="0"/>
                <a:cs typeface="Times New Roman" panose="02020603050405020304" pitchFamily="18" charset="0"/>
              </a:rPr>
              <a:t>‒ Do đó suy chức năng ống thận sẽ đào thải nhiều nước tiểu quá mức (đa niệu) kèm theo mất chất điện giải và chất dinh dưỡng. Rối loạn bơm trao đổi natri-kali-acid. Mặt khác còn giảm bài tiết acid dẫn đến toan máu hậu quả của rối loạn chức năng ống thận là:</a:t>
            </a:r>
          </a:p>
          <a:p>
            <a:pPr algn="just">
              <a:lnSpc>
                <a:spcPct val="107000"/>
              </a:lnSpc>
              <a:spcAft>
                <a:spcPts val="800"/>
              </a:spcAft>
            </a:pPr>
            <a:r>
              <a:rPr lang="vi-VN" dirty="0">
                <a:solidFill>
                  <a:schemeClr val="accent4">
                    <a:lumMod val="75000"/>
                  </a:schemeClr>
                </a:solidFill>
                <a:latin typeface="Times New Roman" panose="02020603050405020304" pitchFamily="18" charset="0"/>
                <a:ea typeface="Arial" panose="020B0604020202020204" pitchFamily="34" charset="0"/>
                <a:cs typeface="Times New Roman" panose="02020603050405020304" pitchFamily="18" charset="0"/>
              </a:rPr>
              <a:t>‒ Đa niệu do giảm tái hấp thu nước và natri.</a:t>
            </a:r>
          </a:p>
          <a:p>
            <a:pPr algn="just">
              <a:lnSpc>
                <a:spcPct val="107000"/>
              </a:lnSpc>
              <a:spcAft>
                <a:spcPts val="800"/>
              </a:spcAft>
            </a:pPr>
            <a:r>
              <a:rPr lang="vi-VN" dirty="0">
                <a:solidFill>
                  <a:schemeClr val="accent4">
                    <a:lumMod val="75000"/>
                  </a:schemeClr>
                </a:solidFill>
                <a:latin typeface="Times New Roman" panose="02020603050405020304" pitchFamily="18" charset="0"/>
                <a:ea typeface="Arial" panose="020B0604020202020204" pitchFamily="34" charset="0"/>
                <a:cs typeface="Times New Roman" panose="02020603050405020304" pitchFamily="18" charset="0"/>
              </a:rPr>
              <a:t>‒ Giảm kali máu, phosphat máu. Nước tiểu có albumin, glucose, phosphat do giảm tái hấp thu các chất trên.</a:t>
            </a:r>
          </a:p>
          <a:p>
            <a:pPr algn="just">
              <a:lnSpc>
                <a:spcPct val="107000"/>
              </a:lnSpc>
              <a:spcAft>
                <a:spcPts val="800"/>
              </a:spcAft>
            </a:pPr>
            <a:r>
              <a:rPr lang="vi-VN" dirty="0">
                <a:solidFill>
                  <a:schemeClr val="accent4">
                    <a:lumMod val="75000"/>
                  </a:schemeClr>
                </a:solidFill>
                <a:latin typeface="Times New Roman" panose="02020603050405020304" pitchFamily="18" charset="0"/>
                <a:ea typeface="Arial" panose="020B0604020202020204" pitchFamily="34" charset="0"/>
                <a:cs typeface="Times New Roman" panose="02020603050405020304" pitchFamily="18" charset="0"/>
              </a:rPr>
              <a:t>‒ Toan máu do giảm bài tiết.</a:t>
            </a:r>
            <a:endParaRPr lang="vi-VN" dirty="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33499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800" dirty="0" smtClean="0"/>
              <a:t>4. </a:t>
            </a:r>
            <a:r>
              <a:rPr lang="en-US" sz="2800" dirty="0" err="1" smtClean="0"/>
              <a:t>BIỂU</a:t>
            </a:r>
            <a:r>
              <a:rPr lang="en-US" sz="2800" dirty="0" smtClean="0"/>
              <a:t> </a:t>
            </a:r>
            <a:r>
              <a:rPr lang="en-US" sz="2800" dirty="0" err="1" smtClean="0"/>
              <a:t>HIỆN</a:t>
            </a:r>
            <a:r>
              <a:rPr lang="en-US" sz="2800" dirty="0" smtClean="0"/>
              <a:t> </a:t>
            </a:r>
            <a:r>
              <a:rPr lang="en-US" sz="2800" dirty="0" err="1" smtClean="0"/>
              <a:t>BỆNH</a:t>
            </a:r>
            <a:r>
              <a:rPr lang="en-US" sz="2800" dirty="0" smtClean="0"/>
              <a:t> </a:t>
            </a:r>
            <a:r>
              <a:rPr lang="en-US" sz="2800" dirty="0" err="1" smtClean="0"/>
              <a:t>TIẾT</a:t>
            </a:r>
            <a:r>
              <a:rPr lang="en-US" sz="2800" dirty="0" smtClean="0"/>
              <a:t> </a:t>
            </a:r>
            <a:r>
              <a:rPr lang="en-US" sz="2800" dirty="0" err="1" smtClean="0"/>
              <a:t>NIỆU</a:t>
            </a:r>
            <a:endParaRPr lang="en-US" sz="2800" dirty="0"/>
          </a:p>
        </p:txBody>
      </p:sp>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2" name="Rectangle 1"/>
          <p:cNvSpPr/>
          <p:nvPr/>
        </p:nvSpPr>
        <p:spPr>
          <a:xfrm>
            <a:off x="7021" y="1268760"/>
            <a:ext cx="8974491" cy="5483039"/>
          </a:xfrm>
          <a:prstGeom prst="rect">
            <a:avLst/>
          </a:prstGeom>
        </p:spPr>
        <p:txBody>
          <a:bodyPr wrap="square">
            <a:spAutoFit/>
          </a:bodyPr>
          <a:lstStyle/>
          <a:p>
            <a:pPr algn="just">
              <a:lnSpc>
                <a:spcPct val="107000"/>
              </a:lnSpc>
              <a:spcAft>
                <a:spcPts val="800"/>
              </a:spcAft>
            </a:pPr>
            <a:r>
              <a:rPr lang="vi-VN"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4.1. Biểu </a:t>
            </a:r>
            <a:r>
              <a:rPr lang="vi-VN"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 ở nước tiểu</a:t>
            </a:r>
          </a:p>
          <a:p>
            <a:pPr algn="just">
              <a:lnSpc>
                <a:spcPct val="107000"/>
              </a:lnSpc>
              <a:spcAft>
                <a:spcPts val="800"/>
              </a:spcAft>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Thay đổi về lượng nước tiểu</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Số lượng nước tiểu trong 24h ở người bình thường rất thay đổi, trung bình 1-1,5 lit.</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Lượng nước tiểu chịu ảnh hưởng rõ rệt của chế độ ăn uống (nhiều hay ít nước), thời tiết (ra mồ hôi nhiều hay ít) , cường độ lao động thể lực (cao hay thấp).</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Đa niệu (đái nhiều): khi lượng nước tiểu &gt; 2,5 lít/24h trong điều kiện nghỉ ngơi, trong khi lượng nước đưa vào bình thường khoảng 1,5 lít. Nguyên nhân là do tăng lọc ở cầu thận hoặc giảm giảm tái hấp thu ở ống thận. Thường gặp trong suy thận mãn, xơ thận (người già), viêm thận- bể thận mạn, đái tháo đường, đái tháo nhạt.</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Thiểu niệu: sự giảm số lượng nước tiểu để duy trì sự sống, khi lượng nước tiểu &lt; 400ml/24h là thiểu niệu.</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Vô niệu: khi lượng nước tiểu &lt; 100ml/24h gọi là vô niệu. Nguyên nhân thiểu niệu hoặc vô niệu là do giảm lưu lượng máu đến thận (gây giảm lưu lượng lọc), tổn thương tại thận hoặc tắc nghẽn đường dẫn niệu.</a:t>
            </a:r>
            <a:endPar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66472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800" dirty="0"/>
              <a:t>4. </a:t>
            </a:r>
            <a:r>
              <a:rPr lang="en-US" sz="2800" dirty="0" err="1"/>
              <a:t>BIỂU</a:t>
            </a:r>
            <a:r>
              <a:rPr lang="en-US" sz="2800" dirty="0"/>
              <a:t> </a:t>
            </a:r>
            <a:r>
              <a:rPr lang="en-US" sz="2800" dirty="0" err="1"/>
              <a:t>HIỆN</a:t>
            </a:r>
            <a:r>
              <a:rPr lang="en-US" sz="2800" dirty="0"/>
              <a:t> </a:t>
            </a:r>
            <a:r>
              <a:rPr lang="en-US" sz="2800" dirty="0" err="1"/>
              <a:t>BỆNH</a:t>
            </a:r>
            <a:r>
              <a:rPr lang="en-US" sz="2800" dirty="0"/>
              <a:t> </a:t>
            </a:r>
            <a:r>
              <a:rPr lang="en-US" sz="2800" dirty="0" err="1"/>
              <a:t>TIẾT</a:t>
            </a:r>
            <a:r>
              <a:rPr lang="en-US" sz="2800" dirty="0"/>
              <a:t> </a:t>
            </a:r>
            <a:r>
              <a:rPr lang="en-US" sz="2800" dirty="0" err="1"/>
              <a:t>NIỆU</a:t>
            </a:r>
            <a:endParaRPr lang="en-US" sz="2800" dirty="0"/>
          </a:p>
        </p:txBody>
      </p:sp>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2" name="Rectangle 1"/>
          <p:cNvSpPr/>
          <p:nvPr/>
        </p:nvSpPr>
        <p:spPr>
          <a:xfrm>
            <a:off x="251520" y="1700808"/>
            <a:ext cx="8784976" cy="3898503"/>
          </a:xfrm>
          <a:prstGeom prst="rect">
            <a:avLst/>
          </a:prstGeom>
        </p:spPr>
        <p:txBody>
          <a:bodyPr wrap="square">
            <a:spAutoFit/>
          </a:bodyPr>
          <a:lstStyle/>
          <a:p>
            <a:pPr algn="just">
              <a:lnSpc>
                <a:spcPct val="107000"/>
              </a:lnSpc>
              <a:spcAft>
                <a:spcPts val="800"/>
              </a:spcAft>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Rối loạn về cách bài tiết nước tiểu</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Đái buốt: đau khi đi tiểu, nguyên nhân thường do nhiễm khuẩn / viêm đường tiết niệu.</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Đái khó, ngập ngừng: khó bắt đầu khi đi tiểu, nguyên nhân do tắc niệu đạo (phì đại tuyến tiền liệt, sỏi niệu đạo).</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Đái dắt: đi tiểu nhiều lần, mỗi lần một ít nước tiểu: nguyên nhân do stress, nhiễm trùng, phì đại tuyến tiền liệt.</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Đái không tự chủ: do stress, rối loạn thần kinh cơ.</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Đái về đêm: hay đi tiểu nhiều lần vào ban đêm, nguyên nhân thường do suy tim, đái tháo đường.</a:t>
            </a:r>
            <a:endPar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33732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2" name="Rectangle 1"/>
          <p:cNvSpPr/>
          <p:nvPr/>
        </p:nvSpPr>
        <p:spPr>
          <a:xfrm>
            <a:off x="251520" y="1393026"/>
            <a:ext cx="8784976" cy="1182888"/>
          </a:xfrm>
          <a:prstGeom prst="rect">
            <a:avLst/>
          </a:prstGeom>
        </p:spPr>
        <p:txBody>
          <a:bodyPr wrap="square">
            <a:spAutoFit/>
          </a:bodyPr>
          <a:lstStyle/>
          <a:p>
            <a:pPr>
              <a:lnSpc>
                <a:spcPct val="107000"/>
              </a:lnSpc>
              <a:spcAft>
                <a:spcPts val="800"/>
              </a:spcAft>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Thay đổi thành phần nước tiểu</a:t>
            </a:r>
          </a:p>
          <a:p>
            <a:pPr>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Bình thường những thành phần như protein, hồng cầu, bạch cầu, trụ niệu không có trong nước tiểu, khi có là biểu hiện tình trạng bệnh lý</a:t>
            </a:r>
            <a:endPar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2"/>
          <p:cNvSpPr>
            <a:spLocks noGrp="1" noChangeArrowheads="1"/>
          </p:cNvSpPr>
          <p:nvPr>
            <p:ph type="title"/>
          </p:nvPr>
        </p:nvSpPr>
        <p:spPr>
          <a:xfrm>
            <a:off x="457200" y="247650"/>
            <a:ext cx="5943600" cy="1143000"/>
          </a:xfrm>
        </p:spPr>
        <p:txBody>
          <a:bodyPr/>
          <a:lstStyle/>
          <a:p>
            <a:r>
              <a:rPr lang="en-US" sz="2800" dirty="0"/>
              <a:t>4. </a:t>
            </a:r>
            <a:r>
              <a:rPr lang="en-US" sz="2800" dirty="0" err="1"/>
              <a:t>BIỂU</a:t>
            </a:r>
            <a:r>
              <a:rPr lang="en-US" sz="2800" dirty="0"/>
              <a:t> </a:t>
            </a:r>
            <a:r>
              <a:rPr lang="en-US" sz="2800" dirty="0" err="1"/>
              <a:t>HIỆN</a:t>
            </a:r>
            <a:r>
              <a:rPr lang="en-US" sz="2800" dirty="0"/>
              <a:t> </a:t>
            </a:r>
            <a:r>
              <a:rPr lang="en-US" sz="2800" dirty="0" err="1"/>
              <a:t>BỆNH</a:t>
            </a:r>
            <a:r>
              <a:rPr lang="en-US" sz="2800" dirty="0"/>
              <a:t> </a:t>
            </a:r>
            <a:r>
              <a:rPr lang="en-US" sz="2800" dirty="0" err="1"/>
              <a:t>TIẾT</a:t>
            </a:r>
            <a:r>
              <a:rPr lang="en-US" sz="2800" dirty="0"/>
              <a:t> </a:t>
            </a:r>
            <a:r>
              <a:rPr lang="en-US" sz="2800" dirty="0" err="1"/>
              <a:t>NIỆU</a:t>
            </a:r>
            <a:endParaRPr lang="en-US" sz="2800" dirty="0"/>
          </a:p>
        </p:txBody>
      </p:sp>
      <p:pic>
        <p:nvPicPr>
          <p:cNvPr id="1026" name="Picture 2" descr="http://img.khoahoc.tv/photos/image/2016/01/22/mau-sac-nuoc-tie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454" y="2924944"/>
            <a:ext cx="7093246" cy="356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50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2" name="Rectangle 1"/>
          <p:cNvSpPr/>
          <p:nvPr/>
        </p:nvSpPr>
        <p:spPr>
          <a:xfrm>
            <a:off x="323528" y="1196752"/>
            <a:ext cx="8334672" cy="5515997"/>
          </a:xfrm>
          <a:prstGeom prst="rect">
            <a:avLst/>
          </a:prstGeom>
        </p:spPr>
        <p:txBody>
          <a:bodyPr wrap="square">
            <a:spAutoFit/>
          </a:bodyPr>
          <a:lstStyle/>
          <a:p>
            <a:pPr algn="just">
              <a:lnSpc>
                <a:spcPct val="107000"/>
              </a:lnSpc>
              <a:spcAft>
                <a:spcPts val="800"/>
              </a:spcAft>
            </a:pPr>
            <a:r>
              <a:rPr lang="vi-VN"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4.2. Những </a:t>
            </a:r>
            <a:r>
              <a:rPr lang="vi-VN"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 hiện ở máu</a:t>
            </a:r>
          </a:p>
          <a:p>
            <a:pPr algn="just">
              <a:lnSpc>
                <a:spcPct val="107000"/>
              </a:lnSpc>
              <a:spcAft>
                <a:spcPts val="800"/>
              </a:spcAft>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Nitơ phi protein máu cao (Ure máu cao)</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Nitơ phi protein máu cao là tình trạng các sản phẩm giang hóa protein (ure, creatinin) bị tích lại do hậu quả của giảm bài tiết qua thận.</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Bình thường nồng độ ure trong máu là 0,2 – 0,3 mg/ml. Mức tăng ure máu hay creatinin huyết thanh biểu thị mức độ suy giảm mức lọc cầu thận. Ngoài ra còn có biểu hiện lâm sàng như: mệt mỏi, kích động hoặc lú lẫn, buồn nôn, nôn, rối loạn nhịp thở.</a:t>
            </a:r>
          </a:p>
          <a:p>
            <a:pPr algn="just">
              <a:lnSpc>
                <a:spcPct val="107000"/>
              </a:lnSpc>
              <a:spcAft>
                <a:spcPts val="800"/>
              </a:spcAft>
            </a:pPr>
            <a:r>
              <a:rPr lang="vi-VN" sz="20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Toan máu</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Thận có vai trò quan trọng trong đào thải các acid của cơ thể và phục hồi dự trữ kiềm nhằm đảm bảo cho pH máu luôn hằng định.</a:t>
            </a:r>
          </a:p>
          <a:p>
            <a:pPr algn="just">
              <a:lnSpc>
                <a:spcPct val="107000"/>
              </a:lnSpc>
              <a:spcAft>
                <a:spcPts val="800"/>
              </a:spcAft>
            </a:pPr>
            <a:r>
              <a:rPr lang="vi-VN"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Khi bị suy thận thường xuất hiện toan máu (pH máu giảm) do thận không đào thải được các sản phẩm acid ra khỏi cơ thể (như acid uric) bằng quá trình lọc ở cầu thận, đồng thời giảm bài tiết H+, giảm sản xuất NH3 của tế bào ống thận</a:t>
            </a:r>
            <a:r>
              <a:rPr lang="vi-VN" sz="2000" dirty="0">
                <a:latin typeface="Times New Roman" panose="02020603050405020304" pitchFamily="18" charset="0"/>
                <a:ea typeface="Arial" panose="020B0604020202020204" pitchFamily="34" charset="0"/>
                <a:cs typeface="Times New Roman" panose="02020603050405020304" pitchFamily="18" charset="0"/>
              </a:rPr>
              <a:t>.</a:t>
            </a:r>
            <a:endParaRPr lang="vi-VN" sz="20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2"/>
          <p:cNvSpPr>
            <a:spLocks noGrp="1" noChangeArrowheads="1"/>
          </p:cNvSpPr>
          <p:nvPr>
            <p:ph type="title"/>
          </p:nvPr>
        </p:nvSpPr>
        <p:spPr>
          <a:xfrm>
            <a:off x="457200" y="247650"/>
            <a:ext cx="5943600" cy="1143000"/>
          </a:xfrm>
        </p:spPr>
        <p:txBody>
          <a:bodyPr/>
          <a:lstStyle/>
          <a:p>
            <a:r>
              <a:rPr lang="en-US" sz="2800" dirty="0"/>
              <a:t>4. </a:t>
            </a:r>
            <a:r>
              <a:rPr lang="en-US" sz="2800" dirty="0" err="1"/>
              <a:t>BIỂU</a:t>
            </a:r>
            <a:r>
              <a:rPr lang="en-US" sz="2800" dirty="0"/>
              <a:t> </a:t>
            </a:r>
            <a:r>
              <a:rPr lang="en-US" sz="2800" dirty="0" err="1"/>
              <a:t>HIỆN</a:t>
            </a:r>
            <a:r>
              <a:rPr lang="en-US" sz="2800" dirty="0"/>
              <a:t> </a:t>
            </a:r>
            <a:r>
              <a:rPr lang="en-US" sz="2800" dirty="0" err="1"/>
              <a:t>BỆNH</a:t>
            </a:r>
            <a:r>
              <a:rPr lang="en-US" sz="2800" dirty="0"/>
              <a:t> </a:t>
            </a:r>
            <a:r>
              <a:rPr lang="en-US" sz="2800" dirty="0" err="1"/>
              <a:t>TIẾT</a:t>
            </a:r>
            <a:r>
              <a:rPr lang="en-US" sz="2800" dirty="0"/>
              <a:t> </a:t>
            </a:r>
            <a:r>
              <a:rPr lang="en-US" sz="2800" dirty="0" err="1"/>
              <a:t>NIỆU</a:t>
            </a:r>
            <a:endParaRPr lang="en-US" sz="2800" dirty="0"/>
          </a:p>
        </p:txBody>
      </p:sp>
    </p:spTree>
    <p:extLst>
      <p:ext uri="{BB962C8B-B14F-4D97-AF65-F5344CB8AC3E}">
        <p14:creationId xmlns:p14="http://schemas.microsoft.com/office/powerpoint/2010/main" val="3325885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573TGp_research_light">
  <a:themeElements>
    <a:clrScheme name="Default Design 3">
      <a:dk1>
        <a:srgbClr val="85218F"/>
      </a:dk1>
      <a:lt1>
        <a:srgbClr val="FFFFFF"/>
      </a:lt1>
      <a:dk2>
        <a:srgbClr val="F9DBF3"/>
      </a:dk2>
      <a:lt2>
        <a:srgbClr val="808080"/>
      </a:lt2>
      <a:accent1>
        <a:srgbClr val="9461CD"/>
      </a:accent1>
      <a:accent2>
        <a:srgbClr val="4E8DDA"/>
      </a:accent2>
      <a:accent3>
        <a:srgbClr val="FFFFFF"/>
      </a:accent3>
      <a:accent4>
        <a:srgbClr val="711B79"/>
      </a:accent4>
      <a:accent5>
        <a:srgbClr val="C8B7E3"/>
      </a:accent5>
      <a:accent6>
        <a:srgbClr val="467FC5"/>
      </a:accent6>
      <a:hlink>
        <a:srgbClr val="3FBB83"/>
      </a:hlink>
      <a:folHlink>
        <a:srgbClr val="C98C4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E3038"/>
        </a:dk1>
        <a:lt1>
          <a:srgbClr val="FFFFFF"/>
        </a:lt1>
        <a:dk2>
          <a:srgbClr val="DDDDDD"/>
        </a:dk2>
        <a:lt2>
          <a:srgbClr val="808080"/>
        </a:lt2>
        <a:accent1>
          <a:srgbClr val="5ECC4C"/>
        </a:accent1>
        <a:accent2>
          <a:srgbClr val="DE4A98"/>
        </a:accent2>
        <a:accent3>
          <a:srgbClr val="FFFFFF"/>
        </a:accent3>
        <a:accent4>
          <a:srgbClr val="26272E"/>
        </a:accent4>
        <a:accent5>
          <a:srgbClr val="B6E2B2"/>
        </a:accent5>
        <a:accent6>
          <a:srgbClr val="C94289"/>
        </a:accent6>
        <a:hlink>
          <a:srgbClr val="B89642"/>
        </a:hlink>
        <a:folHlink>
          <a:srgbClr val="4EA4CA"/>
        </a:folHlink>
      </a:clrScheme>
      <a:clrMap bg1="lt1" tx1="dk1" bg2="lt2" tx2="dk2" accent1="accent1" accent2="accent2" accent3="accent3" accent4="accent4" accent5="accent5" accent6="accent6" hlink="hlink" folHlink="folHlink"/>
    </a:extraClrScheme>
    <a:extraClrScheme>
      <a:clrScheme name="Default Design 2">
        <a:dk1>
          <a:srgbClr val="0052A4"/>
        </a:dk1>
        <a:lt1>
          <a:srgbClr val="FFFFFF"/>
        </a:lt1>
        <a:dk2>
          <a:srgbClr val="DBEFF9"/>
        </a:dk2>
        <a:lt2>
          <a:srgbClr val="808080"/>
        </a:lt2>
        <a:accent1>
          <a:srgbClr val="5A87BE"/>
        </a:accent1>
        <a:accent2>
          <a:srgbClr val="DC5270"/>
        </a:accent2>
        <a:accent3>
          <a:srgbClr val="FFFFFF"/>
        </a:accent3>
        <a:accent4>
          <a:srgbClr val="00458B"/>
        </a:accent4>
        <a:accent5>
          <a:srgbClr val="B5C3DB"/>
        </a:accent5>
        <a:accent6>
          <a:srgbClr val="C74965"/>
        </a:accent6>
        <a:hlink>
          <a:srgbClr val="53B630"/>
        </a:hlink>
        <a:folHlink>
          <a:srgbClr val="D45F48"/>
        </a:folHlink>
      </a:clrScheme>
      <a:clrMap bg1="lt1" tx1="dk1" bg2="lt2" tx2="dk2" accent1="accent1" accent2="accent2" accent3="accent3" accent4="accent4" accent5="accent5" accent6="accent6" hlink="hlink" folHlink="folHlink"/>
    </a:extraClrScheme>
    <a:extraClrScheme>
      <a:clrScheme name="Default Design 3">
        <a:dk1>
          <a:srgbClr val="85218F"/>
        </a:dk1>
        <a:lt1>
          <a:srgbClr val="FFFFFF"/>
        </a:lt1>
        <a:dk2>
          <a:srgbClr val="F9DBF3"/>
        </a:dk2>
        <a:lt2>
          <a:srgbClr val="808080"/>
        </a:lt2>
        <a:accent1>
          <a:srgbClr val="9461CD"/>
        </a:accent1>
        <a:accent2>
          <a:srgbClr val="4E8DDA"/>
        </a:accent2>
        <a:accent3>
          <a:srgbClr val="FFFFFF"/>
        </a:accent3>
        <a:accent4>
          <a:srgbClr val="711B79"/>
        </a:accent4>
        <a:accent5>
          <a:srgbClr val="C8B7E3"/>
        </a:accent5>
        <a:accent6>
          <a:srgbClr val="467FC5"/>
        </a:accent6>
        <a:hlink>
          <a:srgbClr val="3FBB83"/>
        </a:hlink>
        <a:folHlink>
          <a:srgbClr val="C98C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573TGp_research_light</Template>
  <TotalTime>130</TotalTime>
  <Words>1664</Words>
  <Application>Microsoft Office PowerPoint</Application>
  <PresentationFormat>On-screen Show (4:3)</PresentationFormat>
  <Paragraphs>101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Arial Unicode MS</vt:lpstr>
      <vt:lpstr>Times New Roman</vt:lpstr>
      <vt:lpstr>Wingdings</vt:lpstr>
      <vt:lpstr>573TGp_research_light</vt:lpstr>
      <vt:lpstr>ĐẠI CƯƠNG BỆNH LÝ HỆ TIẾT NIỆU</vt:lpstr>
      <vt:lpstr>PowerPoint Presentation</vt:lpstr>
      <vt:lpstr>1. GIẢI PHẪU</vt:lpstr>
      <vt:lpstr>2. CHỨC NĂNG CỦA THẬN</vt:lpstr>
      <vt:lpstr>3. RỐI LOẠN CHỨC NĂNG THẬN</vt:lpstr>
      <vt:lpstr>4. BIỂU HIỆN BỆNH TIẾT NIỆU</vt:lpstr>
      <vt:lpstr>4. BIỂU HIỆN BỆNH TIẾT NIỆU</vt:lpstr>
      <vt:lpstr>4. BIỂU HIỆN BỆNH TIẾT NIỆU</vt:lpstr>
      <vt:lpstr>4. BIỂU HIỆN BỆNH TIẾT NIỆU</vt:lpstr>
      <vt:lpstr>4. BIỂU HIỆN BỆNH TIẾT NIỆU</vt:lpstr>
      <vt:lpstr>4. BIỂU HIỆN BỆNH TIẾT NIỆU</vt:lpstr>
      <vt:lpstr>4. BIỂU HIỆN BỆNH TIẾT NIỆU</vt:lpstr>
      <vt:lpstr>4. BIỂU HIỆN BỆNH TIẾT NIỆU</vt:lpstr>
      <vt:lpstr>4. CÁC BỆNH TIẾT NIỆU THƯỜNG GẶP</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Nguyễn Thành Nam</dc:creator>
  <cp:lastModifiedBy>Nguyễn Thành Nam</cp:lastModifiedBy>
  <cp:revision>21</cp:revision>
  <dcterms:created xsi:type="dcterms:W3CDTF">2017-02-24T16:50:15Z</dcterms:created>
  <dcterms:modified xsi:type="dcterms:W3CDTF">2017-02-26T10:13:23Z</dcterms:modified>
</cp:coreProperties>
</file>