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6" r:id="rId6"/>
    <p:sldId id="262" r:id="rId7"/>
    <p:sldId id="267" r:id="rId8"/>
    <p:sldId id="268" r:id="rId9"/>
    <p:sldId id="263" r:id="rId10"/>
    <p:sldId id="265" r:id="rId11"/>
    <p:sldId id="260" r:id="rId12"/>
    <p:sldId id="261" r:id="rId13"/>
    <p:sldId id="273" r:id="rId14"/>
    <p:sldId id="259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9" autoAdjust="0"/>
    <p:restoredTop sz="94660"/>
  </p:normalViewPr>
  <p:slideViewPr>
    <p:cSldViewPr>
      <p:cViewPr varScale="1">
        <p:scale>
          <a:sx n="69" d="100"/>
          <a:sy n="69" d="100"/>
        </p:scale>
        <p:origin x="-144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5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2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3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4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1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5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6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6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8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4108-00A4-49AD-87EC-1160C679FB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3F9F-15C4-4DFF-8A1A-2666CB52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1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ext.123doc.org/document/3105894-cham-soc-benh-nhan-dat-noi-khi-quan.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ieutri.vn/cndieutribachmai/7-11-2012/S3070/Dat-noi-khi-quan.htm" TargetMode="External"/><Relationship Id="rId5" Type="http://schemas.openxmlformats.org/officeDocument/2006/relationships/hyperlink" Target="https://khoahoisuctrungvuong.wordpress.com/2016/11/16/cham-soc-benh-nhan-co-ong-mo-khi-quan/" TargetMode="External"/><Relationship Id="rId4" Type="http://schemas.openxmlformats.org/officeDocument/2006/relationships/hyperlink" Target="http://cuocsongtuyetvoipd.blogspot.com/2015/01/cham-soc-benh-nhan-co-noi-khi-quan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22929" y="533400"/>
            <a:ext cx="728287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CHĂM SÓC NGƯỜI BỆNH ĐẶT NỘI KHÍ QUẢN</a:t>
            </a:r>
            <a:endParaRPr lang="en-US" sz="4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2443023" y="3593904"/>
            <a:ext cx="66732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GVHD:  </a:t>
            </a:r>
            <a:r>
              <a:rPr lang="en-US" sz="2800" dirty="0" err="1" smtClean="0"/>
              <a:t>Ths.Bs</a:t>
            </a:r>
            <a:r>
              <a:rPr lang="en-US" sz="2800" dirty="0" smtClean="0"/>
              <a:t> 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Phúc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r>
              <a:rPr lang="en-US" sz="2800" dirty="0" err="1" smtClean="0"/>
              <a:t>Nhóm</a:t>
            </a:r>
            <a:r>
              <a:rPr lang="en-US" sz="2800" dirty="0" smtClean="0"/>
              <a:t> </a:t>
            </a:r>
            <a:r>
              <a:rPr lang="en-US" sz="2800" dirty="0" err="1"/>
              <a:t>s</a:t>
            </a:r>
            <a:r>
              <a:rPr lang="en-US" sz="2800" dirty="0" err="1" smtClean="0"/>
              <a:t>inh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Linh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r>
              <a:rPr lang="en-US" sz="2800" dirty="0" smtClean="0"/>
              <a:t> </a:t>
            </a:r>
            <a:r>
              <a:rPr lang="en-US" sz="2800" dirty="0" err="1" smtClean="0"/>
              <a:t>Thảo</a:t>
            </a:r>
            <a:r>
              <a:rPr lang="en-US" sz="2800" dirty="0" smtClean="0"/>
              <a:t> </a:t>
            </a:r>
            <a:r>
              <a:rPr lang="en-US" sz="2800" dirty="0" err="1" smtClean="0"/>
              <a:t>Lộc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r>
              <a:rPr lang="en-US" sz="2800" dirty="0" smtClean="0"/>
              <a:t> </a:t>
            </a:r>
            <a:r>
              <a:rPr lang="en-US" sz="2800" dirty="0" err="1" smtClean="0"/>
              <a:t>Lịu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286000"/>
            <a:ext cx="6948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Môn</a:t>
            </a:r>
            <a:r>
              <a:rPr lang="en-US" sz="3200" dirty="0" smtClean="0"/>
              <a:t> </a:t>
            </a:r>
            <a:r>
              <a:rPr lang="en-US" sz="3200" dirty="0" err="1" smtClean="0"/>
              <a:t>học</a:t>
            </a:r>
            <a:r>
              <a:rPr lang="en-US" sz="3200" dirty="0" smtClean="0"/>
              <a:t>: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cứu</a:t>
            </a:r>
            <a:r>
              <a:rPr lang="en-US" sz="3200" dirty="0" smtClean="0"/>
              <a:t> </a:t>
            </a:r>
            <a:r>
              <a:rPr lang="en-US" sz="3200" dirty="0" err="1" smtClean="0"/>
              <a:t>hồi</a:t>
            </a:r>
            <a:r>
              <a:rPr lang="en-US" sz="3200" dirty="0" smtClean="0"/>
              <a:t> </a:t>
            </a:r>
            <a:r>
              <a:rPr lang="en-US" sz="3200" dirty="0" err="1" smtClean="0"/>
              <a:t>sức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029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919020" y="685800"/>
            <a:ext cx="76638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V. Theo </a:t>
            </a:r>
            <a:r>
              <a:rPr lang="en-US" sz="3200" b="1" dirty="0" err="1" smtClean="0">
                <a:latin typeface="+mj-lt"/>
              </a:rPr>
              <a:t>dõi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2. Theo </a:t>
            </a:r>
            <a:r>
              <a:rPr lang="en-US" sz="3200" b="1" dirty="0" err="1" smtClean="0">
                <a:latin typeface="+mj-lt"/>
              </a:rPr>
              <a:t>dõi</a:t>
            </a:r>
            <a:endParaRPr lang="en-US" sz="3200" b="1" dirty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Tình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trạng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ống</a:t>
            </a:r>
            <a:r>
              <a:rPr lang="en-US" sz="3200" dirty="0">
                <a:latin typeface="+mj-lt"/>
              </a:rPr>
              <a:t>:</a:t>
            </a:r>
          </a:p>
          <a:p>
            <a:pPr lvl="0"/>
            <a:r>
              <a:rPr lang="en-US" sz="3200" dirty="0" smtClean="0">
                <a:latin typeface="+mj-lt"/>
              </a:rPr>
              <a:t>      + </a:t>
            </a:r>
            <a:r>
              <a:rPr lang="en-US" sz="3200" dirty="0" err="1" smtClean="0">
                <a:latin typeface="+mj-lt"/>
              </a:rPr>
              <a:t>Tắc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nghẽn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ống</a:t>
            </a:r>
            <a:r>
              <a:rPr lang="en-US" sz="3200" dirty="0">
                <a:latin typeface="+mj-lt"/>
              </a:rPr>
              <a:t> do </a:t>
            </a:r>
            <a:r>
              <a:rPr lang="en-US" sz="3200" dirty="0" err="1" smtClean="0">
                <a:latin typeface="+mj-lt"/>
              </a:rPr>
              <a:t>đàm</a:t>
            </a:r>
            <a:r>
              <a:rPr lang="en-US" sz="3200" dirty="0">
                <a:latin typeface="+mj-lt"/>
              </a:rPr>
              <a:t>.</a:t>
            </a:r>
            <a:endParaRPr lang="en-US" sz="3200" dirty="0" smtClean="0">
              <a:latin typeface="+mj-lt"/>
            </a:endParaRPr>
          </a:p>
          <a:p>
            <a:pPr lvl="0"/>
            <a:r>
              <a:rPr lang="en-US" sz="3200" dirty="0" smtClean="0">
                <a:latin typeface="+mj-lt"/>
              </a:rPr>
              <a:t>      + </a:t>
            </a:r>
            <a:r>
              <a:rPr lang="en-US" sz="3200" dirty="0" err="1" smtClean="0">
                <a:latin typeface="+mj-lt"/>
              </a:rPr>
              <a:t>Tuột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sâu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hoặc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tuột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ra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ngoài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/>
              <a:t>do </a:t>
            </a:r>
            <a:r>
              <a:rPr lang="en-US" sz="3200" dirty="0" err="1"/>
              <a:t>cố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tốt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xẹp</a:t>
            </a:r>
            <a:r>
              <a:rPr lang="en-US" sz="3200" dirty="0"/>
              <a:t> </a:t>
            </a:r>
            <a:r>
              <a:rPr lang="en-US" sz="3200" dirty="0" err="1"/>
              <a:t>bóng</a:t>
            </a:r>
            <a:r>
              <a:rPr lang="en-US" sz="3200" dirty="0"/>
              <a:t> </a:t>
            </a:r>
            <a:r>
              <a:rPr lang="en-US" sz="3200" dirty="0" err="1"/>
              <a:t>chèn</a:t>
            </a:r>
            <a:r>
              <a:rPr lang="en-US" sz="3200" dirty="0"/>
              <a:t>.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/>
            <a:r>
              <a:rPr lang="en-US" sz="3200" dirty="0" smtClean="0">
                <a:latin typeface="+mj-lt"/>
              </a:rPr>
              <a:t>      + </a:t>
            </a:r>
            <a:r>
              <a:rPr lang="en-US" sz="3200" dirty="0" err="1" smtClean="0">
                <a:latin typeface="+mj-lt"/>
              </a:rPr>
              <a:t>Gập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cong</a:t>
            </a:r>
            <a:r>
              <a:rPr lang="en-US" sz="3200" dirty="0" smtClean="0">
                <a:latin typeface="+mj-lt"/>
              </a:rPr>
              <a:t>: </a:t>
            </a:r>
            <a:r>
              <a:rPr lang="en-US" sz="3200" dirty="0" err="1"/>
              <a:t>chỉnh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 </a:t>
            </a:r>
            <a:r>
              <a:rPr lang="en-US" sz="3200" dirty="0" err="1"/>
              <a:t>ống</a:t>
            </a:r>
            <a:r>
              <a:rPr lang="en-US" sz="3200" dirty="0"/>
              <a:t>. </a:t>
            </a:r>
            <a:r>
              <a:rPr lang="en-US" sz="3200" dirty="0" err="1"/>
              <a:t>Cố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tay</a:t>
            </a:r>
            <a:r>
              <a:rPr lang="en-US" sz="3200" dirty="0"/>
              <a:t>, </a:t>
            </a:r>
            <a:r>
              <a:rPr lang="en-US" sz="3200" dirty="0" err="1"/>
              <a:t>chân</a:t>
            </a:r>
            <a:r>
              <a:rPr lang="en-US" sz="3200" dirty="0"/>
              <a:t> </a:t>
            </a:r>
            <a:r>
              <a:rPr lang="en-US" sz="3200" dirty="0" err="1"/>
              <a:t>bệnh</a:t>
            </a:r>
            <a:r>
              <a:rPr lang="en-US" sz="3200" dirty="0"/>
              <a:t> </a:t>
            </a:r>
            <a:r>
              <a:rPr lang="en-US" sz="3200" dirty="0" err="1"/>
              <a:t>nhân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kéo</a:t>
            </a:r>
            <a:r>
              <a:rPr lang="en-US" sz="3200" dirty="0"/>
              <a:t> song </a:t>
            </a:r>
            <a:r>
              <a:rPr lang="en-US" sz="3200" dirty="0" err="1"/>
              <a:t>chắn</a:t>
            </a:r>
            <a:r>
              <a:rPr lang="en-US" sz="3200" dirty="0"/>
              <a:t>.</a:t>
            </a:r>
            <a:endParaRPr lang="en-US" sz="3200" dirty="0" smtClean="0">
              <a:latin typeface="+mj-lt"/>
            </a:endParaRPr>
          </a:p>
          <a:p>
            <a:r>
              <a:rPr lang="en-US" sz="3200" dirty="0" smtClean="0"/>
              <a:t>- </a:t>
            </a:r>
            <a:r>
              <a:rPr lang="en-US" sz="3200" dirty="0" err="1" smtClean="0"/>
              <a:t>Dấu</a:t>
            </a:r>
            <a:r>
              <a:rPr lang="en-US" sz="3200" dirty="0" smtClean="0"/>
              <a:t> </a:t>
            </a:r>
            <a:r>
              <a:rPr lang="en-US" sz="3200" dirty="0" err="1"/>
              <a:t>hiệu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 smtClean="0"/>
              <a:t>tồn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lvl="0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56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946728" y="685800"/>
            <a:ext cx="7740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V. Theo </a:t>
            </a:r>
            <a:r>
              <a:rPr lang="en-US" sz="3200" b="1" dirty="0" err="1" smtClean="0">
                <a:latin typeface="+mj-lt"/>
              </a:rPr>
              <a:t>dõi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2. Theo </a:t>
            </a:r>
            <a:r>
              <a:rPr lang="en-US" sz="3200" b="1" dirty="0" err="1" smtClean="0">
                <a:latin typeface="+mj-lt"/>
              </a:rPr>
              <a:t>dõi</a:t>
            </a:r>
            <a:endParaRPr lang="en-US" sz="3200" b="1" dirty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>
                <a:latin typeface="+mj-lt"/>
              </a:rPr>
              <a:t>L</a:t>
            </a:r>
            <a:r>
              <a:rPr lang="en-US" sz="3200" dirty="0" err="1" smtClean="0">
                <a:latin typeface="+mj-lt"/>
              </a:rPr>
              <a:t>ượng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dịch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ra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vào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cơ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thể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hàng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ngày</a:t>
            </a:r>
            <a:endParaRPr lang="en-US" sz="3200" dirty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Các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dấu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hiệu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thần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kinh</a:t>
            </a:r>
            <a:r>
              <a:rPr lang="en-US" sz="3200" dirty="0">
                <a:latin typeface="+mj-lt"/>
              </a:rPr>
              <a:t>, ý </a:t>
            </a:r>
            <a:r>
              <a:rPr lang="en-US" sz="3200" dirty="0" err="1">
                <a:latin typeface="+mj-lt"/>
              </a:rPr>
              <a:t>thức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vận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động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 algn="just"/>
            <a:r>
              <a:rPr lang="en-US" sz="3200" dirty="0" smtClean="0">
                <a:latin typeface="+mj-lt"/>
              </a:rPr>
              <a:t>-  Theo </a:t>
            </a:r>
            <a:r>
              <a:rPr lang="en-US" sz="3200" dirty="0" err="1" smtClean="0">
                <a:latin typeface="+mj-lt"/>
              </a:rPr>
              <a:t>dõi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các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dấu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hiệu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khác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như</a:t>
            </a:r>
            <a:r>
              <a:rPr lang="en-US" sz="3200" dirty="0" smtClean="0">
                <a:latin typeface="+mj-lt"/>
              </a:rPr>
              <a:t>: </a:t>
            </a:r>
            <a:r>
              <a:rPr lang="en-US" sz="3200" dirty="0" err="1" smtClean="0">
                <a:latin typeface="+mj-lt"/>
              </a:rPr>
              <a:t>Sonde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dạ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dày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sonde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bàng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quang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tĩnh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mạch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dưới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đòn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các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máy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phụ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cận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bệnh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nhân</a:t>
            </a:r>
            <a:r>
              <a:rPr lang="en-US" sz="3200" dirty="0">
                <a:latin typeface="+mj-lt"/>
              </a:rPr>
              <a:t> (monitor, </a:t>
            </a:r>
            <a:r>
              <a:rPr lang="en-US" sz="3200" dirty="0" err="1">
                <a:latin typeface="+mj-lt"/>
              </a:rPr>
              <a:t>bơm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tiêm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điện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máy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thở</a:t>
            </a:r>
            <a:r>
              <a:rPr lang="en-US" sz="3200" dirty="0">
                <a:latin typeface="+mj-lt"/>
              </a:rPr>
              <a:t>)</a:t>
            </a:r>
          </a:p>
          <a:p>
            <a:pPr lvl="0" algn="just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15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946728" y="685800"/>
            <a:ext cx="77400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V. Theo </a:t>
            </a:r>
            <a:r>
              <a:rPr lang="en-US" sz="3200" b="1" dirty="0" err="1" smtClean="0">
                <a:latin typeface="+mj-lt"/>
              </a:rPr>
              <a:t>dõi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3.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  3.1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tại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chỗ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Vệ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sinh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cá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nhân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sạch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sẽ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Hút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đàm</a:t>
            </a:r>
            <a:r>
              <a:rPr lang="en-US" sz="3200" dirty="0">
                <a:latin typeface="+mj-lt"/>
              </a:rPr>
              <a:t>: </a:t>
            </a:r>
            <a:r>
              <a:rPr lang="en-US" sz="3200" dirty="0" err="1">
                <a:latin typeface="+mj-lt"/>
              </a:rPr>
              <a:t>hút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đàm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ngay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nghe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thấy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khò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khè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trong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ống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có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tiếng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đàm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lách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tách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và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mức</a:t>
            </a:r>
            <a:r>
              <a:rPr lang="en-US" sz="3200" dirty="0">
                <a:latin typeface="+mj-lt"/>
              </a:rPr>
              <a:t> SpO2 </a:t>
            </a:r>
            <a:r>
              <a:rPr lang="en-US" sz="3200" dirty="0" err="1">
                <a:latin typeface="+mj-lt"/>
              </a:rPr>
              <a:t>đang</a:t>
            </a:r>
            <a:r>
              <a:rPr lang="en-US" sz="3200" dirty="0">
                <a:latin typeface="+mj-lt"/>
              </a:rPr>
              <a:t>  </a:t>
            </a:r>
            <a:r>
              <a:rPr lang="en-US" sz="3200" dirty="0" err="1">
                <a:latin typeface="+mj-lt"/>
              </a:rPr>
              <a:t>giảm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dần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hoặc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dao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động</a:t>
            </a:r>
            <a:r>
              <a:rPr lang="en-US" sz="3200" dirty="0">
                <a:latin typeface="+mj-lt"/>
              </a:rPr>
              <a:t> </a:t>
            </a:r>
            <a:endParaRPr lang="en-US" sz="3200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Thay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dây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cố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định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nkq</a:t>
            </a:r>
            <a:endParaRPr lang="en-US" sz="3200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>
                <a:latin typeface="+mj-lt"/>
              </a:rPr>
              <a:t>B</a:t>
            </a:r>
            <a:r>
              <a:rPr lang="en-US" sz="3200" dirty="0" err="1" smtClean="0">
                <a:latin typeface="+mj-lt"/>
              </a:rPr>
              <a:t>ơm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rửa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hút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nội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khí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quản</a:t>
            </a:r>
            <a:endParaRPr lang="en-US" sz="3200" dirty="0">
              <a:latin typeface="+mj-lt"/>
            </a:endParaRPr>
          </a:p>
          <a:p>
            <a:pPr lvl="0" algn="just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5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946728" y="685800"/>
            <a:ext cx="77400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V. Theo </a:t>
            </a:r>
            <a:r>
              <a:rPr lang="en-US" sz="3200" b="1" dirty="0" err="1" smtClean="0">
                <a:latin typeface="+mj-lt"/>
              </a:rPr>
              <a:t>dõi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3.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  3.1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tại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chỗ</a:t>
            </a:r>
            <a:endParaRPr lang="en-US" sz="3200" b="1" dirty="0" smtClean="0">
              <a:latin typeface="+mj-lt"/>
            </a:endParaRPr>
          </a:p>
          <a:p>
            <a:pPr lvl="0" algn="just"/>
            <a:endParaRPr lang="en-US" sz="32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50" y="2209800"/>
            <a:ext cx="438785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51763" y="2204425"/>
            <a:ext cx="353521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/>
              <a:t>Không để tay chạm vào đầu ống hút sẽ đưa vào trong ống </a:t>
            </a:r>
            <a:r>
              <a:rPr lang="vi-VN" sz="2800" dirty="0" smtClean="0"/>
              <a:t>MKQ</a:t>
            </a:r>
            <a:endParaRPr lang="en-US" sz="2800" dirty="0" smtClean="0"/>
          </a:p>
          <a:p>
            <a:pPr algn="just"/>
            <a:r>
              <a:rPr lang="vi-VN" sz="2800" dirty="0" smtClean="0"/>
              <a:t>Khi </a:t>
            </a:r>
            <a:r>
              <a:rPr lang="vi-VN" sz="2800" dirty="0"/>
              <a:t>muốn hút đàm, đặt ngón cái vào 1 lỗ ở ống hút, nhẹ nhàng xoạy trong khi dần dần rút ống hút ra.</a:t>
            </a:r>
          </a:p>
          <a:p>
            <a:pPr algn="just"/>
            <a:r>
              <a:rPr lang="vi-VN" sz="2800" dirty="0"/>
              <a:t/>
            </a:r>
            <a:br>
              <a:rPr lang="vi-VN" sz="2800" dirty="0"/>
            </a:br>
            <a:r>
              <a:rPr lang="vi-VN" sz="2800" dirty="0"/>
              <a:t/>
            </a:r>
            <a:br>
              <a:rPr lang="vi-VN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8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519394" y="497438"/>
            <a:ext cx="80217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V. Theo </a:t>
            </a:r>
            <a:r>
              <a:rPr lang="en-US" sz="3200" b="1" dirty="0" err="1" smtClean="0">
                <a:latin typeface="+mj-lt"/>
              </a:rPr>
              <a:t>dõi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3.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  3.1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toàn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thân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Đảm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bảo</a:t>
            </a:r>
            <a:r>
              <a:rPr lang="en-US" sz="3200" dirty="0" smtClean="0">
                <a:latin typeface="+mj-lt"/>
              </a:rPr>
              <a:t> an </a:t>
            </a:r>
            <a:r>
              <a:rPr lang="en-US" sz="3200" dirty="0" err="1" smtClean="0">
                <a:latin typeface="+mj-lt"/>
              </a:rPr>
              <a:t>tòa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người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bệnh</a:t>
            </a:r>
            <a:r>
              <a:rPr lang="en-US" sz="3200" dirty="0" smtClean="0">
                <a:latin typeface="+mj-lt"/>
              </a:rPr>
              <a:t>.</a:t>
            </a:r>
            <a:endParaRPr lang="en-US" sz="3200" dirty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Đảm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bảo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dinh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dưỡng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tốt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Ngăn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ngừa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loét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và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teo</a:t>
            </a:r>
            <a:endParaRPr lang="en-US" sz="3200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cơ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cứng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khớp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Chăm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sóc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về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tâm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lý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 algn="just"/>
            <a:r>
              <a:rPr lang="en-US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Bơm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rửa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bàng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quang</a:t>
            </a:r>
            <a:endParaRPr lang="en-US" sz="3200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với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bệnh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nhân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có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đặt</a:t>
            </a:r>
            <a:endParaRPr lang="en-US" sz="3200" dirty="0" smtClean="0">
              <a:latin typeface="+mj-lt"/>
            </a:endParaRPr>
          </a:p>
          <a:p>
            <a:pPr lvl="0" algn="just"/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sonde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bàng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quang</a:t>
            </a:r>
            <a:endParaRPr lang="en-US" sz="3200" dirty="0" smtClean="0">
              <a:latin typeface="+mj-lt"/>
            </a:endParaRPr>
          </a:p>
          <a:p>
            <a:pPr lvl="0" algn="just"/>
            <a:endParaRPr lang="en-US" sz="3200" dirty="0">
              <a:latin typeface="+mj-lt"/>
            </a:endParaRPr>
          </a:p>
        </p:txBody>
      </p:sp>
      <p:pic>
        <p:nvPicPr>
          <p:cNvPr id="5" name="image27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2724" y="3124200"/>
            <a:ext cx="44126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8001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+mj-lt"/>
              </a:rPr>
              <a:t>Tài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liệu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tham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khảo</a:t>
            </a:r>
            <a:endParaRPr lang="en-US" sz="4400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trình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môn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cấp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cứu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hồi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sức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Nguyenphuchoc199.com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+mj-lt"/>
                <a:hlinkClick r:id="rId3"/>
              </a:rPr>
              <a:t>http://text.123doc.org/document/3105894-cham-soc-benh-nhan-dat-noi-khi-quan.htm</a:t>
            </a:r>
            <a:endParaRPr lang="en-US" sz="28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+mj-lt"/>
                <a:hlinkClick r:id="rId4"/>
              </a:rPr>
              <a:t>http://cuocsongtuyetvoipd.blogspot.com/2015/01/cham-soc-benh-nhan-co-noi-khi-quan.html</a:t>
            </a:r>
            <a:endParaRPr lang="en-US" sz="28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+mj-lt"/>
                <a:hlinkClick r:id="rId5"/>
              </a:rPr>
              <a:t>https://khoahoisuctrungvuong.wordpress.com/2016/11/16/cham-soc-benh-nhan-co-ong-mo-khi-quan/</a:t>
            </a:r>
            <a:endParaRPr lang="en-US" sz="28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+mj-lt"/>
                <a:hlinkClick r:id="rId6"/>
              </a:rPr>
              <a:t>https://www.dieutri.vn/cndieutribachmai/7-11-2012/S3070/Dat-noi-khi-quan.htm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32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0" y="-20782"/>
            <a:ext cx="10591800" cy="687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50008" y="942706"/>
            <a:ext cx="220759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MỤC TIÊU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668" y="1676400"/>
            <a:ext cx="32392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3"/>
          <p:cNvSpPr>
            <a:spLocks noGrp="1"/>
          </p:cNvSpPr>
          <p:nvPr>
            <p:ph type="subTitle" idx="1"/>
          </p:nvPr>
        </p:nvSpPr>
        <p:spPr>
          <a:xfrm>
            <a:off x="914400" y="1835258"/>
            <a:ext cx="4572000" cy="4191000"/>
          </a:xfrm>
        </p:spPr>
        <p:txBody>
          <a:bodyPr>
            <a:noAutofit/>
          </a:bodyPr>
          <a:lstStyle/>
          <a:p>
            <a:pPr marL="457200" lvl="0" indent="-457200" algn="just"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khuẩn,biến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sạch,ấm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9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6333" y="6096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NỘI DUNG</a:t>
            </a:r>
            <a:endParaRPr lang="en-US" sz="4000" b="1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06733" y="1752600"/>
            <a:ext cx="57150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I. </a:t>
            </a:r>
            <a:r>
              <a:rPr lang="en-US" sz="3200" dirty="0" err="1" smtClean="0">
                <a:latin typeface="+mj-lt"/>
              </a:rPr>
              <a:t>Định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nghĩa</a:t>
            </a:r>
            <a:endParaRPr lang="en-US" sz="32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06733" y="2750127"/>
            <a:ext cx="57150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II. </a:t>
            </a:r>
            <a:r>
              <a:rPr lang="en-US" sz="3200" dirty="0" err="1" smtClean="0">
                <a:latin typeface="+mj-lt"/>
              </a:rPr>
              <a:t>Chỉ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định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và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chóng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chỉ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định</a:t>
            </a:r>
            <a:endParaRPr lang="en-US" sz="3200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85951" y="3730336"/>
            <a:ext cx="57150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III. Tai </a:t>
            </a:r>
            <a:r>
              <a:rPr lang="en-US" sz="3200" dirty="0" err="1" smtClean="0">
                <a:latin typeface="+mj-lt"/>
              </a:rPr>
              <a:t>biến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khi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đặt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nội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khí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quản</a:t>
            </a:r>
            <a:endParaRPr lang="en-US" sz="3200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85951" y="4724400"/>
            <a:ext cx="5776849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IV. Theo </a:t>
            </a:r>
            <a:r>
              <a:rPr lang="en-US" sz="3200" dirty="0" err="1" smtClean="0">
                <a:latin typeface="+mj-lt"/>
              </a:rPr>
              <a:t>dõi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và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chăm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sóc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38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H="1" flipV="1">
            <a:off x="892464" y="914400"/>
            <a:ext cx="73590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AutoNum type="romanUcPeriod"/>
            </a:pPr>
            <a:r>
              <a:rPr lang="en-US" sz="3200" b="1" dirty="0" err="1" smtClean="0">
                <a:latin typeface="+mj-lt"/>
              </a:rPr>
              <a:t>Định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nghĩa</a:t>
            </a:r>
            <a:endParaRPr lang="en-US" sz="3200" b="1" dirty="0" smtClean="0">
              <a:latin typeface="+mj-lt"/>
            </a:endParaRPr>
          </a:p>
          <a:p>
            <a:pPr algn="just"/>
            <a:endParaRPr lang="en-US" sz="3200" dirty="0" smtClean="0">
              <a:latin typeface="+mj-lt"/>
            </a:endParaRPr>
          </a:p>
          <a:p>
            <a:pPr algn="just"/>
            <a:r>
              <a:rPr lang="en-US" sz="3200" dirty="0" err="1">
                <a:latin typeface="+mj-lt"/>
              </a:rPr>
              <a:t>Chăm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sóc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bệnh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nhân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đặt</a:t>
            </a:r>
            <a:r>
              <a:rPr lang="en-US" sz="3200" dirty="0">
                <a:latin typeface="+mj-lt"/>
              </a:rPr>
              <a:t> NKQ </a:t>
            </a:r>
            <a:r>
              <a:rPr lang="en-US" sz="3200" dirty="0" smtClean="0">
                <a:latin typeface="+mj-lt"/>
              </a:rPr>
              <a:t>: </a:t>
            </a:r>
            <a:r>
              <a:rPr lang="en-US" sz="3200" dirty="0" err="1" smtClean="0">
                <a:latin typeface="+mj-lt"/>
              </a:rPr>
              <a:t>kỹ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thuật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cơ</a:t>
            </a:r>
            <a:r>
              <a:rPr lang="en-US" sz="3200" dirty="0" smtClean="0">
                <a:latin typeface="+mj-lt"/>
              </a:rPr>
              <a:t>              </a:t>
            </a:r>
            <a:r>
              <a:rPr lang="en-US" sz="3200" dirty="0" err="1" smtClean="0">
                <a:latin typeface="+mj-lt"/>
              </a:rPr>
              <a:t>bản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trong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chăm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sóc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bệnh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nhân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hồi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sức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cấp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cứu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bao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gồm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các</a:t>
            </a:r>
            <a:r>
              <a:rPr lang="en-US" sz="3200" dirty="0" smtClean="0">
                <a:latin typeface="+mj-lt"/>
              </a:rPr>
              <a:t> qui </a:t>
            </a:r>
            <a:r>
              <a:rPr lang="en-US" sz="3200" dirty="0" err="1">
                <a:latin typeface="+mj-lt"/>
              </a:rPr>
              <a:t>trình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thường</a:t>
            </a:r>
            <a:r>
              <a:rPr lang="en-US" sz="3200" dirty="0">
                <a:latin typeface="+mj-lt"/>
              </a:rPr>
              <a:t> qui, </a:t>
            </a:r>
            <a:r>
              <a:rPr lang="en-US" sz="3200" dirty="0" err="1">
                <a:latin typeface="+mj-lt"/>
              </a:rPr>
              <a:t>được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tiến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hành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tại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giường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>
                <a:latin typeface="+mj-lt"/>
              </a:rPr>
              <a:t>hàng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ngày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cho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người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bệnh</a:t>
            </a:r>
            <a:r>
              <a:rPr lang="en-US" sz="3200" dirty="0" smtClean="0">
                <a:latin typeface="+mj-lt"/>
              </a:rPr>
              <a:t>.</a:t>
            </a:r>
            <a:endParaRPr lang="en-US" sz="3200" dirty="0">
              <a:latin typeface="+mj-lt"/>
            </a:endParaRPr>
          </a:p>
          <a:p>
            <a:pPr algn="just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1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1" y="457200"/>
            <a:ext cx="7848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/>
              <a:t>III. </a:t>
            </a:r>
            <a:r>
              <a:rPr lang="en-US" sz="2800" b="1" dirty="0" err="1"/>
              <a:t>Chỉ</a:t>
            </a:r>
            <a:r>
              <a:rPr lang="en-US" sz="2800" b="1" dirty="0"/>
              <a:t> </a:t>
            </a:r>
            <a:r>
              <a:rPr lang="en-US" sz="2800" b="1" dirty="0" err="1"/>
              <a:t>định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chống</a:t>
            </a:r>
            <a:r>
              <a:rPr lang="en-US" sz="2800" b="1" dirty="0"/>
              <a:t> </a:t>
            </a:r>
            <a:r>
              <a:rPr lang="en-US" sz="2800" b="1" dirty="0" err="1"/>
              <a:t>chỉ</a:t>
            </a:r>
            <a:r>
              <a:rPr lang="en-US" sz="2800" b="1" dirty="0"/>
              <a:t> </a:t>
            </a:r>
            <a:r>
              <a:rPr lang="en-US" sz="2800" b="1" dirty="0" err="1"/>
              <a:t>định</a:t>
            </a:r>
            <a:endParaRPr lang="en-US" sz="2800" b="1" dirty="0"/>
          </a:p>
          <a:p>
            <a:pPr algn="just"/>
            <a:r>
              <a:rPr lang="en-US" sz="2800" b="1" dirty="0"/>
              <a:t>    1. </a:t>
            </a:r>
            <a:r>
              <a:rPr lang="en-US" sz="2800" b="1" dirty="0" err="1"/>
              <a:t>Chỉ</a:t>
            </a:r>
            <a:r>
              <a:rPr lang="en-US" sz="2800" b="1" dirty="0"/>
              <a:t> </a:t>
            </a:r>
            <a:r>
              <a:rPr lang="en-US" sz="2800" b="1" dirty="0" err="1" smtClean="0"/>
              <a:t>định</a:t>
            </a:r>
            <a:endParaRPr lang="en-US" sz="2800" b="1" dirty="0"/>
          </a:p>
          <a:p>
            <a:pPr algn="just"/>
            <a:r>
              <a:rPr lang="en-US" sz="2800" dirty="0" smtClean="0"/>
              <a:t>   -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/>
              <a:t>khai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hô</a:t>
            </a:r>
            <a:r>
              <a:rPr lang="en-US" sz="2800" dirty="0"/>
              <a:t> </a:t>
            </a:r>
            <a:r>
              <a:rPr lang="en-US" sz="2800" dirty="0" err="1"/>
              <a:t>hấp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tắc</a:t>
            </a:r>
            <a:r>
              <a:rPr lang="en-US" sz="2800" dirty="0"/>
              <a:t> </a:t>
            </a:r>
            <a:r>
              <a:rPr lang="en-US" sz="2800" dirty="0" err="1"/>
              <a:t>nghẽn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phế</a:t>
            </a:r>
            <a:r>
              <a:rPr lang="en-US" sz="2800" dirty="0"/>
              <a:t> </a:t>
            </a:r>
            <a:r>
              <a:rPr lang="en-US" sz="2800" dirty="0" err="1"/>
              <a:t>quản</a:t>
            </a:r>
            <a:r>
              <a:rPr lang="en-US" sz="2800" dirty="0"/>
              <a:t> do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dị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, </a:t>
            </a:r>
            <a:r>
              <a:rPr lang="en-US" sz="2800" dirty="0" err="1"/>
              <a:t>đàm</a:t>
            </a:r>
            <a:r>
              <a:rPr lang="en-US" sz="2800" dirty="0"/>
              <a:t>, </a:t>
            </a:r>
            <a:r>
              <a:rPr lang="en-US" sz="2800" dirty="0" err="1"/>
              <a:t>nước</a:t>
            </a:r>
            <a:r>
              <a:rPr lang="en-US" sz="2800" dirty="0"/>
              <a:t>,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…</a:t>
            </a:r>
          </a:p>
          <a:p>
            <a:pPr algn="just"/>
            <a:r>
              <a:rPr lang="en-US" sz="2800" dirty="0" smtClean="0"/>
              <a:t>   -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bóp</a:t>
            </a:r>
            <a:r>
              <a:rPr lang="en-US" sz="2800" dirty="0"/>
              <a:t> </a:t>
            </a:r>
            <a:r>
              <a:rPr lang="en-US" sz="2800" dirty="0" err="1"/>
              <a:t>bóng</a:t>
            </a:r>
            <a:r>
              <a:rPr lang="en-US" sz="2800" dirty="0"/>
              <a:t> </a:t>
            </a:r>
            <a:r>
              <a:rPr lang="en-US" sz="2800" dirty="0" err="1"/>
              <a:t>Ambu</a:t>
            </a:r>
            <a:r>
              <a:rPr lang="en-US" sz="2800" dirty="0"/>
              <a:t>,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: </a:t>
            </a:r>
            <a:r>
              <a:rPr lang="en-US" sz="2800" dirty="0" err="1"/>
              <a:t>liệt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hô</a:t>
            </a:r>
            <a:r>
              <a:rPr lang="en-US" sz="2800" dirty="0"/>
              <a:t> </a:t>
            </a:r>
            <a:r>
              <a:rPr lang="en-US" sz="2800" dirty="0" err="1"/>
              <a:t>hấp</a:t>
            </a:r>
            <a:r>
              <a:rPr lang="en-US" sz="2800" dirty="0"/>
              <a:t> do </a:t>
            </a:r>
            <a:r>
              <a:rPr lang="en-US" sz="2800" dirty="0" err="1"/>
              <a:t>nhược</a:t>
            </a:r>
            <a:r>
              <a:rPr lang="en-US" sz="2800" dirty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,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hổ</a:t>
            </a:r>
            <a:r>
              <a:rPr lang="en-US" sz="2800" dirty="0"/>
              <a:t> </a:t>
            </a:r>
            <a:r>
              <a:rPr lang="en-US" sz="2800" dirty="0" err="1"/>
              <a:t>cắn</a:t>
            </a:r>
            <a:r>
              <a:rPr lang="en-US" sz="2800" dirty="0" smtClean="0"/>
              <a:t>…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- </a:t>
            </a:r>
            <a:r>
              <a:rPr lang="en-US" sz="2800" dirty="0" err="1" smtClean="0"/>
              <a:t>Rửa</a:t>
            </a:r>
            <a:r>
              <a:rPr lang="en-US" sz="2800" dirty="0" smtClean="0"/>
              <a:t> </a:t>
            </a:r>
            <a:r>
              <a:rPr lang="en-US" sz="2800" dirty="0" err="1"/>
              <a:t>dạ</a:t>
            </a:r>
            <a:r>
              <a:rPr lang="en-US" sz="2800" dirty="0"/>
              <a:t> </a:t>
            </a:r>
            <a:r>
              <a:rPr lang="en-US" sz="2800" dirty="0" err="1"/>
              <a:t>dày</a:t>
            </a:r>
            <a:r>
              <a:rPr lang="en-US" sz="2800" dirty="0"/>
              <a:t> ở </a:t>
            </a:r>
            <a:r>
              <a:rPr lang="en-US" sz="2800" dirty="0" err="1"/>
              <a:t>bệnh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hôn</a:t>
            </a:r>
            <a:r>
              <a:rPr lang="en-US" sz="2800" dirty="0"/>
              <a:t> </a:t>
            </a:r>
            <a:r>
              <a:rPr lang="en-US" sz="2800" dirty="0" err="1" smtClean="0"/>
              <a:t>mê</a:t>
            </a:r>
            <a:r>
              <a:rPr lang="en-US" sz="2800" dirty="0" smtClean="0"/>
              <a:t> :</a:t>
            </a:r>
            <a:r>
              <a:rPr lang="en-US" sz="2800" dirty="0" err="1" smtClean="0"/>
              <a:t>Ngộ</a:t>
            </a:r>
            <a:r>
              <a:rPr lang="en-US" sz="2800" dirty="0" smtClean="0"/>
              <a:t> </a:t>
            </a:r>
            <a:r>
              <a:rPr lang="en-US" sz="2800" dirty="0" err="1" smtClean="0"/>
              <a:t>độc</a:t>
            </a:r>
            <a:r>
              <a:rPr lang="en-US" sz="2800" dirty="0" smtClean="0"/>
              <a:t> </a:t>
            </a:r>
            <a:r>
              <a:rPr lang="en-US" sz="2800" dirty="0" err="1" smtClean="0"/>
              <a:t>thuốc</a:t>
            </a:r>
            <a:r>
              <a:rPr lang="en-US" sz="2800" dirty="0" smtClean="0"/>
              <a:t> </a:t>
            </a:r>
            <a:r>
              <a:rPr lang="en-US" sz="2800" dirty="0" err="1"/>
              <a:t>phiện</a:t>
            </a:r>
            <a:r>
              <a:rPr lang="en-US" sz="2800" dirty="0" smtClean="0"/>
              <a:t>, </a:t>
            </a:r>
            <a:r>
              <a:rPr lang="en-US" sz="2800" dirty="0" err="1"/>
              <a:t>chlo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,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/>
              <a:t>phải</a:t>
            </a:r>
            <a:r>
              <a:rPr lang="en-US" sz="2800" dirty="0"/>
              <a:t> </a:t>
            </a:r>
            <a:r>
              <a:rPr lang="en-US" sz="2800" dirty="0" err="1"/>
              <a:t>độc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 smtClean="0"/>
              <a:t>…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- </a:t>
            </a:r>
            <a:r>
              <a:rPr lang="en-US" sz="2800" dirty="0" err="1" smtClean="0"/>
              <a:t>Rối</a:t>
            </a:r>
            <a:r>
              <a:rPr lang="en-US" sz="2800" dirty="0" smtClean="0"/>
              <a:t> </a:t>
            </a:r>
            <a:r>
              <a:rPr lang="en-US" sz="2800" dirty="0" err="1"/>
              <a:t>loạn</a:t>
            </a:r>
            <a:r>
              <a:rPr lang="en-US" sz="2800" dirty="0"/>
              <a:t> tri </a:t>
            </a:r>
            <a:r>
              <a:rPr lang="en-US" sz="2800" dirty="0" err="1"/>
              <a:t>giác</a:t>
            </a:r>
            <a:r>
              <a:rPr lang="en-US" sz="2800" dirty="0"/>
              <a:t>, </a:t>
            </a:r>
            <a:r>
              <a:rPr lang="en-US" sz="2800" dirty="0" err="1"/>
              <a:t>hôn</a:t>
            </a:r>
            <a:r>
              <a:rPr lang="en-US" sz="2800" dirty="0"/>
              <a:t> </a:t>
            </a:r>
            <a:r>
              <a:rPr lang="en-US" sz="2800" dirty="0" err="1"/>
              <a:t>mê</a:t>
            </a:r>
            <a:r>
              <a:rPr lang="en-US" sz="2800" dirty="0"/>
              <a:t> </a:t>
            </a:r>
            <a:r>
              <a:rPr lang="en-US" sz="2800" dirty="0" err="1"/>
              <a:t>sâu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mất</a:t>
            </a:r>
            <a:r>
              <a:rPr lang="en-US" sz="2800" dirty="0"/>
              <a:t> </a:t>
            </a:r>
            <a:r>
              <a:rPr lang="en-US" sz="2800" dirty="0" err="1"/>
              <a:t>phản</a:t>
            </a:r>
            <a:r>
              <a:rPr lang="en-US" sz="2800" dirty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err="1"/>
              <a:t>nôn</a:t>
            </a:r>
            <a:r>
              <a:rPr lang="en-US" sz="2800" dirty="0"/>
              <a:t>, </a:t>
            </a:r>
            <a:r>
              <a:rPr lang="en-US" sz="2800" dirty="0" err="1"/>
              <a:t>phản</a:t>
            </a:r>
            <a:r>
              <a:rPr lang="en-US" sz="2800" dirty="0"/>
              <a:t> </a:t>
            </a:r>
            <a:r>
              <a:rPr lang="en-US" sz="2800" dirty="0" err="1"/>
              <a:t>xạ</a:t>
            </a:r>
            <a:r>
              <a:rPr lang="en-US" sz="2800" dirty="0"/>
              <a:t> </a:t>
            </a:r>
            <a:r>
              <a:rPr lang="en-US" sz="2800" dirty="0" smtClean="0"/>
              <a:t>ho.</a:t>
            </a:r>
          </a:p>
          <a:p>
            <a:pPr algn="just"/>
            <a:r>
              <a:rPr lang="en-US" sz="2800" dirty="0" smtClean="0"/>
              <a:t>   -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rút</a:t>
            </a:r>
            <a:r>
              <a:rPr lang="en-US" sz="2800" dirty="0"/>
              <a:t> </a:t>
            </a:r>
            <a:r>
              <a:rPr lang="en-US" sz="2800" dirty="0" err="1"/>
              <a:t>ống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quản</a:t>
            </a:r>
            <a:r>
              <a:rPr lang="en-US" sz="2800" dirty="0"/>
              <a:t> </a:t>
            </a:r>
            <a:r>
              <a:rPr lang="en-US" sz="2800" dirty="0" err="1"/>
              <a:t>vài</a:t>
            </a:r>
            <a:r>
              <a:rPr lang="en-US" sz="2800" dirty="0"/>
              <a:t> </a:t>
            </a:r>
            <a:r>
              <a:rPr lang="en-US" sz="2800" dirty="0" err="1"/>
              <a:t>phút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vài</a:t>
            </a:r>
            <a:r>
              <a:rPr lang="en-US" sz="2800" dirty="0"/>
              <a:t> </a:t>
            </a:r>
            <a:r>
              <a:rPr lang="en-US" sz="2800" dirty="0" err="1"/>
              <a:t>giờ</a:t>
            </a:r>
            <a:r>
              <a:rPr lang="en-US" sz="2800" dirty="0"/>
              <a:t>,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bệnh</a:t>
            </a:r>
            <a:r>
              <a:rPr lang="en-US" sz="2800" dirty="0"/>
              <a:t> </a:t>
            </a:r>
            <a:r>
              <a:rPr lang="en-US" sz="2800" dirty="0" err="1"/>
              <a:t>đột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co </a:t>
            </a:r>
            <a:r>
              <a:rPr lang="en-US" sz="2800" dirty="0" err="1"/>
              <a:t>thắt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môn</a:t>
            </a:r>
            <a:r>
              <a:rPr lang="en-US" sz="2800" dirty="0"/>
              <a:t>: </a:t>
            </a:r>
            <a:r>
              <a:rPr lang="en-US" sz="2800" dirty="0" err="1"/>
              <a:t>tím</a:t>
            </a:r>
            <a:r>
              <a:rPr lang="en-US" sz="2800" dirty="0"/>
              <a:t>, </a:t>
            </a:r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rít</a:t>
            </a:r>
            <a:r>
              <a:rPr lang="en-US" sz="2800" dirty="0"/>
              <a:t>, </a:t>
            </a:r>
            <a:r>
              <a:rPr lang="en-US" sz="2800" dirty="0" err="1"/>
              <a:t>khó</a:t>
            </a:r>
            <a:r>
              <a:rPr lang="en-US" sz="2800" dirty="0"/>
              <a:t> </a:t>
            </a:r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4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345" y="381000"/>
            <a:ext cx="755765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III. </a:t>
            </a:r>
            <a:r>
              <a:rPr lang="en-US" sz="3200" b="1" dirty="0" err="1" smtClean="0">
                <a:latin typeface="+mj-lt"/>
              </a:rPr>
              <a:t>Chỉ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định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chống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chỉ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định</a:t>
            </a:r>
            <a:endParaRPr lang="en-US" sz="3200" b="1" dirty="0" smtClean="0">
              <a:latin typeface="+mj-lt"/>
            </a:endParaRPr>
          </a:p>
          <a:p>
            <a:pPr algn="just"/>
            <a:r>
              <a:rPr lang="en-US" sz="3200" b="1" dirty="0" smtClean="0">
                <a:latin typeface="+mj-lt"/>
              </a:rPr>
              <a:t>    2. </a:t>
            </a:r>
            <a:r>
              <a:rPr lang="en-US" sz="3200" b="1" dirty="0" err="1" smtClean="0">
                <a:latin typeface="+mj-lt"/>
              </a:rPr>
              <a:t>Chống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chỉ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định</a:t>
            </a:r>
            <a:endParaRPr lang="en-US" sz="3200" b="1" dirty="0" smtClean="0">
              <a:latin typeface="+mj-lt"/>
            </a:endParaRPr>
          </a:p>
          <a:p>
            <a:pPr algn="just"/>
            <a:r>
              <a:rPr lang="en-US" sz="3200" b="1" dirty="0" smtClean="0">
                <a:latin typeface="+mj-lt"/>
              </a:rPr>
              <a:t>       2.1. </a:t>
            </a:r>
            <a:r>
              <a:rPr lang="en-US" sz="3200" b="1" dirty="0" err="1" smtClean="0"/>
              <a:t>Đường</a:t>
            </a:r>
            <a:r>
              <a:rPr lang="en-US" sz="3200" b="1" dirty="0" smtClean="0"/>
              <a:t> </a:t>
            </a:r>
            <a:r>
              <a:rPr lang="en-US" sz="3200" b="1" dirty="0" err="1"/>
              <a:t>miệng</a:t>
            </a:r>
            <a:r>
              <a:rPr lang="en-US" sz="3200" b="1" dirty="0"/>
              <a:t>:</a:t>
            </a:r>
          </a:p>
          <a:p>
            <a:pPr lvl="0" algn="just"/>
            <a:r>
              <a:rPr lang="en-US" sz="3200" dirty="0" smtClean="0"/>
              <a:t>            - </a:t>
            </a:r>
            <a:r>
              <a:rPr lang="en-US" sz="3200" dirty="0" err="1" smtClean="0"/>
              <a:t>Sai</a:t>
            </a:r>
            <a:r>
              <a:rPr lang="en-US" sz="3200" dirty="0" smtClean="0"/>
              <a:t> </a:t>
            </a:r>
            <a:r>
              <a:rPr lang="en-US" sz="3200" dirty="0" err="1"/>
              <a:t>khớp</a:t>
            </a:r>
            <a:r>
              <a:rPr lang="en-US" sz="3200" dirty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, u </a:t>
            </a:r>
            <a:r>
              <a:rPr lang="en-US" sz="3200" dirty="0" err="1"/>
              <a:t>vòm</a:t>
            </a:r>
            <a:r>
              <a:rPr lang="en-US" sz="3200" dirty="0"/>
              <a:t> </a:t>
            </a:r>
            <a:r>
              <a:rPr lang="en-US" sz="3200" dirty="0" err="1" smtClean="0"/>
              <a:t>họng</a:t>
            </a:r>
            <a:r>
              <a:rPr lang="en-US" sz="3200" dirty="0" smtClean="0"/>
              <a:t>, </a:t>
            </a:r>
            <a:r>
              <a:rPr lang="en-US" sz="3200" dirty="0" err="1"/>
              <a:t>v</a:t>
            </a:r>
            <a:r>
              <a:rPr lang="en-US" sz="3200" dirty="0" err="1" smtClean="0"/>
              <a:t>ỡ</a:t>
            </a:r>
            <a:r>
              <a:rPr lang="en-US" sz="3200" dirty="0" smtClean="0"/>
              <a:t> </a:t>
            </a:r>
            <a:r>
              <a:rPr lang="en-US" sz="3200" dirty="0" err="1"/>
              <a:t>xương</a:t>
            </a:r>
            <a:r>
              <a:rPr lang="en-US" sz="3200" dirty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, </a:t>
            </a:r>
            <a:r>
              <a:rPr lang="en-US" sz="3200" dirty="0" err="1"/>
              <a:t>p</a:t>
            </a:r>
            <a:r>
              <a:rPr lang="en-US" sz="3200" dirty="0" err="1" smtClean="0"/>
              <a:t>hẫu</a:t>
            </a:r>
            <a:r>
              <a:rPr lang="en-US" sz="3200" dirty="0" smtClean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vùng</a:t>
            </a:r>
            <a:r>
              <a:rPr lang="en-US" sz="3200" dirty="0"/>
              <a:t> </a:t>
            </a:r>
            <a:r>
              <a:rPr lang="en-US" sz="3200" dirty="0" err="1"/>
              <a:t>hàm</a:t>
            </a:r>
            <a:r>
              <a:rPr lang="en-US" sz="3200" dirty="0"/>
              <a:t> </a:t>
            </a:r>
            <a:r>
              <a:rPr lang="en-US" sz="3200" dirty="0" err="1"/>
              <a:t>họng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b="1" dirty="0" smtClean="0"/>
              <a:t>       2.1</a:t>
            </a:r>
            <a:r>
              <a:rPr lang="en-US" sz="3200" b="1" dirty="0"/>
              <a:t>. </a:t>
            </a:r>
            <a:r>
              <a:rPr lang="en-US" sz="3200" b="1" dirty="0" err="1"/>
              <a:t>Đường</a:t>
            </a:r>
            <a:r>
              <a:rPr lang="en-US" sz="3200" b="1" dirty="0"/>
              <a:t> </a:t>
            </a:r>
            <a:r>
              <a:rPr lang="en-US" sz="3200" b="1" dirty="0" err="1"/>
              <a:t>mũi</a:t>
            </a:r>
            <a:r>
              <a:rPr lang="en-US" sz="3200" b="1" dirty="0"/>
              <a:t>:</a:t>
            </a:r>
          </a:p>
          <a:p>
            <a:pPr lvl="0" algn="just"/>
            <a:r>
              <a:rPr lang="en-US" sz="3200" dirty="0"/>
              <a:t>          - </a:t>
            </a:r>
            <a:r>
              <a:rPr lang="en-US" sz="3200" dirty="0" err="1"/>
              <a:t>Bệnh</a:t>
            </a:r>
            <a:r>
              <a:rPr lang="en-US" sz="3200" dirty="0"/>
              <a:t> </a:t>
            </a:r>
            <a:r>
              <a:rPr lang="en-US" sz="3200" dirty="0" err="1"/>
              <a:t>rối</a:t>
            </a:r>
            <a:r>
              <a:rPr lang="en-US" sz="3200" dirty="0"/>
              <a:t> </a:t>
            </a:r>
            <a:r>
              <a:rPr lang="en-US" sz="3200" dirty="0" err="1"/>
              <a:t>loạn</a:t>
            </a:r>
            <a:r>
              <a:rPr lang="en-US" sz="3200" dirty="0"/>
              <a:t> </a:t>
            </a:r>
            <a:r>
              <a:rPr lang="en-US" sz="3200" dirty="0" err="1"/>
              <a:t>đông</a:t>
            </a:r>
            <a:r>
              <a:rPr lang="en-US" sz="3200" dirty="0"/>
              <a:t> </a:t>
            </a:r>
            <a:r>
              <a:rPr lang="en-US" sz="3200" dirty="0" err="1"/>
              <a:t>máu</a:t>
            </a:r>
            <a:r>
              <a:rPr lang="en-US" sz="3200" dirty="0"/>
              <a:t> hay </a:t>
            </a:r>
            <a:r>
              <a:rPr lang="en-US" sz="3200" dirty="0" err="1"/>
              <a:t>giảm</a:t>
            </a:r>
            <a:r>
              <a:rPr lang="en-US" sz="3200" dirty="0"/>
              <a:t> </a:t>
            </a:r>
            <a:r>
              <a:rPr lang="en-US" sz="3200" dirty="0" err="1"/>
              <a:t>tiểu</a:t>
            </a:r>
            <a:r>
              <a:rPr lang="en-US" sz="3200" dirty="0"/>
              <a:t> </a:t>
            </a:r>
            <a:r>
              <a:rPr lang="en-US" sz="3200" dirty="0" err="1"/>
              <a:t>cầu</a:t>
            </a:r>
            <a:r>
              <a:rPr lang="en-US" sz="3200" dirty="0"/>
              <a:t>.</a:t>
            </a:r>
          </a:p>
          <a:p>
            <a:pPr lvl="0" algn="just"/>
            <a:r>
              <a:rPr lang="en-US" sz="3200" dirty="0"/>
              <a:t>          - </a:t>
            </a:r>
            <a:r>
              <a:rPr lang="en-US" sz="3200" dirty="0" err="1"/>
              <a:t>Sốt</a:t>
            </a:r>
            <a:r>
              <a:rPr lang="en-US" sz="3200" dirty="0"/>
              <a:t> </a:t>
            </a:r>
            <a:r>
              <a:rPr lang="en-US" sz="3200" dirty="0" err="1"/>
              <a:t>xuất</a:t>
            </a:r>
            <a:r>
              <a:rPr lang="en-US" sz="3200" dirty="0"/>
              <a:t> </a:t>
            </a:r>
            <a:r>
              <a:rPr lang="en-US" sz="3200" dirty="0" err="1"/>
              <a:t>huyết</a:t>
            </a:r>
            <a:endParaRPr lang="en-US" sz="3200" dirty="0"/>
          </a:p>
          <a:p>
            <a:pPr lvl="0" algn="just"/>
            <a:r>
              <a:rPr lang="en-US" sz="3200" dirty="0"/>
              <a:t>          - </a:t>
            </a:r>
            <a:r>
              <a:rPr lang="en-US" sz="3200" dirty="0" err="1"/>
              <a:t>Chảy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</a:t>
            </a:r>
            <a:r>
              <a:rPr lang="en-US" sz="3200" dirty="0" err="1"/>
              <a:t>não</a:t>
            </a:r>
            <a:r>
              <a:rPr lang="en-US" sz="3200" dirty="0"/>
              <a:t> </a:t>
            </a:r>
            <a:r>
              <a:rPr lang="en-US" sz="3200" dirty="0" err="1"/>
              <a:t>tủy</a:t>
            </a:r>
            <a:r>
              <a:rPr lang="en-US" sz="3200" dirty="0"/>
              <a:t> qua </a:t>
            </a:r>
            <a:r>
              <a:rPr lang="en-US" sz="3200" dirty="0" err="1"/>
              <a:t>xương</a:t>
            </a:r>
            <a:r>
              <a:rPr lang="en-US" sz="3200" dirty="0"/>
              <a:t> </a:t>
            </a:r>
            <a:r>
              <a:rPr lang="en-US" sz="3200" dirty="0" err="1"/>
              <a:t>hàm</a:t>
            </a:r>
            <a:r>
              <a:rPr lang="en-US" sz="3200" dirty="0"/>
              <a:t>.</a:t>
            </a:r>
          </a:p>
          <a:p>
            <a:pPr lvl="0" algn="just"/>
            <a:r>
              <a:rPr lang="en-US" sz="3200" dirty="0"/>
              <a:t>          - </a:t>
            </a:r>
            <a:r>
              <a:rPr lang="en-US" sz="3200" dirty="0" err="1"/>
              <a:t>Viêm</a:t>
            </a:r>
            <a:r>
              <a:rPr lang="en-US" sz="3200" dirty="0"/>
              <a:t> </a:t>
            </a:r>
            <a:r>
              <a:rPr lang="en-US" sz="3200" dirty="0" err="1"/>
              <a:t>xoang</a:t>
            </a:r>
            <a:r>
              <a:rPr lang="en-US" sz="3200" dirty="0"/>
              <a:t>, </a:t>
            </a:r>
            <a:r>
              <a:rPr lang="en-US" sz="3200" dirty="0" err="1"/>
              <a:t>phì</a:t>
            </a:r>
            <a:r>
              <a:rPr lang="en-US" sz="3200" dirty="0"/>
              <a:t> </a:t>
            </a:r>
            <a:r>
              <a:rPr lang="en-US" sz="3200" dirty="0" err="1"/>
              <a:t>đại</a:t>
            </a:r>
            <a:r>
              <a:rPr lang="en-US" sz="3200" dirty="0"/>
              <a:t> </a:t>
            </a:r>
            <a:r>
              <a:rPr lang="en-US" sz="3200" dirty="0" err="1"/>
              <a:t>cuốn</a:t>
            </a:r>
            <a:r>
              <a:rPr lang="en-US" sz="3200" dirty="0"/>
              <a:t> </a:t>
            </a:r>
            <a:r>
              <a:rPr lang="en-US" sz="3200" dirty="0" err="1"/>
              <a:t>mũi</a:t>
            </a:r>
            <a:r>
              <a:rPr lang="en-US" sz="3200" dirty="0"/>
              <a:t>.</a:t>
            </a:r>
          </a:p>
          <a:p>
            <a:pPr lvl="0" algn="just"/>
            <a:r>
              <a:rPr lang="en-US" sz="3200" dirty="0"/>
              <a:t>          - </a:t>
            </a:r>
            <a:r>
              <a:rPr lang="en-US" sz="3200" dirty="0" err="1"/>
              <a:t>Chấn</a:t>
            </a:r>
            <a:r>
              <a:rPr lang="en-US" sz="3200" dirty="0"/>
              <a:t> </a:t>
            </a:r>
            <a:r>
              <a:rPr lang="en-US" sz="3200" dirty="0" err="1"/>
              <a:t>thương</a:t>
            </a:r>
            <a:r>
              <a:rPr lang="en-US" sz="3200" dirty="0"/>
              <a:t> </a:t>
            </a:r>
            <a:r>
              <a:rPr lang="en-US" sz="3200" dirty="0" err="1"/>
              <a:t>mũi</a:t>
            </a:r>
            <a:r>
              <a:rPr lang="en-US" sz="3200" dirty="0"/>
              <a:t>- </a:t>
            </a:r>
            <a:r>
              <a:rPr lang="en-US" sz="3200" dirty="0" err="1"/>
              <a:t>hàm</a:t>
            </a:r>
            <a:r>
              <a:rPr lang="en-US" sz="3200" dirty="0"/>
              <a:t>.</a:t>
            </a:r>
          </a:p>
          <a:p>
            <a:pPr lvl="0" algn="just"/>
            <a:endParaRPr lang="en-US" sz="3200" dirty="0"/>
          </a:p>
          <a:p>
            <a:pPr algn="just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09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946729" y="609600"/>
            <a:ext cx="76638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IV. Tai </a:t>
            </a:r>
            <a:r>
              <a:rPr lang="en-US" sz="3200" b="1" dirty="0" err="1" smtClean="0">
                <a:latin typeface="+mj-lt"/>
              </a:rPr>
              <a:t>biến</a:t>
            </a:r>
            <a:r>
              <a:rPr lang="en-US" sz="3200" b="1" dirty="0" smtClean="0">
                <a:latin typeface="+mj-lt"/>
              </a:rPr>
              <a:t> do </a:t>
            </a:r>
            <a:r>
              <a:rPr lang="en-US" sz="3200" b="1" dirty="0" err="1" smtClean="0">
                <a:latin typeface="+mj-lt"/>
              </a:rPr>
              <a:t>đặt</a:t>
            </a:r>
            <a:r>
              <a:rPr lang="en-US" sz="3200" b="1" dirty="0" smtClean="0">
                <a:latin typeface="+mj-lt"/>
              </a:rPr>
              <a:t> NKQ</a:t>
            </a:r>
          </a:p>
          <a:p>
            <a:pPr lvl="0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1. </a:t>
            </a:r>
            <a:r>
              <a:rPr lang="en-US" sz="3200" b="1" dirty="0" err="1">
                <a:latin typeface="+mj-lt"/>
              </a:rPr>
              <a:t>Tức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thời</a:t>
            </a:r>
            <a:r>
              <a:rPr lang="en-US" sz="3200" b="1" dirty="0">
                <a:latin typeface="+mj-lt"/>
              </a:rPr>
              <a:t>:</a:t>
            </a:r>
          </a:p>
          <a:p>
            <a:pPr lvl="0"/>
            <a:r>
              <a:rPr lang="en-US" sz="3200" dirty="0" smtClean="0">
                <a:latin typeface="+mj-lt"/>
              </a:rPr>
              <a:t>      - </a:t>
            </a:r>
            <a:r>
              <a:rPr lang="en-US" sz="3200" dirty="0" err="1" smtClean="0">
                <a:latin typeface="+mj-lt"/>
              </a:rPr>
              <a:t>Phản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xa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đối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giao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cảm</a:t>
            </a:r>
            <a:r>
              <a:rPr lang="en-US" sz="3200" dirty="0">
                <a:latin typeface="+mj-lt"/>
              </a:rPr>
              <a:t> (</a:t>
            </a:r>
            <a:r>
              <a:rPr lang="en-US" sz="3200" dirty="0" err="1">
                <a:latin typeface="+mj-lt"/>
              </a:rPr>
              <a:t>px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phế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vị</a:t>
            </a:r>
            <a:r>
              <a:rPr lang="en-US" sz="3200" dirty="0">
                <a:latin typeface="+mj-lt"/>
              </a:rPr>
              <a:t>) </a:t>
            </a:r>
            <a:r>
              <a:rPr lang="en-US" sz="3200" dirty="0" err="1">
                <a:latin typeface="+mj-lt"/>
              </a:rPr>
              <a:t>có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thể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gây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ngưng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tim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ngay</a:t>
            </a:r>
            <a:r>
              <a:rPr lang="en-US" sz="3200" dirty="0" smtClean="0">
                <a:latin typeface="+mj-lt"/>
              </a:rPr>
              <a:t>:</a:t>
            </a:r>
            <a:endParaRPr lang="en-US" sz="3200" dirty="0">
              <a:latin typeface="+mj-lt"/>
            </a:endParaRPr>
          </a:p>
          <a:p>
            <a:pPr lvl="1"/>
            <a:r>
              <a:rPr lang="en-US" sz="3200" dirty="0" smtClean="0">
                <a:latin typeface="+mj-lt"/>
              </a:rPr>
              <a:t>        + </a:t>
            </a:r>
            <a:r>
              <a:rPr lang="en-US" sz="3200" dirty="0" err="1" smtClean="0">
                <a:latin typeface="+mj-lt"/>
              </a:rPr>
              <a:t>ngừng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hô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hấp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1"/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+ </a:t>
            </a:r>
            <a:r>
              <a:rPr lang="en-US" sz="3200" dirty="0">
                <a:latin typeface="+mj-lt"/>
              </a:rPr>
              <a:t>co </a:t>
            </a:r>
            <a:r>
              <a:rPr lang="en-US" sz="3200" dirty="0" err="1">
                <a:latin typeface="+mj-lt"/>
              </a:rPr>
              <a:t>thắt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thanh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quản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1"/>
            <a:r>
              <a:rPr lang="en-US" sz="3200" dirty="0" smtClean="0">
                <a:latin typeface="+mj-lt"/>
              </a:rPr>
              <a:t>        + </a:t>
            </a:r>
            <a:r>
              <a:rPr lang="en-US" sz="3200" dirty="0" err="1" smtClean="0">
                <a:latin typeface="+mj-lt"/>
              </a:rPr>
              <a:t>hạ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huyết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áp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1"/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+ </a:t>
            </a:r>
            <a:r>
              <a:rPr lang="en-US" sz="3200" dirty="0" err="1">
                <a:latin typeface="+mj-lt"/>
              </a:rPr>
              <a:t>tim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nhịp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chậm</a:t>
            </a:r>
            <a:endParaRPr lang="en-US" sz="3200" dirty="0">
              <a:latin typeface="+mj-lt"/>
            </a:endParaRPr>
          </a:p>
          <a:p>
            <a:pPr lvl="0"/>
            <a:r>
              <a:rPr lang="en-US" sz="3200" dirty="0" smtClean="0">
                <a:latin typeface="+mj-lt"/>
              </a:rPr>
              <a:t>      - </a:t>
            </a:r>
            <a:r>
              <a:rPr lang="en-US" sz="3200" dirty="0" err="1" smtClean="0">
                <a:latin typeface="+mj-lt"/>
              </a:rPr>
              <a:t>Phản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xạ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cường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giao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cảm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.</a:t>
            </a:r>
          </a:p>
          <a:p>
            <a:pPr lvl="0"/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     + </a:t>
            </a:r>
            <a:r>
              <a:rPr lang="en-US" sz="3200" dirty="0" err="1" smtClean="0">
                <a:latin typeface="+mj-lt"/>
              </a:rPr>
              <a:t>cao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huyết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áp</a:t>
            </a:r>
            <a:r>
              <a:rPr lang="en-US" sz="3200" dirty="0">
                <a:latin typeface="+mj-lt"/>
              </a:rPr>
              <a:t>; </a:t>
            </a:r>
            <a:r>
              <a:rPr lang="en-US" sz="3200" dirty="0" err="1">
                <a:latin typeface="+mj-lt"/>
              </a:rPr>
              <a:t>tim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nhịp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nhanh</a:t>
            </a:r>
            <a:r>
              <a:rPr lang="en-US" sz="3200" dirty="0">
                <a:latin typeface="+mj-lt"/>
              </a:rPr>
              <a:t>; </a:t>
            </a:r>
            <a:r>
              <a:rPr lang="en-US" sz="3200" dirty="0" err="1">
                <a:latin typeface="+mj-lt"/>
              </a:rPr>
              <a:t>rối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loạn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nhịp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tim</a:t>
            </a:r>
            <a:r>
              <a:rPr lang="en-US" sz="3200" dirty="0">
                <a:latin typeface="+mj-lt"/>
              </a:rPr>
              <a:t> </a:t>
            </a:r>
          </a:p>
          <a:p>
            <a:pPr lvl="0"/>
            <a:r>
              <a:rPr lang="en-US" sz="3200" dirty="0" smtClean="0">
                <a:latin typeface="+mj-lt"/>
              </a:rPr>
              <a:t>      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56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946728" y="457200"/>
            <a:ext cx="796867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IV. Tai </a:t>
            </a:r>
            <a:r>
              <a:rPr lang="en-US" sz="3200" b="1" dirty="0" err="1" smtClean="0">
                <a:latin typeface="+mj-lt"/>
              </a:rPr>
              <a:t>biến</a:t>
            </a:r>
            <a:r>
              <a:rPr lang="en-US" sz="3200" b="1" dirty="0" smtClean="0">
                <a:latin typeface="+mj-lt"/>
              </a:rPr>
              <a:t> do </a:t>
            </a:r>
            <a:r>
              <a:rPr lang="en-US" sz="3200" b="1" dirty="0" err="1" smtClean="0">
                <a:latin typeface="+mj-lt"/>
              </a:rPr>
              <a:t>đặt</a:t>
            </a:r>
            <a:r>
              <a:rPr lang="en-US" sz="3200" b="1" dirty="0" smtClean="0">
                <a:latin typeface="+mj-lt"/>
              </a:rPr>
              <a:t> NKQ</a:t>
            </a:r>
          </a:p>
          <a:p>
            <a:pPr lvl="0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1. </a:t>
            </a:r>
            <a:r>
              <a:rPr lang="en-US" sz="3200" b="1" dirty="0" err="1">
                <a:latin typeface="+mj-lt"/>
              </a:rPr>
              <a:t>Tức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thời</a:t>
            </a:r>
            <a:r>
              <a:rPr lang="en-US" sz="3200" b="1" dirty="0">
                <a:latin typeface="+mj-lt"/>
              </a:rPr>
              <a:t>:</a:t>
            </a:r>
          </a:p>
          <a:p>
            <a:pPr lvl="0"/>
            <a:r>
              <a:rPr lang="en-US" sz="3200" dirty="0" smtClean="0">
                <a:latin typeface="+mj-lt"/>
              </a:rPr>
              <a:t>   - </a:t>
            </a:r>
            <a:r>
              <a:rPr lang="en-US" sz="3200" dirty="0" err="1" smtClean="0"/>
              <a:t>Rách</a:t>
            </a:r>
            <a:r>
              <a:rPr lang="en-US" sz="3200" dirty="0" smtClean="0"/>
              <a:t> </a:t>
            </a:r>
            <a:r>
              <a:rPr lang="en-US" sz="3200" dirty="0" err="1"/>
              <a:t>môi</a:t>
            </a:r>
            <a:r>
              <a:rPr lang="en-US" sz="3200" dirty="0"/>
              <a:t>, </a:t>
            </a:r>
            <a:r>
              <a:rPr lang="en-US" sz="3200" dirty="0" err="1"/>
              <a:t>gãy</a:t>
            </a:r>
            <a:r>
              <a:rPr lang="en-US" sz="3200" dirty="0"/>
              <a:t>  </a:t>
            </a:r>
            <a:r>
              <a:rPr lang="en-US" sz="3200" dirty="0" err="1"/>
              <a:t>răng</a:t>
            </a:r>
            <a:r>
              <a:rPr lang="en-US" sz="3200" dirty="0"/>
              <a:t>, </a:t>
            </a:r>
            <a:r>
              <a:rPr lang="en-US" sz="3200" dirty="0" err="1"/>
              <a:t>rách</a:t>
            </a:r>
            <a:r>
              <a:rPr lang="en-US" sz="3200" dirty="0"/>
              <a:t>  </a:t>
            </a:r>
            <a:r>
              <a:rPr lang="en-US" sz="3200" dirty="0" err="1"/>
              <a:t>lưỡi</a:t>
            </a:r>
            <a:r>
              <a:rPr lang="en-US" sz="3200" dirty="0"/>
              <a:t>, </a:t>
            </a:r>
            <a:r>
              <a:rPr lang="en-US" sz="3200" dirty="0" err="1"/>
              <a:t>rách</a:t>
            </a:r>
            <a:r>
              <a:rPr lang="en-US" sz="3200" dirty="0"/>
              <a:t> </a:t>
            </a:r>
            <a:r>
              <a:rPr lang="en-US" sz="3200" dirty="0" err="1"/>
              <a:t>hầu</a:t>
            </a:r>
            <a:r>
              <a:rPr lang="en-US" sz="3200" dirty="0"/>
              <a:t>. </a:t>
            </a:r>
            <a:r>
              <a:rPr lang="en-US" sz="3200" dirty="0" err="1"/>
              <a:t>chảy</a:t>
            </a:r>
            <a:r>
              <a:rPr lang="en-US" sz="3200" dirty="0"/>
              <a:t>  </a:t>
            </a:r>
            <a:r>
              <a:rPr lang="en-US" sz="3200" dirty="0" err="1"/>
              <a:t>máu</a:t>
            </a:r>
            <a:r>
              <a:rPr lang="en-US" sz="3200" dirty="0"/>
              <a:t> do </a:t>
            </a:r>
            <a:r>
              <a:rPr lang="en-US" sz="3200" dirty="0" err="1"/>
              <a:t>chấn</a:t>
            </a:r>
            <a:r>
              <a:rPr lang="en-US" sz="3200" dirty="0"/>
              <a:t>    </a:t>
            </a:r>
            <a:r>
              <a:rPr lang="en-US" sz="3200" dirty="0" err="1"/>
              <a:t>thương</a:t>
            </a:r>
            <a:endParaRPr lang="en-US" sz="3200" dirty="0"/>
          </a:p>
          <a:p>
            <a:r>
              <a:rPr lang="en-US" sz="3200" dirty="0" err="1"/>
              <a:t>họng</a:t>
            </a:r>
            <a:r>
              <a:rPr lang="en-US" sz="3200" dirty="0"/>
              <a:t>, </a:t>
            </a:r>
            <a:r>
              <a:rPr lang="en-US" sz="3200" dirty="0" err="1"/>
              <a:t>nắp</a:t>
            </a:r>
            <a:r>
              <a:rPr lang="en-US" sz="3200" dirty="0"/>
              <a:t> </a:t>
            </a:r>
            <a:r>
              <a:rPr lang="en-US" sz="3200" dirty="0" err="1"/>
              <a:t>thanh</a:t>
            </a:r>
            <a:r>
              <a:rPr lang="en-US" sz="3200" dirty="0"/>
              <a:t> </a:t>
            </a:r>
            <a:r>
              <a:rPr lang="en-US" sz="3200" dirty="0" err="1"/>
              <a:t>môn</a:t>
            </a:r>
            <a:r>
              <a:rPr lang="en-US" sz="3200" dirty="0"/>
              <a:t>, </a:t>
            </a:r>
            <a:r>
              <a:rPr lang="en-US" sz="3200" dirty="0" err="1"/>
              <a:t>thủng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quản</a:t>
            </a:r>
            <a:r>
              <a:rPr lang="en-US" sz="3200" dirty="0"/>
              <a:t>…</a:t>
            </a:r>
          </a:p>
          <a:p>
            <a:pPr lvl="0"/>
            <a:r>
              <a:rPr lang="en-US" sz="3200" dirty="0" smtClean="0"/>
              <a:t>   - </a:t>
            </a:r>
            <a:r>
              <a:rPr lang="en-US" sz="3200" dirty="0" err="1" smtClean="0"/>
              <a:t>Xẹp</a:t>
            </a:r>
            <a:r>
              <a:rPr lang="en-US" sz="3200" dirty="0" smtClean="0"/>
              <a:t> </a:t>
            </a:r>
            <a:r>
              <a:rPr lang="en-US" sz="3200" dirty="0" err="1"/>
              <a:t>phổi</a:t>
            </a:r>
            <a:r>
              <a:rPr lang="en-US" sz="3200" dirty="0"/>
              <a:t> do </a:t>
            </a:r>
            <a:r>
              <a:rPr lang="en-US" sz="3200" dirty="0" err="1"/>
              <a:t>đặt</a:t>
            </a:r>
            <a:r>
              <a:rPr lang="en-US" sz="3200" dirty="0"/>
              <a:t> </a:t>
            </a:r>
            <a:r>
              <a:rPr lang="en-US" sz="3200" dirty="0" err="1"/>
              <a:t>sâu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phế</a:t>
            </a:r>
            <a:r>
              <a:rPr lang="en-US" sz="3200" dirty="0"/>
              <a:t> </a:t>
            </a:r>
            <a:r>
              <a:rPr lang="en-US" sz="3200" dirty="0" err="1"/>
              <a:t>quản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bên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smtClean="0"/>
              <a:t>   - </a:t>
            </a:r>
            <a:r>
              <a:rPr lang="en-US" sz="3200" dirty="0" err="1" smtClean="0"/>
              <a:t>Nhiễm</a:t>
            </a:r>
            <a:r>
              <a:rPr lang="en-US" sz="3200" dirty="0" smtClean="0"/>
              <a:t> </a:t>
            </a:r>
            <a:r>
              <a:rPr lang="en-US" sz="3200" dirty="0" err="1"/>
              <a:t>khuẩn</a:t>
            </a:r>
            <a:r>
              <a:rPr lang="en-US" sz="3200" dirty="0"/>
              <a:t> </a:t>
            </a:r>
            <a:r>
              <a:rPr lang="en-US" sz="3200" dirty="0" err="1"/>
              <a:t>phổi</a:t>
            </a:r>
            <a:r>
              <a:rPr lang="en-US" sz="3200" dirty="0"/>
              <a:t> </a:t>
            </a:r>
            <a:r>
              <a:rPr lang="en-US" sz="3200" dirty="0" err="1"/>
              <a:t>phế</a:t>
            </a:r>
            <a:r>
              <a:rPr lang="en-US" sz="3200" dirty="0"/>
              <a:t> </a:t>
            </a:r>
            <a:r>
              <a:rPr lang="en-US" sz="3200" dirty="0" err="1"/>
              <a:t>quản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24 </a:t>
            </a:r>
            <a:r>
              <a:rPr lang="en-US" sz="3200" dirty="0" err="1" smtClean="0"/>
              <a:t>giờ</a:t>
            </a:r>
            <a:r>
              <a:rPr lang="en-US" sz="3200" dirty="0" smtClean="0"/>
              <a:t>.</a:t>
            </a:r>
            <a:endParaRPr lang="en-US" sz="3200" dirty="0"/>
          </a:p>
          <a:p>
            <a:pPr lvl="0"/>
            <a:r>
              <a:rPr lang="en-US" sz="3200" b="1" dirty="0" smtClean="0"/>
              <a:t>   2. </a:t>
            </a:r>
            <a:r>
              <a:rPr lang="en-US" sz="3200" b="1" dirty="0" err="1" smtClean="0"/>
              <a:t>Lâu</a:t>
            </a:r>
            <a:r>
              <a:rPr lang="en-US" sz="3200" b="1" dirty="0" smtClean="0"/>
              <a:t> </a:t>
            </a:r>
            <a:r>
              <a:rPr lang="en-US" sz="3200" b="1" dirty="0" err="1"/>
              <a:t>dài</a:t>
            </a:r>
            <a:r>
              <a:rPr lang="en-US" sz="3200" b="1" dirty="0"/>
              <a:t>.</a:t>
            </a:r>
          </a:p>
          <a:p>
            <a:pPr lvl="0"/>
            <a:r>
              <a:rPr lang="en-US" sz="3200" dirty="0"/>
              <a:t>   </a:t>
            </a:r>
            <a:r>
              <a:rPr lang="en-US" sz="3200" dirty="0" smtClean="0"/>
              <a:t>- </a:t>
            </a:r>
            <a:r>
              <a:rPr lang="en-US" sz="3200" dirty="0"/>
              <a:t>U </a:t>
            </a:r>
            <a:r>
              <a:rPr lang="en-US" sz="3200" dirty="0" err="1"/>
              <a:t>hạt</a:t>
            </a:r>
            <a:r>
              <a:rPr lang="en-US" sz="3200" dirty="0"/>
              <a:t> ở </a:t>
            </a:r>
            <a:r>
              <a:rPr lang="en-US" sz="3200" dirty="0" err="1"/>
              <a:t>dây</a:t>
            </a:r>
            <a:r>
              <a:rPr lang="en-US" sz="3200" dirty="0"/>
              <a:t> </a:t>
            </a:r>
            <a:r>
              <a:rPr lang="en-US" sz="3200" dirty="0" err="1"/>
              <a:t>thanh</a:t>
            </a:r>
            <a:r>
              <a:rPr lang="en-US" sz="3200" dirty="0"/>
              <a:t> </a:t>
            </a:r>
            <a:r>
              <a:rPr lang="en-US" sz="3200" dirty="0" err="1"/>
              <a:t>âm</a:t>
            </a:r>
            <a:r>
              <a:rPr lang="en-US" sz="3200" dirty="0"/>
              <a:t> </a:t>
            </a:r>
            <a:r>
              <a:rPr lang="en-US" sz="3200" dirty="0" err="1"/>
              <a:t>gây</a:t>
            </a:r>
            <a:r>
              <a:rPr lang="en-US" sz="3200" dirty="0"/>
              <a:t> </a:t>
            </a:r>
            <a:r>
              <a:rPr lang="en-US" sz="3200" dirty="0" err="1"/>
              <a:t>khàn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.</a:t>
            </a:r>
          </a:p>
          <a:p>
            <a:pPr lvl="0"/>
            <a:r>
              <a:rPr lang="en-US" sz="3200" dirty="0"/>
              <a:t>   </a:t>
            </a:r>
            <a:r>
              <a:rPr lang="en-US" sz="3200" dirty="0" smtClean="0"/>
              <a:t>- </a:t>
            </a:r>
            <a:r>
              <a:rPr lang="en-US" sz="3200" dirty="0" err="1"/>
              <a:t>Hẹp</a:t>
            </a:r>
            <a:r>
              <a:rPr lang="en-US" sz="3200" dirty="0"/>
              <a:t> </a:t>
            </a:r>
            <a:r>
              <a:rPr lang="en-US" sz="3200" dirty="0" err="1"/>
              <a:t>khí</a:t>
            </a:r>
            <a:r>
              <a:rPr lang="en-US" sz="3200" dirty="0"/>
              <a:t> </a:t>
            </a:r>
            <a:r>
              <a:rPr lang="en-US" sz="3200" dirty="0" err="1"/>
              <a:t>quản</a:t>
            </a:r>
            <a:r>
              <a:rPr lang="en-US" sz="3200" dirty="0"/>
              <a:t> (5 – 10 </a:t>
            </a:r>
            <a:r>
              <a:rPr lang="en-US" sz="3200" dirty="0" err="1"/>
              <a:t>năm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) do </a:t>
            </a:r>
            <a:r>
              <a:rPr lang="en-US" sz="3200" dirty="0" err="1"/>
              <a:t>túi</a:t>
            </a:r>
            <a:r>
              <a:rPr lang="en-US" sz="3200" dirty="0"/>
              <a:t> </a:t>
            </a:r>
            <a:r>
              <a:rPr lang="en-US" sz="3200" dirty="0" err="1"/>
              <a:t>hơi</a:t>
            </a:r>
            <a:r>
              <a:rPr lang="en-US" sz="3200" dirty="0"/>
              <a:t> </a:t>
            </a:r>
            <a:r>
              <a:rPr lang="en-US" sz="3200" dirty="0" err="1"/>
              <a:t>bơm</a:t>
            </a:r>
            <a:r>
              <a:rPr lang="en-US" sz="3200" dirty="0"/>
              <a:t> </a:t>
            </a:r>
            <a:r>
              <a:rPr lang="en-US" sz="3200" dirty="0" err="1"/>
              <a:t>quá</a:t>
            </a:r>
            <a:r>
              <a:rPr lang="en-US" sz="3200" dirty="0"/>
              <a:t> </a:t>
            </a:r>
            <a:r>
              <a:rPr lang="en-US" sz="3200" dirty="0" err="1"/>
              <a:t>căng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chèn</a:t>
            </a:r>
            <a:r>
              <a:rPr lang="en-US" sz="3200" dirty="0"/>
              <a:t>   </a:t>
            </a:r>
            <a:r>
              <a:rPr lang="en-US" sz="3200" dirty="0" err="1"/>
              <a:t>ép</a:t>
            </a:r>
            <a:r>
              <a:rPr lang="en-US" sz="3200" dirty="0"/>
              <a:t> </a:t>
            </a:r>
            <a:r>
              <a:rPr lang="en-US" sz="3200" dirty="0" err="1"/>
              <a:t>thanh</a:t>
            </a:r>
            <a:r>
              <a:rPr lang="en-US" sz="3200" dirty="0"/>
              <a:t> </a:t>
            </a:r>
            <a:r>
              <a:rPr lang="en-US" sz="3200" dirty="0" err="1"/>
              <a:t>khí</a:t>
            </a:r>
            <a:r>
              <a:rPr lang="en-US" sz="3200" dirty="0"/>
              <a:t> </a:t>
            </a:r>
            <a:r>
              <a:rPr lang="en-US" sz="3200" dirty="0" err="1"/>
              <a:t>quản</a:t>
            </a:r>
            <a:r>
              <a:rPr lang="en-US" sz="3200" dirty="0"/>
              <a:t> </a:t>
            </a:r>
            <a:r>
              <a:rPr lang="en-US" sz="3200" dirty="0" err="1"/>
              <a:t>gây</a:t>
            </a:r>
            <a:r>
              <a:rPr lang="en-US" sz="3200" dirty="0"/>
              <a:t> </a:t>
            </a:r>
            <a:r>
              <a:rPr lang="en-US" sz="3200" dirty="0" err="1"/>
              <a:t>hoại</a:t>
            </a:r>
            <a:r>
              <a:rPr lang="en-US" sz="3200" dirty="0"/>
              <a:t> </a:t>
            </a:r>
            <a:r>
              <a:rPr lang="en-US" sz="3200" dirty="0" err="1"/>
              <a:t>tử</a:t>
            </a:r>
            <a:r>
              <a:rPr lang="en-US" sz="3200" dirty="0"/>
              <a:t>, </a:t>
            </a:r>
            <a:r>
              <a:rPr lang="en-US" sz="3200" dirty="0" err="1"/>
              <a:t>lâu</a:t>
            </a:r>
            <a:r>
              <a:rPr lang="en-US" sz="3200" dirty="0"/>
              <a:t> </a:t>
            </a:r>
            <a:r>
              <a:rPr lang="en-US" sz="3200" dirty="0" err="1"/>
              <a:t>ngày</a:t>
            </a:r>
            <a:r>
              <a:rPr lang="en-US" sz="3200" dirty="0"/>
              <a:t> </a:t>
            </a:r>
            <a:r>
              <a:rPr lang="en-US" sz="3200" dirty="0" err="1"/>
              <a:t>gây</a:t>
            </a:r>
            <a:r>
              <a:rPr lang="en-US" sz="3200" dirty="0"/>
              <a:t> </a:t>
            </a:r>
            <a:r>
              <a:rPr lang="en-US" sz="3200" dirty="0" err="1"/>
              <a:t>sẹo</a:t>
            </a:r>
            <a:r>
              <a:rPr lang="en-US" sz="3200" dirty="0"/>
              <a:t> </a:t>
            </a:r>
            <a:r>
              <a:rPr lang="en-US" sz="3200" dirty="0" err="1"/>
              <a:t>hẹp</a:t>
            </a:r>
            <a:r>
              <a:rPr lang="en-US" sz="3200" dirty="0"/>
              <a:t>. </a:t>
            </a:r>
          </a:p>
          <a:p>
            <a:pPr lvl="0"/>
            <a:endParaRPr lang="en-US" sz="3200" dirty="0"/>
          </a:p>
          <a:p>
            <a:pPr lvl="0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3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228600"/>
            <a:ext cx="9372600" cy="723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740065" y="457200"/>
            <a:ext cx="76638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+mj-lt"/>
              </a:rPr>
              <a:t>V. Theo </a:t>
            </a:r>
            <a:r>
              <a:rPr lang="en-US" sz="3200" b="1" dirty="0" err="1" smtClean="0">
                <a:latin typeface="+mj-lt"/>
              </a:rPr>
              <a:t>dõi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và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chăm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sóc</a:t>
            </a:r>
            <a:endParaRPr lang="en-US" sz="3200" b="1" dirty="0" smtClean="0">
              <a:latin typeface="+mj-lt"/>
            </a:endParaRPr>
          </a:p>
          <a:p>
            <a:pPr lvl="0" algn="just"/>
            <a:r>
              <a:rPr lang="en-US" sz="3200" b="1" dirty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  2. </a:t>
            </a:r>
            <a:r>
              <a:rPr lang="en-US" sz="3200" b="1" dirty="0" smtClean="0"/>
              <a:t>Theo </a:t>
            </a:r>
            <a:r>
              <a:rPr lang="en-US" sz="3200" b="1" dirty="0" err="1" smtClean="0"/>
              <a:t>dõi</a:t>
            </a:r>
            <a:endParaRPr lang="en-US" sz="3200" b="1" dirty="0"/>
          </a:p>
          <a:p>
            <a:pPr lvl="0" algn="just"/>
            <a:r>
              <a:rPr lang="en-US" sz="3200" dirty="0" smtClean="0"/>
              <a:t>- </a:t>
            </a:r>
            <a:r>
              <a:rPr lang="en-US" sz="3200" dirty="0" err="1" smtClean="0"/>
              <a:t>Vị</a:t>
            </a:r>
            <a:r>
              <a:rPr lang="en-US" sz="3200" dirty="0" smtClean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ống</a:t>
            </a:r>
            <a:r>
              <a:rPr lang="en-US" sz="3200" dirty="0"/>
              <a:t>: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tại</a:t>
            </a:r>
            <a:r>
              <a:rPr lang="en-US" sz="3200" dirty="0"/>
              <a:t> </a:t>
            </a:r>
            <a:r>
              <a:rPr lang="en-US" sz="3200" dirty="0" err="1"/>
              <a:t>vị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22 - 23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thân</a:t>
            </a:r>
            <a:r>
              <a:rPr lang="en-US" sz="3200" dirty="0"/>
              <a:t> </a:t>
            </a:r>
            <a:r>
              <a:rPr lang="en-US" sz="3200" dirty="0" err="1"/>
              <a:t>ống</a:t>
            </a:r>
            <a:r>
              <a:rPr lang="en-US" sz="3200" dirty="0"/>
              <a:t> NKQ. </a:t>
            </a:r>
            <a:r>
              <a:rPr lang="en-US" sz="3200" dirty="0" err="1"/>
              <a:t>Kiểm</a:t>
            </a:r>
            <a:r>
              <a:rPr lang="en-US" sz="3200" dirty="0"/>
              <a:t> </a:t>
            </a:r>
            <a:r>
              <a:rPr lang="en-US" sz="3200" dirty="0" err="1"/>
              <a:t>tra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2 </a:t>
            </a:r>
            <a:r>
              <a:rPr lang="en-US" sz="3200" dirty="0" err="1"/>
              <a:t>cách</a:t>
            </a:r>
            <a:r>
              <a:rPr lang="en-US" sz="3200" dirty="0"/>
              <a:t>:</a:t>
            </a:r>
          </a:p>
          <a:p>
            <a:pPr lvl="0" algn="just"/>
            <a:r>
              <a:rPr lang="en-US" sz="3200" dirty="0" smtClean="0"/>
              <a:t>      + </a:t>
            </a:r>
            <a:r>
              <a:rPr lang="en-US" sz="3200" dirty="0" err="1" smtClean="0"/>
              <a:t>Quan</a:t>
            </a:r>
            <a:r>
              <a:rPr lang="en-US" sz="3200" dirty="0" smtClean="0"/>
              <a:t> </a:t>
            </a:r>
            <a:r>
              <a:rPr lang="en-US" sz="3200" dirty="0" err="1"/>
              <a:t>sát</a:t>
            </a:r>
            <a:r>
              <a:rPr lang="en-US" sz="3200" dirty="0"/>
              <a:t> </a:t>
            </a:r>
            <a:r>
              <a:rPr lang="en-US" sz="3200" dirty="0" err="1"/>
              <a:t>bụng</a:t>
            </a:r>
            <a:r>
              <a:rPr lang="en-US" sz="3200" dirty="0"/>
              <a:t>, </a:t>
            </a:r>
            <a:r>
              <a:rPr lang="en-US" sz="3200" dirty="0" err="1"/>
              <a:t>lồng</a:t>
            </a:r>
            <a:r>
              <a:rPr lang="en-US" sz="3200" dirty="0"/>
              <a:t> </a:t>
            </a:r>
            <a:r>
              <a:rPr lang="en-US" sz="3200" dirty="0" err="1"/>
              <a:t>ngực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thở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lúc</a:t>
            </a:r>
            <a:r>
              <a:rPr lang="en-US" sz="3200" dirty="0"/>
              <a:t> </a:t>
            </a:r>
            <a:r>
              <a:rPr lang="en-US" sz="3200" dirty="0" err="1"/>
              <a:t>thống</a:t>
            </a:r>
            <a:r>
              <a:rPr lang="en-US" sz="3200" dirty="0"/>
              <a:t> </a:t>
            </a:r>
            <a:r>
              <a:rPr lang="en-US" sz="3200" dirty="0" err="1"/>
              <a:t>khí</a:t>
            </a:r>
            <a:r>
              <a:rPr lang="en-US" sz="3200" dirty="0"/>
              <a:t> </a:t>
            </a:r>
            <a:r>
              <a:rPr lang="en-US" sz="3200" dirty="0" err="1"/>
              <a:t>bóp</a:t>
            </a:r>
            <a:r>
              <a:rPr lang="en-US" sz="3200" dirty="0"/>
              <a:t> </a:t>
            </a:r>
            <a:r>
              <a:rPr lang="en-US" sz="3200" dirty="0" err="1"/>
              <a:t>bóng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bệnh</a:t>
            </a:r>
            <a:r>
              <a:rPr lang="en-US" sz="3200" dirty="0"/>
              <a:t> </a:t>
            </a:r>
            <a:r>
              <a:rPr lang="en-US" sz="3200" dirty="0" err="1"/>
              <a:t>nhân</a:t>
            </a:r>
            <a:r>
              <a:rPr lang="en-US" sz="3200" dirty="0" smtClean="0"/>
              <a:t>:</a:t>
            </a:r>
            <a:endParaRPr lang="en-US" sz="3200" dirty="0"/>
          </a:p>
          <a:p>
            <a:pPr lvl="0" algn="just"/>
            <a:r>
              <a:rPr lang="en-US" sz="3200" dirty="0" smtClean="0"/>
              <a:t>      + </a:t>
            </a:r>
            <a:r>
              <a:rPr lang="en-US" sz="3200" dirty="0" err="1" smtClean="0"/>
              <a:t>Nghe</a:t>
            </a:r>
            <a:r>
              <a:rPr lang="en-US" sz="3200" dirty="0" smtClean="0"/>
              <a:t> </a:t>
            </a:r>
            <a:r>
              <a:rPr lang="en-US" sz="3200" dirty="0" err="1"/>
              <a:t>phổi</a:t>
            </a:r>
            <a:r>
              <a:rPr lang="en-US" sz="3200" dirty="0"/>
              <a:t>: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phụt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khí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2 </a:t>
            </a:r>
            <a:r>
              <a:rPr lang="en-US" sz="3200" dirty="0" err="1"/>
              <a:t>phổi</a:t>
            </a:r>
            <a:r>
              <a:rPr lang="en-US" sz="3200" dirty="0"/>
              <a:t> </a:t>
            </a:r>
            <a:r>
              <a:rPr lang="en-US" sz="3200" dirty="0" err="1"/>
              <a:t>đều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. </a:t>
            </a:r>
          </a:p>
          <a:p>
            <a:pPr lvl="0" algn="just"/>
            <a:endParaRPr lang="en-US" sz="3200" dirty="0">
              <a:latin typeface="+mj-lt"/>
            </a:endParaRPr>
          </a:p>
        </p:txBody>
      </p:sp>
      <p:pic>
        <p:nvPicPr>
          <p:cNvPr id="5" name="image2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29000" y="3962400"/>
            <a:ext cx="504998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1030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7</cp:revision>
  <dcterms:created xsi:type="dcterms:W3CDTF">2017-06-05T17:49:43Z</dcterms:created>
  <dcterms:modified xsi:type="dcterms:W3CDTF">2017-06-06T10:25:17Z</dcterms:modified>
</cp:coreProperties>
</file>