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64" r:id="rId2"/>
    <p:sldId id="265" r:id="rId3"/>
    <p:sldId id="260" r:id="rId4"/>
    <p:sldId id="285" r:id="rId5"/>
    <p:sldId id="288" r:id="rId6"/>
    <p:sldId id="287" r:id="rId7"/>
    <p:sldId id="289" r:id="rId8"/>
    <p:sldId id="266" r:id="rId9"/>
    <p:sldId id="272" r:id="rId10"/>
    <p:sldId id="274" r:id="rId11"/>
    <p:sldId id="276" r:id="rId12"/>
    <p:sldId id="278" r:id="rId13"/>
    <p:sldId id="280" r:id="rId14"/>
    <p:sldId id="281" r:id="rId15"/>
    <p:sldId id="28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guyễn Thành Nam" initials="NTN" lastIdx="1" clrIdx="0">
    <p:extLst>
      <p:ext uri="{19B8F6BF-5375-455C-9EA6-DF929625EA0E}">
        <p15:presenceInfo xmlns:p15="http://schemas.microsoft.com/office/powerpoint/2012/main" userId="382b7798012e5c5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4660"/>
  </p:normalViewPr>
  <p:slideViewPr>
    <p:cSldViewPr>
      <p:cViewPr varScale="1">
        <p:scale>
          <a:sx n="70" d="100"/>
          <a:sy n="70" d="100"/>
        </p:scale>
        <p:origin x="133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90EE5-DCB7-4B8D-99CF-8CA968C69DF5}" type="datetimeFigureOut">
              <a:rPr lang="en-US" smtClean="0"/>
              <a:t>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04886-D7D7-4E9A-AE32-DAC517BF048F}" type="slidenum">
              <a:rPr lang="en-US" smtClean="0"/>
              <a:t>‹#›</a:t>
            </a:fld>
            <a:endParaRPr lang="en-US"/>
          </a:p>
        </p:txBody>
      </p:sp>
    </p:spTree>
    <p:extLst>
      <p:ext uri="{BB962C8B-B14F-4D97-AF65-F5344CB8AC3E}">
        <p14:creationId xmlns:p14="http://schemas.microsoft.com/office/powerpoint/2010/main" val="494332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C4204886-D7D7-4E9A-AE32-DAC517BF048F}" type="slidenum">
              <a:rPr lang="en-US" smtClean="0"/>
              <a:t>4</a:t>
            </a:fld>
            <a:endParaRPr lang="en-US"/>
          </a:p>
        </p:txBody>
      </p:sp>
    </p:spTree>
    <p:extLst>
      <p:ext uri="{BB962C8B-B14F-4D97-AF65-F5344CB8AC3E}">
        <p14:creationId xmlns:p14="http://schemas.microsoft.com/office/powerpoint/2010/main" val="1578659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204886-D7D7-4E9A-AE32-DAC517BF048F}" type="slidenum">
              <a:rPr lang="en-US" smtClean="0"/>
              <a:t>8</a:t>
            </a:fld>
            <a:endParaRPr lang="en-US"/>
          </a:p>
        </p:txBody>
      </p:sp>
    </p:spTree>
    <p:extLst>
      <p:ext uri="{BB962C8B-B14F-4D97-AF65-F5344CB8AC3E}">
        <p14:creationId xmlns:p14="http://schemas.microsoft.com/office/powerpoint/2010/main" val="333709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C1072B-7B65-4F21-AFFA-430E31CB8BB3}"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170342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1072B-7B65-4F21-AFFA-430E31CB8BB3}"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3299566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1072B-7B65-4F21-AFFA-430E31CB8BB3}"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4048749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C1072B-7B65-4F21-AFFA-430E31CB8BB3}"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266594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C1072B-7B65-4F21-AFFA-430E31CB8BB3}"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160794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C1072B-7B65-4F21-AFFA-430E31CB8BB3}"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8404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C1072B-7B65-4F21-AFFA-430E31CB8BB3}" type="datetimeFigureOut">
              <a:rPr lang="en-US" smtClean="0"/>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2065463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C1072B-7B65-4F21-AFFA-430E31CB8BB3}" type="datetimeFigureOut">
              <a:rPr lang="en-US" smtClean="0"/>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3435694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1072B-7B65-4F21-AFFA-430E31CB8BB3}" type="datetimeFigureOut">
              <a:rPr lang="en-US" smtClean="0"/>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192852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1072B-7B65-4F21-AFFA-430E31CB8BB3}"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1015916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C1072B-7B65-4F21-AFFA-430E31CB8BB3}"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BEA77-76A9-4BD8-9AF3-23B25B54A685}" type="slidenum">
              <a:rPr lang="en-US" smtClean="0"/>
              <a:t>‹#›</a:t>
            </a:fld>
            <a:endParaRPr lang="en-US"/>
          </a:p>
        </p:txBody>
      </p:sp>
    </p:spTree>
    <p:extLst>
      <p:ext uri="{BB962C8B-B14F-4D97-AF65-F5344CB8AC3E}">
        <p14:creationId xmlns:p14="http://schemas.microsoft.com/office/powerpoint/2010/main" val="284023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1072B-7B65-4F21-AFFA-430E31CB8BB3}" type="datetimeFigureOut">
              <a:rPr lang="en-US" smtClean="0"/>
              <a:t>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4BEA77-76A9-4BD8-9AF3-23B25B54A685}" type="slidenum">
              <a:rPr lang="en-US" smtClean="0"/>
              <a:t>‹#›</a:t>
            </a:fld>
            <a:endParaRPr lang="en-US"/>
          </a:p>
        </p:txBody>
      </p:sp>
    </p:spTree>
    <p:extLst>
      <p:ext uri="{BB962C8B-B14F-4D97-AF65-F5344CB8AC3E}">
        <p14:creationId xmlns:p14="http://schemas.microsoft.com/office/powerpoint/2010/main" val="31069426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png"/><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5516" y="2060848"/>
            <a:ext cx="8712968" cy="1169551"/>
          </a:xfrm>
          <a:prstGeom prst="rect">
            <a:avLst/>
          </a:prstGeom>
        </p:spPr>
        <p:txBody>
          <a:bodyPr wrap="square">
            <a:spAutoFit/>
          </a:bodyPr>
          <a:lstStyle/>
          <a:p>
            <a:pPr marL="0" lvl="1" algn="ctr"/>
            <a:r>
              <a:rPr lang="en-US" sz="3500" b="1" dirty="0" err="1" smtClean="0">
                <a:solidFill>
                  <a:srgbClr val="FF0000"/>
                </a:solidFill>
                <a:latin typeface="Times New Roman" pitchFamily="18" charset="0"/>
                <a:cs typeface="Times New Roman" pitchFamily="18" charset="0"/>
              </a:rPr>
              <a:t>BỆNH</a:t>
            </a:r>
            <a:r>
              <a:rPr lang="en-US" sz="3500" b="1" dirty="0" smtClean="0">
                <a:solidFill>
                  <a:srgbClr val="FF0000"/>
                </a:solidFill>
                <a:latin typeface="Times New Roman" pitchFamily="18" charset="0"/>
                <a:cs typeface="Times New Roman" pitchFamily="18" charset="0"/>
              </a:rPr>
              <a:t> HEN </a:t>
            </a:r>
            <a:r>
              <a:rPr lang="en-US" sz="3500" b="1" dirty="0" err="1" smtClean="0">
                <a:solidFill>
                  <a:srgbClr val="FF0000"/>
                </a:solidFill>
                <a:latin typeface="Times New Roman" pitchFamily="18" charset="0"/>
                <a:cs typeface="Times New Roman" pitchFamily="18" charset="0"/>
              </a:rPr>
              <a:t>PHẾ</a:t>
            </a:r>
            <a:r>
              <a:rPr lang="en-US" sz="3500" b="1" dirty="0" smtClean="0">
                <a:solidFill>
                  <a:srgbClr val="FF0000"/>
                </a:solidFill>
                <a:latin typeface="Times New Roman" pitchFamily="18" charset="0"/>
                <a:cs typeface="Times New Roman" pitchFamily="18" charset="0"/>
              </a:rPr>
              <a:t> </a:t>
            </a:r>
            <a:r>
              <a:rPr lang="en-US" sz="3500" b="1" dirty="0" err="1" smtClean="0">
                <a:solidFill>
                  <a:srgbClr val="FF0000"/>
                </a:solidFill>
                <a:latin typeface="Times New Roman" pitchFamily="18" charset="0"/>
                <a:cs typeface="Times New Roman" pitchFamily="18" charset="0"/>
              </a:rPr>
              <a:t>QUẢN</a:t>
            </a:r>
            <a:endParaRPr lang="en-US" sz="3500" dirty="0">
              <a:solidFill>
                <a:srgbClr val="FF0000"/>
              </a:solidFill>
              <a:latin typeface="Times New Roman" pitchFamily="18" charset="0"/>
              <a:cs typeface="Times New Roman" pitchFamily="18" charset="0"/>
            </a:endParaRPr>
          </a:p>
          <a:p>
            <a:pPr marL="342900" lvl="1" indent="-342900" algn="ctr">
              <a:buFont typeface="Wingdings" pitchFamily="2" charset="2"/>
              <a:buChar char="Ø"/>
            </a:pPr>
            <a:endParaRPr lang="en-US" sz="3500" dirty="0">
              <a:solidFill>
                <a:srgbClr val="FF0000"/>
              </a:solidFill>
              <a:latin typeface="Times New Roman" pitchFamily="18" charset="0"/>
              <a:cs typeface="Times New Roman" pitchFamily="18" charset="0"/>
            </a:endParaRPr>
          </a:p>
        </p:txBody>
      </p:sp>
      <p:pic>
        <p:nvPicPr>
          <p:cNvPr id="2050"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457200"/>
            <a:ext cx="914400" cy="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77694" y="204445"/>
            <a:ext cx="837043" cy="70788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2448774" y="211269"/>
            <a:ext cx="479894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4635500" algn="l"/>
                <a:tab pos="4876800" algn="l"/>
              </a:tabLst>
            </a:pPr>
            <a:r>
              <a:rPr kumimoji="0" lang="en-US"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T R Ư Ờ N G</a:t>
            </a:r>
            <a:r>
              <a:rPr kumimoji="0" lang="vi-VN"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a:t>
            </a:r>
            <a:r>
              <a:rPr kumimoji="0" lang="en-US"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Đ Ạ I</a:t>
            </a:r>
            <a:r>
              <a:rPr kumimoji="0" lang="vi-VN"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a:t>
            </a:r>
            <a:r>
              <a:rPr kumimoji="0" lang="en-US"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H Ọ C  D U Y</a:t>
            </a:r>
            <a:r>
              <a:rPr kumimoji="0" lang="vi-VN"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a:t>
            </a:r>
            <a:r>
              <a:rPr kumimoji="0" lang="en-US"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T Â N</a:t>
            </a:r>
            <a:endParaRPr kumimoji="0" lang="vi-VN"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635500" algn="l"/>
                <a:tab pos="4876800" algn="l"/>
              </a:tabLst>
            </a:pPr>
            <a:r>
              <a:rPr kumimoji="0" lang="en-US"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K</a:t>
            </a:r>
            <a:r>
              <a:rPr kumimoji="0" lang="vi-VN"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a:t>
            </a:r>
            <a:r>
              <a:rPr kumimoji="0" lang="en-US"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H</a:t>
            </a:r>
            <a:r>
              <a:rPr kumimoji="0" lang="vi-VN"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a:t>
            </a:r>
            <a:r>
              <a:rPr kumimoji="0" lang="en-US"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O</a:t>
            </a:r>
            <a:r>
              <a:rPr kumimoji="0" lang="vi-VN"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a:t>
            </a:r>
            <a:r>
              <a:rPr kumimoji="0" lang="en-US"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A  </a:t>
            </a:r>
            <a:r>
              <a:rPr kumimoji="0" lang="vi-VN" sz="2000" b="1" i="0" u="none" strike="noStrike" cap="none" normalizeH="0" baseline="0" dirty="0" smtClean="0">
                <a:ln>
                  <a:noFill/>
                </a:ln>
                <a:solidFill>
                  <a:srgbClr val="632523"/>
                </a:solidFill>
                <a:effectLst/>
                <a:latin typeface="Times New Roman" pitchFamily="18" charset="0"/>
                <a:ea typeface="Arial Unicode MS" pitchFamily="34" charset="-128"/>
                <a:cs typeface="Times New Roman" pitchFamily="18" charset="0"/>
              </a:rPr>
              <a:t> D Ư Ợ C</a:t>
            </a:r>
            <a:endParaRPr kumimoji="0" lang="en-US"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Rectangle 9"/>
          <p:cNvSpPr/>
          <p:nvPr/>
        </p:nvSpPr>
        <p:spPr>
          <a:xfrm>
            <a:off x="2699792" y="3717032"/>
            <a:ext cx="6336704" cy="2677656"/>
          </a:xfrm>
          <a:prstGeom prst="rect">
            <a:avLst/>
          </a:prstGeom>
        </p:spPr>
        <p:txBody>
          <a:bodyPr wrap="square">
            <a:spAutoFit/>
          </a:bodyPr>
          <a:lstStyle/>
          <a:p>
            <a:pPr marL="0" lvl="1"/>
            <a:r>
              <a:rPr lang="vi-VN" sz="2400" b="1" dirty="0" smtClean="0">
                <a:latin typeface="Times New Roman" pitchFamily="18" charset="0"/>
                <a:cs typeface="Times New Roman" pitchFamily="18" charset="0"/>
              </a:rPr>
              <a:t>	GVHD: Th.S Nguyễn Phúc Học</a:t>
            </a:r>
          </a:p>
          <a:p>
            <a:pPr marL="0" lvl="1"/>
            <a:r>
              <a:rPr lang="vi-VN" sz="2400" b="1" dirty="0" smtClean="0">
                <a:latin typeface="Times New Roman" pitchFamily="18" charset="0"/>
                <a:cs typeface="Times New Roman" pitchFamily="18" charset="0"/>
              </a:rPr>
              <a:t>	SVTH: Nhóm </a:t>
            </a:r>
            <a:r>
              <a:rPr lang="vi-VN" sz="2400" b="1" dirty="0">
                <a:latin typeface="Times New Roman" pitchFamily="18" charset="0"/>
                <a:cs typeface="Times New Roman" pitchFamily="18" charset="0"/>
              </a:rPr>
              <a:t>8</a:t>
            </a:r>
            <a:r>
              <a:rPr lang="vi-VN" sz="2400" b="1" dirty="0" smtClean="0">
                <a:latin typeface="Times New Roman" pitchFamily="18" charset="0"/>
                <a:cs typeface="Times New Roman" pitchFamily="18" charset="0"/>
              </a:rPr>
              <a:t> - Lớp: PTH 350H </a:t>
            </a:r>
          </a:p>
          <a:p>
            <a:pPr marL="0" lvl="1"/>
            <a:r>
              <a:rPr lang="vi-VN" sz="2400" dirty="0" smtClean="0">
                <a:latin typeface="Times New Roman" pitchFamily="18" charset="0"/>
                <a:cs typeface="Times New Roman" pitchFamily="18" charset="0"/>
              </a:rPr>
              <a:t>             1. Lê Thị Quỳnh Anh</a:t>
            </a:r>
          </a:p>
          <a:p>
            <a:pPr marL="0" lvl="1"/>
            <a:r>
              <a:rPr lang="vi-VN" sz="2400" dirty="0" smtClean="0">
                <a:latin typeface="Times New Roman" pitchFamily="18" charset="0"/>
                <a:cs typeface="Times New Roman" pitchFamily="18" charset="0"/>
              </a:rPr>
              <a:t>	 2. Ksor Nguyễn Thị Mỹ Ngọc</a:t>
            </a:r>
          </a:p>
          <a:p>
            <a:pPr marL="0" lvl="1"/>
            <a:r>
              <a:rPr lang="vi-VN" sz="2400" dirty="0" smtClean="0">
                <a:latin typeface="Times New Roman" pitchFamily="18" charset="0"/>
                <a:cs typeface="Times New Roman" pitchFamily="18" charset="0"/>
              </a:rPr>
              <a:t>	 3. Hoàng Minh Nhật</a:t>
            </a:r>
          </a:p>
          <a:p>
            <a:pPr marL="0" lvl="1"/>
            <a:r>
              <a:rPr lang="vi-VN" sz="2400" dirty="0" smtClean="0">
                <a:latin typeface="Times New Roman" pitchFamily="18" charset="0"/>
                <a:cs typeface="Times New Roman" pitchFamily="18" charset="0"/>
              </a:rPr>
              <a:t>	 4. Võ Đại Quốc</a:t>
            </a:r>
          </a:p>
          <a:p>
            <a:pPr marL="0" lvl="1"/>
            <a:r>
              <a:rPr lang="vi-VN" sz="2400" dirty="0" smtClean="0">
                <a:latin typeface="Times New Roman" pitchFamily="18" charset="0"/>
                <a:cs typeface="Times New Roman" pitchFamily="18" charset="0"/>
              </a:rPr>
              <a:t>	 5. Nguyễn Thành Nam</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82978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93325"/>
            <a:ext cx="8496944" cy="584775"/>
          </a:xfrm>
          <a:prstGeom prst="rect">
            <a:avLst/>
          </a:prstGeom>
          <a:noFill/>
        </p:spPr>
        <p:txBody>
          <a:bodyPr wrap="square" rtlCol="0">
            <a:spAutoFit/>
          </a:bodyPr>
          <a:lstStyle/>
          <a:p>
            <a:r>
              <a:rPr lang="en-US" sz="3200" b="1" dirty="0">
                <a:latin typeface="Times New Roman" pitchFamily="18" charset="0"/>
                <a:cs typeface="Times New Roman" pitchFamily="18" charset="0"/>
              </a:rPr>
              <a:t>4</a:t>
            </a:r>
            <a:r>
              <a:rPr lang="en-US" sz="3200" b="1"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TRIỆU</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CHỨNG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VÀ</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CHẨN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ĐOÁN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HPQ</a:t>
            </a:r>
            <a:endParaRPr lang="vi-VN" sz="3200" b="1" u="sng" dirty="0">
              <a:latin typeface="Times New Roman" pitchFamily="18" charset="0"/>
              <a:cs typeface="Times New Roman" pitchFamily="18" charset="0"/>
            </a:endParaRPr>
          </a:p>
        </p:txBody>
      </p:sp>
      <p:sp>
        <p:nvSpPr>
          <p:cNvPr id="7" name="TextBox 6"/>
          <p:cNvSpPr txBox="1"/>
          <p:nvPr/>
        </p:nvSpPr>
        <p:spPr>
          <a:xfrm>
            <a:off x="376421" y="1625813"/>
            <a:ext cx="8336940" cy="2785378"/>
          </a:xfrm>
          <a:prstGeom prst="rect">
            <a:avLst/>
          </a:prstGeom>
          <a:noFill/>
        </p:spPr>
        <p:txBody>
          <a:bodyPr wrap="square" rtlCol="0">
            <a:spAutoFit/>
          </a:bodyPr>
          <a:lstStyle/>
          <a:p>
            <a:pPr algn="just">
              <a:lnSpc>
                <a:spcPts val="3500"/>
              </a:lnSpc>
            </a:pPr>
            <a:r>
              <a:rPr lang="vi-VN" sz="2400" b="1" dirty="0" smtClean="0">
                <a:latin typeface="Times New Roman" pitchFamily="18" charset="0"/>
                <a:cs typeface="Times New Roman" pitchFamily="18" charset="0"/>
              </a:rPr>
              <a:t>Test </a:t>
            </a:r>
            <a:r>
              <a:rPr lang="vi-VN" sz="2400" b="1" dirty="0">
                <a:latin typeface="Times New Roman" pitchFamily="18" charset="0"/>
                <a:cs typeface="Times New Roman" pitchFamily="18" charset="0"/>
              </a:rPr>
              <a:t>kích thích phế quản</a:t>
            </a:r>
            <a:r>
              <a:rPr lang="vi-VN" sz="2400" dirty="0">
                <a:latin typeface="Times New Roman" pitchFamily="18" charset="0"/>
                <a:cs typeface="Times New Roman" pitchFamily="18" charset="0"/>
              </a:rPr>
              <a:t>: dựa vào tính tăng phản ứng phế quản. Nếu bệnh nhân vẫn có triệu chứng nghi ngờ HPQ nhưng chức năng hô hấp bình thường: đo chức năng hô hấp </a:t>
            </a:r>
            <a:r>
              <a:rPr lang="vi-VN" sz="2400" dirty="0" smtClean="0">
                <a:latin typeface="Times New Roman" pitchFamily="18" charset="0"/>
                <a:cs typeface="Times New Roman" pitchFamily="18" charset="0"/>
              </a:rPr>
              <a:t>trước </a:t>
            </a:r>
            <a:r>
              <a:rPr lang="vi-VN" sz="2400" dirty="0">
                <a:latin typeface="Times New Roman" pitchFamily="18" charset="0"/>
                <a:cs typeface="Times New Roman" pitchFamily="18" charset="0"/>
              </a:rPr>
              <a:t>và sau khi hít methacholin, histamin hoặc chạy trong vòng 8, đánh giá bằng trị số FEV1 giảm đi &gt; 20% so với trưóc khi hít thuốc hoặc chạy</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endParaRPr lang="vi-VN" sz="2400" dirty="0" smtClean="0">
              <a:latin typeface="Times New Roman" pitchFamily="18" charset="0"/>
              <a:cs typeface="Times New Roman" pitchFamily="18" charset="0"/>
            </a:endParaRPr>
          </a:p>
        </p:txBody>
      </p:sp>
      <p:sp>
        <p:nvSpPr>
          <p:cNvPr id="6" name="Rectangle 5"/>
          <p:cNvSpPr/>
          <p:nvPr/>
        </p:nvSpPr>
        <p:spPr>
          <a:xfrm>
            <a:off x="376421" y="4869160"/>
            <a:ext cx="8336940" cy="1200329"/>
          </a:xfrm>
          <a:prstGeom prst="rect">
            <a:avLst/>
          </a:prstGeom>
        </p:spPr>
        <p:txBody>
          <a:bodyPr wrap="square">
            <a:spAutoFit/>
          </a:bodyPr>
          <a:lstStyle/>
          <a:p>
            <a:pPr algn="just"/>
            <a:r>
              <a:rPr lang="vi-VN" sz="2400" b="1" dirty="0">
                <a:latin typeface="+mj-lt"/>
              </a:rPr>
              <a:t>Test da với dị nguyên hoặc định lượng IgE đặc hiệu trong huyết thanh</a:t>
            </a:r>
            <a:r>
              <a:rPr lang="vi-VN" sz="2400" dirty="0">
                <a:latin typeface="+mj-lt"/>
              </a:rPr>
              <a:t>: nhằm xác định yếu tố nguy cơ gây cơn hen của từng bệnh nhân.</a:t>
            </a:r>
          </a:p>
        </p:txBody>
      </p:sp>
    </p:spTree>
    <p:extLst>
      <p:ext uri="{BB962C8B-B14F-4D97-AF65-F5344CB8AC3E}">
        <p14:creationId xmlns:p14="http://schemas.microsoft.com/office/powerpoint/2010/main" val="2359770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93325"/>
            <a:ext cx="8496944" cy="584775"/>
          </a:xfrm>
          <a:prstGeom prst="rect">
            <a:avLst/>
          </a:prstGeom>
          <a:noFill/>
        </p:spPr>
        <p:txBody>
          <a:bodyPr wrap="square" rtlCol="0">
            <a:spAutoFit/>
          </a:bodyPr>
          <a:lstStyle/>
          <a:p>
            <a:r>
              <a:rPr lang="en-US" sz="3200" b="1" dirty="0">
                <a:latin typeface="Times New Roman" pitchFamily="18" charset="0"/>
                <a:cs typeface="Times New Roman" pitchFamily="18" charset="0"/>
              </a:rPr>
              <a:t>5</a:t>
            </a:r>
            <a:r>
              <a:rPr lang="en-US" sz="3200" b="1"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BIẾN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CHỨNG</a:t>
            </a:r>
            <a:endParaRPr lang="vi-VN" sz="3200" b="1" u="sng" dirty="0">
              <a:latin typeface="Times New Roman" pitchFamily="18" charset="0"/>
              <a:cs typeface="Times New Roman" pitchFamily="18" charset="0"/>
            </a:endParaRPr>
          </a:p>
        </p:txBody>
      </p:sp>
      <p:sp>
        <p:nvSpPr>
          <p:cNvPr id="5" name="TextBox 4"/>
          <p:cNvSpPr txBox="1"/>
          <p:nvPr/>
        </p:nvSpPr>
        <p:spPr>
          <a:xfrm>
            <a:off x="568215" y="678100"/>
            <a:ext cx="7396564" cy="461665"/>
          </a:xfrm>
          <a:prstGeom prst="rect">
            <a:avLst/>
          </a:prstGeom>
          <a:noFill/>
        </p:spPr>
        <p:txBody>
          <a:bodyPr wrap="square" rtlCol="0">
            <a:spAutoFit/>
          </a:bodyPr>
          <a:lstStyle/>
          <a:p>
            <a:r>
              <a:rPr lang="vi-VN" sz="2400" b="1" dirty="0" smtClean="0">
                <a:latin typeface="Times New Roman" pitchFamily="18" charset="0"/>
              </a:rPr>
              <a:t>BIẾN CHỨNG CẤP TÍNH</a:t>
            </a:r>
          </a:p>
        </p:txBody>
      </p:sp>
      <p:sp>
        <p:nvSpPr>
          <p:cNvPr id="6" name="TextBox 5"/>
          <p:cNvSpPr txBox="1"/>
          <p:nvPr/>
        </p:nvSpPr>
        <p:spPr>
          <a:xfrm>
            <a:off x="568215" y="3896455"/>
            <a:ext cx="7396564" cy="461665"/>
          </a:xfrm>
          <a:prstGeom prst="rect">
            <a:avLst/>
          </a:prstGeom>
          <a:noFill/>
        </p:spPr>
        <p:txBody>
          <a:bodyPr wrap="square" rtlCol="0">
            <a:spAutoFit/>
          </a:bodyPr>
          <a:lstStyle/>
          <a:p>
            <a:r>
              <a:rPr lang="vi-VN" sz="2400" b="1" dirty="0" smtClean="0">
                <a:latin typeface="Times New Roman" pitchFamily="18" charset="0"/>
              </a:rPr>
              <a:t>BIẾN CHỨNG MẠN TÍNH</a:t>
            </a:r>
          </a:p>
        </p:txBody>
      </p:sp>
      <p:sp>
        <p:nvSpPr>
          <p:cNvPr id="8" name="TextBox 7"/>
          <p:cNvSpPr txBox="1"/>
          <p:nvPr/>
        </p:nvSpPr>
        <p:spPr>
          <a:xfrm>
            <a:off x="568214" y="1111077"/>
            <a:ext cx="8396273" cy="2785378"/>
          </a:xfrm>
          <a:prstGeom prst="rect">
            <a:avLst/>
          </a:prstGeom>
          <a:noFill/>
        </p:spPr>
        <p:txBody>
          <a:bodyPr wrap="square" rtlCol="0">
            <a:spAutoFit/>
          </a:bodyPr>
          <a:lstStyle/>
          <a:p>
            <a:pPr marL="285750" indent="-285750" algn="just">
              <a:lnSpc>
                <a:spcPts val="3500"/>
              </a:lnSpc>
              <a:buFont typeface="Wingdings" panose="05000000000000000000" pitchFamily="2" charset="2"/>
              <a:buChar char="Ø"/>
            </a:pPr>
            <a:r>
              <a:rPr lang="vi-VN" sz="2400" dirty="0" smtClean="0">
                <a:latin typeface="Times New Roman" pitchFamily="18" charset="0"/>
                <a:cs typeface="Times New Roman" pitchFamily="18" charset="0"/>
              </a:rPr>
              <a:t>Tràn </a:t>
            </a:r>
            <a:r>
              <a:rPr lang="vi-VN" sz="2400" dirty="0">
                <a:latin typeface="Times New Roman" pitchFamily="18" charset="0"/>
                <a:cs typeface="Times New Roman" pitchFamily="18" charset="0"/>
              </a:rPr>
              <a:t>khí màng phổi do vỡ phế nang dễ dẫn tới tử vong do </a:t>
            </a:r>
            <a:r>
              <a:rPr lang="vi-VN" sz="2400" dirty="0" smtClean="0">
                <a:latin typeface="Times New Roman" pitchFamily="18" charset="0"/>
                <a:cs typeface="Times New Roman" pitchFamily="18" charset="0"/>
              </a:rPr>
              <a:t>suy hô </a:t>
            </a:r>
            <a:r>
              <a:rPr lang="vi-VN" sz="2400" dirty="0">
                <a:latin typeface="Times New Roman" pitchFamily="18" charset="0"/>
                <a:cs typeface="Times New Roman" pitchFamily="18" charset="0"/>
              </a:rPr>
              <a:t>hấp cấp</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Tràn khí trung thất và tràn khí dưới da</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Suy tim cấp hoặc hội chứng tim - phổi cấp</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Xẹp phân thúy phổi do lấp tắc khu trú một đoạn phế quản</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Tử vong là hậu quả của các biến chứng trên.</a:t>
            </a:r>
            <a:endParaRPr lang="vi-VN" sz="2400" dirty="0" smtClean="0">
              <a:latin typeface="Times New Roman" pitchFamily="18" charset="0"/>
              <a:cs typeface="Times New Roman" pitchFamily="18" charset="0"/>
            </a:endParaRPr>
          </a:p>
        </p:txBody>
      </p:sp>
      <p:sp>
        <p:nvSpPr>
          <p:cNvPr id="9" name="TextBox 8"/>
          <p:cNvSpPr txBox="1"/>
          <p:nvPr/>
        </p:nvSpPr>
        <p:spPr>
          <a:xfrm>
            <a:off x="556140" y="4329432"/>
            <a:ext cx="8396273" cy="1887696"/>
          </a:xfrm>
          <a:prstGeom prst="rect">
            <a:avLst/>
          </a:prstGeom>
          <a:noFill/>
        </p:spPr>
        <p:txBody>
          <a:bodyPr wrap="square" rtlCol="0">
            <a:spAutoFit/>
          </a:bodyPr>
          <a:lstStyle/>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Biến dạng lồng ngực: xương ức tụt xuống hoặc nhô lên (ở trẻ em), lồng ngực hình thùng (ở người lớn</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Suy hô hấp mạn </a:t>
            </a:r>
            <a:r>
              <a:rPr lang="vi-VN" sz="2400" dirty="0" smtClean="0">
                <a:latin typeface="Times New Roman" pitchFamily="18" charset="0"/>
                <a:cs typeface="Times New Roman" pitchFamily="18" charset="0"/>
              </a:rPr>
              <a:t>tính.</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Tâm - phế mạn. </a:t>
            </a:r>
            <a:endParaRPr lang="vi-VN"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57988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93325"/>
            <a:ext cx="8496944" cy="584775"/>
          </a:xfrm>
          <a:prstGeom prst="rect">
            <a:avLst/>
          </a:prstGeom>
          <a:noFill/>
        </p:spPr>
        <p:txBody>
          <a:bodyPr wrap="square" rtlCol="0">
            <a:spAutoFit/>
          </a:bodyPr>
          <a:lstStyle/>
          <a:p>
            <a:r>
              <a:rPr lang="en-US" sz="3200" b="1" dirty="0">
                <a:latin typeface="Times New Roman" pitchFamily="18" charset="0"/>
                <a:cs typeface="Times New Roman" pitchFamily="18" charset="0"/>
              </a:rPr>
              <a:t>6</a:t>
            </a:r>
            <a:r>
              <a:rPr lang="en-US" sz="3200" b="1" dirty="0" smtClean="0">
                <a:latin typeface="Times New Roman" pitchFamily="18" charset="0"/>
                <a:cs typeface="Times New Roman" pitchFamily="18" charset="0"/>
              </a:rPr>
              <a:t>. </a:t>
            </a:r>
            <a:r>
              <a:rPr lang="en-US" sz="3200" b="1" u="sng" dirty="0" smtClean="0">
                <a:latin typeface="Times New Roman" pitchFamily="18" charset="0"/>
                <a:cs typeface="Times New Roman" pitchFamily="18" charset="0"/>
              </a:rPr>
              <a:t>PHÂN </a:t>
            </a:r>
            <a:r>
              <a:rPr lang="en-US" sz="3200" b="1" u="sng" dirty="0" err="1" smtClean="0">
                <a:latin typeface="Times New Roman" pitchFamily="18" charset="0"/>
                <a:cs typeface="Times New Roman" pitchFamily="18" charset="0"/>
              </a:rPr>
              <a:t>LOẠI</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BỆNH</a:t>
            </a:r>
            <a:r>
              <a:rPr lang="en-US" sz="3200" b="1" u="sng" dirty="0" smtClean="0">
                <a:latin typeface="Times New Roman" pitchFamily="18" charset="0"/>
                <a:cs typeface="Times New Roman" pitchFamily="18" charset="0"/>
              </a:rPr>
              <a:t> HEN</a:t>
            </a:r>
            <a:endParaRPr lang="vi-VN" sz="3200" b="1" u="sng" dirty="0">
              <a:latin typeface="Times New Roman" pitchFamily="18" charset="0"/>
              <a:cs typeface="Times New Roman" pitchFamily="18" charset="0"/>
            </a:endParaRPr>
          </a:p>
        </p:txBody>
      </p:sp>
      <p:sp>
        <p:nvSpPr>
          <p:cNvPr id="5" name="TextBox 4"/>
          <p:cNvSpPr txBox="1"/>
          <p:nvPr/>
        </p:nvSpPr>
        <p:spPr>
          <a:xfrm>
            <a:off x="568215" y="678100"/>
            <a:ext cx="7396564" cy="461665"/>
          </a:xfrm>
          <a:prstGeom prst="rect">
            <a:avLst/>
          </a:prstGeom>
          <a:noFill/>
        </p:spPr>
        <p:txBody>
          <a:bodyPr wrap="square" rtlCol="0">
            <a:spAutoFit/>
          </a:bodyPr>
          <a:lstStyle/>
          <a:p>
            <a:r>
              <a:rPr lang="vi-VN" sz="2400" b="1" dirty="0" smtClean="0">
                <a:latin typeface="Times New Roman" pitchFamily="18" charset="0"/>
              </a:rPr>
              <a:t>PHÂN LOẠI THEO MỨC ĐỘ KIỂM SOÁT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230149"/>
            <a:ext cx="8578374" cy="5295195"/>
          </a:xfrm>
          <a:prstGeom prst="rect">
            <a:avLst/>
          </a:prstGeom>
        </p:spPr>
      </p:pic>
    </p:spTree>
    <p:extLst>
      <p:ext uri="{BB962C8B-B14F-4D97-AF65-F5344CB8AC3E}">
        <p14:creationId xmlns:p14="http://schemas.microsoft.com/office/powerpoint/2010/main" val="3001635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93325"/>
            <a:ext cx="8496944" cy="584775"/>
          </a:xfrm>
          <a:prstGeom prst="rect">
            <a:avLst/>
          </a:prstGeom>
          <a:noFill/>
        </p:spPr>
        <p:txBody>
          <a:bodyPr wrap="square" rtlCol="0">
            <a:spAutoFit/>
          </a:bodyPr>
          <a:lstStyle/>
          <a:p>
            <a:r>
              <a:rPr lang="en-US" sz="3200" b="1" dirty="0">
                <a:latin typeface="Times New Roman" pitchFamily="18" charset="0"/>
                <a:cs typeface="Times New Roman" pitchFamily="18" charset="0"/>
              </a:rPr>
              <a:t>7</a:t>
            </a:r>
            <a:r>
              <a:rPr lang="en-US" sz="3200" b="1"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ĐIỀU</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TRỊ</a:t>
            </a:r>
            <a:endParaRPr lang="vi-VN" sz="3200" b="1" u="sng" dirty="0">
              <a:latin typeface="Times New Roman" pitchFamily="18" charset="0"/>
              <a:cs typeface="Times New Roman" pitchFamily="18" charset="0"/>
            </a:endParaRPr>
          </a:p>
        </p:txBody>
      </p:sp>
      <p:sp>
        <p:nvSpPr>
          <p:cNvPr id="5" name="TextBox 4"/>
          <p:cNvSpPr txBox="1"/>
          <p:nvPr/>
        </p:nvSpPr>
        <p:spPr>
          <a:xfrm>
            <a:off x="568215" y="576213"/>
            <a:ext cx="7396564" cy="461665"/>
          </a:xfrm>
          <a:prstGeom prst="rect">
            <a:avLst/>
          </a:prstGeom>
          <a:noFill/>
        </p:spPr>
        <p:txBody>
          <a:bodyPr wrap="square" rtlCol="0">
            <a:spAutoFit/>
          </a:bodyPr>
          <a:lstStyle/>
          <a:p>
            <a:r>
              <a:rPr lang="vi-VN" sz="2400" b="1" dirty="0" smtClean="0">
                <a:latin typeface="Times New Roman" pitchFamily="18" charset="0"/>
              </a:rPr>
              <a:t>MỤC TIÊU ĐIỀU TRỊ</a:t>
            </a:r>
          </a:p>
        </p:txBody>
      </p:sp>
      <p:sp>
        <p:nvSpPr>
          <p:cNvPr id="6" name="TextBox 5"/>
          <p:cNvSpPr txBox="1"/>
          <p:nvPr/>
        </p:nvSpPr>
        <p:spPr>
          <a:xfrm>
            <a:off x="568215" y="3748425"/>
            <a:ext cx="7396564" cy="461665"/>
          </a:xfrm>
          <a:prstGeom prst="rect">
            <a:avLst/>
          </a:prstGeom>
          <a:noFill/>
        </p:spPr>
        <p:txBody>
          <a:bodyPr wrap="square" rtlCol="0">
            <a:spAutoFit/>
          </a:bodyPr>
          <a:lstStyle/>
          <a:p>
            <a:r>
              <a:rPr lang="vi-VN" sz="2400" b="1" dirty="0" smtClean="0">
                <a:latin typeface="Times New Roman" pitchFamily="18" charset="0"/>
              </a:rPr>
              <a:t>NGUYÊN TẮC ĐIỀU TRỊ</a:t>
            </a:r>
          </a:p>
        </p:txBody>
      </p:sp>
      <p:sp>
        <p:nvSpPr>
          <p:cNvPr id="8" name="TextBox 7"/>
          <p:cNvSpPr txBox="1"/>
          <p:nvPr/>
        </p:nvSpPr>
        <p:spPr>
          <a:xfrm>
            <a:off x="556139" y="935990"/>
            <a:ext cx="8396273" cy="2785378"/>
          </a:xfrm>
          <a:prstGeom prst="rect">
            <a:avLst/>
          </a:prstGeom>
          <a:noFill/>
        </p:spPr>
        <p:txBody>
          <a:bodyPr wrap="square" rtlCol="0">
            <a:spAutoFit/>
          </a:bodyPr>
          <a:lstStyle/>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Điều trị kịp thời các cơn hen cấp và đợt hen cấp</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Dự phòng cơn hen để số cơn hen xảy ra ít nhất</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Duy trì chức năng hô hấp bình thường hoặc tối ưu</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Đảm bảo chất lượng cuộc sống: sinh hoạt bình thường về tinh thần và thể chất</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Dự phòng tắc nghẽn phổi không hồi phục và hạn chế tử vong.</a:t>
            </a:r>
            <a:endParaRPr lang="vi-VN" sz="2400" dirty="0" smtClean="0">
              <a:latin typeface="Times New Roman" pitchFamily="18" charset="0"/>
              <a:cs typeface="Times New Roman" pitchFamily="18" charset="0"/>
            </a:endParaRPr>
          </a:p>
        </p:txBody>
      </p:sp>
      <p:sp>
        <p:nvSpPr>
          <p:cNvPr id="9" name="TextBox 8"/>
          <p:cNvSpPr txBox="1"/>
          <p:nvPr/>
        </p:nvSpPr>
        <p:spPr>
          <a:xfrm>
            <a:off x="556138" y="4183033"/>
            <a:ext cx="8396273" cy="2785378"/>
          </a:xfrm>
          <a:prstGeom prst="rect">
            <a:avLst/>
          </a:prstGeom>
          <a:noFill/>
        </p:spPr>
        <p:txBody>
          <a:bodyPr wrap="square" rtlCol="0">
            <a:spAutoFit/>
          </a:bodyPr>
          <a:lstStyle/>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Ưu tiên sử dụng các thuốc dạng hít để hạn chế tác dụng phụ của thuốc khi phải dùng lâu dài</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Giáo dục bệnh nhân hiểu biết về bệnh hen và điều quan trọng là phải hướng dẫn bệnh nhận cách hít thuốc cho đúng</a:t>
            </a:r>
            <a:r>
              <a:rPr lang="vi-VN" sz="2400" dirty="0" smtClean="0">
                <a:latin typeface="Times New Roman" pitchFamily="18" charset="0"/>
                <a:cs typeface="Times New Roman" pitchFamily="18" charset="0"/>
              </a:rPr>
              <a:t>.</a:t>
            </a:r>
          </a:p>
          <a:p>
            <a:pPr marL="285750" indent="-285750" algn="just">
              <a:lnSpc>
                <a:spcPts val="3500"/>
              </a:lnSpc>
              <a:buFont typeface="Wingdings" panose="05000000000000000000" pitchFamily="2" charset="2"/>
              <a:buChar char="Ø"/>
            </a:pPr>
            <a:r>
              <a:rPr lang="vi-VN" sz="2400" dirty="0">
                <a:latin typeface="Times New Roman" pitchFamily="18" charset="0"/>
                <a:cs typeface="Times New Roman" pitchFamily="18" charset="0"/>
              </a:rPr>
              <a:t>Kiểm soát môi trường để tránh các yếu tố kích thích, khỏi phát cơn </a:t>
            </a:r>
            <a:r>
              <a:rPr lang="vi-VN" sz="2400" dirty="0" smtClean="0">
                <a:latin typeface="Times New Roman" pitchFamily="18" charset="0"/>
                <a:cs typeface="Times New Roman" pitchFamily="18" charset="0"/>
              </a:rPr>
              <a:t>hen.</a:t>
            </a:r>
          </a:p>
        </p:txBody>
      </p:sp>
    </p:spTree>
    <p:extLst>
      <p:ext uri="{BB962C8B-B14F-4D97-AF65-F5344CB8AC3E}">
        <p14:creationId xmlns:p14="http://schemas.microsoft.com/office/powerpoint/2010/main" val="1487768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85432" y="1065663"/>
                <a:ext cx="7684596" cy="4154984"/>
              </a:xfrm>
              <a:prstGeom prst="rect">
                <a:avLst/>
              </a:prstGeom>
            </p:spPr>
            <p:txBody>
              <a:bodyPr wrap="square">
                <a:spAutoFit/>
              </a:bodyPr>
              <a:lstStyle/>
              <a:p>
                <a:pPr marL="457200" indent="-457200">
                  <a:buFont typeface="+mj-lt"/>
                  <a:buAutoNum type="arabicPeriod"/>
                </a:pPr>
                <a:r>
                  <a:rPr lang="en-US" sz="2400" dirty="0" smtClean="0">
                    <a:latin typeface="Times New Roman" pitchFamily="18" charset="0"/>
                    <a:cs typeface="Times New Roman" pitchFamily="18" charset="0"/>
                  </a:rPr>
                  <a:t>Glucocorticoid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hít</a:t>
                </a:r>
                <a:r>
                  <a:rPr lang="en-US" sz="2400" dirty="0" smtClean="0">
                    <a:latin typeface="Times New Roman" pitchFamily="18" charset="0"/>
                    <a:cs typeface="Times New Roman" pitchFamily="18" charset="0"/>
                  </a:rPr>
                  <a:t>.</a:t>
                </a:r>
                <a:endParaRPr lang="vi-VN" sz="2400" dirty="0" smtClean="0">
                  <a:latin typeface="Times New Roman" pitchFamily="18" charset="0"/>
                  <a:cs typeface="Times New Roman" pitchFamily="18" charset="0"/>
                </a:endParaRPr>
              </a:p>
              <a:p>
                <a:pPr marL="457200" indent="-457200">
                  <a:buFont typeface="+mj-lt"/>
                  <a:buAutoNum type="arabicPeriod"/>
                </a:pP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đối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kháng</a:t>
                </a:r>
                <a:r>
                  <a:rPr lang="en-US" sz="2400" dirty="0" smtClean="0">
                    <a:latin typeface="Times New Roman" pitchFamily="18" charset="0"/>
                    <a:cs typeface="Times New Roman" pitchFamily="18" charset="0"/>
                  </a:rPr>
                  <a:t> leukotriene</a:t>
                </a:r>
              </a:p>
              <a:p>
                <a:pPr marL="457200" indent="-457200">
                  <a:buFont typeface="+mj-lt"/>
                  <a:buAutoNum type="arabicPeriod"/>
                </a:pPr>
                <a:r>
                  <a:rPr lang="en-US" sz="2400" dirty="0" smtClean="0">
                    <a:latin typeface="Times New Roman" pitchFamily="18" charset="0"/>
                    <a:cs typeface="Times New Roman" pitchFamily="18" charset="0"/>
                  </a:rPr>
                  <a:t>β</a:t>
                </a:r>
                <a14:m>
                  <m:oMath xmlns:m="http://schemas.openxmlformats.org/officeDocument/2006/math">
                    <m:r>
                      <a:rPr lang="en-US" sz="1600" i="1" dirty="0" smtClean="0">
                        <a:latin typeface="Cambria Math" panose="02040503050406030204" pitchFamily="18" charset="0"/>
                        <a:cs typeface="Times New Roman" pitchFamily="18" charset="0"/>
                      </a:rPr>
                      <m:t>2</m:t>
                    </m:r>
                    <m:r>
                      <a:rPr lang="en-US" sz="1600" b="0" i="0" dirty="0" smtClean="0">
                        <a:latin typeface="Cambria Math" panose="02040503050406030204" pitchFamily="18" charset="0"/>
                        <a:cs typeface="Times New Roman" pitchFamily="18" charset="0"/>
                      </a:rPr>
                      <m:t>−</m:t>
                    </m:r>
                  </m:oMath>
                </a14:m>
                <a:r>
                  <a:rPr lang="en-US" sz="2400" dirty="0" smtClean="0">
                    <a:latin typeface="Times New Roman" pitchFamily="18" charset="0"/>
                    <a:cs typeface="Times New Roman" pitchFamily="18" charset="0"/>
                  </a:rPr>
                  <a:t>agonist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hít</a:t>
                </a:r>
                <a:endParaRPr lang="en-US" sz="2400" dirty="0">
                  <a:latin typeface="Times New Roman" pitchFamily="18" charset="0"/>
                  <a:cs typeface="Times New Roman" pitchFamily="18" charset="0"/>
                </a:endParaRPr>
              </a:p>
              <a:p>
                <a:pPr marL="457200" lvl="0" indent="-457200">
                  <a:buFont typeface="+mj-lt"/>
                  <a:buAutoNum type="arabicPeriod"/>
                </a:pPr>
                <a:r>
                  <a:rPr lang="en-US" sz="2400" dirty="0" err="1" smtClean="0">
                    <a:latin typeface="Times New Roman" pitchFamily="18" charset="0"/>
                    <a:cs typeface="Times New Roman" pitchFamily="18" charset="0"/>
                  </a:rPr>
                  <a:t>Theophylin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chậm</a:t>
                </a:r>
                <a:endParaRPr lang="en-US" sz="2400" dirty="0">
                  <a:latin typeface="Times New Roman" pitchFamily="18" charset="0"/>
                  <a:cs typeface="Times New Roman" pitchFamily="18" charset="0"/>
                </a:endParaRPr>
              </a:p>
              <a:p>
                <a:pPr marL="457200" lvl="0" indent="-457200">
                  <a:buFont typeface="+mj-lt"/>
                  <a:buAutoNum type="arabicPeriod"/>
                </a:pPr>
                <a:r>
                  <a:rPr lang="en-US" sz="2400" dirty="0" err="1" smtClean="0">
                    <a:latin typeface="Times New Roman" pitchFamily="18" charset="0"/>
                    <a:cs typeface="Times New Roman" pitchFamily="18" charset="0"/>
                  </a:rPr>
                  <a:t>Cromones</a:t>
                </a:r>
                <a:r>
                  <a:rPr lang="en-US" sz="2400" dirty="0" smtClean="0">
                    <a:latin typeface="Times New Roman" pitchFamily="18" charset="0"/>
                    <a:cs typeface="Times New Roman" pitchFamily="18" charset="0"/>
                  </a:rPr>
                  <a:t>: Cromoglycate </a:t>
                </a:r>
                <a:r>
                  <a:rPr lang="en-US" sz="2400" dirty="0" err="1" smtClean="0">
                    <a:latin typeface="Times New Roman" pitchFamily="18" charset="0"/>
                    <a:cs typeface="Times New Roman" pitchFamily="18" charset="0"/>
                  </a:rPr>
                  <a:t>natri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nedocromil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natri</a:t>
                </a:r>
                <a:endParaRPr lang="en-US" sz="2400" dirty="0" smtClean="0">
                  <a:latin typeface="Times New Roman" pitchFamily="18" charset="0"/>
                  <a:cs typeface="Times New Roman" pitchFamily="18" charset="0"/>
                </a:endParaRPr>
              </a:p>
              <a:p>
                <a:pPr marL="457200" lvl="0" indent="-457200">
                  <a:buFont typeface="+mj-lt"/>
                  <a:buAutoNum type="arabicPeriod"/>
                </a:pPr>
                <a:r>
                  <a:rPr lang="en-US" sz="2400" dirty="0">
                    <a:latin typeface="Times New Roman" pitchFamily="18" charset="0"/>
                    <a:cs typeface="Times New Roman" pitchFamily="18" charset="0"/>
                  </a:rPr>
                  <a:t>β</a:t>
                </a:r>
                <a14:m>
                  <m:oMath xmlns:m="http://schemas.openxmlformats.org/officeDocument/2006/math">
                    <m:r>
                      <a:rPr lang="en-US" sz="1600" i="1" dirty="0">
                        <a:latin typeface="Cambria Math" panose="02040503050406030204" pitchFamily="18" charset="0"/>
                        <a:cs typeface="Times New Roman" pitchFamily="18" charset="0"/>
                      </a:rPr>
                      <m:t>2</m:t>
                    </m:r>
                    <m:r>
                      <a:rPr lang="en-US" sz="1600" dirty="0">
                        <a:latin typeface="Cambria Math" panose="02040503050406030204" pitchFamily="18" charset="0"/>
                        <a:cs typeface="Times New Roman" pitchFamily="18" charset="0"/>
                      </a:rPr>
                      <m:t>−</m:t>
                    </m:r>
                  </m:oMath>
                </a14:m>
                <a:r>
                  <a:rPr lang="en-US" sz="2400" dirty="0" smtClean="0">
                    <a:latin typeface="Times New Roman" pitchFamily="18" charset="0"/>
                    <a:cs typeface="Times New Roman" pitchFamily="18" charset="0"/>
                  </a:rPr>
                  <a:t>agonist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dài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uống</a:t>
                </a:r>
                <a:endParaRPr lang="en-US" sz="2400" dirty="0" smtClean="0">
                  <a:latin typeface="Times New Roman" pitchFamily="18" charset="0"/>
                  <a:cs typeface="Times New Roman" pitchFamily="18" charset="0"/>
                </a:endParaRPr>
              </a:p>
              <a:p>
                <a:pPr marL="457200" lvl="0" indent="-457200">
                  <a:buFont typeface="+mj-lt"/>
                  <a:buAutoNum type="arabicPeriod"/>
                </a:pP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IgE</a:t>
                </a:r>
                <a:r>
                  <a:rPr lang="en-US" sz="2400" dirty="0" smtClean="0">
                    <a:latin typeface="Times New Roman" pitchFamily="18" charset="0"/>
                    <a:cs typeface="Times New Roman" pitchFamily="18" charset="0"/>
                  </a:rPr>
                  <a:t>: (omalizumab)</a:t>
                </a:r>
              </a:p>
              <a:p>
                <a:pPr marL="342900" lvl="0" indent="-342900">
                  <a:buFont typeface="Wingdings" pitchFamily="2" charset="2"/>
                  <a:buChar char="Ø"/>
                </a:pPr>
                <a:endParaRPr lang="vi-VN"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 </a:t>
                </a:r>
                <a:endParaRPr lang="vi-VN" sz="2400" dirty="0">
                  <a:latin typeface="Times New Roman" pitchFamily="18" charset="0"/>
                  <a:cs typeface="Times New Roman" pitchFamily="18" charset="0"/>
                </a:endParaRPr>
              </a:p>
              <a:p>
                <a:endParaRPr lang="vi-VN" sz="2400" dirty="0" smtClean="0">
                  <a:latin typeface="Times New Roman" pitchFamily="18" charset="0"/>
                  <a:cs typeface="Times New Roman" pitchFamily="18" charset="0"/>
                </a:endParaRPr>
              </a:p>
              <a:p>
                <a:pPr lvl="0"/>
                <a:endParaRPr lang="vi-VN" sz="2400" dirty="0" smtClean="0">
                  <a:latin typeface="Times New Roman" pitchFamily="18" charset="0"/>
                  <a:cs typeface="Times New Roman"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85432" y="1065663"/>
                <a:ext cx="7684596" cy="4154984"/>
              </a:xfrm>
              <a:prstGeom prst="rect">
                <a:avLst/>
              </a:prstGeom>
              <a:blipFill rotWithShape="0">
                <a:blip r:embed="rId2"/>
                <a:stretch>
                  <a:fillRect l="-1031" t="-1175"/>
                </a:stretch>
              </a:blipFill>
            </p:spPr>
            <p:txBody>
              <a:bodyPr/>
              <a:lstStyle/>
              <a:p>
                <a:r>
                  <a:rPr lang="vi-VN">
                    <a:noFill/>
                  </a:rPr>
                  <a:t> </a:t>
                </a:r>
              </a:p>
            </p:txBody>
          </p:sp>
        </mc:Fallback>
      </mc:AlternateContent>
      <p:sp>
        <p:nvSpPr>
          <p:cNvPr id="3" name="Rectangle 2"/>
          <p:cNvSpPr/>
          <p:nvPr/>
        </p:nvSpPr>
        <p:spPr>
          <a:xfrm>
            <a:off x="85432" y="44624"/>
            <a:ext cx="2448684" cy="584775"/>
          </a:xfrm>
          <a:prstGeom prst="rect">
            <a:avLst/>
          </a:prstGeom>
        </p:spPr>
        <p:txBody>
          <a:bodyPr wrap="none">
            <a:spAutoFit/>
          </a:bodyPr>
          <a:lstStyle/>
          <a:p>
            <a:r>
              <a:rPr lang="en-US" sz="3200" b="1" dirty="0">
                <a:latin typeface="Times New Roman" pitchFamily="18" charset="0"/>
                <a:cs typeface="Times New Roman" pitchFamily="18" charset="0"/>
              </a:rPr>
              <a:t>7</a:t>
            </a:r>
            <a:r>
              <a:rPr lang="en-US" sz="3200" b="1" dirty="0" smtClean="0">
                <a:latin typeface="Times New Roman" pitchFamily="18" charset="0"/>
                <a:cs typeface="Times New Roman" pitchFamily="18" charset="0"/>
              </a:rPr>
              <a:t>. </a:t>
            </a:r>
            <a:r>
              <a:rPr lang="vi-VN" sz="3200" b="1" u="sng" dirty="0" smtClean="0">
                <a:latin typeface="Times New Roman" pitchFamily="18" charset="0"/>
                <a:cs typeface="Times New Roman" pitchFamily="18" charset="0"/>
              </a:rPr>
              <a:t>ĐIỀU TRỊ</a:t>
            </a:r>
            <a:endParaRPr lang="en-US" sz="3200" u="sng" dirty="0">
              <a:latin typeface="Times New Roman" pitchFamily="18" charset="0"/>
              <a:cs typeface="Times New Roman" pitchFamily="18" charset="0"/>
            </a:endParaRPr>
          </a:p>
        </p:txBody>
      </p:sp>
      <p:sp>
        <p:nvSpPr>
          <p:cNvPr id="8" name="TextBox 7"/>
          <p:cNvSpPr txBox="1"/>
          <p:nvPr/>
        </p:nvSpPr>
        <p:spPr>
          <a:xfrm>
            <a:off x="119748" y="603998"/>
            <a:ext cx="7396564" cy="461665"/>
          </a:xfrm>
          <a:prstGeom prst="rect">
            <a:avLst/>
          </a:prstGeom>
          <a:noFill/>
        </p:spPr>
        <p:txBody>
          <a:bodyPr wrap="square" rtlCol="0">
            <a:spAutoFit/>
          </a:bodyPr>
          <a:lstStyle/>
          <a:p>
            <a:r>
              <a:rPr lang="vi-VN" sz="2400" b="1" dirty="0" smtClean="0">
                <a:latin typeface="Times New Roman" pitchFamily="18" charset="0"/>
              </a:rPr>
              <a:t>CÁC THUỐC KIỂM SOÁT HEN PHẾ QUẢN</a:t>
            </a:r>
          </a:p>
        </p:txBody>
      </p:sp>
      <p:pic>
        <p:nvPicPr>
          <p:cNvPr id="1026" name="Picture 2" descr="http://www.asia.ru/images/target/photo/50264845/Beclomethasone_Dipropionate_Inhal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875981"/>
            <a:ext cx="2880962" cy="28809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drugsdetails.com/wp-content/uploads/2016/08/Montelukast-10-m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4490" y="4221088"/>
            <a:ext cx="2524125" cy="21907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huocaz.net/wp-content/uploads/2015/02/Cromolyn-sodium.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9115" y="4221088"/>
            <a:ext cx="2854394" cy="2301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737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754665" y="1312398"/>
                <a:ext cx="7560840" cy="3046988"/>
              </a:xfrm>
              <a:prstGeom prst="rect">
                <a:avLst/>
              </a:prstGeom>
            </p:spPr>
            <p:txBody>
              <a:bodyPr wrap="square">
                <a:spAutoFit/>
              </a:bodyPr>
              <a:lstStyle/>
              <a:p>
                <a:pPr marL="457200" indent="-457200">
                  <a:buAutoNum type="arabicPeriod"/>
                </a:pPr>
                <a:r>
                  <a:rPr lang="en-US" sz="2400" dirty="0">
                    <a:latin typeface="Times New Roman" pitchFamily="18" charset="0"/>
                    <a:cs typeface="Times New Roman" pitchFamily="18" charset="0"/>
                  </a:rPr>
                  <a:t>β</a:t>
                </a:r>
                <a14:m>
                  <m:oMath xmlns:m="http://schemas.openxmlformats.org/officeDocument/2006/math">
                    <m:r>
                      <a:rPr lang="en-US" sz="1600" i="1" dirty="0">
                        <a:latin typeface="Cambria Math" panose="02040503050406030204" pitchFamily="18" charset="0"/>
                        <a:cs typeface="Times New Roman" pitchFamily="18" charset="0"/>
                      </a:rPr>
                      <m:t>2</m:t>
                    </m:r>
                    <m:r>
                      <a:rPr lang="en-US" sz="1600" dirty="0">
                        <a:latin typeface="Cambria Math" panose="02040503050406030204" pitchFamily="18" charset="0"/>
                        <a:cs typeface="Times New Roman" pitchFamily="18" charset="0"/>
                      </a:rPr>
                      <m:t>−</m:t>
                    </m:r>
                  </m:oMath>
                </a14:m>
                <a:r>
                  <a:rPr lang="en-US" sz="2400" dirty="0">
                    <a:latin typeface="Times New Roman" pitchFamily="18" charset="0"/>
                    <a:cs typeface="Times New Roman" pitchFamily="18" charset="0"/>
                  </a:rPr>
                  <a:t>agonist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hít</a:t>
                </a:r>
                <a:endParaRPr lang="en-US" sz="2400" dirty="0" smtClean="0">
                  <a:latin typeface="Times New Roman" pitchFamily="18" charset="0"/>
                  <a:cs typeface="Times New Roman" pitchFamily="18" charset="0"/>
                </a:endParaRPr>
              </a:p>
              <a:p>
                <a:pPr marL="457200" indent="-457200">
                  <a:buAutoNum type="arabicPeriod"/>
                </a:pPr>
                <a:r>
                  <a:rPr lang="en-US" sz="2400" dirty="0" smtClean="0">
                    <a:latin typeface="Times New Roman" pitchFamily="18" charset="0"/>
                    <a:cs typeface="Times New Roman" pitchFamily="18" charset="0"/>
                  </a:rPr>
                  <a:t>Glucocorticoid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tiêm</a:t>
                </a:r>
                <a:endParaRPr lang="en-US" sz="2400" dirty="0">
                  <a:latin typeface="Times New Roman" pitchFamily="18" charset="0"/>
                  <a:cs typeface="Times New Roman" pitchFamily="18" charset="0"/>
                </a:endParaRPr>
              </a:p>
              <a:p>
                <a:pPr marL="457200" indent="-457200">
                  <a:buAutoNum type="arabicPeriod"/>
                </a:pP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kháng</a:t>
                </a:r>
                <a:r>
                  <a:rPr lang="en-US" sz="2400" dirty="0" smtClean="0">
                    <a:latin typeface="Times New Roman" pitchFamily="18" charset="0"/>
                    <a:cs typeface="Times New Roman" pitchFamily="18" charset="0"/>
                  </a:rPr>
                  <a:t> cholinergic</a:t>
                </a:r>
              </a:p>
              <a:p>
                <a:pPr marL="457200" indent="-457200">
                  <a:buAutoNum type="arabicPeriod"/>
                </a:pPr>
                <a:r>
                  <a:rPr lang="en-US" sz="2400" dirty="0" err="1" smtClean="0">
                    <a:latin typeface="Times New Roman" pitchFamily="18" charset="0"/>
                    <a:cs typeface="Times New Roman" pitchFamily="18" charset="0"/>
                  </a:rPr>
                  <a:t>Theophylin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uống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giải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phóng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hoặc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tiêm</a:t>
                </a:r>
                <a:r>
                  <a:rPr lang="en-US" sz="2400" dirty="0" smtClean="0">
                    <a:latin typeface="Times New Roman" pitchFamily="18" charset="0"/>
                    <a:cs typeface="Times New Roman" pitchFamily="18" charset="0"/>
                  </a:rPr>
                  <a:t>)</a:t>
                </a:r>
              </a:p>
              <a:p>
                <a:pPr marL="457200" indent="-457200">
                  <a:buAutoNum type="arabicPeriod"/>
                </a:pPr>
                <a:r>
                  <a:rPr lang="en-US" sz="2400" dirty="0">
                    <a:latin typeface="Times New Roman" pitchFamily="18" charset="0"/>
                    <a:cs typeface="Times New Roman" pitchFamily="18" charset="0"/>
                  </a:rPr>
                  <a:t>β</a:t>
                </a:r>
                <a14:m>
                  <m:oMath xmlns:m="http://schemas.openxmlformats.org/officeDocument/2006/math">
                    <m:r>
                      <a:rPr lang="en-US" sz="1600" i="1" dirty="0">
                        <a:latin typeface="Cambria Math" panose="02040503050406030204" pitchFamily="18" charset="0"/>
                        <a:cs typeface="Times New Roman" pitchFamily="18" charset="0"/>
                      </a:rPr>
                      <m:t>2</m:t>
                    </m:r>
                    <m:r>
                      <a:rPr lang="en-US" sz="1600" dirty="0">
                        <a:latin typeface="Cambria Math" panose="02040503050406030204" pitchFamily="18" charset="0"/>
                        <a:cs typeface="Times New Roman" pitchFamily="18" charset="0"/>
                      </a:rPr>
                      <m:t>−</m:t>
                    </m:r>
                  </m:oMath>
                </a14:m>
                <a:r>
                  <a:rPr lang="en-US" sz="2400" dirty="0" smtClean="0">
                    <a:latin typeface="Times New Roman" pitchFamily="18" charset="0"/>
                    <a:cs typeface="Times New Roman" pitchFamily="18" charset="0"/>
                  </a:rPr>
                  <a:t>agonist </a:t>
                </a:r>
                <a:r>
                  <a:rPr lang="en-US" sz="2400" dirty="0" err="1" smtClean="0">
                    <a:latin typeface="Times New Roman" pitchFamily="18" charset="0"/>
                    <a:cs typeface="Times New Roman" pitchFamily="18" charset="0"/>
                  </a:rPr>
                  <a:t>tác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dụng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uống</a:t>
                </a:r>
                <a:endParaRPr lang="en-US" sz="2400" dirty="0" smtClean="0">
                  <a:latin typeface="Times New Roman" pitchFamily="18" charset="0"/>
                  <a:cs typeface="Times New Roman" pitchFamily="18" charset="0"/>
                </a:endParaRPr>
              </a:p>
              <a:p>
                <a:pPr marL="342900" lvl="0" indent="-342900">
                  <a:buFont typeface="Wingdings" pitchFamily="2" charset="2"/>
                  <a:buChar char="Ø"/>
                </a:pPr>
                <a:endParaRPr lang="vi-VN"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 </a:t>
                </a:r>
                <a:endParaRPr lang="vi-VN" sz="2400" dirty="0">
                  <a:latin typeface="Times New Roman" pitchFamily="18" charset="0"/>
                  <a:cs typeface="Times New Roman" pitchFamily="18" charset="0"/>
                </a:endParaRPr>
              </a:p>
              <a:p>
                <a:pPr lvl="0"/>
                <a:endParaRPr lang="vi-VN" sz="2400" dirty="0" smtClean="0">
                  <a:latin typeface="Times New Roman" pitchFamily="18" charset="0"/>
                  <a:cs typeface="Times New Roman"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754665" y="1312398"/>
                <a:ext cx="7560840" cy="3046988"/>
              </a:xfrm>
              <a:prstGeom prst="rect">
                <a:avLst/>
              </a:prstGeom>
              <a:blipFill rotWithShape="0">
                <a:blip r:embed="rId2"/>
                <a:stretch>
                  <a:fillRect l="-1129" t="-1600"/>
                </a:stretch>
              </a:blipFill>
            </p:spPr>
            <p:txBody>
              <a:bodyPr/>
              <a:lstStyle/>
              <a:p>
                <a:r>
                  <a:rPr lang="vi-VN">
                    <a:noFill/>
                  </a:rPr>
                  <a:t> </a:t>
                </a:r>
              </a:p>
            </p:txBody>
          </p:sp>
        </mc:Fallback>
      </mc:AlternateContent>
      <p:sp>
        <p:nvSpPr>
          <p:cNvPr id="3" name="Rectangle 2"/>
          <p:cNvSpPr/>
          <p:nvPr/>
        </p:nvSpPr>
        <p:spPr>
          <a:xfrm>
            <a:off x="85432" y="44624"/>
            <a:ext cx="2448684" cy="584775"/>
          </a:xfrm>
          <a:prstGeom prst="rect">
            <a:avLst/>
          </a:prstGeom>
        </p:spPr>
        <p:txBody>
          <a:bodyPr wrap="none">
            <a:spAutoFit/>
          </a:bodyPr>
          <a:lstStyle/>
          <a:p>
            <a:r>
              <a:rPr lang="vi-VN" sz="3200" b="1">
                <a:latin typeface="Times New Roman" pitchFamily="18" charset="0"/>
                <a:cs typeface="Times New Roman" pitchFamily="18" charset="0"/>
              </a:rPr>
              <a:t>6</a:t>
            </a:r>
            <a:r>
              <a:rPr lang="en-US" sz="3200" b="1" smtClean="0">
                <a:latin typeface="Times New Roman" pitchFamily="18" charset="0"/>
                <a:cs typeface="Times New Roman" pitchFamily="18" charset="0"/>
              </a:rPr>
              <a:t>. </a:t>
            </a:r>
            <a:r>
              <a:rPr lang="vi-VN" sz="3200" b="1" u="sng" smtClean="0">
                <a:latin typeface="Times New Roman" pitchFamily="18" charset="0"/>
                <a:cs typeface="Times New Roman" pitchFamily="18" charset="0"/>
              </a:rPr>
              <a:t>ĐIỀU TRỊ</a:t>
            </a:r>
            <a:endParaRPr lang="en-US" sz="3200" u="sng">
              <a:latin typeface="Times New Roman" pitchFamily="18" charset="0"/>
              <a:cs typeface="Times New Roman" pitchFamily="18" charset="0"/>
            </a:endParaRPr>
          </a:p>
        </p:txBody>
      </p:sp>
      <p:sp>
        <p:nvSpPr>
          <p:cNvPr id="8" name="TextBox 7"/>
          <p:cNvSpPr txBox="1"/>
          <p:nvPr/>
        </p:nvSpPr>
        <p:spPr>
          <a:xfrm>
            <a:off x="754665" y="826259"/>
            <a:ext cx="7396564" cy="461665"/>
          </a:xfrm>
          <a:prstGeom prst="rect">
            <a:avLst/>
          </a:prstGeom>
          <a:noFill/>
        </p:spPr>
        <p:txBody>
          <a:bodyPr wrap="square" rtlCol="0">
            <a:spAutoFit/>
          </a:bodyPr>
          <a:lstStyle/>
          <a:p>
            <a:r>
              <a:rPr lang="vi-VN" sz="2400" b="1" dirty="0" smtClean="0">
                <a:latin typeface="Times New Roman" pitchFamily="18" charset="0"/>
              </a:rPr>
              <a:t>CÁC THUỐC GIẢM TRIỆU CHỨNG</a:t>
            </a:r>
          </a:p>
        </p:txBody>
      </p:sp>
      <p:pic>
        <p:nvPicPr>
          <p:cNvPr id="2050" name="Picture 2" descr="http://www.indico.vn/Uploads/sanpham/PREDNISOLON-5mg-39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4569" y="3365167"/>
            <a:ext cx="3284983" cy="328498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medicalook.com/reviews/Terbutali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350" y="4005064"/>
            <a:ext cx="2099689" cy="264508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nicpharma.vn/Images/SanPham/Ho%20-%20Hen%20suyen/Salbutamol%202m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21" y="3866721"/>
            <a:ext cx="2783430" cy="2783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1155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8520" y="980728"/>
            <a:ext cx="9361040" cy="3416320"/>
          </a:xfrm>
          <a:prstGeom prst="rect">
            <a:avLst/>
          </a:prstGeom>
          <a:noFill/>
        </p:spPr>
        <p:txBody>
          <a:bodyPr wrap="square" rtlCol="0">
            <a:spAutoFit/>
          </a:bodyPr>
          <a:lstStyle/>
          <a:p>
            <a:pPr algn="ctr">
              <a:lnSpc>
                <a:spcPct val="200000"/>
              </a:lnSpc>
            </a:pPr>
            <a:r>
              <a:rPr lang="vi-VN" sz="5400" b="1" smtClean="0">
                <a:solidFill>
                  <a:srgbClr val="FF0000"/>
                </a:solidFill>
                <a:latin typeface="Times New Roman" pitchFamily="18" charset="0"/>
                <a:cs typeface="Times New Roman" pitchFamily="18" charset="0"/>
              </a:rPr>
              <a:t>CẢM ƠN MỌI NGƯỜI</a:t>
            </a:r>
          </a:p>
          <a:p>
            <a:pPr algn="ctr">
              <a:lnSpc>
                <a:spcPct val="200000"/>
              </a:lnSpc>
            </a:pPr>
            <a:r>
              <a:rPr lang="vi-VN" sz="5400" b="1" smtClean="0">
                <a:solidFill>
                  <a:srgbClr val="FF0000"/>
                </a:solidFill>
                <a:latin typeface="Times New Roman" pitchFamily="18" charset="0"/>
                <a:cs typeface="Times New Roman" pitchFamily="18" charset="0"/>
              </a:rPr>
              <a:t>ĐÃ CHÚ Ý LẮNG NGHE!</a:t>
            </a:r>
            <a:endParaRPr lang="en-US" sz="54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1569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13341" y="188640"/>
            <a:ext cx="8530659" cy="6124754"/>
          </a:xfrm>
          <a:prstGeom prst="rect">
            <a:avLst/>
          </a:prstGeom>
        </p:spPr>
        <p:txBody>
          <a:bodyPr wrap="square">
            <a:spAutoFit/>
          </a:bodyPr>
          <a:lstStyle/>
          <a:p>
            <a:pPr algn="ctr"/>
            <a:r>
              <a:rPr lang="vi-VN" sz="2800" b="1" dirty="0" smtClean="0">
                <a:latin typeface="Times New Roman" pitchFamily="18" charset="0"/>
                <a:cs typeface="Times New Roman" pitchFamily="18" charset="0"/>
              </a:rPr>
              <a:t>NỘI DUNG</a:t>
            </a:r>
            <a:endParaRPr lang="vi-VN" sz="2800" b="1" dirty="0">
              <a:latin typeface="Times New Roman" pitchFamily="18" charset="0"/>
              <a:cs typeface="Times New Roman" pitchFamily="18" charset="0"/>
            </a:endParaRPr>
          </a:p>
          <a:p>
            <a:pPr algn="ctr"/>
            <a:endParaRPr lang="vi-VN" sz="2800" b="1" dirty="0" smtClean="0">
              <a:latin typeface="Times New Roman" pitchFamily="18" charset="0"/>
              <a:cs typeface="Times New Roman" pitchFamily="18" charset="0"/>
            </a:endParaRPr>
          </a:p>
          <a:p>
            <a:pPr marL="457200" lvl="0" indent="-457200">
              <a:lnSpc>
                <a:spcPct val="150000"/>
              </a:lnSpc>
              <a:buFont typeface="+mj-lt"/>
              <a:buAutoNum type="arabicPeriod"/>
            </a:pPr>
            <a:r>
              <a:rPr lang="vi-VN" sz="3200" dirty="0" smtClean="0">
                <a:latin typeface="Times New Roman" pitchFamily="18" charset="0"/>
                <a:cs typeface="Times New Roman" pitchFamily="18" charset="0"/>
              </a:rPr>
              <a:t>ĐỊNH NGHĨA</a:t>
            </a:r>
          </a:p>
          <a:p>
            <a:pPr marL="457200" lvl="0" indent="-457200">
              <a:lnSpc>
                <a:spcPct val="150000"/>
              </a:lnSpc>
              <a:buFont typeface="+mj-lt"/>
              <a:buAutoNum type="arabicPeriod"/>
            </a:pPr>
            <a:r>
              <a:rPr lang="vi-VN" sz="3200" dirty="0" smtClean="0">
                <a:latin typeface="Times New Roman" pitchFamily="18" charset="0"/>
                <a:cs typeface="Times New Roman" pitchFamily="18" charset="0"/>
              </a:rPr>
              <a:t>CĂN NGUYÊN VÀ YẾU TỐ THUẬN LỢI</a:t>
            </a:r>
          </a:p>
          <a:p>
            <a:pPr marL="457200" lvl="0" indent="-457200">
              <a:lnSpc>
                <a:spcPct val="150000"/>
              </a:lnSpc>
              <a:buFont typeface="+mj-lt"/>
              <a:buAutoNum type="arabicPeriod"/>
            </a:pPr>
            <a:r>
              <a:rPr lang="vi-VN" sz="3200" dirty="0" smtClean="0">
                <a:latin typeface="Times New Roman" pitchFamily="18" charset="0"/>
                <a:cs typeface="Times New Roman" pitchFamily="18" charset="0"/>
              </a:rPr>
              <a:t>CƠ CHẾ BỆNH SINH</a:t>
            </a:r>
          </a:p>
          <a:p>
            <a:pPr marL="457200" lvl="0" indent="-457200">
              <a:lnSpc>
                <a:spcPct val="150000"/>
              </a:lnSpc>
              <a:buFont typeface="+mj-lt"/>
              <a:buAutoNum type="arabicPeriod"/>
            </a:pPr>
            <a:r>
              <a:rPr lang="vi-VN" sz="3200" dirty="0" smtClean="0">
                <a:latin typeface="Times New Roman" pitchFamily="18" charset="0"/>
                <a:cs typeface="Times New Roman" pitchFamily="18" charset="0"/>
              </a:rPr>
              <a:t>TRIỆU CHỨNG VÀ CHẨN ĐOÁN HPQ</a:t>
            </a:r>
          </a:p>
          <a:p>
            <a:pPr marL="457200" lvl="0" indent="-457200">
              <a:lnSpc>
                <a:spcPct val="150000"/>
              </a:lnSpc>
              <a:buFont typeface="+mj-lt"/>
              <a:buAutoNum type="arabicPeriod"/>
            </a:pPr>
            <a:r>
              <a:rPr lang="vi-VN" sz="3200" dirty="0" smtClean="0">
                <a:latin typeface="Times New Roman" pitchFamily="18" charset="0"/>
                <a:cs typeface="Times New Roman" pitchFamily="18" charset="0"/>
              </a:rPr>
              <a:t>CÁC BIẾN CHỨNG CỦA HPQ</a:t>
            </a:r>
          </a:p>
          <a:p>
            <a:pPr marL="457200" lvl="0" indent="-457200">
              <a:lnSpc>
                <a:spcPct val="150000"/>
              </a:lnSpc>
              <a:buFont typeface="+mj-lt"/>
              <a:buAutoNum type="arabicPeriod"/>
            </a:pPr>
            <a:r>
              <a:rPr lang="vi-VN" sz="3200" dirty="0" smtClean="0">
                <a:latin typeface="Times New Roman" pitchFamily="18" charset="0"/>
                <a:cs typeface="Times New Roman" pitchFamily="18" charset="0"/>
              </a:rPr>
              <a:t>PHÂN LOẠI BỆNH HPQ</a:t>
            </a:r>
          </a:p>
          <a:p>
            <a:pPr marL="457200" lvl="0" indent="-457200">
              <a:lnSpc>
                <a:spcPct val="150000"/>
              </a:lnSpc>
              <a:buFont typeface="+mj-lt"/>
              <a:buAutoNum type="arabicPeriod"/>
            </a:pPr>
            <a:r>
              <a:rPr lang="vi-VN" sz="3200" dirty="0" smtClean="0">
                <a:latin typeface="Times New Roman" pitchFamily="18" charset="0"/>
                <a:cs typeface="Times New Roman" pitchFamily="18" charset="0"/>
              </a:rPr>
              <a:t>ĐIỀU TRỊ BỆNH HPQ</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231806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432" y="44624"/>
            <a:ext cx="3241400" cy="584775"/>
          </a:xfrm>
          <a:prstGeom prst="rect">
            <a:avLst/>
          </a:prstGeom>
        </p:spPr>
        <p:txBody>
          <a:bodyPr wrap="none">
            <a:spAutoFit/>
          </a:bodyPr>
          <a:lstStyle/>
          <a:p>
            <a:r>
              <a:rPr lang="vi-VN" sz="3200" b="1" smtClean="0">
                <a:latin typeface="+mj-lt"/>
              </a:rPr>
              <a:t>1. </a:t>
            </a:r>
            <a:r>
              <a:rPr lang="en-US" sz="3200" b="1" u="sng" smtClean="0">
                <a:latin typeface="Times New Roman" pitchFamily="18" charset="0"/>
                <a:cs typeface="Times New Roman" pitchFamily="18" charset="0"/>
              </a:rPr>
              <a:t>ĐỊNH NGHĨA </a:t>
            </a:r>
            <a:endParaRPr lang="en-US" sz="3200" u="sng">
              <a:latin typeface="Times New Roman" pitchFamily="18" charset="0"/>
              <a:cs typeface="Times New Roman" pitchFamily="18" charset="0"/>
            </a:endParaRPr>
          </a:p>
        </p:txBody>
      </p:sp>
      <p:sp>
        <p:nvSpPr>
          <p:cNvPr id="3" name="Rectangle 2"/>
          <p:cNvSpPr/>
          <p:nvPr/>
        </p:nvSpPr>
        <p:spPr>
          <a:xfrm>
            <a:off x="251520" y="629399"/>
            <a:ext cx="8496944" cy="2677656"/>
          </a:xfrm>
          <a:prstGeom prst="rect">
            <a:avLst/>
          </a:prstGeom>
        </p:spPr>
        <p:txBody>
          <a:bodyPr wrap="square">
            <a:spAutoFit/>
          </a:bodyPr>
          <a:lstStyle/>
          <a:p>
            <a:pPr marL="342900" lvl="0" indent="-342900" algn="just">
              <a:buFont typeface="Wingdings" pitchFamily="2" charset="2"/>
              <a:buChar char="Ø"/>
            </a:pPr>
            <a:r>
              <a:rPr lang="vi-VN" sz="2400" dirty="0">
                <a:latin typeface="Times New Roman" pitchFamily="18" charset="0"/>
                <a:cs typeface="Times New Roman" pitchFamily="18" charset="0"/>
              </a:rPr>
              <a:t>Hen phế quản (Asthma) là bệnh lý viêm mạn tính đường hô hấp có sự tham gia của nhiều loại tế bào và nhiều thành phần tế bào. Tình trạng viêm mạn tính phối hợp với tính tăng phản ứng của phế quản dẫn tới những đợt tái phát thể hiện bằng thở rít, khó thở, tức ngực, ho thường xảy ra về đêm và sáng sớm</a:t>
            </a:r>
            <a:r>
              <a:rPr lang="vi-VN"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marL="342900" lvl="0" indent="-342900" algn="just">
              <a:buFont typeface="Wingdings" pitchFamily="2" charset="2"/>
              <a:buChar char="Ø"/>
            </a:pPr>
            <a:r>
              <a:rPr lang="vi-VN" sz="2400" dirty="0">
                <a:latin typeface="Times New Roman" pitchFamily="18" charset="0"/>
                <a:cs typeface="Times New Roman" pitchFamily="18" charset="0"/>
              </a:rPr>
              <a:t>Những đợt tái phát thường phối hợp với tắc nghẽn đường hô hấp lan tỏa, thay đổi và có thể tự phục hồi hoặc do điều trị.</a:t>
            </a:r>
            <a:endParaRPr lang="en-US" sz="2400" dirty="0">
              <a:latin typeface="Times New Roman" pitchFamily="18" charset="0"/>
              <a:cs typeface="Times New Roman" pitchFamily="18" charset="0"/>
            </a:endParaRPr>
          </a:p>
        </p:txBody>
      </p:sp>
      <p:pic>
        <p:nvPicPr>
          <p:cNvPr id="3074" name="Picture 2" descr="http://clearcorpsdetroit.org/wp-content/uploads/2012/11/child-asthma-print-ver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429000"/>
            <a:ext cx="8136904"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422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432" y="44624"/>
            <a:ext cx="8131650" cy="584775"/>
          </a:xfrm>
          <a:prstGeom prst="rect">
            <a:avLst/>
          </a:prstGeom>
        </p:spPr>
        <p:txBody>
          <a:bodyPr wrap="none">
            <a:spAutoFit/>
          </a:bodyPr>
          <a:lstStyle/>
          <a:p>
            <a:r>
              <a:rPr lang="en-US" sz="3200" b="1" dirty="0" smtClean="0">
                <a:latin typeface="Times New Roman" pitchFamily="18" charset="0"/>
                <a:cs typeface="Times New Roman" pitchFamily="18" charset="0"/>
              </a:rPr>
              <a:t>2. </a:t>
            </a:r>
            <a:r>
              <a:rPr lang="en-US" sz="3200" b="1" u="sng" dirty="0" err="1" smtClean="0">
                <a:latin typeface="Times New Roman" pitchFamily="18" charset="0"/>
                <a:cs typeface="Times New Roman" pitchFamily="18" charset="0"/>
              </a:rPr>
              <a:t>CĂN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NGUYÊN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VÀ</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YẾU</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TỐ</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THUẬN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LỢI</a:t>
            </a:r>
            <a:endParaRPr lang="en-US" sz="3200" dirty="0">
              <a:latin typeface="Times New Roman" pitchFamily="18" charset="0"/>
              <a:cs typeface="Times New Roman" pitchFamily="18" charset="0"/>
            </a:endParaRPr>
          </a:p>
        </p:txBody>
      </p:sp>
      <p:sp>
        <p:nvSpPr>
          <p:cNvPr id="7" name="Rectangle 6"/>
          <p:cNvSpPr/>
          <p:nvPr/>
        </p:nvSpPr>
        <p:spPr>
          <a:xfrm>
            <a:off x="323528" y="908720"/>
            <a:ext cx="1800200" cy="40324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CÁC </a:t>
            </a:r>
            <a:r>
              <a:rPr lang="en-US" sz="2400" dirty="0" err="1" smtClean="0">
                <a:latin typeface="Times New Roman" panose="02020603050405020304" pitchFamily="18" charset="0"/>
                <a:cs typeface="Times New Roman" panose="02020603050405020304" pitchFamily="18" charset="0"/>
              </a:rPr>
              <a:t>NGUYÊN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CHỦ</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YẾU</a:t>
            </a:r>
            <a:endParaRPr lang="vi-VN"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2123728" y="908720"/>
            <a:ext cx="6768752" cy="40324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342900" lvl="1" indent="-342900" algn="just">
              <a:buFontTx/>
              <a:buChar char="-"/>
            </a:pPr>
            <a:r>
              <a:rPr lang="en-US" sz="2400" dirty="0">
                <a:latin typeface="Times New Roman" pitchFamily="18" charset="0"/>
                <a:cs typeface="Times New Roman" pitchFamily="18" charset="0"/>
              </a:rPr>
              <a:t>Các </a:t>
            </a:r>
            <a:r>
              <a:rPr lang="vi-VN" sz="2400" dirty="0">
                <a:latin typeface="Times New Roman" pitchFamily="18" charset="0"/>
                <a:cs typeface="Times New Roman" pitchFamily="18" charset="0"/>
              </a:rPr>
              <a:t>loại dị 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khói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bụi</a:t>
            </a:r>
            <a:r>
              <a:rPr lang="vi-VN" sz="2400" dirty="0">
                <a:latin typeface="Times New Roman" pitchFamily="18" charset="0"/>
                <a:cs typeface="Times New Roman" pitchFamily="18" charset="0"/>
              </a:rPr>
              <a:t>, phấn hoa, lông thú, vi khuẩn, virus, thực phẩm, nấm, mốc...</a:t>
            </a:r>
            <a:endParaRPr lang="en-US" sz="2400" dirty="0">
              <a:latin typeface="Times New Roman" pitchFamily="18" charset="0"/>
              <a:cs typeface="Times New Roman" pitchFamily="18" charset="0"/>
            </a:endParaRPr>
          </a:p>
          <a:p>
            <a:pPr marL="342900" lvl="1" indent="-342900" algn="just">
              <a:buFontTx/>
              <a:buChar char="-"/>
            </a:pPr>
            <a:r>
              <a:rPr lang="en-US" sz="2400" dirty="0">
                <a:latin typeface="Times New Roman" pitchFamily="18" charset="0"/>
                <a:cs typeface="Times New Roman" pitchFamily="18" charset="0"/>
              </a:rPr>
              <a:t>Các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học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mỹ</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phẩm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hoa</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marL="342900" lvl="1" indent="-342900" algn="just">
              <a:buFontTx/>
              <a:buChar char="-"/>
            </a:pP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mức</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marL="342900" lvl="1" indent="-342900" algn="just">
              <a:buFontTx/>
              <a:buChar char="-"/>
            </a:pP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cúm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nhiễm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lạnh</a:t>
            </a:r>
            <a:r>
              <a:rPr lang="en-US" sz="2400" dirty="0">
                <a:latin typeface="Times New Roman" pitchFamily="18" charset="0"/>
                <a:cs typeface="Times New Roman" pitchFamily="18" charset="0"/>
              </a:rPr>
              <a:t>.</a:t>
            </a:r>
            <a:endParaRPr lang="vi-VN" sz="2400" dirty="0">
              <a:latin typeface="Times New Roman" pitchFamily="18" charset="0"/>
              <a:cs typeface="Times New Roman" pitchFamily="18" charset="0"/>
            </a:endParaRPr>
          </a:p>
          <a:p>
            <a:pPr marL="342900" lvl="1" indent="-342900" algn="just">
              <a:buFontTx/>
              <a:buChar char="-"/>
            </a:pPr>
            <a:r>
              <a:rPr lang="en-US" sz="2400" dirty="0" err="1">
                <a:latin typeface="Times New Roman" pitchFamily="18" charset="0"/>
                <a:cs typeface="Times New Roman" pitchFamily="18" charset="0"/>
              </a:rPr>
              <a:t>Thay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hậu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lạnh</a:t>
            </a:r>
            <a:r>
              <a:rPr lang="en-US" sz="2400" dirty="0">
                <a:latin typeface="Times New Roman" pitchFamily="18" charset="0"/>
                <a:cs typeface="Times New Roman" pitchFamily="18" charset="0"/>
              </a:rPr>
              <a:t>.</a:t>
            </a:r>
          </a:p>
          <a:p>
            <a:pPr marL="342900" lvl="1" indent="-342900" algn="just">
              <a:buFontTx/>
              <a:buChar char="-"/>
            </a:pPr>
            <a:r>
              <a:rPr lang="en-US" sz="2400" dirty="0">
                <a:latin typeface="Times New Roman" pitchFamily="18" charset="0"/>
                <a:cs typeface="Times New Roman" pitchFamily="18" charset="0"/>
              </a:rPr>
              <a:t>Các </a:t>
            </a:r>
            <a:r>
              <a:rPr lang="en-US" sz="2400" dirty="0" err="1">
                <a:latin typeface="Times New Roman" pitchFamily="18" charset="0"/>
                <a:cs typeface="Times New Roman" pitchFamily="18" charset="0"/>
              </a:rPr>
              <a:t>yếu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nhiễm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khuẩn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viêm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amidan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cúm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bệnh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hô</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a:t>
            </a:r>
          </a:p>
        </p:txBody>
      </p:sp>
      <p:sp>
        <p:nvSpPr>
          <p:cNvPr id="14" name="Rectangle 13"/>
          <p:cNvSpPr/>
          <p:nvPr/>
        </p:nvSpPr>
        <p:spPr>
          <a:xfrm>
            <a:off x="323528" y="4941168"/>
            <a:ext cx="1800200" cy="1800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latin typeface="Times New Roman" panose="02020603050405020304" pitchFamily="18" charset="0"/>
                <a:cs typeface="Times New Roman" panose="02020603050405020304" pitchFamily="18" charset="0"/>
              </a:rPr>
              <a:t>CÁC </a:t>
            </a:r>
            <a:r>
              <a:rPr lang="en-US" sz="2400" dirty="0" err="1" smtClean="0">
                <a:latin typeface="Times New Roman" panose="02020603050405020304" pitchFamily="18" charset="0"/>
                <a:cs typeface="Times New Roman" panose="02020603050405020304" pitchFamily="18" charset="0"/>
              </a:rPr>
              <a:t>YẾU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TỐ</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THUẬN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LỢI</a:t>
            </a:r>
            <a:endParaRPr lang="en-US" sz="2400" dirty="0" smtClean="0">
              <a:latin typeface="Times New Roman" panose="02020603050405020304" pitchFamily="18" charset="0"/>
              <a:cs typeface="Times New Roman" panose="02020603050405020304" pitchFamily="18" charset="0"/>
            </a:endParaRPr>
          </a:p>
        </p:txBody>
      </p:sp>
      <p:sp>
        <p:nvSpPr>
          <p:cNvPr id="15" name="Rectangle 14"/>
          <p:cNvSpPr/>
          <p:nvPr/>
        </p:nvSpPr>
        <p:spPr>
          <a:xfrm>
            <a:off x="2123728" y="4941168"/>
            <a:ext cx="6768752" cy="1800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285750" indent="-285750">
              <a:buFontTx/>
              <a:buChar char="-"/>
            </a:pPr>
            <a:r>
              <a:rPr lang="en-US" sz="2800" dirty="0" err="1" smtClean="0">
                <a:latin typeface="Times New Roman" panose="02020603050405020304" pitchFamily="18" charset="0"/>
                <a:cs typeface="Times New Roman" panose="02020603050405020304" pitchFamily="18" charset="0"/>
              </a:rPr>
              <a:t>Tuổi</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Yếu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tố</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đình</a:t>
            </a:r>
            <a:endParaRPr lang="en-US" sz="2800" dirty="0" smtClean="0">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latin typeface="Times New Roman" panose="02020603050405020304" pitchFamily="18" charset="0"/>
                <a:cs typeface="Times New Roman" panose="02020603050405020304" pitchFamily="18" charset="0"/>
              </a:rPr>
              <a:t>Giới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tính</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Yếu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tố</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kinh</a:t>
            </a:r>
            <a:endParaRPr lang="en-US" sz="2800" dirty="0" smtClean="0">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latin typeface="Times New Roman" panose="02020603050405020304" pitchFamily="18" charset="0"/>
                <a:cs typeface="Times New Roman" panose="02020603050405020304" pitchFamily="18" charset="0"/>
              </a:rPr>
              <a:t>Địa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dư</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Yếu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tố</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tiết</a:t>
            </a:r>
            <a:endParaRPr lang="en-US" sz="2800" dirty="0" smtClean="0">
              <a:latin typeface="Times New Roman" panose="02020603050405020304" pitchFamily="18" charset="0"/>
              <a:cs typeface="Times New Roman" panose="02020603050405020304" pitchFamily="18" charset="0"/>
            </a:endParaRPr>
          </a:p>
          <a:p>
            <a:endParaRPr lang="vi-VN" dirty="0"/>
          </a:p>
        </p:txBody>
      </p:sp>
    </p:spTree>
    <p:extLst>
      <p:ext uri="{BB962C8B-B14F-4D97-AF65-F5344CB8AC3E}">
        <p14:creationId xmlns:p14="http://schemas.microsoft.com/office/powerpoint/2010/main" val="1119692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432" y="44624"/>
            <a:ext cx="4575291" cy="584775"/>
          </a:xfrm>
          <a:prstGeom prst="rect">
            <a:avLst/>
          </a:prstGeom>
        </p:spPr>
        <p:txBody>
          <a:bodyPr wrap="none">
            <a:spAutoFit/>
          </a:bodyPr>
          <a:lstStyle/>
          <a:p>
            <a:r>
              <a:rPr lang="en-US" sz="3200" b="1" dirty="0">
                <a:latin typeface="Times New Roman" pitchFamily="18" charset="0"/>
                <a:cs typeface="Times New Roman" pitchFamily="18" charset="0"/>
              </a:rPr>
              <a:t>3</a:t>
            </a:r>
            <a:r>
              <a:rPr lang="en-US" sz="3200" b="1"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CƠ</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CHẾ</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BỆNH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SINH</a:t>
            </a:r>
            <a:endParaRPr lang="en-US" sz="3200" u="sng" dirty="0">
              <a:latin typeface="Times New Roman" pitchFamily="18" charset="0"/>
              <a:cs typeface="Times New Roman" pitchFamily="18" charset="0"/>
            </a:endParaRPr>
          </a:p>
        </p:txBody>
      </p:sp>
      <p:sp>
        <p:nvSpPr>
          <p:cNvPr id="3" name="Rectangle 2"/>
          <p:cNvSpPr/>
          <p:nvPr/>
        </p:nvSpPr>
        <p:spPr>
          <a:xfrm>
            <a:off x="323528" y="696047"/>
            <a:ext cx="8280920" cy="523220"/>
          </a:xfrm>
          <a:prstGeom prst="rect">
            <a:avLst/>
          </a:prstGeom>
        </p:spPr>
        <p:txBody>
          <a:bodyPr wrap="square">
            <a:spAutoFit/>
          </a:bodyPr>
          <a:lstStyle/>
          <a:p>
            <a:pPr algn="just"/>
            <a:endParaRPr lang="en-US" sz="2800">
              <a:latin typeface="Times New Roman" pitchFamily="18" charset="0"/>
              <a:cs typeface="Times New Roman" pitchFamily="18" charset="0"/>
            </a:endParaRPr>
          </a:p>
        </p:txBody>
      </p:sp>
      <p:sp>
        <p:nvSpPr>
          <p:cNvPr id="5" name="Rounded Rectangle 4"/>
          <p:cNvSpPr/>
          <p:nvPr/>
        </p:nvSpPr>
        <p:spPr>
          <a:xfrm>
            <a:off x="245377" y="3227784"/>
            <a:ext cx="2592288" cy="1152128"/>
          </a:xfrm>
          <a:prstGeom prst="roundRect">
            <a:avLst/>
          </a:prstGeom>
          <a:ln/>
        </p:spPr>
        <p:style>
          <a:lnRef idx="2">
            <a:schemeClr val="dk1"/>
          </a:lnRef>
          <a:fillRef idx="1003">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6" name="TextBox 5"/>
          <p:cNvSpPr txBox="1"/>
          <p:nvPr/>
        </p:nvSpPr>
        <p:spPr>
          <a:xfrm>
            <a:off x="253040" y="3342183"/>
            <a:ext cx="2372127" cy="1077218"/>
          </a:xfrm>
          <a:prstGeom prst="rect">
            <a:avLst/>
          </a:prstGeom>
          <a:noFill/>
        </p:spPr>
        <p:txBody>
          <a:bodyPr wrap="square" rtlCol="0">
            <a:spAutoFit/>
          </a:bodyPr>
          <a:lstStyle/>
          <a:p>
            <a:pPr algn="ctr"/>
            <a:r>
              <a:rPr lang="en-US" sz="3200" b="1" dirty="0" err="1">
                <a:latin typeface="Times New Roman" pitchFamily="18" charset="0"/>
                <a:cs typeface="Times New Roman" pitchFamily="18" charset="0"/>
              </a:rPr>
              <a:t>Cơ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chế</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bệnh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sinh</a:t>
            </a:r>
            <a:endParaRPr lang="en-US" sz="3200" dirty="0"/>
          </a:p>
        </p:txBody>
      </p:sp>
      <p:sp>
        <p:nvSpPr>
          <p:cNvPr id="8" name="Rounded Rectangle 7"/>
          <p:cNvSpPr/>
          <p:nvPr/>
        </p:nvSpPr>
        <p:spPr>
          <a:xfrm>
            <a:off x="3851919" y="1264158"/>
            <a:ext cx="4608511" cy="648072"/>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r>
              <a:rPr lang="en-US" sz="2400" b="1" dirty="0" err="1" smtClean="0">
                <a:solidFill>
                  <a:schemeClr val="tx1"/>
                </a:solidFill>
                <a:latin typeface="Times New Roman" pitchFamily="18" charset="0"/>
                <a:cs typeface="Times New Roman" pitchFamily="18" charset="0"/>
              </a:rPr>
              <a:t>Cơ</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chế</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miễn</a:t>
            </a:r>
            <a:r>
              <a:rPr lang="en-US" sz="2400" b="1" dirty="0" smtClean="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dịch</a:t>
            </a:r>
            <a:endParaRPr lang="en-US" sz="2400" b="1" dirty="0">
              <a:solidFill>
                <a:schemeClr val="tx1"/>
              </a:solidFill>
            </a:endParaRPr>
          </a:p>
        </p:txBody>
      </p:sp>
      <p:sp>
        <p:nvSpPr>
          <p:cNvPr id="10" name="Rounded Rectangle 9"/>
          <p:cNvSpPr/>
          <p:nvPr/>
        </p:nvSpPr>
        <p:spPr>
          <a:xfrm>
            <a:off x="3851133" y="3493534"/>
            <a:ext cx="4609297" cy="648072"/>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r>
              <a:rPr lang="en-US" sz="2400" b="1" dirty="0" err="1" smtClean="0">
                <a:solidFill>
                  <a:schemeClr val="tx1"/>
                </a:solidFill>
                <a:latin typeface="Times New Roman" pitchFamily="18" charset="0"/>
                <a:cs typeface="Times New Roman" pitchFamily="18" charset="0"/>
              </a:rPr>
              <a:t>Tăng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tiết</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cholin</a:t>
            </a:r>
            <a:endParaRPr lang="en-US" sz="2400" b="1" dirty="0">
              <a:solidFill>
                <a:schemeClr val="tx1"/>
              </a:solidFill>
            </a:endParaRPr>
          </a:p>
        </p:txBody>
      </p:sp>
      <p:sp>
        <p:nvSpPr>
          <p:cNvPr id="11" name="Rounded Rectangle 10"/>
          <p:cNvSpPr/>
          <p:nvPr/>
        </p:nvSpPr>
        <p:spPr>
          <a:xfrm>
            <a:off x="3851133" y="2378846"/>
            <a:ext cx="4609299" cy="648072"/>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r>
              <a:rPr lang="en-US" sz="2400" b="1" dirty="0" err="1">
                <a:solidFill>
                  <a:schemeClr val="tx1"/>
                </a:solidFill>
                <a:latin typeface="Times New Roman" panose="02020603050405020304" pitchFamily="18" charset="0"/>
                <a:cs typeface="Times New Roman" panose="02020603050405020304" pitchFamily="18" charset="0"/>
              </a:rPr>
              <a:t>T</a:t>
            </a:r>
            <a:r>
              <a:rPr lang="en-US" sz="2400" b="1" dirty="0" err="1" smtClean="0">
                <a:solidFill>
                  <a:schemeClr val="tx1"/>
                </a:solidFill>
                <a:latin typeface="Times New Roman" panose="02020603050405020304" pitchFamily="18" charset="0"/>
                <a:cs typeface="Times New Roman" panose="02020603050405020304" pitchFamily="18" charset="0"/>
              </a:rPr>
              <a:t>hụ</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thể</a:t>
            </a:r>
            <a:r>
              <a:rPr lang="en-US" sz="2400" b="1" dirty="0">
                <a:solidFill>
                  <a:schemeClr val="tx1"/>
                </a:solidFill>
                <a:latin typeface="Times New Roman" panose="02020603050405020304" pitchFamily="18" charset="0"/>
                <a:cs typeface="Times New Roman" panose="02020603050405020304" pitchFamily="18" charset="0"/>
              </a:rPr>
              <a:t> β2- </a:t>
            </a:r>
            <a:r>
              <a:rPr lang="en-US" sz="2400" b="1" dirty="0" smtClean="0">
                <a:solidFill>
                  <a:schemeClr val="tx1"/>
                </a:solidFill>
                <a:latin typeface="Times New Roman" panose="02020603050405020304" pitchFamily="18" charset="0"/>
                <a:cs typeface="Times New Roman" panose="02020603050405020304" pitchFamily="18" charset="0"/>
              </a:rPr>
              <a:t>adrenergic </a:t>
            </a:r>
            <a:r>
              <a:rPr lang="en-US" sz="2400" b="1" dirty="0" err="1" smtClean="0">
                <a:solidFill>
                  <a:schemeClr val="tx1"/>
                </a:solidFill>
                <a:latin typeface="Times New Roman" panose="02020603050405020304" pitchFamily="18" charset="0"/>
                <a:cs typeface="Times New Roman" panose="02020603050405020304" pitchFamily="18" charset="0"/>
              </a:rPr>
              <a:t>bị</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ức</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chế</a:t>
            </a:r>
            <a:endParaRPr lang="en-US" sz="2400" b="1" dirty="0">
              <a:solidFill>
                <a:schemeClr val="tx1"/>
              </a:solidFill>
              <a:latin typeface="Times New Roman" panose="02020603050405020304" pitchFamily="18" charset="0"/>
              <a:cs typeface="Times New Roman" panose="02020603050405020304" pitchFamily="18" charset="0"/>
            </a:endParaRPr>
          </a:p>
        </p:txBody>
      </p:sp>
      <p:cxnSp>
        <p:nvCxnSpPr>
          <p:cNvPr id="14" name="Straight Connector 13"/>
          <p:cNvCxnSpPr/>
          <p:nvPr/>
        </p:nvCxnSpPr>
        <p:spPr>
          <a:xfrm>
            <a:off x="2837665" y="3776489"/>
            <a:ext cx="429008" cy="0"/>
          </a:xfrm>
          <a:prstGeom prst="line">
            <a:avLst/>
          </a:prstGeom>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flipV="1">
            <a:off x="3238936" y="1588194"/>
            <a:ext cx="0" cy="4505102"/>
          </a:xfrm>
          <a:prstGeom prst="line">
            <a:avLst/>
          </a:prstGeom>
          <a:ln/>
        </p:spPr>
        <p:style>
          <a:lnRef idx="3">
            <a:schemeClr val="dk1"/>
          </a:lnRef>
          <a:fillRef idx="0">
            <a:schemeClr val="dk1"/>
          </a:fillRef>
          <a:effectRef idx="2">
            <a:schemeClr val="dk1"/>
          </a:effectRef>
          <a:fontRef idx="minor">
            <a:schemeClr val="tx1"/>
          </a:fontRef>
        </p:style>
      </p:cxnSp>
      <p:cxnSp>
        <p:nvCxnSpPr>
          <p:cNvPr id="21" name="Straight Arrow Connector 20"/>
          <p:cNvCxnSpPr>
            <a:endCxn id="8" idx="1"/>
          </p:cNvCxnSpPr>
          <p:nvPr/>
        </p:nvCxnSpPr>
        <p:spPr>
          <a:xfrm>
            <a:off x="3238936" y="1588194"/>
            <a:ext cx="61298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3238149" y="4888385"/>
            <a:ext cx="61298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3238149" y="3776489"/>
            <a:ext cx="61298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Rounded Rectangle 14"/>
          <p:cNvSpPr/>
          <p:nvPr/>
        </p:nvSpPr>
        <p:spPr>
          <a:xfrm>
            <a:off x="3851132" y="4564349"/>
            <a:ext cx="4609297" cy="648072"/>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r>
              <a:rPr lang="en-US" sz="2400" b="1" dirty="0" err="1" smtClean="0">
                <a:solidFill>
                  <a:schemeClr val="tx1"/>
                </a:solidFill>
                <a:latin typeface="Times New Roman" pitchFamily="18" charset="0"/>
                <a:cs typeface="Times New Roman" pitchFamily="18" charset="0"/>
              </a:rPr>
              <a:t>Thiểu</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năng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tủy</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thượng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thận</a:t>
            </a:r>
            <a:endParaRPr lang="en-US" sz="2400" b="1" dirty="0">
              <a:solidFill>
                <a:schemeClr val="tx1"/>
              </a:solidFill>
            </a:endParaRPr>
          </a:p>
        </p:txBody>
      </p:sp>
      <p:sp>
        <p:nvSpPr>
          <p:cNvPr id="19" name="Rounded Rectangle 18"/>
          <p:cNvSpPr/>
          <p:nvPr/>
        </p:nvSpPr>
        <p:spPr>
          <a:xfrm>
            <a:off x="3851133" y="5769260"/>
            <a:ext cx="4609296" cy="648072"/>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r>
              <a:rPr lang="en-US" sz="2400" b="1" dirty="0" err="1" smtClean="0">
                <a:solidFill>
                  <a:schemeClr val="tx1"/>
                </a:solidFill>
                <a:latin typeface="Times New Roman" pitchFamily="18" charset="0"/>
                <a:cs typeface="Times New Roman" pitchFamily="18" charset="0"/>
              </a:rPr>
              <a:t>Tổn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thương</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phế</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quản</a:t>
            </a:r>
            <a:endParaRPr lang="en-US" sz="2400" b="1" dirty="0">
              <a:solidFill>
                <a:schemeClr val="tx1"/>
              </a:solidFill>
            </a:endParaRPr>
          </a:p>
        </p:txBody>
      </p:sp>
      <p:cxnSp>
        <p:nvCxnSpPr>
          <p:cNvPr id="24" name="Straight Arrow Connector 23"/>
          <p:cNvCxnSpPr/>
          <p:nvPr/>
        </p:nvCxnSpPr>
        <p:spPr>
          <a:xfrm>
            <a:off x="3238149" y="2702882"/>
            <a:ext cx="61298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a:off x="3238149" y="6093296"/>
            <a:ext cx="61298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50442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432" y="44624"/>
            <a:ext cx="4575291" cy="584775"/>
          </a:xfrm>
          <a:prstGeom prst="rect">
            <a:avLst/>
          </a:prstGeom>
        </p:spPr>
        <p:txBody>
          <a:bodyPr wrap="none">
            <a:spAutoFit/>
          </a:bodyPr>
          <a:lstStyle/>
          <a:p>
            <a:r>
              <a:rPr lang="en-US" sz="3200" b="1" dirty="0">
                <a:latin typeface="Times New Roman" pitchFamily="18" charset="0"/>
                <a:cs typeface="Times New Roman" pitchFamily="18" charset="0"/>
              </a:rPr>
              <a:t>3</a:t>
            </a:r>
            <a:r>
              <a:rPr lang="en-US" sz="3200" b="1"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CƠ</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CHẾ</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BỆNH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SINH</a:t>
            </a:r>
            <a:endParaRPr lang="en-US" sz="3200" dirty="0">
              <a:latin typeface="Times New Roman" pitchFamily="18" charset="0"/>
              <a:cs typeface="Times New Roman" pitchFamily="18" charset="0"/>
            </a:endParaRPr>
          </a:p>
        </p:txBody>
      </p:sp>
      <p:sp>
        <p:nvSpPr>
          <p:cNvPr id="5" name="Rectangle 4"/>
          <p:cNvSpPr/>
          <p:nvPr/>
        </p:nvSpPr>
        <p:spPr>
          <a:xfrm>
            <a:off x="683568" y="571531"/>
            <a:ext cx="4176464" cy="523220"/>
          </a:xfrm>
          <a:prstGeom prst="rect">
            <a:avLst/>
          </a:prstGeom>
        </p:spPr>
        <p:txBody>
          <a:bodyPr wrap="square">
            <a:spAutoFit/>
          </a:bodyPr>
          <a:lstStyle/>
          <a:p>
            <a:pPr marL="285750" indent="-285750">
              <a:buFont typeface="Wingdings" pitchFamily="2" charset="2"/>
              <a:buChar char="v"/>
            </a:pPr>
            <a:r>
              <a:rPr lang="vi-VN" sz="2800" b="1" dirty="0" smtClean="0">
                <a:latin typeface="Times New Roman" pitchFamily="18" charset="0"/>
                <a:cs typeface="Times New Roman" pitchFamily="18" charset="0"/>
              </a:rPr>
              <a:t> Cơ chế miễn dịch</a:t>
            </a:r>
            <a:endParaRPr lang="en-US" sz="2800" dirty="0">
              <a:latin typeface="Times New Roman" pitchFamily="18" charset="0"/>
              <a:cs typeface="Times New Roman" pitchFamily="18" charset="0"/>
            </a:endParaRPr>
          </a:p>
        </p:txBody>
      </p:sp>
      <p:pic>
        <p:nvPicPr>
          <p:cNvPr id="1032" name="Picture 8" descr="http://www.hoihohaptphcm.org/images/Chuyenkhoa/SinhBenhHocHenPheQuan1_3-m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94751"/>
            <a:ext cx="8568952" cy="5733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067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432" y="44624"/>
            <a:ext cx="4575291" cy="584775"/>
          </a:xfrm>
          <a:prstGeom prst="rect">
            <a:avLst/>
          </a:prstGeom>
        </p:spPr>
        <p:txBody>
          <a:bodyPr wrap="none">
            <a:spAutoFit/>
          </a:bodyPr>
          <a:lstStyle/>
          <a:p>
            <a:r>
              <a:rPr lang="en-US" sz="3200" b="1" dirty="0">
                <a:latin typeface="Times New Roman" pitchFamily="18" charset="0"/>
                <a:cs typeface="Times New Roman" pitchFamily="18" charset="0"/>
              </a:rPr>
              <a:t>3</a:t>
            </a:r>
            <a:r>
              <a:rPr lang="en-US" sz="3200" b="1"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CƠ</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CHẾ</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BỆNH</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SINH</a:t>
            </a:r>
            <a:endParaRPr lang="en-US" sz="3200" dirty="0">
              <a:latin typeface="Times New Roman" pitchFamily="18" charset="0"/>
              <a:cs typeface="Times New Roman" pitchFamily="18" charset="0"/>
            </a:endParaRPr>
          </a:p>
        </p:txBody>
      </p:sp>
      <p:pic>
        <p:nvPicPr>
          <p:cNvPr id="6" name="Picture 2" descr="http://www.hoihohaptphcm.org/images/Chuyenkhoa/Tong-quan-hen-phe-quan-m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242" y="1628800"/>
            <a:ext cx="3960440" cy="388843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5432" y="980728"/>
            <a:ext cx="4342552" cy="6617196"/>
          </a:xfrm>
          <a:prstGeom prst="rect">
            <a:avLst/>
          </a:prstGeom>
          <a:noFill/>
        </p:spPr>
        <p:txBody>
          <a:bodyPr wrap="square" rtlCol="0">
            <a:spAutoFit/>
          </a:bodyPr>
          <a:lstStyle/>
          <a:p>
            <a:pPr marL="342900" lvl="0" indent="-342900" algn="just">
              <a:buFontTx/>
              <a:buChar char="-"/>
            </a:pPr>
            <a:r>
              <a:rPr lang="en-US" sz="2600" dirty="0" err="1" smtClean="0">
                <a:latin typeface="Times New Roman" panose="02020603050405020304" pitchFamily="18" charset="0"/>
                <a:cs typeface="Times New Roman" panose="02020603050405020304" pitchFamily="18" charset="0"/>
              </a:rPr>
              <a:t>Tình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trạng</a:t>
            </a:r>
            <a:r>
              <a:rPr lang="en-US" sz="2600" dirty="0" smtClean="0">
                <a:latin typeface="Times New Roman" panose="02020603050405020304" pitchFamily="18" charset="0"/>
                <a:cs typeface="Times New Roman" panose="02020603050405020304" pitchFamily="18" charset="0"/>
              </a:rPr>
              <a:t> co </a:t>
            </a:r>
            <a:r>
              <a:rPr lang="en-US" sz="2600" dirty="0" err="1" smtClean="0">
                <a:latin typeface="Times New Roman" panose="02020603050405020304" pitchFamily="18" charset="0"/>
                <a:cs typeface="Times New Roman" panose="02020603050405020304" pitchFamily="18" charset="0"/>
              </a:rPr>
              <a:t>thắt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cơ</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trơn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phế</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quản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phù</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nề</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thành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phế</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quản</a:t>
            </a:r>
            <a:r>
              <a:rPr lang="en-US" sz="2600" dirty="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làm</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thành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phế</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quản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dày</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lên</a:t>
            </a:r>
            <a:r>
              <a:rPr lang="en-US" sz="2600" dirty="0" smtClean="0">
                <a:latin typeface="Times New Roman" panose="02020603050405020304" pitchFamily="18" charset="0"/>
                <a:cs typeface="Times New Roman" panose="02020603050405020304" pitchFamily="18" charset="0"/>
              </a:rPr>
              <a:t>.</a:t>
            </a:r>
          </a:p>
          <a:p>
            <a:pPr marL="342900" lvl="0" indent="-342900" algn="just">
              <a:buFontTx/>
              <a:buChar char="-"/>
            </a:pPr>
            <a:r>
              <a:rPr lang="en-US" sz="2600" dirty="0" err="1" smtClean="0">
                <a:latin typeface="Times New Roman" panose="02020603050405020304" pitchFamily="18" charset="0"/>
                <a:cs typeface="Times New Roman" panose="02020603050405020304" pitchFamily="18" charset="0"/>
              </a:rPr>
              <a:t>Phù</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nề</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kèm</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xung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huyết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thâm</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nhiễm</a:t>
            </a:r>
            <a:r>
              <a:rPr lang="en-US" sz="2600" dirty="0" smtClean="0">
                <a:latin typeface="Times New Roman" panose="02020603050405020304" pitchFamily="18" charset="0"/>
                <a:cs typeface="Times New Roman" panose="02020603050405020304" pitchFamily="18" charset="0"/>
              </a:rPr>
              <a:t> BC </a:t>
            </a:r>
            <a:r>
              <a:rPr lang="en-US" sz="2600" dirty="0" err="1" smtClean="0">
                <a:latin typeface="Times New Roman" panose="02020603050405020304" pitchFamily="18" charset="0"/>
                <a:cs typeface="Times New Roman" panose="02020603050405020304" pitchFamily="18" charset="0"/>
              </a:rPr>
              <a:t>ái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toan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kích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thích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bài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tiết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của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các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tuyến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nhờn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biểu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mô</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phế</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quản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Xuất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tiết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nhiều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chất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nhầy</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dính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thành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nút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gây</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tắc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hẹp</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phế</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quản</a:t>
            </a:r>
            <a:r>
              <a:rPr lang="en-US" sz="2600" dirty="0" smtClean="0">
                <a:latin typeface="Times New Roman" panose="02020603050405020304" pitchFamily="18" charset="0"/>
                <a:cs typeface="Times New Roman" panose="02020603050405020304" pitchFamily="18" charset="0"/>
              </a:rPr>
              <a:t>.</a:t>
            </a:r>
          </a:p>
          <a:p>
            <a:pPr marL="342900" lvl="0" indent="-342900" algn="just">
              <a:buFontTx/>
              <a:buChar char="-"/>
            </a:pPr>
            <a:r>
              <a:rPr lang="en-US" sz="2600" dirty="0" smtClean="0">
                <a:latin typeface="Times New Roman" panose="02020603050405020304" pitchFamily="18" charset="0"/>
                <a:cs typeface="Times New Roman" panose="02020603050405020304" pitchFamily="18" charset="0"/>
              </a:rPr>
              <a:t>Sau </a:t>
            </a:r>
            <a:r>
              <a:rPr lang="en-US" sz="2600" dirty="0" err="1" smtClean="0">
                <a:latin typeface="Times New Roman" panose="02020603050405020304" pitchFamily="18" charset="0"/>
                <a:cs typeface="Times New Roman" panose="02020603050405020304" pitchFamily="18" charset="0"/>
              </a:rPr>
              <a:t>khi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phế</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quản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bị</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chít</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hẹp</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là</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hiện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tượng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giãn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phế</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nang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và</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tăng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thể</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tích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khí</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cặn</a:t>
            </a:r>
            <a:r>
              <a:rPr lang="en-US" sz="2600" dirty="0" smtClean="0">
                <a:latin typeface="Times New Roman" panose="02020603050405020304" pitchFamily="18" charset="0"/>
                <a:cs typeface="Times New Roman" panose="02020603050405020304" pitchFamily="18" charset="0"/>
              </a:rPr>
              <a:t>. </a:t>
            </a:r>
          </a:p>
          <a:p>
            <a:pPr lvl="0"/>
            <a:endParaRPr lang="en-US" sz="2000" dirty="0"/>
          </a:p>
          <a:p>
            <a:pPr lvl="0"/>
            <a:endParaRPr lang="en-US" sz="2000" dirty="0" smtClean="0"/>
          </a:p>
          <a:p>
            <a:pPr lvl="0"/>
            <a:endParaRPr lang="en-US" sz="2000" dirty="0"/>
          </a:p>
        </p:txBody>
      </p:sp>
    </p:spTree>
    <p:extLst>
      <p:ext uri="{BB962C8B-B14F-4D97-AF65-F5344CB8AC3E}">
        <p14:creationId xmlns:p14="http://schemas.microsoft.com/office/powerpoint/2010/main" val="960415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93325"/>
            <a:ext cx="8712069" cy="584775"/>
          </a:xfrm>
          <a:prstGeom prst="rect">
            <a:avLst/>
          </a:prstGeom>
          <a:noFill/>
        </p:spPr>
        <p:txBody>
          <a:bodyPr wrap="square" rtlCol="0">
            <a:spAutoFit/>
          </a:bodyPr>
          <a:lstStyle/>
          <a:p>
            <a:r>
              <a:rPr lang="en-US" sz="3200" b="1" dirty="0">
                <a:latin typeface="Times New Roman" pitchFamily="18" charset="0"/>
                <a:cs typeface="Times New Roman" pitchFamily="18" charset="0"/>
              </a:rPr>
              <a:t>4</a:t>
            </a:r>
            <a:r>
              <a:rPr lang="en-US" sz="3200" b="1"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TRIỆU</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CHỨNG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VÀ</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CHẨN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ĐOÁN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HPQ</a:t>
            </a:r>
            <a:endParaRPr lang="vi-VN" sz="3200" b="1" u="sng" dirty="0">
              <a:latin typeface="Times New Roman" pitchFamily="18" charset="0"/>
              <a:cs typeface="Times New Roman" pitchFamily="18" charset="0"/>
            </a:endParaRPr>
          </a:p>
        </p:txBody>
      </p:sp>
      <p:sp>
        <p:nvSpPr>
          <p:cNvPr id="11" name="TextBox 10"/>
          <p:cNvSpPr txBox="1"/>
          <p:nvPr/>
        </p:nvSpPr>
        <p:spPr>
          <a:xfrm>
            <a:off x="107504" y="1244204"/>
            <a:ext cx="5544616" cy="5478423"/>
          </a:xfrm>
          <a:prstGeom prst="rect">
            <a:avLst/>
          </a:prstGeom>
          <a:noFill/>
        </p:spPr>
        <p:txBody>
          <a:bodyPr wrap="square" rtlCol="0">
            <a:spAutoFit/>
          </a:bodyPr>
          <a:lstStyle/>
          <a:p>
            <a:pPr algn="just">
              <a:lnSpc>
                <a:spcPts val="3500"/>
              </a:lnSpc>
            </a:pPr>
            <a:r>
              <a:rPr lang="vi-VN" sz="2400" dirty="0" smtClean="0">
                <a:latin typeface="Times New Roman" pitchFamily="18" charset="0"/>
                <a:cs typeface="Times New Roman" pitchFamily="18" charset="0"/>
              </a:rPr>
              <a:t>Khi có một trong các triệu chứng dưới đây, cần hướng tới bệnh hen phế quản:</a:t>
            </a:r>
          </a:p>
          <a:p>
            <a:pPr marL="285750" indent="-285750" algn="just">
              <a:lnSpc>
                <a:spcPts val="3500"/>
              </a:lnSpc>
              <a:buFont typeface="Wingdings" panose="05000000000000000000" pitchFamily="2" charset="2"/>
              <a:buChar char="Ø"/>
            </a:pPr>
            <a:r>
              <a:rPr lang="vi-VN" sz="2400" dirty="0" smtClean="0">
                <a:latin typeface="Times New Roman" pitchFamily="18" charset="0"/>
                <a:cs typeface="Times New Roman" pitchFamily="18" charset="0"/>
              </a:rPr>
              <a:t>Thở rít (thở có tiếng rít), nhất là ở trẻ em.</a:t>
            </a:r>
          </a:p>
          <a:p>
            <a:pPr marL="285750" indent="-285750" algn="just">
              <a:lnSpc>
                <a:spcPts val="3500"/>
              </a:lnSpc>
              <a:buFont typeface="Wingdings" panose="05000000000000000000" pitchFamily="2" charset="2"/>
              <a:buChar char="Ø"/>
            </a:pPr>
            <a:r>
              <a:rPr lang="vi-VN" sz="2400" dirty="0" smtClean="0">
                <a:latin typeface="Times New Roman" pitchFamily="18" charset="0"/>
                <a:cs typeface="Times New Roman" pitchFamily="18" charset="0"/>
              </a:rPr>
              <a:t>Ho nhiều về đêm, kéo dài</a:t>
            </a:r>
          </a:p>
          <a:p>
            <a:pPr marL="285750" indent="-285750" algn="just">
              <a:lnSpc>
                <a:spcPts val="3500"/>
              </a:lnSpc>
              <a:buFont typeface="Wingdings" panose="05000000000000000000" pitchFamily="2" charset="2"/>
              <a:buChar char="Ø"/>
            </a:pPr>
            <a:r>
              <a:rPr lang="vi-VN" sz="2400" dirty="0" smtClean="0">
                <a:latin typeface="Times New Roman" pitchFamily="18" charset="0"/>
                <a:cs typeface="Times New Roman" pitchFamily="18" charset="0"/>
              </a:rPr>
              <a:t>Hay có các cơn khó thở</a:t>
            </a:r>
          </a:p>
          <a:p>
            <a:pPr marL="285750" indent="-285750" algn="just">
              <a:lnSpc>
                <a:spcPts val="3500"/>
              </a:lnSpc>
              <a:buFont typeface="Wingdings" panose="05000000000000000000" pitchFamily="2" charset="2"/>
              <a:buChar char="Ø"/>
            </a:pPr>
            <a:r>
              <a:rPr lang="vi-VN" sz="2400" dirty="0" smtClean="0">
                <a:latin typeface="Times New Roman" pitchFamily="18" charset="0"/>
                <a:cs typeface="Times New Roman" pitchFamily="18" charset="0"/>
              </a:rPr>
              <a:t>Thỉnh thoảng có cảm giác bó nghẹt lồng ngực.</a:t>
            </a:r>
          </a:p>
          <a:p>
            <a:pPr algn="just">
              <a:lnSpc>
                <a:spcPts val="3500"/>
              </a:lnSpc>
            </a:pPr>
            <a:r>
              <a:rPr lang="vi-VN" sz="2400" dirty="0" smtClean="0">
                <a:latin typeface="Times New Roman" pitchFamily="18" charset="0"/>
                <a:cs typeface="Times New Roman" pitchFamily="18" charset="0"/>
              </a:rPr>
              <a:t>Các triệu chứng trên thường xuất hiện đột ngột, nặng lên về đêm, sáng sớm hay tiếp xúc với dị nguyên và yêu tố nguy cơ. </a:t>
            </a:r>
          </a:p>
          <a:p>
            <a:pPr algn="just">
              <a:lnSpc>
                <a:spcPts val="3500"/>
              </a:lnSpc>
            </a:pPr>
            <a:r>
              <a:rPr lang="vi-VN" sz="2400" dirty="0" smtClean="0">
                <a:latin typeface="Times New Roman" pitchFamily="18" charset="0"/>
                <a:cs typeface="Times New Roman" pitchFamily="18" charset="0"/>
              </a:rPr>
              <a:t>Các triệu chứng hay tái phát và giảm đi khi dùng thuốc điều trị hen phế quản.</a:t>
            </a:r>
          </a:p>
        </p:txBody>
      </p:sp>
      <p:pic>
        <p:nvPicPr>
          <p:cNvPr id="4098" name="Picture 2" descr="http://benhvienthucuc.vn/wp-content/uploads/2015/01/benh-hen-phe-quan-o-tre-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162935"/>
            <a:ext cx="3240360" cy="277012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tinmung.net/suckhoe_doisong/_2014/02/25/image00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0132" y="3905672"/>
            <a:ext cx="3312368" cy="295232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83568" y="736507"/>
            <a:ext cx="4176464" cy="523220"/>
          </a:xfrm>
          <a:prstGeom prst="rect">
            <a:avLst/>
          </a:prstGeom>
        </p:spPr>
        <p:txBody>
          <a:bodyPr wrap="square">
            <a:spAutoFit/>
          </a:bodyPr>
          <a:lstStyle/>
          <a:p>
            <a:pPr marL="285750" indent="-285750">
              <a:buFont typeface="Wingdings" pitchFamily="2" charset="2"/>
              <a:buChar char="v"/>
            </a:pPr>
            <a:r>
              <a:rPr lang="vi-VN" sz="2800" b="1" dirty="0" smtClean="0">
                <a:latin typeface="Times New Roman" pitchFamily="18" charset="0"/>
                <a:cs typeface="Times New Roman" pitchFamily="18" charset="0"/>
              </a:rPr>
              <a:t> Triệu chứng lâm sàng</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72249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142" y="1578237"/>
            <a:ext cx="4032449" cy="2246769"/>
          </a:xfrm>
          <a:prstGeom prst="rect">
            <a:avLst/>
          </a:prstGeom>
        </p:spPr>
        <p:txBody>
          <a:bodyPr wrap="square">
            <a:spAutoFit/>
          </a:bodyPr>
          <a:lstStyle/>
          <a:p>
            <a:pPr algn="just">
              <a:spcAft>
                <a:spcPts val="800"/>
              </a:spcAft>
            </a:pPr>
            <a:r>
              <a:rPr lang="vi-VN" sz="2000" b="1" dirty="0">
                <a:latin typeface="Times New Roman" pitchFamily="18" charset="0"/>
              </a:rPr>
              <a:t>Đo chức năng hô </a:t>
            </a:r>
            <a:r>
              <a:rPr lang="vi-VN" sz="2000" b="1" dirty="0" smtClean="0">
                <a:latin typeface="Times New Roman" pitchFamily="18" charset="0"/>
              </a:rPr>
              <a:t>hấp: </a:t>
            </a:r>
            <a:r>
              <a:rPr lang="vi-VN" sz="2000" dirty="0" smtClean="0">
                <a:solidFill>
                  <a:srgbClr val="000000"/>
                </a:solidFill>
                <a:latin typeface="+mj-lt"/>
                <a:ea typeface="Arial" panose="020B0604020202020204" pitchFamily="34" charset="0"/>
                <a:cs typeface="Times New Roman" panose="02020603050405020304" pitchFamily="18" charset="0"/>
              </a:rPr>
              <a:t>Nhằm </a:t>
            </a:r>
            <a:r>
              <a:rPr lang="vi-VN" sz="2000" dirty="0">
                <a:solidFill>
                  <a:srgbClr val="000000"/>
                </a:solidFill>
                <a:latin typeface="+mj-lt"/>
                <a:ea typeface="Arial" panose="020B0604020202020204" pitchFamily="34" charset="0"/>
                <a:cs typeface="Times New Roman" panose="02020603050405020304" pitchFamily="18" charset="0"/>
              </a:rPr>
              <a:t>mục đích chẩn đoán, đánh giá mức độ tắc nghẽn đường hô hấp, tính hồi phục của phế quản. Chỉ số PEF có giá trị trong chẩn đoán và theo dõi điều trị, cần xác định trị số tối đa chỉ số PEF của chính bệnh nhân lúc bình thường</a:t>
            </a:r>
            <a:r>
              <a:rPr lang="vi-VN" sz="2000" dirty="0" smtClean="0">
                <a:solidFill>
                  <a:srgbClr val="000000"/>
                </a:solidFill>
                <a:latin typeface="+mj-lt"/>
                <a:ea typeface="Arial" panose="020B0604020202020204" pitchFamily="34" charset="0"/>
                <a:cs typeface="Times New Roman" panose="02020603050405020304" pitchFamily="18" charset="0"/>
              </a:rPr>
              <a:t>.</a:t>
            </a:r>
            <a:endParaRPr lang="vi-VN" sz="2000" dirty="0">
              <a:latin typeface="+mj-lt"/>
              <a:ea typeface="Arial" panose="020B0604020202020204" pitchFamily="34" charset="0"/>
              <a:cs typeface="Times New Roman" panose="02020603050405020304" pitchFamily="18" charset="0"/>
            </a:endParaRPr>
          </a:p>
        </p:txBody>
      </p:sp>
      <p:sp>
        <p:nvSpPr>
          <p:cNvPr id="6" name="TextBox 5"/>
          <p:cNvSpPr txBox="1"/>
          <p:nvPr/>
        </p:nvSpPr>
        <p:spPr>
          <a:xfrm>
            <a:off x="107504" y="93325"/>
            <a:ext cx="8712069" cy="584775"/>
          </a:xfrm>
          <a:prstGeom prst="rect">
            <a:avLst/>
          </a:prstGeom>
          <a:noFill/>
        </p:spPr>
        <p:txBody>
          <a:bodyPr wrap="square" rtlCol="0">
            <a:spAutoFit/>
          </a:bodyPr>
          <a:lstStyle/>
          <a:p>
            <a:r>
              <a:rPr lang="en-US" sz="3200" b="1" dirty="0">
                <a:latin typeface="Times New Roman" pitchFamily="18" charset="0"/>
                <a:cs typeface="Times New Roman" pitchFamily="18" charset="0"/>
              </a:rPr>
              <a:t>4</a:t>
            </a:r>
            <a:r>
              <a:rPr lang="en-US" sz="3200" b="1"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TRIỆU</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CHỨNG</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VÀ</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CHẨN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ĐOÁN</a:t>
            </a:r>
            <a:r>
              <a:rPr lang="en-US" sz="3200" b="1" u="sng" dirty="0" smtClean="0">
                <a:latin typeface="Times New Roman" pitchFamily="18" charset="0"/>
                <a:cs typeface="Times New Roman" pitchFamily="18" charset="0"/>
              </a:rPr>
              <a:t> </a:t>
            </a:r>
            <a:r>
              <a:rPr lang="en-US" sz="3200" b="1" u="sng" dirty="0" err="1" smtClean="0">
                <a:latin typeface="Times New Roman" pitchFamily="18" charset="0"/>
                <a:cs typeface="Times New Roman" pitchFamily="18" charset="0"/>
              </a:rPr>
              <a:t>HPQ</a:t>
            </a:r>
            <a:endParaRPr lang="vi-VN" sz="3200" b="1" u="sng" dirty="0">
              <a:latin typeface="Times New Roman" pitchFamily="18" charset="0"/>
              <a:cs typeface="Times New Roman" pitchFamily="18" charset="0"/>
            </a:endParaRPr>
          </a:p>
        </p:txBody>
      </p:sp>
      <p:pic>
        <p:nvPicPr>
          <p:cNvPr id="5122" name="Picture 2" descr="http://benhvienlaokhoa.vn/sites/bvlk_d7/files/do_cnh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0013" y="1556792"/>
            <a:ext cx="3348372" cy="244827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9819" y="4428552"/>
            <a:ext cx="4051094" cy="1938992"/>
          </a:xfrm>
          <a:prstGeom prst="rect">
            <a:avLst/>
          </a:prstGeom>
          <a:noFill/>
        </p:spPr>
        <p:txBody>
          <a:bodyPr wrap="square" rtlCol="0">
            <a:spAutoFit/>
          </a:bodyPr>
          <a:lstStyle/>
          <a:p>
            <a:pPr algn="just"/>
            <a:r>
              <a:rPr lang="vi-VN" sz="2000" b="1" dirty="0">
                <a:latin typeface="Times New Roman" pitchFamily="18" charset="0"/>
                <a:cs typeface="Times New Roman" pitchFamily="18" charset="0"/>
              </a:rPr>
              <a:t>Chụp X-quang phổi</a:t>
            </a:r>
            <a:r>
              <a:rPr lang="vi-VN" sz="2000" dirty="0">
                <a:latin typeface="Times New Roman" pitchFamily="18" charset="0"/>
                <a:cs typeface="Times New Roman" pitchFamily="18" charset="0"/>
              </a:rPr>
              <a:t>: có giá trị chẩn đoán phân biệt, loại trừ bệnh hô hấp khác. ở bệnh nhân HPQ ngoài cơn hen cấp hình ảnh X-quang phổi bình thường, trong cơn hen có thể thấy phổi sáng quá mức. </a:t>
            </a:r>
          </a:p>
        </p:txBody>
      </p:sp>
      <p:pic>
        <p:nvPicPr>
          <p:cNvPr id="5124" name="Picture 4" descr="https://www.dieutri.vn/upload/henPQtrongc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0012" y="4005064"/>
            <a:ext cx="3528392" cy="278596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683568" y="736507"/>
            <a:ext cx="5112568" cy="523220"/>
          </a:xfrm>
          <a:prstGeom prst="rect">
            <a:avLst/>
          </a:prstGeom>
        </p:spPr>
        <p:txBody>
          <a:bodyPr wrap="square">
            <a:spAutoFit/>
          </a:bodyPr>
          <a:lstStyle/>
          <a:p>
            <a:pPr marL="285750" indent="-285750">
              <a:buFont typeface="Wingdings" pitchFamily="2" charset="2"/>
              <a:buChar char="v"/>
            </a:pPr>
            <a:r>
              <a:rPr lang="vi-VN" sz="2800" b="1" dirty="0" smtClean="0">
                <a:latin typeface="Times New Roman" pitchFamily="18" charset="0"/>
                <a:cs typeface="Times New Roman" pitchFamily="18" charset="0"/>
              </a:rPr>
              <a:t> Các xét nghiệm chẩn đoán</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3947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1598</TotalTime>
  <Words>1147</Words>
  <Application>Microsoft Office PowerPoint</Application>
  <PresentationFormat>On-screen Show (4:3)</PresentationFormat>
  <Paragraphs>112</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Unicode MS</vt:lpstr>
      <vt:lpstr>Calibri</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dc:creator>
  <cp:lastModifiedBy>Nguyễn Thành Nam</cp:lastModifiedBy>
  <cp:revision>182</cp:revision>
  <dcterms:created xsi:type="dcterms:W3CDTF">2017-01-13T01:25:23Z</dcterms:created>
  <dcterms:modified xsi:type="dcterms:W3CDTF">2017-02-01T06:27:49Z</dcterms:modified>
</cp:coreProperties>
</file>