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92" r:id="rId3"/>
    <p:sldId id="293" r:id="rId4"/>
    <p:sldId id="294" r:id="rId5"/>
    <p:sldId id="295" r:id="rId6"/>
    <p:sldId id="296" r:id="rId7"/>
    <p:sldId id="297" r:id="rId8"/>
    <p:sldId id="298" r:id="rId9"/>
    <p:sldId id="299" r:id="rId10"/>
    <p:sldId id="300" r:id="rId11"/>
    <p:sldId id="301" r:id="rId12"/>
    <p:sldId id="302" r:id="rId13"/>
    <p:sldId id="303" r:id="rId14"/>
    <p:sldId id="304" r:id="rId15"/>
    <p:sldId id="286" r:id="rId1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FF00"/>
    <a:srgbClr val="FFFFFF"/>
    <a:srgbClr val="808080"/>
    <a:srgbClr val="5F5F5F"/>
    <a:srgbClr val="DBEFF9"/>
    <a:srgbClr val="FF6600"/>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327" autoAdjust="0"/>
    <p:restoredTop sz="94660"/>
  </p:normalViewPr>
  <p:slideViewPr>
    <p:cSldViewPr>
      <p:cViewPr varScale="1">
        <p:scale>
          <a:sx n="70" d="100"/>
          <a:sy n="70" d="100"/>
        </p:scale>
        <p:origin x="1356" y="48"/>
      </p:cViewPr>
      <p:guideLst>
        <p:guide orient="horz" pos="2160"/>
        <p:guide pos="2880"/>
      </p:guideLst>
    </p:cSldViewPr>
  </p:slideViewPr>
  <p:notesTextViewPr>
    <p:cViewPr>
      <p:scale>
        <a:sx n="100" d="100"/>
        <a:sy n="100" d="100"/>
      </p:scale>
      <p:origin x="0" y="0"/>
    </p:cViewPr>
  </p:notesText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819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819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819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19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819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EDFC78AF-2179-462A-BCD8-96DA41FB11DE}" type="slidenum">
              <a:rPr lang="en-US"/>
              <a:pPr/>
              <a:t>‹#›</a:t>
            </a:fld>
            <a:endParaRPr lang="en-US"/>
          </a:p>
        </p:txBody>
      </p:sp>
    </p:spTree>
    <p:extLst>
      <p:ext uri="{BB962C8B-B14F-4D97-AF65-F5344CB8AC3E}">
        <p14:creationId xmlns:p14="http://schemas.microsoft.com/office/powerpoint/2010/main" val="349425929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10"/>
          </p:nvPr>
        </p:nvSpPr>
        <p:spPr/>
        <p:txBody>
          <a:bodyPr/>
          <a:lstStyle/>
          <a:p>
            <a:fld id="{EDFC78AF-2179-462A-BCD8-96DA41FB11DE}" type="slidenum">
              <a:rPr lang="en-US" smtClean="0"/>
              <a:pPr/>
              <a:t>2</a:t>
            </a:fld>
            <a:endParaRPr lang="en-US"/>
          </a:p>
        </p:txBody>
      </p:sp>
    </p:spTree>
    <p:extLst>
      <p:ext uri="{BB962C8B-B14F-4D97-AF65-F5344CB8AC3E}">
        <p14:creationId xmlns:p14="http://schemas.microsoft.com/office/powerpoint/2010/main" val="133108931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gray">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101" name="Rectangle 29"/>
          <p:cNvSpPr>
            <a:spLocks noChangeArrowheads="1"/>
          </p:cNvSpPr>
          <p:nvPr/>
        </p:nvSpPr>
        <p:spPr bwMode="hidden">
          <a:xfrm rot="-21600000">
            <a:off x="0" y="4830763"/>
            <a:ext cx="9170988" cy="1809750"/>
          </a:xfrm>
          <a:prstGeom prst="rect">
            <a:avLst/>
          </a:prstGeom>
          <a:gradFill rotWithShape="1">
            <a:gsLst>
              <a:gs pos="0">
                <a:srgbClr val="000066">
                  <a:gamma/>
                  <a:tint val="0"/>
                  <a:invGamma/>
                  <a:alpha val="0"/>
                </a:srgbClr>
              </a:gs>
              <a:gs pos="50000">
                <a:srgbClr val="000066">
                  <a:alpha val="50000"/>
                </a:srgbClr>
              </a:gs>
              <a:gs pos="100000">
                <a:srgbClr val="000066">
                  <a:gamma/>
                  <a:tint val="0"/>
                  <a:invGamma/>
                  <a:alpha val="0"/>
                </a:srgbClr>
              </a:gs>
            </a:gsLst>
            <a:lin ang="5400000" scaled="1"/>
          </a:gradFill>
          <a:ln w="9525">
            <a:noFill/>
            <a:miter lim="800000"/>
            <a:headEnd/>
            <a:tailEnd/>
          </a:ln>
          <a:effectLst/>
        </p:spPr>
        <p:txBody>
          <a:bodyPr wrap="none" anchor="ctr"/>
          <a:lstStyle/>
          <a:p>
            <a:endParaRPr lang="en-US"/>
          </a:p>
        </p:txBody>
      </p:sp>
      <p:sp>
        <p:nvSpPr>
          <p:cNvPr id="3102" name="Rectangle 30"/>
          <p:cNvSpPr>
            <a:spLocks noChangeArrowheads="1"/>
          </p:cNvSpPr>
          <p:nvPr/>
        </p:nvSpPr>
        <p:spPr bwMode="gray">
          <a:xfrm>
            <a:off x="0" y="5291138"/>
            <a:ext cx="9144000" cy="876300"/>
          </a:xfrm>
          <a:prstGeom prst="rect">
            <a:avLst/>
          </a:prstGeom>
          <a:gradFill rotWithShape="1">
            <a:gsLst>
              <a:gs pos="0">
                <a:schemeClr val="tx1">
                  <a:alpha val="27000"/>
                </a:schemeClr>
              </a:gs>
              <a:gs pos="100000">
                <a:schemeClr val="tx1">
                  <a:gamma/>
                  <a:shade val="72941"/>
                  <a:invGamma/>
                  <a:alpha val="89999"/>
                </a:schemeClr>
              </a:gs>
            </a:gsLst>
            <a:lin ang="0" scaled="1"/>
          </a:gradFill>
          <a:ln w="9525">
            <a:noFill/>
            <a:miter lim="800000"/>
            <a:headEnd/>
            <a:tailEnd/>
          </a:ln>
          <a:effectLst/>
        </p:spPr>
        <p:txBody>
          <a:bodyPr wrap="none" anchor="ctr"/>
          <a:lstStyle/>
          <a:p>
            <a:endParaRPr lang="en-US"/>
          </a:p>
        </p:txBody>
      </p:sp>
      <p:sp>
        <p:nvSpPr>
          <p:cNvPr id="3104" name="Oval 32"/>
          <p:cNvSpPr>
            <a:spLocks noChangeArrowheads="1"/>
          </p:cNvSpPr>
          <p:nvPr/>
        </p:nvSpPr>
        <p:spPr bwMode="gray">
          <a:xfrm>
            <a:off x="201613" y="4481513"/>
            <a:ext cx="1133475" cy="1157287"/>
          </a:xfrm>
          <a:prstGeom prst="ellipse">
            <a:avLst/>
          </a:prstGeom>
          <a:blipFill dpi="0" rotWithShape="1">
            <a:blip r:embed="rId3" cstate="print"/>
            <a:srcRect/>
            <a:stretch>
              <a:fillRect/>
            </a:stretch>
          </a:blipFill>
          <a:ln w="38100">
            <a:solidFill>
              <a:srgbClr val="FFFFFF"/>
            </a:solidFill>
            <a:round/>
            <a:headEnd/>
            <a:tailEnd/>
          </a:ln>
          <a:effectLst>
            <a:outerShdw dist="71842" dir="2700000" algn="ctr" rotWithShape="0">
              <a:srgbClr val="000000">
                <a:alpha val="50000"/>
              </a:srgbClr>
            </a:outerShdw>
          </a:effectLst>
        </p:spPr>
        <p:txBody>
          <a:bodyPr wrap="none" anchor="ctr"/>
          <a:lstStyle/>
          <a:p>
            <a:endParaRPr lang="en-US"/>
          </a:p>
        </p:txBody>
      </p:sp>
      <p:sp>
        <p:nvSpPr>
          <p:cNvPr id="3105" name="Oval 33"/>
          <p:cNvSpPr>
            <a:spLocks noChangeArrowheads="1"/>
          </p:cNvSpPr>
          <p:nvPr/>
        </p:nvSpPr>
        <p:spPr bwMode="gray">
          <a:xfrm>
            <a:off x="1562100" y="4481513"/>
            <a:ext cx="1133475" cy="1157287"/>
          </a:xfrm>
          <a:prstGeom prst="ellipse">
            <a:avLst/>
          </a:prstGeom>
          <a:blipFill dpi="0" rotWithShape="1">
            <a:blip r:embed="rId4" cstate="print"/>
            <a:srcRect/>
            <a:stretch>
              <a:fillRect/>
            </a:stretch>
          </a:blipFill>
          <a:ln w="38100">
            <a:solidFill>
              <a:srgbClr val="FFFFFF"/>
            </a:solidFill>
            <a:round/>
            <a:headEnd/>
            <a:tailEnd/>
          </a:ln>
          <a:effectLst>
            <a:outerShdw dist="71842" dir="2700000" algn="ctr" rotWithShape="0">
              <a:srgbClr val="000000">
                <a:alpha val="50000"/>
              </a:srgbClr>
            </a:outerShdw>
          </a:effectLst>
        </p:spPr>
        <p:txBody>
          <a:bodyPr wrap="none" anchor="ctr"/>
          <a:lstStyle/>
          <a:p>
            <a:endParaRPr lang="en-US"/>
          </a:p>
        </p:txBody>
      </p:sp>
      <p:sp>
        <p:nvSpPr>
          <p:cNvPr id="3074" name="Rectangle 2"/>
          <p:cNvSpPr>
            <a:spLocks noGrp="1" noChangeArrowheads="1"/>
          </p:cNvSpPr>
          <p:nvPr>
            <p:ph type="ctrTitle"/>
          </p:nvPr>
        </p:nvSpPr>
        <p:spPr bwMode="gray">
          <a:xfrm>
            <a:off x="201613" y="5181600"/>
            <a:ext cx="8688387" cy="1066800"/>
          </a:xfrm>
        </p:spPr>
        <p:txBody>
          <a:bodyPr/>
          <a:lstStyle>
            <a:lvl1pPr algn="r">
              <a:defRPr sz="4600"/>
            </a:lvl1pPr>
          </a:lstStyle>
          <a:p>
            <a:r>
              <a:rPr lang="en-US" smtClean="0"/>
              <a:t>Click to edit Master title style</a:t>
            </a:r>
            <a:endParaRPr lang="en-US"/>
          </a:p>
        </p:txBody>
      </p:sp>
      <p:sp>
        <p:nvSpPr>
          <p:cNvPr id="3075" name="Rectangle 3"/>
          <p:cNvSpPr>
            <a:spLocks noGrp="1" noChangeArrowheads="1"/>
          </p:cNvSpPr>
          <p:nvPr>
            <p:ph type="subTitle" idx="1"/>
          </p:nvPr>
        </p:nvSpPr>
        <p:spPr>
          <a:xfrm>
            <a:off x="3886200" y="6210300"/>
            <a:ext cx="5003800" cy="533400"/>
          </a:xfrm>
        </p:spPr>
        <p:txBody>
          <a:bodyPr/>
          <a:lstStyle>
            <a:lvl1pPr marL="0" indent="0" algn="r">
              <a:buFontTx/>
              <a:buNone/>
              <a:defRPr sz="1600" i="1">
                <a:latin typeface="Times New Roman" pitchFamily="18" charset="0"/>
              </a:defRPr>
            </a:lvl1pPr>
          </a:lstStyle>
          <a:p>
            <a:r>
              <a:rPr lang="en-US" smtClean="0"/>
              <a:t>Click to edit Master subtitle style</a:t>
            </a:r>
            <a:endParaRPr lang="en-US"/>
          </a:p>
        </p:txBody>
      </p:sp>
      <p:sp>
        <p:nvSpPr>
          <p:cNvPr id="3076" name="Rectangle 4"/>
          <p:cNvSpPr>
            <a:spLocks noGrp="1" noChangeArrowheads="1"/>
          </p:cNvSpPr>
          <p:nvPr>
            <p:ph type="dt" sz="half" idx="2"/>
          </p:nvPr>
        </p:nvSpPr>
        <p:spPr>
          <a:xfrm>
            <a:off x="457200" y="6389688"/>
            <a:ext cx="1600200" cy="331787"/>
          </a:xfrm>
        </p:spPr>
        <p:txBody>
          <a:bodyPr/>
          <a:lstStyle>
            <a:lvl1pPr>
              <a:defRPr>
                <a:solidFill>
                  <a:schemeClr val="tx1"/>
                </a:solidFill>
              </a:defRPr>
            </a:lvl1pPr>
          </a:lstStyle>
          <a:p>
            <a:endParaRPr lang="en-US"/>
          </a:p>
        </p:txBody>
      </p:sp>
      <p:sp>
        <p:nvSpPr>
          <p:cNvPr id="3077" name="Rectangle 5"/>
          <p:cNvSpPr>
            <a:spLocks noGrp="1" noChangeArrowheads="1"/>
          </p:cNvSpPr>
          <p:nvPr>
            <p:ph type="ftr" sz="quarter" idx="3"/>
          </p:nvPr>
        </p:nvSpPr>
        <p:spPr>
          <a:xfrm>
            <a:off x="2262188" y="6389688"/>
            <a:ext cx="1828800" cy="331787"/>
          </a:xfrm>
        </p:spPr>
        <p:txBody>
          <a:bodyPr/>
          <a:lstStyle>
            <a:lvl1pPr>
              <a:defRPr>
                <a:solidFill>
                  <a:schemeClr val="tx1"/>
                </a:solidFill>
              </a:defRPr>
            </a:lvl1pPr>
          </a:lstStyle>
          <a:p>
            <a:endParaRPr lang="en-US"/>
          </a:p>
        </p:txBody>
      </p:sp>
      <p:sp>
        <p:nvSpPr>
          <p:cNvPr id="3078" name="Rectangle 6"/>
          <p:cNvSpPr>
            <a:spLocks noGrp="1" noChangeArrowheads="1"/>
          </p:cNvSpPr>
          <p:nvPr>
            <p:ph type="sldNum" sz="quarter" idx="4"/>
          </p:nvPr>
        </p:nvSpPr>
        <p:spPr>
          <a:xfrm>
            <a:off x="4343400" y="6389688"/>
            <a:ext cx="1447800" cy="331787"/>
          </a:xfrm>
        </p:spPr>
        <p:txBody>
          <a:bodyPr/>
          <a:lstStyle>
            <a:lvl1pPr>
              <a:defRPr>
                <a:solidFill>
                  <a:schemeClr val="tx1"/>
                </a:solidFill>
              </a:defRPr>
            </a:lvl1pPr>
          </a:lstStyle>
          <a:p>
            <a:fld id="{C9F06B24-ED03-4E12-96D9-686C9A44BA85}" type="slidenum">
              <a:rPr lang="en-US"/>
              <a:pPr/>
              <a:t>‹#›</a:t>
            </a:fld>
            <a:endParaRPr lang="en-US"/>
          </a:p>
        </p:txBody>
      </p:sp>
      <p:pic>
        <p:nvPicPr>
          <p:cNvPr id="3110" name="Picture 38" descr="1"/>
          <p:cNvPicPr>
            <a:picLocks noChangeAspect="1" noChangeArrowheads="1"/>
          </p:cNvPicPr>
          <p:nvPr/>
        </p:nvPicPr>
        <p:blipFill>
          <a:blip r:embed="rId5"/>
          <a:srcRect/>
          <a:stretch>
            <a:fillRect/>
          </a:stretch>
        </p:blipFill>
        <p:spPr bwMode="gray">
          <a:xfrm>
            <a:off x="1371600" y="381000"/>
            <a:ext cx="6019800" cy="4565650"/>
          </a:xfrm>
          <a:prstGeom prst="rect">
            <a:avLst/>
          </a:prstGeom>
          <a:noFill/>
        </p:spPr>
      </p:pic>
      <p:sp>
        <p:nvSpPr>
          <p:cNvPr id="3113" name="Text Box 41"/>
          <p:cNvSpPr txBox="1">
            <a:spLocks noChangeArrowheads="1"/>
          </p:cNvSpPr>
          <p:nvPr/>
        </p:nvSpPr>
        <p:spPr bwMode="black">
          <a:xfrm>
            <a:off x="76200" y="95250"/>
            <a:ext cx="1303338" cy="427038"/>
          </a:xfrm>
          <a:prstGeom prst="rect">
            <a:avLst/>
          </a:prstGeom>
          <a:noFill/>
          <a:ln w="9525">
            <a:noFill/>
            <a:miter lim="800000"/>
            <a:headEnd/>
            <a:tailEnd/>
          </a:ln>
          <a:effectLst>
            <a:outerShdw dist="17961" dir="2700000" algn="ctr" rotWithShape="0">
              <a:srgbClr val="000000">
                <a:alpha val="50000"/>
              </a:srgbClr>
            </a:outerShdw>
          </a:effectLst>
        </p:spPr>
        <p:txBody>
          <a:bodyPr wrap="none">
            <a:spAutoFit/>
          </a:bodyPr>
          <a:lstStyle/>
          <a:p>
            <a:r>
              <a:rPr lang="en-US" sz="2200">
                <a:solidFill>
                  <a:srgbClr val="FFFFFF"/>
                </a:solidFill>
                <a:latin typeface="Arial Black" pitchFamily="34" charset="0"/>
              </a:rPr>
              <a:t>L/O/G/O</a:t>
            </a:r>
          </a:p>
        </p:txBody>
      </p:sp>
      <p:sp>
        <p:nvSpPr>
          <p:cNvPr id="13" name="TextBox 12"/>
          <p:cNvSpPr txBox="1"/>
          <p:nvPr userDrawn="1"/>
        </p:nvSpPr>
        <p:spPr>
          <a:xfrm>
            <a:off x="0" y="6627168"/>
            <a:ext cx="1608133" cy="230832"/>
          </a:xfrm>
          <a:prstGeom prst="rect">
            <a:avLst/>
          </a:prstGeom>
          <a:noFill/>
        </p:spPr>
        <p:txBody>
          <a:bodyPr wrap="none" rtlCol="0">
            <a:spAutoFit/>
          </a:bodyPr>
          <a:lstStyle/>
          <a:p>
            <a:r>
              <a:rPr lang="en-US" sz="900" smtClean="0">
                <a:latin typeface="+mn-lt"/>
              </a:rPr>
              <a:t>www.trungtamtinhoc.edu.vn</a:t>
            </a:r>
            <a:endParaRPr lang="en-US" sz="900">
              <a:latin typeface="+mn-lt"/>
            </a:endParaRP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04A984D-D566-49D6-AE5A-77E6B1355428}"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47650"/>
            <a:ext cx="2057400" cy="587851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47650"/>
            <a:ext cx="6019800" cy="58785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7E328C2-AC7B-4F6C-8B8B-0AB33F6A65F4}"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47650"/>
            <a:ext cx="5943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756C9A20-D188-4DED-A8F7-573B442E56C4}"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80DA9E3-96B1-491C-96C6-945D18BB500A}"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861D073-B264-4931-9E14-20B8D445B216}"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D2DAB1DD-872B-4F37-B345-A5D337D99AED}"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9EE860A5-FCC5-4667-9725-2383F7C28594}"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497ACBFB-A3F7-4ACA-BDD3-EFAFAF62C61B}"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752AE477-C3D5-48CC-ACAE-1488B1522F38}"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579E006B-C71F-4ED1-A6F5-0CA94335F6B2}"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F4FF71AE-E037-496A-B4C9-0B778889D3D9}"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41" name="Rectangle 17"/>
          <p:cNvSpPr>
            <a:spLocks noChangeArrowheads="1"/>
          </p:cNvSpPr>
          <p:nvPr/>
        </p:nvSpPr>
        <p:spPr bwMode="ltGray">
          <a:xfrm>
            <a:off x="0" y="487363"/>
            <a:ext cx="9144000" cy="727075"/>
          </a:xfrm>
          <a:prstGeom prst="rect">
            <a:avLst/>
          </a:prstGeom>
          <a:gradFill rotWithShape="1">
            <a:gsLst>
              <a:gs pos="0">
                <a:schemeClr val="tx1">
                  <a:gamma/>
                  <a:shade val="72941"/>
                  <a:invGamma/>
                  <a:alpha val="67999"/>
                </a:schemeClr>
              </a:gs>
              <a:gs pos="100000">
                <a:schemeClr val="tx1">
                  <a:alpha val="27000"/>
                </a:schemeClr>
              </a:gs>
            </a:gsLst>
            <a:lin ang="0" scaled="1"/>
          </a:gradFill>
          <a:ln w="9525">
            <a:noFill/>
            <a:miter lim="800000"/>
            <a:headEnd/>
            <a:tailEnd/>
          </a:ln>
          <a:effectLst/>
        </p:spPr>
        <p:txBody>
          <a:bodyPr wrap="none" anchor="ctr"/>
          <a:lstStyle/>
          <a:p>
            <a:endParaRPr lang="en-US"/>
          </a:p>
        </p:txBody>
      </p:sp>
      <p:sp>
        <p:nvSpPr>
          <p:cNvPr id="1043" name="Oval 19"/>
          <p:cNvSpPr>
            <a:spLocks noChangeArrowheads="1"/>
          </p:cNvSpPr>
          <p:nvPr/>
        </p:nvSpPr>
        <p:spPr bwMode="gray">
          <a:xfrm>
            <a:off x="6457950" y="211138"/>
            <a:ext cx="1133475" cy="1157287"/>
          </a:xfrm>
          <a:prstGeom prst="ellipse">
            <a:avLst/>
          </a:prstGeom>
          <a:blipFill dpi="0" rotWithShape="1">
            <a:blip r:embed="rId15" cstate="print"/>
            <a:srcRect/>
            <a:stretch>
              <a:fillRect/>
            </a:stretch>
          </a:blipFill>
          <a:ln w="38100">
            <a:solidFill>
              <a:srgbClr val="FFFFFF"/>
            </a:solidFill>
            <a:round/>
            <a:headEnd/>
            <a:tailEnd/>
          </a:ln>
          <a:effectLst>
            <a:outerShdw dist="81320" dir="3080412" algn="ctr" rotWithShape="0">
              <a:srgbClr val="000000">
                <a:alpha val="50000"/>
              </a:srgbClr>
            </a:outerShdw>
          </a:effectLst>
        </p:spPr>
        <p:txBody>
          <a:bodyPr wrap="none" anchor="ctr"/>
          <a:lstStyle/>
          <a:p>
            <a:endParaRPr lang="en-US"/>
          </a:p>
        </p:txBody>
      </p:sp>
      <p:sp>
        <p:nvSpPr>
          <p:cNvPr id="1044" name="Oval 20"/>
          <p:cNvSpPr>
            <a:spLocks noChangeArrowheads="1"/>
          </p:cNvSpPr>
          <p:nvPr/>
        </p:nvSpPr>
        <p:spPr bwMode="gray">
          <a:xfrm>
            <a:off x="7848600" y="211138"/>
            <a:ext cx="1133475" cy="1157287"/>
          </a:xfrm>
          <a:prstGeom prst="ellipse">
            <a:avLst/>
          </a:prstGeom>
          <a:blipFill dpi="0" rotWithShape="1">
            <a:blip r:embed="rId16" cstate="print"/>
            <a:srcRect/>
            <a:stretch>
              <a:fillRect/>
            </a:stretch>
          </a:blipFill>
          <a:ln w="38100">
            <a:solidFill>
              <a:srgbClr val="FFFFFF"/>
            </a:solidFill>
            <a:round/>
            <a:headEnd/>
            <a:tailEnd/>
          </a:ln>
          <a:effectLst>
            <a:outerShdw dist="81320" dir="3080412" algn="ctr" rotWithShape="0">
              <a:srgbClr val="000000">
                <a:alpha val="50000"/>
              </a:srgbClr>
            </a:outerShdw>
          </a:effectLst>
        </p:spPr>
        <p:txBody>
          <a:bodyPr wrap="none" anchor="ctr"/>
          <a:lstStyle/>
          <a:p>
            <a:endParaRPr lang="en-US"/>
          </a:p>
        </p:txBody>
      </p:sp>
      <p:sp>
        <p:nvSpPr>
          <p:cNvPr id="1026" name="Rectangle 2"/>
          <p:cNvSpPr>
            <a:spLocks noGrp="1" noChangeArrowheads="1"/>
          </p:cNvSpPr>
          <p:nvPr>
            <p:ph type="title"/>
          </p:nvPr>
        </p:nvSpPr>
        <p:spPr bwMode="black">
          <a:xfrm>
            <a:off x="457200" y="247650"/>
            <a:ext cx="5943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gray">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gray">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defRPr>
            </a:lvl1pPr>
          </a:lstStyle>
          <a:p>
            <a:endParaRPr lang="en-US"/>
          </a:p>
        </p:txBody>
      </p:sp>
      <p:sp>
        <p:nvSpPr>
          <p:cNvPr id="1029" name="Rectangle 5"/>
          <p:cNvSpPr>
            <a:spLocks noGrp="1" noChangeArrowheads="1"/>
          </p:cNvSpPr>
          <p:nvPr>
            <p:ph type="ftr" sz="quarter" idx="3"/>
          </p:nvPr>
        </p:nvSpPr>
        <p:spPr bwMode="gray">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defRPr>
            </a:lvl1pPr>
          </a:lstStyle>
          <a:p>
            <a:endParaRPr lang="en-US"/>
          </a:p>
        </p:txBody>
      </p:sp>
      <p:sp>
        <p:nvSpPr>
          <p:cNvPr id="1030" name="Rectangle 6"/>
          <p:cNvSpPr>
            <a:spLocks noGrp="1" noChangeArrowheads="1"/>
          </p:cNvSpPr>
          <p:nvPr>
            <p:ph type="sldNum" sz="quarter" idx="4"/>
          </p:nvPr>
        </p:nvSpPr>
        <p:spPr bwMode="gray">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defRPr>
            </a:lvl1pPr>
          </a:lstStyle>
          <a:p>
            <a:fld id="{2C8FD0F5-02A0-4BC6-AF09-587BBE6017B9}" type="slidenum">
              <a:rPr lang="en-US"/>
              <a:pPr/>
              <a:t>‹#›</a:t>
            </a:fld>
            <a:endParaRPr lang="en-US"/>
          </a:p>
        </p:txBody>
      </p:sp>
      <p:sp>
        <p:nvSpPr>
          <p:cNvPr id="10" name="TextBox 9"/>
          <p:cNvSpPr txBox="1"/>
          <p:nvPr/>
        </p:nvSpPr>
        <p:spPr>
          <a:xfrm>
            <a:off x="0" y="6627168"/>
            <a:ext cx="1608133" cy="230832"/>
          </a:xfrm>
          <a:prstGeom prst="rect">
            <a:avLst/>
          </a:prstGeom>
          <a:noFill/>
        </p:spPr>
        <p:txBody>
          <a:bodyPr wrap="none" rtlCol="0">
            <a:spAutoFit/>
          </a:bodyPr>
          <a:lstStyle/>
          <a:p>
            <a:r>
              <a:rPr lang="en-US" sz="900" smtClean="0">
                <a:latin typeface="+mn-lt"/>
              </a:rPr>
              <a:t>www.trungtamtinhoc.edu.vn</a:t>
            </a:r>
            <a:endParaRPr lang="en-US" sz="900">
              <a:latin typeface="+mn-lt"/>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iming>
    <p:tnLst>
      <p:par>
        <p:cTn id="1" dur="indefinite" restart="never" nodeType="tmRoot"/>
      </p:par>
    </p:tnLst>
  </p:timing>
  <p:txStyles>
    <p:titleStyle>
      <a:lvl1pPr algn="l" rtl="0" eaLnBrk="1" fontAlgn="base" hangingPunct="1">
        <a:spcBef>
          <a:spcPct val="0"/>
        </a:spcBef>
        <a:spcAft>
          <a:spcPct val="0"/>
        </a:spcAft>
        <a:defRPr sz="4400" b="1">
          <a:solidFill>
            <a:srgbClr val="FFFFFF"/>
          </a:solidFill>
          <a:latin typeface="+mj-lt"/>
          <a:ea typeface="+mj-ea"/>
          <a:cs typeface="+mj-cs"/>
        </a:defRPr>
      </a:lvl1pPr>
      <a:lvl2pPr algn="l" rtl="0" eaLnBrk="1" fontAlgn="base" hangingPunct="1">
        <a:spcBef>
          <a:spcPct val="0"/>
        </a:spcBef>
        <a:spcAft>
          <a:spcPct val="0"/>
        </a:spcAft>
        <a:defRPr sz="4400" b="1">
          <a:solidFill>
            <a:srgbClr val="FFFFFF"/>
          </a:solidFill>
          <a:latin typeface="Arial" charset="0"/>
        </a:defRPr>
      </a:lvl2pPr>
      <a:lvl3pPr algn="l" rtl="0" eaLnBrk="1" fontAlgn="base" hangingPunct="1">
        <a:spcBef>
          <a:spcPct val="0"/>
        </a:spcBef>
        <a:spcAft>
          <a:spcPct val="0"/>
        </a:spcAft>
        <a:defRPr sz="4400" b="1">
          <a:solidFill>
            <a:srgbClr val="FFFFFF"/>
          </a:solidFill>
          <a:latin typeface="Arial" charset="0"/>
        </a:defRPr>
      </a:lvl3pPr>
      <a:lvl4pPr algn="l" rtl="0" eaLnBrk="1" fontAlgn="base" hangingPunct="1">
        <a:spcBef>
          <a:spcPct val="0"/>
        </a:spcBef>
        <a:spcAft>
          <a:spcPct val="0"/>
        </a:spcAft>
        <a:defRPr sz="4400" b="1">
          <a:solidFill>
            <a:srgbClr val="FFFFFF"/>
          </a:solidFill>
          <a:latin typeface="Arial" charset="0"/>
        </a:defRPr>
      </a:lvl4pPr>
      <a:lvl5pPr algn="l" rtl="0" eaLnBrk="1" fontAlgn="base" hangingPunct="1">
        <a:spcBef>
          <a:spcPct val="0"/>
        </a:spcBef>
        <a:spcAft>
          <a:spcPct val="0"/>
        </a:spcAft>
        <a:defRPr sz="4400" b="1">
          <a:solidFill>
            <a:srgbClr val="FFFFFF"/>
          </a:solidFill>
          <a:latin typeface="Arial" charset="0"/>
        </a:defRPr>
      </a:lvl5pPr>
      <a:lvl6pPr marL="457200" algn="l" rtl="0" eaLnBrk="1" fontAlgn="base" hangingPunct="1">
        <a:spcBef>
          <a:spcPct val="0"/>
        </a:spcBef>
        <a:spcAft>
          <a:spcPct val="0"/>
        </a:spcAft>
        <a:defRPr sz="4400" b="1">
          <a:solidFill>
            <a:srgbClr val="FFFFFF"/>
          </a:solidFill>
          <a:latin typeface="Arial" charset="0"/>
        </a:defRPr>
      </a:lvl6pPr>
      <a:lvl7pPr marL="914400" algn="l" rtl="0" eaLnBrk="1" fontAlgn="base" hangingPunct="1">
        <a:spcBef>
          <a:spcPct val="0"/>
        </a:spcBef>
        <a:spcAft>
          <a:spcPct val="0"/>
        </a:spcAft>
        <a:defRPr sz="4400" b="1">
          <a:solidFill>
            <a:srgbClr val="FFFFFF"/>
          </a:solidFill>
          <a:latin typeface="Arial" charset="0"/>
        </a:defRPr>
      </a:lvl7pPr>
      <a:lvl8pPr marL="1371600" algn="l" rtl="0" eaLnBrk="1" fontAlgn="base" hangingPunct="1">
        <a:spcBef>
          <a:spcPct val="0"/>
        </a:spcBef>
        <a:spcAft>
          <a:spcPct val="0"/>
        </a:spcAft>
        <a:defRPr sz="4400" b="1">
          <a:solidFill>
            <a:srgbClr val="FFFFFF"/>
          </a:solidFill>
          <a:latin typeface="Arial" charset="0"/>
        </a:defRPr>
      </a:lvl8pPr>
      <a:lvl9pPr marL="1828800" algn="l" rtl="0" eaLnBrk="1" fontAlgn="base" hangingPunct="1">
        <a:spcBef>
          <a:spcPct val="0"/>
        </a:spcBef>
        <a:spcAft>
          <a:spcPct val="0"/>
        </a:spcAft>
        <a:defRPr sz="4400" b="1">
          <a:solidFill>
            <a:srgbClr val="FFFFFF"/>
          </a:solidFill>
          <a:latin typeface="Arial" charset="0"/>
        </a:defRPr>
      </a:lvl9pPr>
    </p:titleStyle>
    <p:bodyStyle>
      <a:lvl1pPr marL="342900" indent="-342900" algn="l" rtl="0" eaLnBrk="1" fontAlgn="base" hangingPunct="1">
        <a:spcBef>
          <a:spcPct val="20000"/>
        </a:spcBef>
        <a:spcAft>
          <a:spcPct val="0"/>
        </a:spcAft>
        <a:buChar char="•"/>
        <a:defRPr sz="3200">
          <a:solidFill>
            <a:srgbClr val="000000"/>
          </a:solidFill>
          <a:latin typeface="+mn-lt"/>
          <a:ea typeface="+mn-ea"/>
          <a:cs typeface="+mn-cs"/>
        </a:defRPr>
      </a:lvl1pPr>
      <a:lvl2pPr marL="742950" indent="-285750" algn="l" rtl="0" eaLnBrk="1" fontAlgn="base" hangingPunct="1">
        <a:spcBef>
          <a:spcPct val="20000"/>
        </a:spcBef>
        <a:spcAft>
          <a:spcPct val="0"/>
        </a:spcAft>
        <a:buChar char="–"/>
        <a:defRPr sz="2800">
          <a:solidFill>
            <a:srgbClr val="000000"/>
          </a:solidFill>
          <a:latin typeface="+mn-lt"/>
        </a:defRPr>
      </a:lvl2pPr>
      <a:lvl3pPr marL="1143000" indent="-228600" algn="l" rtl="0" eaLnBrk="1" fontAlgn="base" hangingPunct="1">
        <a:spcBef>
          <a:spcPct val="20000"/>
        </a:spcBef>
        <a:spcAft>
          <a:spcPct val="0"/>
        </a:spcAft>
        <a:buChar char="•"/>
        <a:defRPr sz="2400">
          <a:solidFill>
            <a:srgbClr val="000000"/>
          </a:solidFill>
          <a:latin typeface="+mn-lt"/>
        </a:defRPr>
      </a:lvl3pPr>
      <a:lvl4pPr marL="1600200" indent="-228600" algn="l" rtl="0" eaLnBrk="1" fontAlgn="base" hangingPunct="1">
        <a:spcBef>
          <a:spcPct val="20000"/>
        </a:spcBef>
        <a:spcAft>
          <a:spcPct val="0"/>
        </a:spcAft>
        <a:buChar char="–"/>
        <a:defRPr sz="2000">
          <a:solidFill>
            <a:srgbClr val="000000"/>
          </a:solidFill>
          <a:latin typeface="+mn-lt"/>
        </a:defRPr>
      </a:lvl4pPr>
      <a:lvl5pPr marL="2057400" indent="-228600" algn="l" rtl="0" eaLnBrk="1" fontAlgn="base" hangingPunct="1">
        <a:spcBef>
          <a:spcPct val="20000"/>
        </a:spcBef>
        <a:spcAft>
          <a:spcPct val="0"/>
        </a:spcAft>
        <a:buChar char="»"/>
        <a:defRPr sz="2000">
          <a:solidFill>
            <a:srgbClr val="000000"/>
          </a:solidFill>
          <a:latin typeface="+mn-lt"/>
        </a:defRPr>
      </a:lvl5pPr>
      <a:lvl6pPr marL="2514600" indent="-228600" algn="l" rtl="0" eaLnBrk="1" fontAlgn="base" hangingPunct="1">
        <a:spcBef>
          <a:spcPct val="20000"/>
        </a:spcBef>
        <a:spcAft>
          <a:spcPct val="0"/>
        </a:spcAft>
        <a:buChar char="»"/>
        <a:defRPr sz="2000">
          <a:solidFill>
            <a:srgbClr val="000000"/>
          </a:solidFill>
          <a:latin typeface="+mn-lt"/>
        </a:defRPr>
      </a:lvl6pPr>
      <a:lvl7pPr marL="2971800" indent="-228600" algn="l" rtl="0" eaLnBrk="1" fontAlgn="base" hangingPunct="1">
        <a:spcBef>
          <a:spcPct val="20000"/>
        </a:spcBef>
        <a:spcAft>
          <a:spcPct val="0"/>
        </a:spcAft>
        <a:buChar char="»"/>
        <a:defRPr sz="2000">
          <a:solidFill>
            <a:srgbClr val="000000"/>
          </a:solidFill>
          <a:latin typeface="+mn-lt"/>
        </a:defRPr>
      </a:lvl7pPr>
      <a:lvl8pPr marL="3429000" indent="-228600" algn="l" rtl="0" eaLnBrk="1" fontAlgn="base" hangingPunct="1">
        <a:spcBef>
          <a:spcPct val="20000"/>
        </a:spcBef>
        <a:spcAft>
          <a:spcPct val="0"/>
        </a:spcAft>
        <a:buChar char="»"/>
        <a:defRPr sz="2000">
          <a:solidFill>
            <a:srgbClr val="000000"/>
          </a:solidFill>
          <a:latin typeface="+mn-lt"/>
        </a:defRPr>
      </a:lvl8pPr>
      <a:lvl9pPr marL="3886200" indent="-228600" algn="l" rtl="0" eaLnBrk="1" fontAlgn="base" hangingPunct="1">
        <a:spcBef>
          <a:spcPct val="20000"/>
        </a:spcBef>
        <a:spcAft>
          <a:spcPct val="0"/>
        </a:spcAft>
        <a:buChar char="»"/>
        <a:defRPr sz="2000">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7.png"/><Relationship Id="rId1" Type="http://schemas.openxmlformats.org/officeDocument/2006/relationships/slideLayout" Target="../slideLayouts/slideLayout12.xml"/><Relationship Id="rId4" Type="http://schemas.openxmlformats.org/officeDocument/2006/relationships/image" Target="../media/image15.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9.gif"/><Relationship Id="rId4" Type="http://schemas.openxmlformats.org/officeDocument/2006/relationships/image" Target="../media/image8.jpeg"/></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r>
              <a:rPr lang="en-US" sz="2800" dirty="0" err="1" smtClean="0">
                <a:solidFill>
                  <a:schemeClr val="tx2"/>
                </a:solidFill>
              </a:rPr>
              <a:t>BỆNH</a:t>
            </a:r>
            <a:r>
              <a:rPr lang="en-US" sz="2800" dirty="0" smtClean="0">
                <a:solidFill>
                  <a:schemeClr val="tx2"/>
                </a:solidFill>
              </a:rPr>
              <a:t> </a:t>
            </a:r>
            <a:r>
              <a:rPr lang="en-US" sz="2800" dirty="0" err="1" smtClean="0">
                <a:solidFill>
                  <a:schemeClr val="tx2"/>
                </a:solidFill>
              </a:rPr>
              <a:t>LÝ</a:t>
            </a:r>
            <a:r>
              <a:rPr lang="en-US" sz="2800" dirty="0" smtClean="0">
                <a:solidFill>
                  <a:schemeClr val="tx2"/>
                </a:solidFill>
              </a:rPr>
              <a:t> </a:t>
            </a:r>
            <a:r>
              <a:rPr lang="en-US" sz="2800" dirty="0" err="1" smtClean="0">
                <a:solidFill>
                  <a:schemeClr val="tx2"/>
                </a:solidFill>
              </a:rPr>
              <a:t>VỎ</a:t>
            </a:r>
            <a:r>
              <a:rPr lang="en-US" sz="2800" dirty="0" smtClean="0">
                <a:solidFill>
                  <a:schemeClr val="tx2"/>
                </a:solidFill>
              </a:rPr>
              <a:t> </a:t>
            </a:r>
            <a:r>
              <a:rPr lang="en-US" sz="2800" dirty="0" err="1" smtClean="0">
                <a:solidFill>
                  <a:schemeClr val="tx2"/>
                </a:solidFill>
              </a:rPr>
              <a:t>THƯỢNG</a:t>
            </a:r>
            <a:r>
              <a:rPr lang="en-US" sz="2800" dirty="0" smtClean="0">
                <a:solidFill>
                  <a:schemeClr val="tx2"/>
                </a:solidFill>
              </a:rPr>
              <a:t> </a:t>
            </a:r>
            <a:r>
              <a:rPr lang="en-US" sz="2800" dirty="0" err="1" smtClean="0">
                <a:solidFill>
                  <a:schemeClr val="tx2"/>
                </a:solidFill>
              </a:rPr>
              <a:t>THẬN</a:t>
            </a:r>
            <a:endParaRPr lang="en-US" sz="5400" dirty="0"/>
          </a:p>
        </p:txBody>
      </p:sp>
      <p:pic>
        <p:nvPicPr>
          <p:cNvPr id="4" name="Picture 2"/>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92914" y="40487"/>
            <a:ext cx="1354750" cy="114571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5"/>
          <p:cNvSpPr>
            <a:spLocks noChangeArrowheads="1"/>
          </p:cNvSpPr>
          <p:nvPr/>
        </p:nvSpPr>
        <p:spPr bwMode="auto">
          <a:xfrm>
            <a:off x="2411760" y="259399"/>
            <a:ext cx="4798942"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tab pos="4635500" algn="l"/>
                <a:tab pos="4876800" algn="l"/>
              </a:tabLst>
            </a:pPr>
            <a:r>
              <a:rPr kumimoji="0" lang="en-US" sz="2000" b="1" i="0" u="none" strike="noStrike" cap="none" normalizeH="0" baseline="0" dirty="0" smtClean="0">
                <a:ln>
                  <a:noFill/>
                </a:ln>
                <a:solidFill>
                  <a:srgbClr val="632523"/>
                </a:solidFill>
                <a:effectLst/>
                <a:latin typeface="Times New Roman" pitchFamily="18" charset="0"/>
                <a:ea typeface="Arial Unicode MS" pitchFamily="34" charset="-128"/>
                <a:cs typeface="Times New Roman" pitchFamily="18" charset="0"/>
              </a:rPr>
              <a:t>T R Ư Ờ N G</a:t>
            </a:r>
            <a:r>
              <a:rPr kumimoji="0" lang="vi-VN" sz="2000" b="1" i="0" u="none" strike="noStrike" cap="none" normalizeH="0" baseline="0" dirty="0" smtClean="0">
                <a:ln>
                  <a:noFill/>
                </a:ln>
                <a:solidFill>
                  <a:srgbClr val="632523"/>
                </a:solidFill>
                <a:effectLst/>
                <a:latin typeface="Times New Roman" pitchFamily="18" charset="0"/>
                <a:ea typeface="Arial Unicode MS" pitchFamily="34" charset="-128"/>
                <a:cs typeface="Times New Roman" pitchFamily="18" charset="0"/>
              </a:rPr>
              <a:t> </a:t>
            </a:r>
            <a:r>
              <a:rPr kumimoji="0" lang="en-US" sz="2000" b="1" i="0" u="none" strike="noStrike" cap="none" normalizeH="0" baseline="0" dirty="0" smtClean="0">
                <a:ln>
                  <a:noFill/>
                </a:ln>
                <a:solidFill>
                  <a:srgbClr val="632523"/>
                </a:solidFill>
                <a:effectLst/>
                <a:latin typeface="Times New Roman" pitchFamily="18" charset="0"/>
                <a:ea typeface="Arial Unicode MS" pitchFamily="34" charset="-128"/>
                <a:cs typeface="Times New Roman" pitchFamily="18" charset="0"/>
              </a:rPr>
              <a:t> Đ Ạ I</a:t>
            </a:r>
            <a:r>
              <a:rPr kumimoji="0" lang="vi-VN" sz="2000" b="1" i="0" u="none" strike="noStrike" cap="none" normalizeH="0" baseline="0" dirty="0" smtClean="0">
                <a:ln>
                  <a:noFill/>
                </a:ln>
                <a:solidFill>
                  <a:srgbClr val="632523"/>
                </a:solidFill>
                <a:effectLst/>
                <a:latin typeface="Times New Roman" pitchFamily="18" charset="0"/>
                <a:ea typeface="Arial Unicode MS" pitchFamily="34" charset="-128"/>
                <a:cs typeface="Times New Roman" pitchFamily="18" charset="0"/>
              </a:rPr>
              <a:t> </a:t>
            </a:r>
            <a:r>
              <a:rPr kumimoji="0" lang="en-US" sz="2000" b="1" i="0" u="none" strike="noStrike" cap="none" normalizeH="0" baseline="0" dirty="0" smtClean="0">
                <a:ln>
                  <a:noFill/>
                </a:ln>
                <a:solidFill>
                  <a:srgbClr val="632523"/>
                </a:solidFill>
                <a:effectLst/>
                <a:latin typeface="Times New Roman" pitchFamily="18" charset="0"/>
                <a:ea typeface="Arial Unicode MS" pitchFamily="34" charset="-128"/>
                <a:cs typeface="Times New Roman" pitchFamily="18" charset="0"/>
              </a:rPr>
              <a:t> H Ọ C  D U Y</a:t>
            </a:r>
            <a:r>
              <a:rPr kumimoji="0" lang="vi-VN" sz="2000" b="1" i="0" u="none" strike="noStrike" cap="none" normalizeH="0" baseline="0" dirty="0" smtClean="0">
                <a:ln>
                  <a:noFill/>
                </a:ln>
                <a:solidFill>
                  <a:srgbClr val="632523"/>
                </a:solidFill>
                <a:effectLst/>
                <a:latin typeface="Times New Roman" pitchFamily="18" charset="0"/>
                <a:ea typeface="Arial Unicode MS" pitchFamily="34" charset="-128"/>
                <a:cs typeface="Times New Roman" pitchFamily="18" charset="0"/>
              </a:rPr>
              <a:t> </a:t>
            </a:r>
            <a:r>
              <a:rPr kumimoji="0" lang="en-US" sz="2000" b="1" i="0" u="none" strike="noStrike" cap="none" normalizeH="0" baseline="0" dirty="0" smtClean="0">
                <a:ln>
                  <a:noFill/>
                </a:ln>
                <a:solidFill>
                  <a:srgbClr val="632523"/>
                </a:solidFill>
                <a:effectLst/>
                <a:latin typeface="Times New Roman" pitchFamily="18" charset="0"/>
                <a:ea typeface="Arial Unicode MS" pitchFamily="34" charset="-128"/>
                <a:cs typeface="Times New Roman" pitchFamily="18" charset="0"/>
              </a:rPr>
              <a:t> T Â N</a:t>
            </a:r>
            <a:endParaRPr kumimoji="0" lang="vi-VN" sz="2000" b="1" i="0" u="none" strike="noStrike" cap="none" normalizeH="0" baseline="0" dirty="0" smtClean="0">
              <a:ln>
                <a:noFill/>
              </a:ln>
              <a:solidFill>
                <a:srgbClr val="632523"/>
              </a:solidFill>
              <a:effectLst/>
              <a:latin typeface="Times New Roman" pitchFamily="18" charset="0"/>
              <a:ea typeface="Arial Unicode MS" pitchFamily="34" charset="-128"/>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tab pos="4635500" algn="l"/>
                <a:tab pos="4876800" algn="l"/>
              </a:tabLst>
            </a:pPr>
            <a:r>
              <a:rPr kumimoji="0" lang="en-US" sz="2000" b="1" i="0" u="none" strike="noStrike" cap="none" normalizeH="0" baseline="0" dirty="0" smtClean="0">
                <a:ln>
                  <a:noFill/>
                </a:ln>
                <a:solidFill>
                  <a:srgbClr val="632523"/>
                </a:solidFill>
                <a:effectLst/>
                <a:latin typeface="Times New Roman" pitchFamily="18" charset="0"/>
                <a:ea typeface="Arial Unicode MS" pitchFamily="34" charset="-128"/>
                <a:cs typeface="Times New Roman" pitchFamily="18" charset="0"/>
              </a:rPr>
              <a:t>K</a:t>
            </a:r>
            <a:r>
              <a:rPr kumimoji="0" lang="vi-VN" sz="2000" b="1" i="0" u="none" strike="noStrike" cap="none" normalizeH="0" baseline="0" dirty="0" smtClean="0">
                <a:ln>
                  <a:noFill/>
                </a:ln>
                <a:solidFill>
                  <a:srgbClr val="632523"/>
                </a:solidFill>
                <a:effectLst/>
                <a:latin typeface="Times New Roman" pitchFamily="18" charset="0"/>
                <a:ea typeface="Arial Unicode MS" pitchFamily="34" charset="-128"/>
                <a:cs typeface="Times New Roman" pitchFamily="18" charset="0"/>
              </a:rPr>
              <a:t> </a:t>
            </a:r>
            <a:r>
              <a:rPr kumimoji="0" lang="en-US" sz="2000" b="1" i="0" u="none" strike="noStrike" cap="none" normalizeH="0" baseline="0" dirty="0" smtClean="0">
                <a:ln>
                  <a:noFill/>
                </a:ln>
                <a:solidFill>
                  <a:srgbClr val="632523"/>
                </a:solidFill>
                <a:effectLst/>
                <a:latin typeface="Times New Roman" pitchFamily="18" charset="0"/>
                <a:ea typeface="Arial Unicode MS" pitchFamily="34" charset="-128"/>
                <a:cs typeface="Times New Roman" pitchFamily="18" charset="0"/>
              </a:rPr>
              <a:t>H</a:t>
            </a:r>
            <a:r>
              <a:rPr kumimoji="0" lang="vi-VN" sz="2000" b="1" i="0" u="none" strike="noStrike" cap="none" normalizeH="0" baseline="0" dirty="0" smtClean="0">
                <a:ln>
                  <a:noFill/>
                </a:ln>
                <a:solidFill>
                  <a:srgbClr val="632523"/>
                </a:solidFill>
                <a:effectLst/>
                <a:latin typeface="Times New Roman" pitchFamily="18" charset="0"/>
                <a:ea typeface="Arial Unicode MS" pitchFamily="34" charset="-128"/>
                <a:cs typeface="Times New Roman" pitchFamily="18" charset="0"/>
              </a:rPr>
              <a:t> </a:t>
            </a:r>
            <a:r>
              <a:rPr kumimoji="0" lang="en-US" sz="2000" b="1" i="0" u="none" strike="noStrike" cap="none" normalizeH="0" baseline="0" dirty="0" smtClean="0">
                <a:ln>
                  <a:noFill/>
                </a:ln>
                <a:solidFill>
                  <a:srgbClr val="632523"/>
                </a:solidFill>
                <a:effectLst/>
                <a:latin typeface="Times New Roman" pitchFamily="18" charset="0"/>
                <a:ea typeface="Arial Unicode MS" pitchFamily="34" charset="-128"/>
                <a:cs typeface="Times New Roman" pitchFamily="18" charset="0"/>
              </a:rPr>
              <a:t>O</a:t>
            </a:r>
            <a:r>
              <a:rPr kumimoji="0" lang="vi-VN" sz="2000" b="1" i="0" u="none" strike="noStrike" cap="none" normalizeH="0" baseline="0" dirty="0" smtClean="0">
                <a:ln>
                  <a:noFill/>
                </a:ln>
                <a:solidFill>
                  <a:srgbClr val="632523"/>
                </a:solidFill>
                <a:effectLst/>
                <a:latin typeface="Times New Roman" pitchFamily="18" charset="0"/>
                <a:ea typeface="Arial Unicode MS" pitchFamily="34" charset="-128"/>
                <a:cs typeface="Times New Roman" pitchFamily="18" charset="0"/>
              </a:rPr>
              <a:t> </a:t>
            </a:r>
            <a:r>
              <a:rPr kumimoji="0" lang="en-US" sz="2000" b="1" i="0" u="none" strike="noStrike" cap="none" normalizeH="0" baseline="0" dirty="0" smtClean="0">
                <a:ln>
                  <a:noFill/>
                </a:ln>
                <a:solidFill>
                  <a:srgbClr val="632523"/>
                </a:solidFill>
                <a:effectLst/>
                <a:latin typeface="Times New Roman" pitchFamily="18" charset="0"/>
                <a:ea typeface="Arial Unicode MS" pitchFamily="34" charset="-128"/>
                <a:cs typeface="Times New Roman" pitchFamily="18" charset="0"/>
              </a:rPr>
              <a:t>A  </a:t>
            </a:r>
            <a:r>
              <a:rPr kumimoji="0" lang="vi-VN" sz="2000" b="1" i="0" u="none" strike="noStrike" cap="none" normalizeH="0" baseline="0" dirty="0" smtClean="0">
                <a:ln>
                  <a:noFill/>
                </a:ln>
                <a:solidFill>
                  <a:srgbClr val="632523"/>
                </a:solidFill>
                <a:effectLst/>
                <a:latin typeface="Times New Roman" pitchFamily="18" charset="0"/>
                <a:ea typeface="Arial Unicode MS" pitchFamily="34" charset="-128"/>
                <a:cs typeface="Times New Roman" pitchFamily="18" charset="0"/>
              </a:rPr>
              <a:t> D Ư Ợ C</a:t>
            </a:r>
            <a:endParaRPr kumimoji="0" lang="en-US" sz="44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6" name="Rectangle 5"/>
          <p:cNvSpPr/>
          <p:nvPr/>
        </p:nvSpPr>
        <p:spPr>
          <a:xfrm>
            <a:off x="3635896" y="2503944"/>
            <a:ext cx="6336704" cy="2677656"/>
          </a:xfrm>
          <a:prstGeom prst="rect">
            <a:avLst/>
          </a:prstGeom>
        </p:spPr>
        <p:txBody>
          <a:bodyPr wrap="square">
            <a:spAutoFit/>
          </a:bodyPr>
          <a:lstStyle/>
          <a:p>
            <a:pPr marL="0" lvl="1"/>
            <a:r>
              <a:rPr lang="vi-VN" sz="2400" b="1" dirty="0" smtClean="0">
                <a:latin typeface="Times New Roman" pitchFamily="18" charset="0"/>
                <a:cs typeface="Times New Roman" pitchFamily="18" charset="0"/>
              </a:rPr>
              <a:t>	</a:t>
            </a:r>
            <a:r>
              <a:rPr lang="vi-VN" sz="2400" b="1" dirty="0" smtClean="0">
                <a:solidFill>
                  <a:srgbClr val="000000"/>
                </a:solidFill>
                <a:latin typeface="Times New Roman" pitchFamily="18" charset="0"/>
                <a:cs typeface="Times New Roman" pitchFamily="18" charset="0"/>
              </a:rPr>
              <a:t>GVHD: Th.S Nguyễn Phúc Học</a:t>
            </a:r>
          </a:p>
          <a:p>
            <a:pPr marL="0" lvl="1"/>
            <a:r>
              <a:rPr lang="vi-VN" sz="2400" b="1" dirty="0" smtClean="0">
                <a:solidFill>
                  <a:srgbClr val="000000"/>
                </a:solidFill>
                <a:latin typeface="Times New Roman" pitchFamily="18" charset="0"/>
                <a:cs typeface="Times New Roman" pitchFamily="18" charset="0"/>
              </a:rPr>
              <a:t>	SVTH: Nhóm </a:t>
            </a:r>
            <a:r>
              <a:rPr lang="vi-VN" sz="2400" b="1" dirty="0">
                <a:solidFill>
                  <a:srgbClr val="000000"/>
                </a:solidFill>
                <a:latin typeface="Times New Roman" pitchFamily="18" charset="0"/>
                <a:cs typeface="Times New Roman" pitchFamily="18" charset="0"/>
              </a:rPr>
              <a:t>8</a:t>
            </a:r>
            <a:r>
              <a:rPr lang="vi-VN" sz="2400" b="1" dirty="0" smtClean="0">
                <a:solidFill>
                  <a:srgbClr val="000000"/>
                </a:solidFill>
                <a:latin typeface="Times New Roman" pitchFamily="18" charset="0"/>
                <a:cs typeface="Times New Roman" pitchFamily="18" charset="0"/>
              </a:rPr>
              <a:t> - Lớp: PTH 350H </a:t>
            </a:r>
          </a:p>
          <a:p>
            <a:pPr marL="0" lvl="1"/>
            <a:r>
              <a:rPr lang="vi-VN" sz="2400" dirty="0" smtClean="0">
                <a:solidFill>
                  <a:srgbClr val="000000"/>
                </a:solidFill>
                <a:latin typeface="Times New Roman" pitchFamily="18" charset="0"/>
                <a:cs typeface="Times New Roman" pitchFamily="18" charset="0"/>
              </a:rPr>
              <a:t>             1. Lê Thị Quỳnh Anh</a:t>
            </a:r>
          </a:p>
          <a:p>
            <a:pPr marL="0" lvl="1"/>
            <a:r>
              <a:rPr lang="vi-VN" sz="2400" dirty="0" smtClean="0">
                <a:solidFill>
                  <a:srgbClr val="000000"/>
                </a:solidFill>
                <a:latin typeface="Times New Roman" pitchFamily="18" charset="0"/>
                <a:cs typeface="Times New Roman" pitchFamily="18" charset="0"/>
              </a:rPr>
              <a:t>	 2. Ksor Nguyễn Thị Mỹ Ngọc</a:t>
            </a:r>
          </a:p>
          <a:p>
            <a:pPr marL="0" lvl="1"/>
            <a:r>
              <a:rPr lang="vi-VN" sz="2400" dirty="0" smtClean="0">
                <a:solidFill>
                  <a:srgbClr val="000000"/>
                </a:solidFill>
                <a:latin typeface="Times New Roman" pitchFamily="18" charset="0"/>
                <a:cs typeface="Times New Roman" pitchFamily="18" charset="0"/>
              </a:rPr>
              <a:t>	 3. Hoàng Minh Nhật</a:t>
            </a:r>
          </a:p>
          <a:p>
            <a:pPr marL="0" lvl="1"/>
            <a:r>
              <a:rPr lang="vi-VN" sz="2400" dirty="0" smtClean="0">
                <a:solidFill>
                  <a:srgbClr val="000000"/>
                </a:solidFill>
                <a:latin typeface="Times New Roman" pitchFamily="18" charset="0"/>
                <a:cs typeface="Times New Roman" pitchFamily="18" charset="0"/>
              </a:rPr>
              <a:t>	 4. Võ Đại Quốc</a:t>
            </a:r>
          </a:p>
          <a:p>
            <a:pPr marL="0" lvl="1"/>
            <a:r>
              <a:rPr lang="vi-VN" sz="2400" dirty="0" smtClean="0">
                <a:solidFill>
                  <a:srgbClr val="000000"/>
                </a:solidFill>
                <a:latin typeface="Times New Roman" pitchFamily="18" charset="0"/>
                <a:cs typeface="Times New Roman" pitchFamily="18" charset="0"/>
              </a:rPr>
              <a:t>	 5. Nguyễn Thành Nam</a:t>
            </a:r>
            <a:endParaRPr lang="en-US" sz="2400" dirty="0">
              <a:solidFill>
                <a:srgbClr val="00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50" name="Picture 6" descr="1"/>
          <p:cNvPicPr>
            <a:picLocks noChangeAspect="1" noChangeArrowheads="1"/>
          </p:cNvPicPr>
          <p:nvPr/>
        </p:nvPicPr>
        <p:blipFill>
          <a:blip r:embed="rId2" cstate="print"/>
          <a:srcRect/>
          <a:stretch>
            <a:fillRect/>
          </a:stretch>
        </p:blipFill>
        <p:spPr bwMode="gray">
          <a:xfrm>
            <a:off x="7391400" y="5529263"/>
            <a:ext cx="1752600" cy="1328737"/>
          </a:xfrm>
          <a:prstGeom prst="rect">
            <a:avLst/>
          </a:prstGeom>
          <a:noFill/>
        </p:spPr>
      </p:pic>
      <p:sp>
        <p:nvSpPr>
          <p:cNvPr id="6" name="Rectangle 2"/>
          <p:cNvSpPr>
            <a:spLocks noGrp="1" noChangeArrowheads="1"/>
          </p:cNvSpPr>
          <p:nvPr>
            <p:ph type="title"/>
          </p:nvPr>
        </p:nvSpPr>
        <p:spPr>
          <a:xfrm>
            <a:off x="457200" y="247650"/>
            <a:ext cx="5943600" cy="1143000"/>
          </a:xfrm>
        </p:spPr>
        <p:txBody>
          <a:bodyPr/>
          <a:lstStyle/>
          <a:p>
            <a:r>
              <a:rPr lang="en-US" sz="2800" dirty="0"/>
              <a:t>6</a:t>
            </a:r>
            <a:r>
              <a:rPr lang="en-US" sz="2800" dirty="0" smtClean="0"/>
              <a:t>. </a:t>
            </a:r>
            <a:r>
              <a:rPr lang="en-US" sz="2800" dirty="0" err="1" smtClean="0"/>
              <a:t>SUY</a:t>
            </a:r>
            <a:r>
              <a:rPr lang="en-US" sz="2800" dirty="0" smtClean="0"/>
              <a:t> </a:t>
            </a:r>
            <a:r>
              <a:rPr lang="en-US" sz="2800" dirty="0" err="1" smtClean="0"/>
              <a:t>VỎ</a:t>
            </a:r>
            <a:r>
              <a:rPr lang="en-US" sz="2800" dirty="0" smtClean="0"/>
              <a:t> </a:t>
            </a:r>
            <a:r>
              <a:rPr lang="en-US" sz="2800" dirty="0" err="1" smtClean="0"/>
              <a:t>THƯỢNG</a:t>
            </a:r>
            <a:r>
              <a:rPr lang="en-US" sz="2800" dirty="0" smtClean="0"/>
              <a:t> </a:t>
            </a:r>
            <a:r>
              <a:rPr lang="en-US" sz="2800" dirty="0" err="1" smtClean="0"/>
              <a:t>THẬN</a:t>
            </a:r>
            <a:endParaRPr lang="en-US" sz="2800" dirty="0"/>
          </a:p>
        </p:txBody>
      </p:sp>
      <p:sp>
        <p:nvSpPr>
          <p:cNvPr id="5" name="Subtitle 2"/>
          <p:cNvSpPr txBox="1">
            <a:spLocks/>
          </p:cNvSpPr>
          <p:nvPr/>
        </p:nvSpPr>
        <p:spPr>
          <a:xfrm>
            <a:off x="32100" y="1420715"/>
            <a:ext cx="9144000" cy="636326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vi-VN" sz="1800" b="1" dirty="0">
                <a:solidFill>
                  <a:srgbClr val="FF0000"/>
                </a:solidFill>
                <a:latin typeface="Times New Roman" panose="02020603050405020304" pitchFamily="18" charset="0"/>
                <a:cs typeface="Times New Roman" panose="02020603050405020304" pitchFamily="18" charset="0"/>
              </a:rPr>
              <a:t>Triệu chứng</a:t>
            </a:r>
          </a:p>
          <a:p>
            <a:pPr marL="0" indent="0">
              <a:buNone/>
            </a:pPr>
            <a:r>
              <a:rPr lang="vi-VN" sz="1800" dirty="0">
                <a:solidFill>
                  <a:srgbClr val="000000"/>
                </a:solidFill>
                <a:latin typeface="Times New Roman" panose="02020603050405020304" pitchFamily="18" charset="0"/>
                <a:cs typeface="Times New Roman" panose="02020603050405020304" pitchFamily="18" charset="0"/>
              </a:rPr>
              <a:t>Lâm sàng</a:t>
            </a:r>
          </a:p>
          <a:p>
            <a:pPr lvl="1">
              <a:buFont typeface="Arial" panose="020B0604020202020204" pitchFamily="34" charset="0"/>
              <a:buChar char="•"/>
            </a:pPr>
            <a:r>
              <a:rPr lang="vi-VN" sz="1800" dirty="0">
                <a:solidFill>
                  <a:srgbClr val="000000"/>
                </a:solidFill>
                <a:latin typeface="Times New Roman" panose="02020603050405020304" pitchFamily="18" charset="0"/>
                <a:cs typeface="Times New Roman" panose="02020603050405020304" pitchFamily="18" charset="0"/>
              </a:rPr>
              <a:t>Đau đầu, mệt mỏi, buồn nôn và nôn, đau bụng, ỉa chảy, lơ mơ và có thể hôn mê; sốt tới 40°C hoặc hơn, huyết áp thấp.</a:t>
            </a:r>
          </a:p>
          <a:p>
            <a:pPr lvl="1">
              <a:buFont typeface="Arial" panose="020B0604020202020204" pitchFamily="34" charset="0"/>
              <a:buChar char="•"/>
            </a:pPr>
            <a:r>
              <a:rPr lang="vi-VN" sz="1800" dirty="0">
                <a:solidFill>
                  <a:srgbClr val="000000"/>
                </a:solidFill>
                <a:latin typeface="Times New Roman" panose="02020603050405020304" pitchFamily="18" charset="0"/>
                <a:cs typeface="Times New Roman" panose="02020603050405020304" pitchFamily="18" charset="0"/>
              </a:rPr>
              <a:t>Có thể kèm theo các dấu hiệu khác như xanh tím, mất nước, da sạm, lông nách thưa thớt (nếu kèm cả suy sinh dục).</a:t>
            </a:r>
          </a:p>
          <a:p>
            <a:pPr lvl="1">
              <a:buFont typeface="Arial" panose="020B0604020202020204" pitchFamily="34" charset="0"/>
              <a:buChar char="•"/>
            </a:pPr>
            <a:r>
              <a:rPr lang="vi-VN" sz="1800" dirty="0">
                <a:solidFill>
                  <a:srgbClr val="000000"/>
                </a:solidFill>
                <a:latin typeface="Times New Roman" panose="02020603050405020304" pitchFamily="18" charset="0"/>
                <a:cs typeface="Times New Roman" panose="02020603050405020304" pitchFamily="18" charset="0"/>
              </a:rPr>
              <a:t>Nhiễm khuẩn huyết do não mô cầu có thể gây suy thượng thận do nhồi máu thượng thận (hội chứng Waterhouse - Friderichsen) kèm theo có ban xuất huyết ngoài da.</a:t>
            </a:r>
          </a:p>
          <a:p>
            <a:pPr marL="0" indent="0">
              <a:buNone/>
            </a:pPr>
            <a:r>
              <a:rPr lang="vi-VN" sz="1800" dirty="0">
                <a:solidFill>
                  <a:srgbClr val="000000"/>
                </a:solidFill>
                <a:latin typeface="Times New Roman" panose="02020603050405020304" pitchFamily="18" charset="0"/>
                <a:cs typeface="Times New Roman" panose="02020603050405020304" pitchFamily="18" charset="0"/>
              </a:rPr>
              <a:t>Cận lâm sàng</a:t>
            </a:r>
          </a:p>
          <a:p>
            <a:pPr lvl="1">
              <a:buFont typeface="Arial" panose="020B0604020202020204" pitchFamily="34" charset="0"/>
              <a:buChar char="•"/>
            </a:pPr>
            <a:r>
              <a:rPr lang="vi-VN" sz="1800" dirty="0">
                <a:solidFill>
                  <a:srgbClr val="000000"/>
                </a:solidFill>
                <a:latin typeface="Times New Roman" panose="02020603050405020304" pitchFamily="18" charset="0"/>
                <a:cs typeface="Times New Roman" panose="02020603050405020304" pitchFamily="18" charset="0"/>
              </a:rPr>
              <a:t>Số lượng bạch cầu ưa acid có thể tăng, giảm natri, máu giảm; tăng kali máu, giảm đường máu. Có thể tăng calci máu.</a:t>
            </a:r>
          </a:p>
          <a:p>
            <a:pPr lvl="1">
              <a:buFont typeface="Arial" panose="020B0604020202020204" pitchFamily="34" charset="0"/>
              <a:buChar char="•"/>
            </a:pPr>
            <a:r>
              <a:rPr lang="vi-VN" sz="1800" dirty="0">
                <a:solidFill>
                  <a:srgbClr val="000000"/>
                </a:solidFill>
                <a:latin typeface="Times New Roman" panose="02020603050405020304" pitchFamily="18" charset="0"/>
                <a:cs typeface="Times New Roman" panose="02020603050405020304" pitchFamily="18" charset="0"/>
              </a:rPr>
              <a:t>Nếu suy thượng thận cấp được khởi phát bởi nhiễm trùng thì cấy máu, cấy đờm hoặc cấy nước tiểu có thể dương tính.</a:t>
            </a:r>
          </a:p>
          <a:p>
            <a:pPr lvl="1">
              <a:buFont typeface="Arial" panose="020B0604020202020204" pitchFamily="34" charset="0"/>
              <a:buChar char="•"/>
            </a:pPr>
            <a:r>
              <a:rPr lang="vi-VN" sz="1800" dirty="0">
                <a:solidFill>
                  <a:srgbClr val="000000"/>
                </a:solidFill>
                <a:latin typeface="Times New Roman" panose="02020603050405020304" pitchFamily="18" charset="0"/>
                <a:cs typeface="Times New Roman" panose="02020603050405020304" pitchFamily="18" charset="0"/>
              </a:rPr>
              <a:t>Chẩn đoán dựa vào thử nghiệm kích thích bằng cosyntropin; ACTH huyết tương tăng rõ rệt nếu bệnh nhân có tổn thương thượng thận tiên phát (thường là ACTH &gt; 200 µ/ml).</a:t>
            </a:r>
          </a:p>
          <a:p>
            <a:pPr marL="0" indent="0">
              <a:buNone/>
            </a:pPr>
            <a:endParaRPr lang="vi-VN" sz="1800" dirty="0" smtClean="0"/>
          </a:p>
          <a:p>
            <a:pPr marL="0" indent="0">
              <a:buNone/>
            </a:pPr>
            <a:endParaRPr lang="vi-VN" sz="1800" dirty="0"/>
          </a:p>
          <a:p>
            <a:pPr marL="0" indent="0">
              <a:buNone/>
            </a:pPr>
            <a:endParaRPr lang="en-US" sz="2400" dirty="0">
              <a:latin typeface="Arail"/>
              <a:cs typeface="Times New Roman" pitchFamily="18" charset="0"/>
            </a:endParaRPr>
          </a:p>
        </p:txBody>
      </p:sp>
    </p:spTree>
    <p:extLst>
      <p:ext uri="{BB962C8B-B14F-4D97-AF65-F5344CB8AC3E}">
        <p14:creationId xmlns:p14="http://schemas.microsoft.com/office/powerpoint/2010/main" val="319384582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50" name="Picture 6" descr="1"/>
          <p:cNvPicPr>
            <a:picLocks noChangeAspect="1" noChangeArrowheads="1"/>
          </p:cNvPicPr>
          <p:nvPr/>
        </p:nvPicPr>
        <p:blipFill>
          <a:blip r:embed="rId2" cstate="print"/>
          <a:srcRect/>
          <a:stretch>
            <a:fillRect/>
          </a:stretch>
        </p:blipFill>
        <p:spPr bwMode="gray">
          <a:xfrm>
            <a:off x="7391400" y="5529263"/>
            <a:ext cx="1752600" cy="1328737"/>
          </a:xfrm>
          <a:prstGeom prst="rect">
            <a:avLst/>
          </a:prstGeom>
          <a:noFill/>
        </p:spPr>
      </p:pic>
      <p:sp>
        <p:nvSpPr>
          <p:cNvPr id="6" name="Rectangle 2"/>
          <p:cNvSpPr>
            <a:spLocks noGrp="1" noChangeArrowheads="1"/>
          </p:cNvSpPr>
          <p:nvPr>
            <p:ph type="title"/>
          </p:nvPr>
        </p:nvSpPr>
        <p:spPr>
          <a:xfrm>
            <a:off x="457200" y="247650"/>
            <a:ext cx="5943600" cy="1143000"/>
          </a:xfrm>
        </p:spPr>
        <p:txBody>
          <a:bodyPr/>
          <a:lstStyle/>
          <a:p>
            <a:r>
              <a:rPr lang="en-US" sz="2800" dirty="0"/>
              <a:t>6</a:t>
            </a:r>
            <a:r>
              <a:rPr lang="en-US" sz="2800" dirty="0" smtClean="0"/>
              <a:t>. </a:t>
            </a:r>
            <a:r>
              <a:rPr lang="en-US" sz="2800" dirty="0" err="1" smtClean="0"/>
              <a:t>SUY</a:t>
            </a:r>
            <a:r>
              <a:rPr lang="en-US" sz="2800" dirty="0" smtClean="0"/>
              <a:t> </a:t>
            </a:r>
            <a:r>
              <a:rPr lang="en-US" sz="2800" dirty="0" err="1" smtClean="0"/>
              <a:t>VỎ</a:t>
            </a:r>
            <a:r>
              <a:rPr lang="en-US" sz="2800" dirty="0" smtClean="0"/>
              <a:t> </a:t>
            </a:r>
            <a:r>
              <a:rPr lang="en-US" sz="2800" dirty="0" err="1" smtClean="0"/>
              <a:t>THƯỢNG</a:t>
            </a:r>
            <a:r>
              <a:rPr lang="en-US" sz="2800" dirty="0" smtClean="0"/>
              <a:t> </a:t>
            </a:r>
            <a:r>
              <a:rPr lang="en-US" sz="2800" dirty="0" err="1" smtClean="0"/>
              <a:t>THẬN</a:t>
            </a:r>
            <a:endParaRPr lang="en-US" sz="2800" dirty="0"/>
          </a:p>
        </p:txBody>
      </p:sp>
      <p:sp>
        <p:nvSpPr>
          <p:cNvPr id="7" name="Subtitle 2"/>
          <p:cNvSpPr txBox="1">
            <a:spLocks/>
          </p:cNvSpPr>
          <p:nvPr/>
        </p:nvSpPr>
        <p:spPr>
          <a:xfrm>
            <a:off x="-7932" y="1362355"/>
            <a:ext cx="9144000" cy="636326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vi-VN" sz="1800" b="1" dirty="0">
                <a:solidFill>
                  <a:srgbClr val="FF0000"/>
                </a:solidFill>
                <a:latin typeface="Times New Roman" panose="02020603050405020304" pitchFamily="18" charset="0"/>
                <a:cs typeface="Times New Roman" panose="02020603050405020304" pitchFamily="18" charset="0"/>
              </a:rPr>
              <a:t>Điều trị</a:t>
            </a:r>
          </a:p>
          <a:p>
            <a:pPr marL="0" indent="0" algn="just">
              <a:buNone/>
            </a:pPr>
            <a:r>
              <a:rPr lang="vi-VN" sz="1800" dirty="0">
                <a:solidFill>
                  <a:srgbClr val="000000"/>
                </a:solidFill>
                <a:latin typeface="Times New Roman" panose="02020603050405020304" pitchFamily="18" charset="0"/>
                <a:cs typeface="Times New Roman" panose="02020603050405020304" pitchFamily="18" charset="0"/>
              </a:rPr>
              <a:t>Giai đoạn cấp tính</a:t>
            </a:r>
          </a:p>
          <a:p>
            <a:pPr lvl="1" algn="just">
              <a:buFont typeface="Arial" panose="020B0604020202020204" pitchFamily="34" charset="0"/>
              <a:buChar char="•"/>
            </a:pPr>
            <a:r>
              <a:rPr lang="vi-VN" sz="1600" dirty="0">
                <a:solidFill>
                  <a:srgbClr val="000000"/>
                </a:solidFill>
                <a:latin typeface="Times New Roman" panose="02020603050405020304" pitchFamily="18" charset="0"/>
                <a:cs typeface="Times New Roman" panose="02020603050405020304" pitchFamily="18" charset="0"/>
              </a:rPr>
              <a:t>Nếu nghi ngờ suy thượng thận cấp thì lấy máu định lượng cortisol và điều trị ngay bằng hydrocortison 100 - 300 mg đường tĩnh mạch và truyền muối đẳng trương không cần chờ kết quả.</a:t>
            </a:r>
          </a:p>
          <a:p>
            <a:pPr lvl="1" algn="just">
              <a:buFont typeface="Arial" panose="020B0604020202020204" pitchFamily="34" charset="0"/>
              <a:buChar char="•"/>
            </a:pPr>
            <a:r>
              <a:rPr lang="vi-VN" sz="1600" dirty="0">
                <a:solidFill>
                  <a:srgbClr val="000000"/>
                </a:solidFill>
                <a:latin typeface="Times New Roman" panose="02020603050405020304" pitchFamily="18" charset="0"/>
                <a:cs typeface="Times New Roman" panose="02020603050405020304" pitchFamily="18" charset="0"/>
              </a:rPr>
              <a:t>Sau đó dùng hydrocorson phosphat hoặc muối hydrocortison </a:t>
            </a:r>
            <a:r>
              <a:rPr lang="vi-VN" sz="1600" dirty="0" smtClean="0">
                <a:solidFill>
                  <a:srgbClr val="000000"/>
                </a:solidFill>
                <a:latin typeface="Times New Roman" panose="02020603050405020304" pitchFamily="18" charset="0"/>
                <a:cs typeface="Times New Roman" panose="02020603050405020304" pitchFamily="18" charset="0"/>
              </a:rPr>
              <a:t>succinat. </a:t>
            </a:r>
            <a:r>
              <a:rPr lang="vi-VN" sz="1600" dirty="0">
                <a:solidFill>
                  <a:srgbClr val="000000"/>
                </a:solidFill>
                <a:latin typeface="Times New Roman" panose="02020603050405020304" pitchFamily="18" charset="0"/>
                <a:cs typeface="Times New Roman" panose="02020603050405020304" pitchFamily="18" charset="0"/>
              </a:rPr>
              <a:t>Những ngày tiếp theo chỉnh liều tùy theo bệnh cảnh lâm sàng.</a:t>
            </a:r>
          </a:p>
          <a:p>
            <a:pPr marL="0" indent="0" algn="just">
              <a:buNone/>
            </a:pPr>
            <a:r>
              <a:rPr lang="vi-VN" sz="1800" dirty="0">
                <a:solidFill>
                  <a:srgbClr val="000000"/>
                </a:solidFill>
                <a:latin typeface="Times New Roman" panose="02020603050405020304" pitchFamily="18" charset="0"/>
                <a:cs typeface="Times New Roman" panose="02020603050405020304" pitchFamily="18" charset="0"/>
              </a:rPr>
              <a:t>Giai đoạn hồi phục</a:t>
            </a:r>
          </a:p>
          <a:p>
            <a:pPr lvl="1" algn="just">
              <a:buFont typeface="Arial" panose="020B0604020202020204" pitchFamily="34" charset="0"/>
              <a:buChar char="•"/>
            </a:pPr>
            <a:r>
              <a:rPr lang="vi-VN" sz="1600" dirty="0">
                <a:solidFill>
                  <a:srgbClr val="000000"/>
                </a:solidFill>
                <a:latin typeface="Times New Roman" panose="02020603050405020304" pitchFamily="18" charset="0"/>
                <a:cs typeface="Times New Roman" panose="02020603050405020304" pitchFamily="18" charset="0"/>
              </a:rPr>
              <a:t>Khí bệnh nhân ăn được bằng đường miệng, dùng hydrocortison uống 10 – 20 mg/ 6 giờ và giảm liều dùng để duy trì ở mức phù hợp.</a:t>
            </a:r>
          </a:p>
          <a:p>
            <a:pPr lvl="1" algn="just">
              <a:buFont typeface="Arial" panose="020B0604020202020204" pitchFamily="34" charset="0"/>
              <a:buChar char="•"/>
            </a:pPr>
            <a:r>
              <a:rPr lang="vi-VN" sz="1600" dirty="0">
                <a:solidFill>
                  <a:srgbClr val="000000"/>
                </a:solidFill>
                <a:latin typeface="Times New Roman" panose="02020603050405020304" pitchFamily="18" charset="0"/>
                <a:cs typeface="Times New Roman" panose="02020603050405020304" pitchFamily="18" charset="0"/>
              </a:rPr>
              <a:t>Nhiều bệnh nhân sau này cần liều hydrocortison 2 lần/ngày (sáng 10 - 20 mg, chiều 5 – 10 mg), dùng corticoid khoáng là không cần thiết khi đang sử dụng một lượng lớn hydrocortison, nhưng khi giảm liều hydrocortison thì cần thêm fludrocortison acetat 0,05 - 0,2 mg/ngày.</a:t>
            </a:r>
          </a:p>
          <a:p>
            <a:pPr lvl="1" algn="just">
              <a:buFont typeface="Arial" panose="020B0604020202020204" pitchFamily="34" charset="0"/>
              <a:buChar char="•"/>
            </a:pPr>
            <a:r>
              <a:rPr lang="vi-VN" sz="1600" dirty="0">
                <a:solidFill>
                  <a:srgbClr val="000000"/>
                </a:solidFill>
                <a:latin typeface="Times New Roman" panose="02020603050405020304" pitchFamily="18" charset="0"/>
                <a:cs typeface="Times New Roman" panose="02020603050405020304" pitchFamily="18" charset="0"/>
              </a:rPr>
              <a:t>Một số bệnh nhân cần dùng fludrocortison hoặc bị phù ở liều trên 0,05 mg chỉ 1- 2 lần/ tuần.</a:t>
            </a:r>
          </a:p>
          <a:p>
            <a:pPr lvl="1" algn="just">
              <a:buFont typeface="Arial" panose="020B0604020202020204" pitchFamily="34" charset="0"/>
              <a:buChar char="•"/>
            </a:pPr>
            <a:r>
              <a:rPr lang="vi-VN" sz="1600" dirty="0">
                <a:solidFill>
                  <a:srgbClr val="000000"/>
                </a:solidFill>
                <a:latin typeface="Times New Roman" panose="02020603050405020304" pitchFamily="18" charset="0"/>
                <a:cs typeface="Times New Roman" panose="02020603050405020304" pitchFamily="18" charset="0"/>
              </a:rPr>
              <a:t>Bệnh nhân đã có một đợt cấp suy thượng thận thì cần phải thăm dò đánh giá mức độ suy thượng thận lâu dài và tìm nguyên nhân nếu có thể.</a:t>
            </a:r>
          </a:p>
          <a:p>
            <a:pPr marL="0" indent="0">
              <a:buNone/>
            </a:pPr>
            <a:endParaRPr lang="vi-VN" sz="1800" dirty="0" smtClean="0"/>
          </a:p>
          <a:p>
            <a:pPr marL="0" indent="0">
              <a:buNone/>
            </a:pPr>
            <a:endParaRPr lang="vi-VN" sz="1800" dirty="0"/>
          </a:p>
          <a:p>
            <a:pPr marL="0" indent="0">
              <a:buNone/>
            </a:pPr>
            <a:endParaRPr lang="en-US" sz="2400" dirty="0">
              <a:latin typeface="Arail"/>
              <a:cs typeface="Times New Roman" pitchFamily="18" charset="0"/>
            </a:endParaRPr>
          </a:p>
        </p:txBody>
      </p:sp>
    </p:spTree>
    <p:extLst>
      <p:ext uri="{BB962C8B-B14F-4D97-AF65-F5344CB8AC3E}">
        <p14:creationId xmlns:p14="http://schemas.microsoft.com/office/powerpoint/2010/main" val="85299362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50" name="Picture 6" descr="1"/>
          <p:cNvPicPr>
            <a:picLocks noChangeAspect="1" noChangeArrowheads="1"/>
          </p:cNvPicPr>
          <p:nvPr/>
        </p:nvPicPr>
        <p:blipFill>
          <a:blip r:embed="rId2" cstate="print"/>
          <a:srcRect/>
          <a:stretch>
            <a:fillRect/>
          </a:stretch>
        </p:blipFill>
        <p:spPr bwMode="gray">
          <a:xfrm>
            <a:off x="7391400" y="5529263"/>
            <a:ext cx="1752600" cy="1328737"/>
          </a:xfrm>
          <a:prstGeom prst="rect">
            <a:avLst/>
          </a:prstGeom>
          <a:noFill/>
        </p:spPr>
      </p:pic>
      <p:sp>
        <p:nvSpPr>
          <p:cNvPr id="6" name="Rectangle 2"/>
          <p:cNvSpPr>
            <a:spLocks noGrp="1" noChangeArrowheads="1"/>
          </p:cNvSpPr>
          <p:nvPr>
            <p:ph type="title"/>
          </p:nvPr>
        </p:nvSpPr>
        <p:spPr>
          <a:xfrm>
            <a:off x="457200" y="247650"/>
            <a:ext cx="5943600" cy="1143000"/>
          </a:xfrm>
        </p:spPr>
        <p:txBody>
          <a:bodyPr/>
          <a:lstStyle/>
          <a:p>
            <a:r>
              <a:rPr lang="en-US" sz="2800" dirty="0"/>
              <a:t>4. </a:t>
            </a:r>
            <a:r>
              <a:rPr lang="en-US" sz="2800" dirty="0" err="1" smtClean="0"/>
              <a:t>SUY</a:t>
            </a:r>
            <a:r>
              <a:rPr lang="en-US" sz="2800" dirty="0" smtClean="0"/>
              <a:t> </a:t>
            </a:r>
            <a:r>
              <a:rPr lang="en-US" sz="2800" dirty="0" err="1" smtClean="0"/>
              <a:t>VỎ</a:t>
            </a:r>
            <a:r>
              <a:rPr lang="en-US" sz="2800" dirty="0" smtClean="0"/>
              <a:t> </a:t>
            </a:r>
            <a:r>
              <a:rPr lang="en-US" sz="2800" dirty="0" err="1" smtClean="0"/>
              <a:t>THƯỢNG</a:t>
            </a:r>
            <a:r>
              <a:rPr lang="en-US" sz="2800" dirty="0" smtClean="0"/>
              <a:t> </a:t>
            </a:r>
            <a:r>
              <a:rPr lang="en-US" sz="2800" dirty="0" err="1" smtClean="0"/>
              <a:t>THẬN</a:t>
            </a:r>
            <a:endParaRPr lang="en-US" sz="2800" dirty="0"/>
          </a:p>
        </p:txBody>
      </p:sp>
      <p:sp>
        <p:nvSpPr>
          <p:cNvPr id="5" name="Subtitle 2"/>
          <p:cNvSpPr txBox="1">
            <a:spLocks/>
          </p:cNvSpPr>
          <p:nvPr/>
        </p:nvSpPr>
        <p:spPr>
          <a:xfrm>
            <a:off x="0" y="1700808"/>
            <a:ext cx="9144000" cy="636326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vi-VN" sz="1800" b="1" dirty="0">
                <a:solidFill>
                  <a:srgbClr val="FF0000"/>
                </a:solidFill>
                <a:latin typeface="Times New Roman" panose="02020603050405020304" pitchFamily="18" charset="0"/>
                <a:cs typeface="Times New Roman" panose="02020603050405020304" pitchFamily="18" charset="0"/>
              </a:rPr>
              <a:t>Suy vỏ thượng thận mạn - bệnh addison</a:t>
            </a:r>
          </a:p>
          <a:p>
            <a:pPr marL="0" indent="0">
              <a:buNone/>
            </a:pPr>
            <a:r>
              <a:rPr lang="vi-VN" sz="1800" dirty="0">
                <a:solidFill>
                  <a:srgbClr val="000000"/>
                </a:solidFill>
                <a:latin typeface="Times New Roman" panose="02020603050405020304" pitchFamily="18" charset="0"/>
                <a:cs typeface="Times New Roman" panose="02020603050405020304" pitchFamily="18" charset="0"/>
              </a:rPr>
              <a:t>Nguyên nhân</a:t>
            </a:r>
          </a:p>
          <a:p>
            <a:pPr lvl="1">
              <a:buFont typeface="Arial" panose="020B0604020202020204" pitchFamily="34" charset="0"/>
              <a:buChar char="•"/>
            </a:pPr>
            <a:r>
              <a:rPr lang="vi-VN" sz="1800" dirty="0">
                <a:solidFill>
                  <a:srgbClr val="000000"/>
                </a:solidFill>
                <a:latin typeface="Times New Roman" panose="02020603050405020304" pitchFamily="18" charset="0"/>
                <a:cs typeface="Times New Roman" panose="02020603050405020304" pitchFamily="18" charset="0"/>
              </a:rPr>
              <a:t>Bệnh Addison là một bệnh ít phổ biến, do sự phá hủy hoặc rối loạn chức năng của vỏ thượng thận.</a:t>
            </a:r>
          </a:p>
          <a:p>
            <a:pPr lvl="1">
              <a:buFont typeface="Arial" panose="020B0604020202020204" pitchFamily="34" charset="0"/>
              <a:buChar char="•"/>
            </a:pPr>
            <a:r>
              <a:rPr lang="vi-VN" sz="1800" dirty="0">
                <a:solidFill>
                  <a:srgbClr val="000000"/>
                </a:solidFill>
                <a:latin typeface="Times New Roman" panose="02020603050405020304" pitchFamily="18" charset="0"/>
                <a:cs typeface="Times New Roman" panose="02020603050405020304" pitchFamily="18" charset="0"/>
              </a:rPr>
              <a:t>Bệnh được đặc trưng bởi sự thiếu hụt mạn tính cortisol, aldosteron và androgen thượng thận, gây sạm da kín đáo hoặc rõ rệt. Mất nước, mất natri và tăng kali có thể xảy ra trong suy thượng thận tiên phát.</a:t>
            </a:r>
          </a:p>
          <a:p>
            <a:pPr lvl="1">
              <a:buFont typeface="Arial" panose="020B0604020202020204" pitchFamily="34" charset="0"/>
              <a:buChar char="•"/>
            </a:pPr>
            <a:r>
              <a:rPr lang="vi-VN" sz="1800" dirty="0">
                <a:solidFill>
                  <a:srgbClr val="000000"/>
                </a:solidFill>
                <a:latin typeface="Times New Roman" panose="02020603050405020304" pitchFamily="18" charset="0"/>
                <a:cs typeface="Times New Roman" panose="02020603050405020304" pitchFamily="18" charset="0"/>
              </a:rPr>
              <a:t>Trái lại trong suy thượng thận thứ phát do suy tuyến yên (teo, hoại tử, khối u), sự sản xuất corticoid khoáng (đựợc kiểm soát bởi hệ renin- angiotensin) vẫn được duy trì nên không có tăng kali máu. Hơn nữa nếu ACTH không tăng thì không có sạm da.</a:t>
            </a:r>
          </a:p>
          <a:p>
            <a:pPr lvl="1">
              <a:buFont typeface="Arial" panose="020B0604020202020204" pitchFamily="34" charset="0"/>
              <a:buChar char="•"/>
            </a:pPr>
            <a:r>
              <a:rPr lang="vi-VN" sz="1800" dirty="0">
                <a:solidFill>
                  <a:srgbClr val="000000"/>
                </a:solidFill>
                <a:latin typeface="Times New Roman" panose="02020603050405020304" pitchFamily="18" charset="0"/>
                <a:cs typeface="Times New Roman" panose="02020603050405020304" pitchFamily="18" charset="0"/>
              </a:rPr>
              <a:t>Phá hủy tuyến thượng thận do tự miễn là nguyên nhân hay gặp nhất của bệnh Addison tại Mỹ (khoảng 80% các trường hợp). Bệnh có thể đơn độc hoặc nằm trong hội chứng đa tuyến nội tiết tự miễn (PGA)…</a:t>
            </a:r>
          </a:p>
          <a:p>
            <a:pPr lvl="1" indent="-342900">
              <a:buFont typeface="Arial" panose="020B0604020202020204" pitchFamily="34" charset="0"/>
              <a:buChar char="•"/>
            </a:pPr>
            <a:endParaRPr lang="vi-VN" sz="1400" dirty="0" smtClean="0"/>
          </a:p>
          <a:p>
            <a:pPr marL="0" indent="0">
              <a:buNone/>
            </a:pPr>
            <a:endParaRPr lang="vi-VN" sz="1800" dirty="0"/>
          </a:p>
          <a:p>
            <a:pPr marL="0" indent="0">
              <a:buNone/>
            </a:pPr>
            <a:endParaRPr lang="en-US" sz="2400" dirty="0">
              <a:latin typeface="Arail"/>
              <a:cs typeface="Times New Roman" pitchFamily="18" charset="0"/>
            </a:endParaRPr>
          </a:p>
        </p:txBody>
      </p:sp>
    </p:spTree>
    <p:extLst>
      <p:ext uri="{BB962C8B-B14F-4D97-AF65-F5344CB8AC3E}">
        <p14:creationId xmlns:p14="http://schemas.microsoft.com/office/powerpoint/2010/main" val="393823187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50" name="Picture 6" descr="1"/>
          <p:cNvPicPr>
            <a:picLocks noChangeAspect="1" noChangeArrowheads="1"/>
          </p:cNvPicPr>
          <p:nvPr/>
        </p:nvPicPr>
        <p:blipFill>
          <a:blip r:embed="rId2" cstate="print"/>
          <a:srcRect/>
          <a:stretch>
            <a:fillRect/>
          </a:stretch>
        </p:blipFill>
        <p:spPr bwMode="gray">
          <a:xfrm>
            <a:off x="7391400" y="5529263"/>
            <a:ext cx="1752600" cy="1328737"/>
          </a:xfrm>
          <a:prstGeom prst="rect">
            <a:avLst/>
          </a:prstGeom>
          <a:noFill/>
        </p:spPr>
      </p:pic>
      <p:sp>
        <p:nvSpPr>
          <p:cNvPr id="6" name="Rectangle 2"/>
          <p:cNvSpPr>
            <a:spLocks noGrp="1" noChangeArrowheads="1"/>
          </p:cNvSpPr>
          <p:nvPr>
            <p:ph type="title"/>
          </p:nvPr>
        </p:nvSpPr>
        <p:spPr>
          <a:xfrm>
            <a:off x="457200" y="247650"/>
            <a:ext cx="5943600" cy="1143000"/>
          </a:xfrm>
        </p:spPr>
        <p:txBody>
          <a:bodyPr/>
          <a:lstStyle/>
          <a:p>
            <a:r>
              <a:rPr lang="en-US" sz="2800" dirty="0"/>
              <a:t>6</a:t>
            </a:r>
            <a:r>
              <a:rPr lang="en-US" sz="2800" dirty="0" smtClean="0"/>
              <a:t>. </a:t>
            </a:r>
            <a:r>
              <a:rPr lang="en-US" sz="2800" dirty="0" err="1" smtClean="0"/>
              <a:t>SUY</a:t>
            </a:r>
            <a:r>
              <a:rPr lang="en-US" sz="2800" dirty="0" smtClean="0"/>
              <a:t> </a:t>
            </a:r>
            <a:r>
              <a:rPr lang="en-US" sz="2800" dirty="0" err="1" smtClean="0"/>
              <a:t>VỎ</a:t>
            </a:r>
            <a:r>
              <a:rPr lang="en-US" sz="2800" dirty="0" smtClean="0"/>
              <a:t> </a:t>
            </a:r>
            <a:r>
              <a:rPr lang="en-US" sz="2800" dirty="0" err="1" smtClean="0"/>
              <a:t>THƯỢNG</a:t>
            </a:r>
            <a:r>
              <a:rPr lang="en-US" sz="2800" dirty="0" smtClean="0"/>
              <a:t> </a:t>
            </a:r>
            <a:r>
              <a:rPr lang="en-US" sz="2800" dirty="0" err="1" smtClean="0"/>
              <a:t>THẬN</a:t>
            </a:r>
            <a:endParaRPr lang="en-US" sz="2800" dirty="0"/>
          </a:p>
        </p:txBody>
      </p:sp>
      <p:sp>
        <p:nvSpPr>
          <p:cNvPr id="5" name="Subtitle 2"/>
          <p:cNvSpPr txBox="1">
            <a:spLocks/>
          </p:cNvSpPr>
          <p:nvPr/>
        </p:nvSpPr>
        <p:spPr>
          <a:xfrm>
            <a:off x="0" y="1268760"/>
            <a:ext cx="9144000" cy="5589239"/>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vi-VN" sz="1800" b="1" dirty="0">
                <a:solidFill>
                  <a:srgbClr val="FF0000"/>
                </a:solidFill>
                <a:latin typeface="Times New Roman" panose="02020603050405020304" pitchFamily="18" charset="0"/>
                <a:cs typeface="Times New Roman" panose="02020603050405020304" pitchFamily="18" charset="0"/>
              </a:rPr>
              <a:t>Triệu chứng Lâm sàng</a:t>
            </a:r>
          </a:p>
          <a:p>
            <a:pPr lvl="1" algn="just">
              <a:buFont typeface="Arial" panose="020B0604020202020204" pitchFamily="34" charset="0"/>
              <a:buChar char="•"/>
            </a:pPr>
            <a:r>
              <a:rPr lang="vi-VN" sz="1400" dirty="0">
                <a:solidFill>
                  <a:srgbClr val="000000"/>
                </a:solidFill>
                <a:latin typeface="Times New Roman" panose="02020603050405020304" pitchFamily="18" charset="0"/>
                <a:cs typeface="Times New Roman" panose="02020603050405020304" pitchFamily="18" charset="0"/>
              </a:rPr>
              <a:t>Các triệu chứng bao gồm yếu, mệt mỏi, gầy sút, đau cơ, đau khớp, sốt, chán ăn, nôn và buồn nôn, lo âu, dễ bị kích thích.</a:t>
            </a:r>
          </a:p>
          <a:p>
            <a:pPr lvl="1" algn="just">
              <a:buFont typeface="Arial" panose="020B0604020202020204" pitchFamily="34" charset="0"/>
              <a:buChar char="•"/>
            </a:pPr>
            <a:r>
              <a:rPr lang="vi-VN" sz="1400" dirty="0">
                <a:solidFill>
                  <a:srgbClr val="000000"/>
                </a:solidFill>
                <a:latin typeface="Times New Roman" panose="02020603050405020304" pitchFamily="18" charset="0"/>
                <a:cs typeface="Times New Roman" panose="02020603050405020304" pitchFamily="18" charset="0"/>
              </a:rPr>
              <a:t>Sạm da toàn thân, cả vùng kín và vùng hở, nhiều tàn nhang. Sạm da đặc biệt nổi trội ở các khớp đốt ngón tay, khuỷu tay, đầu gối, vùng gáy, nếp gấp lòng bàn tay, vùng quanh móng. Núm vú và quầng vú cũng sạm lại.</a:t>
            </a:r>
          </a:p>
          <a:p>
            <a:pPr lvl="1" algn="just">
              <a:buFont typeface="Arial" panose="020B0604020202020204" pitchFamily="34" charset="0"/>
              <a:buChar char="•"/>
            </a:pPr>
            <a:r>
              <a:rPr lang="vi-VN" sz="1400" dirty="0">
                <a:solidFill>
                  <a:srgbClr val="000000"/>
                </a:solidFill>
                <a:latin typeface="Times New Roman" panose="02020603050405020304" pitchFamily="18" charset="0"/>
                <a:cs typeface="Times New Roman" panose="02020603050405020304" pitchFamily="18" charset="0"/>
              </a:rPr>
              <a:t>Da ở vùng cọ sát, tì đè như là ở nơi đeo thắt lưng, nơi mang áo nịt ngực và mông cũng sạm.</a:t>
            </a:r>
          </a:p>
          <a:p>
            <a:pPr lvl="1" algn="just">
              <a:buFont typeface="Arial" panose="020B0604020202020204" pitchFamily="34" charset="0"/>
              <a:buChar char="•"/>
            </a:pPr>
            <a:r>
              <a:rPr lang="vi-VN" sz="1400" dirty="0">
                <a:solidFill>
                  <a:srgbClr val="000000"/>
                </a:solidFill>
                <a:latin typeface="Times New Roman" panose="02020603050405020304" pitchFamily="18" charset="0"/>
                <a:cs typeface="Times New Roman" panose="02020603050405020304" pitchFamily="18" charset="0"/>
              </a:rPr>
              <a:t>Các sẹo mới càng bị sạm hơn. Khoảng 10% các bệnh nhân kèm thêm bị bạch biến.</a:t>
            </a:r>
          </a:p>
          <a:p>
            <a:pPr lvl="1" algn="just">
              <a:buFont typeface="Arial" panose="020B0604020202020204" pitchFamily="34" charset="0"/>
              <a:buChar char="•"/>
            </a:pPr>
            <a:r>
              <a:rPr lang="vi-VN" sz="1400" dirty="0">
                <a:solidFill>
                  <a:srgbClr val="000000"/>
                </a:solidFill>
                <a:latin typeface="Times New Roman" panose="02020603050405020304" pitchFamily="18" charset="0"/>
                <a:cs typeface="Times New Roman" panose="02020603050405020304" pitchFamily="18" charset="0"/>
              </a:rPr>
              <a:t>Bệnh nhân dễ xúc động.</a:t>
            </a:r>
          </a:p>
          <a:p>
            <a:pPr lvl="1" algn="just">
              <a:buFont typeface="Arial" panose="020B0604020202020204" pitchFamily="34" charset="0"/>
              <a:buChar char="•"/>
            </a:pPr>
            <a:r>
              <a:rPr lang="vi-VN" sz="1400" dirty="0">
                <a:solidFill>
                  <a:srgbClr val="000000"/>
                </a:solidFill>
                <a:latin typeface="Times New Roman" panose="02020603050405020304" pitchFamily="18" charset="0"/>
                <a:cs typeface="Times New Roman" panose="02020603050405020304" pitchFamily="18" charset="0"/>
              </a:rPr>
              <a:t>Nếu xảy ra hạ đường huyết thì bệnh nhân càng yếu hơn và rối loạn tâm thần nặng hơn, hiếm khi dẫn tới hôn mê.</a:t>
            </a:r>
          </a:p>
          <a:p>
            <a:pPr lvl="1" algn="just">
              <a:buFont typeface="Arial" panose="020B0604020202020204" pitchFamily="34" charset="0"/>
              <a:buChar char="•"/>
            </a:pPr>
            <a:r>
              <a:rPr lang="vi-VN" sz="1400" dirty="0">
                <a:solidFill>
                  <a:srgbClr val="000000"/>
                </a:solidFill>
                <a:latin typeface="Times New Roman" panose="02020603050405020304" pitchFamily="18" charset="0"/>
                <a:cs typeface="Times New Roman" panose="02020603050405020304" pitchFamily="18" charset="0"/>
              </a:rPr>
              <a:t>Có thể thấy biểu hiện của các bệnh tự miễn khác kèm theo.</a:t>
            </a:r>
          </a:p>
          <a:p>
            <a:pPr lvl="1" algn="just">
              <a:buFont typeface="Arial" panose="020B0604020202020204" pitchFamily="34" charset="0"/>
              <a:buChar char="•"/>
            </a:pPr>
            <a:r>
              <a:rPr lang="vi-VN" sz="1400" dirty="0">
                <a:solidFill>
                  <a:srgbClr val="000000"/>
                </a:solidFill>
                <a:latin typeface="Times New Roman" panose="02020603050405020304" pitchFamily="18" charset="0"/>
                <a:cs typeface="Times New Roman" panose="02020603050405020304" pitchFamily="18" charset="0"/>
              </a:rPr>
              <a:t>Bệnh nhân có khuynh hướng hạ huyết áp tư thế, 90% các trường hợp có hụyết áp tâm thu &lt; 110 mmHg, hiếm người có huyết áp &gt; 130 mmHg.</a:t>
            </a:r>
          </a:p>
          <a:p>
            <a:pPr lvl="1" algn="just">
              <a:buFont typeface="Arial" panose="020B0604020202020204" pitchFamily="34" charset="0"/>
              <a:buChar char="•"/>
            </a:pPr>
            <a:r>
              <a:rPr lang="vi-VN" sz="1400" dirty="0">
                <a:solidFill>
                  <a:srgbClr val="000000"/>
                </a:solidFill>
                <a:latin typeface="Times New Roman" panose="02020603050405020304" pitchFamily="18" charset="0"/>
                <a:cs typeface="Times New Roman" panose="02020603050405020304" pitchFamily="18" charset="0"/>
              </a:rPr>
              <a:t>Các triệu chứng khác có thể gồm tim nhỏ, tăng sản mô lympho, lông nách, lông mu ít (nhất là ở nữ).</a:t>
            </a:r>
          </a:p>
          <a:p>
            <a:pPr marL="0" indent="0" algn="just">
              <a:buNone/>
            </a:pPr>
            <a:r>
              <a:rPr lang="vi-VN" sz="1800" b="1" dirty="0">
                <a:solidFill>
                  <a:srgbClr val="FF0000"/>
                </a:solidFill>
                <a:latin typeface="Times New Roman" panose="02020603050405020304" pitchFamily="18" charset="0"/>
                <a:cs typeface="Times New Roman" panose="02020603050405020304" pitchFamily="18" charset="0"/>
              </a:rPr>
              <a:t>Cận lâm sàng</a:t>
            </a:r>
          </a:p>
          <a:p>
            <a:pPr lvl="1" algn="just">
              <a:buFont typeface="Arial" panose="020B0604020202020204" pitchFamily="34" charset="0"/>
              <a:buChar char="•"/>
            </a:pPr>
            <a:r>
              <a:rPr lang="vi-VN" sz="1400" dirty="0">
                <a:solidFill>
                  <a:srgbClr val="000000"/>
                </a:solidFill>
                <a:latin typeface="Times New Roman" panose="02020603050405020304" pitchFamily="18" charset="0"/>
                <a:cs typeface="Times New Roman" panose="02020603050405020304" pitchFamily="18" charset="0"/>
              </a:rPr>
              <a:t>Bạch cầu trung tính giảm vừa phải, tăng lympho bào và số lượng bạch cầu ưa acid vượt quá 300/ ml máu.</a:t>
            </a:r>
          </a:p>
          <a:p>
            <a:pPr lvl="1" algn="just">
              <a:buFont typeface="Arial" panose="020B0604020202020204" pitchFamily="34" charset="0"/>
              <a:buChar char="•"/>
            </a:pPr>
            <a:r>
              <a:rPr lang="vi-VN" sz="1400" dirty="0">
                <a:solidFill>
                  <a:srgbClr val="000000"/>
                </a:solidFill>
                <a:latin typeface="Times New Roman" panose="02020603050405020304" pitchFamily="18" charset="0"/>
                <a:cs typeface="Times New Roman" panose="02020603050405020304" pitchFamily="18" charset="0"/>
              </a:rPr>
              <a:t>Trong số các bệnh nhân Addison mạn tính, người ta giảm natri máu chiếm 90%, trong khi kali máu tăng (65%).</a:t>
            </a:r>
          </a:p>
          <a:p>
            <a:pPr lvl="1" algn="just">
              <a:buFont typeface="Arial" panose="020B0604020202020204" pitchFamily="34" charset="0"/>
              <a:buChar char="•"/>
            </a:pPr>
            <a:r>
              <a:rPr lang="vi-VN" sz="1400" dirty="0">
                <a:solidFill>
                  <a:srgbClr val="000000"/>
                </a:solidFill>
                <a:latin typeface="Times New Roman" panose="02020603050405020304" pitchFamily="18" charset="0"/>
                <a:cs typeface="Times New Roman" panose="02020603050405020304" pitchFamily="18" charset="0"/>
              </a:rPr>
              <a:t>Đường máu lúc đói tháp. Calci máu có thể tăng.</a:t>
            </a:r>
          </a:p>
          <a:p>
            <a:pPr lvl="1" algn="just">
              <a:buFont typeface="Arial" panose="020B0604020202020204" pitchFamily="34" charset="0"/>
              <a:buChar char="•"/>
            </a:pPr>
            <a:r>
              <a:rPr lang="vi-VN" sz="1400" dirty="0">
                <a:solidFill>
                  <a:srgbClr val="000000"/>
                </a:solidFill>
                <a:latin typeface="Times New Roman" panose="02020603050405020304" pitchFamily="18" charset="0"/>
                <a:cs typeface="Times New Roman" panose="02020603050405020304" pitchFamily="18" charset="0"/>
              </a:rPr>
              <a:t>Cortisol huyết tương thấp (&lt; 5mg/dl) vào lúc 8 giờ sáng có giá trị chẩn đoán, nhất là có tăng đồng thời ACTH huyết thanh (thường &gt; 200 µ/ml).</a:t>
            </a:r>
          </a:p>
          <a:p>
            <a:pPr lvl="1" algn="just">
              <a:buFont typeface="Arial" panose="020B0604020202020204" pitchFamily="34" charset="0"/>
              <a:buChar char="•"/>
            </a:pPr>
            <a:r>
              <a:rPr lang="vi-VN" sz="1400" dirty="0">
                <a:solidFill>
                  <a:srgbClr val="000000"/>
                </a:solidFill>
                <a:latin typeface="Times New Roman" panose="02020603050405020304" pitchFamily="18" charset="0"/>
                <a:cs typeface="Times New Roman" panose="02020603050405020304" pitchFamily="18" charset="0"/>
              </a:rPr>
              <a:t>Kháng thể kháng thượng thận được thấy trong huyết thanh vào khoảng 50% các trường hợp bệnh Addison tự miễn. Kháng thể kháng tuyến giáp là 45% và kháng thể kháng các mô khác cũng có thể gặp.</a:t>
            </a:r>
          </a:p>
          <a:p>
            <a:pPr lvl="1" algn="just">
              <a:buFont typeface="Arial" panose="020B0604020202020204" pitchFamily="34" charset="0"/>
              <a:buChar char="•"/>
            </a:pPr>
            <a:r>
              <a:rPr lang="vi-VN" sz="1400" dirty="0">
                <a:solidFill>
                  <a:srgbClr val="000000"/>
                </a:solidFill>
                <a:latin typeface="Times New Roman" panose="02020603050405020304" pitchFamily="18" charset="0"/>
                <a:cs typeface="Times New Roman" panose="02020603050405020304" pitchFamily="18" charset="0"/>
              </a:rPr>
              <a:t>Chẩn đoán hình ảnh - chụp cắt lớp ổ bụng sẽ thấy tuyến thượng thận nhỏ và không bị calci hóa trong bệnh Addison tự miễn dịch. Tuyến thượng thận to ra khoảng 85% các trường hợp do di căn hoặc do bệnh u hạt. Calci hóa thượng thận gặp khoảng 50% các trường hợp bệnh Addison do lao nhưng calci hóa thượng thận cũng gặp do chảy máu, nhiễm nấm, u tủy thượng thận và u sắc tố.</a:t>
            </a:r>
          </a:p>
          <a:p>
            <a:pPr lvl="1" indent="-342900">
              <a:buFont typeface="Arial" panose="020B0604020202020204" pitchFamily="34" charset="0"/>
              <a:buChar char="•"/>
            </a:pPr>
            <a:endParaRPr lang="vi-VN" sz="1400" dirty="0" smtClean="0"/>
          </a:p>
          <a:p>
            <a:pPr marL="0" indent="0">
              <a:buNone/>
            </a:pPr>
            <a:endParaRPr lang="vi-VN" sz="1800" dirty="0"/>
          </a:p>
          <a:p>
            <a:pPr marL="0" indent="0">
              <a:buNone/>
            </a:pPr>
            <a:endParaRPr lang="en-US" sz="2400" dirty="0">
              <a:latin typeface="Arail"/>
              <a:cs typeface="Times New Roman" pitchFamily="18" charset="0"/>
            </a:endParaRPr>
          </a:p>
        </p:txBody>
      </p:sp>
    </p:spTree>
    <p:extLst>
      <p:ext uri="{BB962C8B-B14F-4D97-AF65-F5344CB8AC3E}">
        <p14:creationId xmlns:p14="http://schemas.microsoft.com/office/powerpoint/2010/main" val="323229221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50" name="Picture 6" descr="1"/>
          <p:cNvPicPr>
            <a:picLocks noChangeAspect="1" noChangeArrowheads="1"/>
          </p:cNvPicPr>
          <p:nvPr/>
        </p:nvPicPr>
        <p:blipFill>
          <a:blip r:embed="rId2" cstate="print"/>
          <a:srcRect/>
          <a:stretch>
            <a:fillRect/>
          </a:stretch>
        </p:blipFill>
        <p:spPr bwMode="gray">
          <a:xfrm>
            <a:off x="7391400" y="5529263"/>
            <a:ext cx="1752600" cy="1328737"/>
          </a:xfrm>
          <a:prstGeom prst="rect">
            <a:avLst/>
          </a:prstGeom>
          <a:noFill/>
        </p:spPr>
      </p:pic>
      <p:sp>
        <p:nvSpPr>
          <p:cNvPr id="6" name="Rectangle 2"/>
          <p:cNvSpPr>
            <a:spLocks noGrp="1" noChangeArrowheads="1"/>
          </p:cNvSpPr>
          <p:nvPr>
            <p:ph type="title"/>
          </p:nvPr>
        </p:nvSpPr>
        <p:spPr>
          <a:xfrm>
            <a:off x="457200" y="247650"/>
            <a:ext cx="5943600" cy="1143000"/>
          </a:xfrm>
        </p:spPr>
        <p:txBody>
          <a:bodyPr/>
          <a:lstStyle/>
          <a:p>
            <a:r>
              <a:rPr lang="en-US" sz="2800" dirty="0"/>
              <a:t>6</a:t>
            </a:r>
            <a:r>
              <a:rPr lang="en-US" sz="2800" dirty="0" smtClean="0"/>
              <a:t>. </a:t>
            </a:r>
            <a:r>
              <a:rPr lang="en-US" sz="2800" dirty="0" err="1" smtClean="0"/>
              <a:t>SUY</a:t>
            </a:r>
            <a:r>
              <a:rPr lang="en-US" sz="2800" dirty="0" smtClean="0"/>
              <a:t> </a:t>
            </a:r>
            <a:r>
              <a:rPr lang="en-US" sz="2800" dirty="0" err="1" smtClean="0"/>
              <a:t>VỎ</a:t>
            </a:r>
            <a:r>
              <a:rPr lang="en-US" sz="2800" dirty="0" smtClean="0"/>
              <a:t> </a:t>
            </a:r>
            <a:r>
              <a:rPr lang="en-US" sz="2800" dirty="0" err="1" smtClean="0"/>
              <a:t>THƯỢNG</a:t>
            </a:r>
            <a:r>
              <a:rPr lang="en-US" sz="2800" dirty="0" smtClean="0"/>
              <a:t> </a:t>
            </a:r>
            <a:r>
              <a:rPr lang="en-US" sz="2800" dirty="0" err="1" smtClean="0"/>
              <a:t>THẬN</a:t>
            </a:r>
            <a:endParaRPr lang="en-US" sz="2800" dirty="0"/>
          </a:p>
        </p:txBody>
      </p:sp>
      <p:sp>
        <p:nvSpPr>
          <p:cNvPr id="5" name="Subtitle 2"/>
          <p:cNvSpPr txBox="1">
            <a:spLocks/>
          </p:cNvSpPr>
          <p:nvPr/>
        </p:nvSpPr>
        <p:spPr>
          <a:xfrm>
            <a:off x="23133" y="1390650"/>
            <a:ext cx="9144000" cy="636326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vi-VN" sz="1800" b="1" dirty="0">
                <a:solidFill>
                  <a:srgbClr val="FF0000"/>
                </a:solidFill>
                <a:latin typeface="Times New Roman" panose="02020603050405020304" pitchFamily="18" charset="0"/>
                <a:cs typeface="Times New Roman" panose="02020603050405020304" pitchFamily="18" charset="0"/>
              </a:rPr>
              <a:t>Điều trị</a:t>
            </a:r>
          </a:p>
          <a:p>
            <a:pPr marL="0" indent="0">
              <a:buNone/>
            </a:pPr>
            <a:r>
              <a:rPr lang="vi-VN" sz="1800" b="1" dirty="0">
                <a:solidFill>
                  <a:srgbClr val="FF0000"/>
                </a:solidFill>
                <a:latin typeface="Times New Roman" panose="02020603050405020304" pitchFamily="18" charset="0"/>
                <a:cs typeface="Times New Roman" panose="02020603050405020304" pitchFamily="18" charset="0"/>
              </a:rPr>
              <a:t>Điều trị đặc hiệu</a:t>
            </a:r>
          </a:p>
          <a:p>
            <a:pPr lvl="1">
              <a:buFont typeface="Arial" panose="020B0604020202020204" pitchFamily="34" charset="0"/>
              <a:buChar char="•"/>
            </a:pPr>
            <a:r>
              <a:rPr lang="vi-VN" sz="1600" dirty="0">
                <a:solidFill>
                  <a:srgbClr val="000000"/>
                </a:solidFill>
                <a:latin typeface="Times New Roman" panose="02020603050405020304" pitchFamily="18" charset="0"/>
                <a:cs typeface="Times New Roman" panose="02020603050405020304" pitchFamily="18" charset="0"/>
              </a:rPr>
              <a:t>Điều trị thay thế gồm phối hợp cả glucocorticoid và mineralocorticoid. Trong những trường hợp nhẹ có thể dùng hydrocortison đơn thuần là đủ.</a:t>
            </a:r>
          </a:p>
          <a:p>
            <a:pPr lvl="1">
              <a:buFont typeface="Arial" panose="020B0604020202020204" pitchFamily="34" charset="0"/>
              <a:buChar char="•"/>
            </a:pPr>
            <a:r>
              <a:rPr lang="vi-VN" sz="1600" dirty="0">
                <a:solidFill>
                  <a:srgbClr val="000000"/>
                </a:solidFill>
                <a:latin typeface="Times New Roman" panose="02020603050405020304" pitchFamily="18" charset="0"/>
                <a:cs typeface="Times New Roman" panose="02020603050405020304" pitchFamily="18" charset="0"/>
              </a:rPr>
              <a:t>Hydrocortison là thuốc được lựa chọn, hầu hết các bệnh nhân Addison dùng đường uống với liều duy trì 15 - 25 mg/ngày chia làm 2 lần: 2/3 liều uống vào buổi sáng và 1/3 liều uống vào lúc chiều tôi.</a:t>
            </a:r>
          </a:p>
          <a:p>
            <a:pPr lvl="1">
              <a:buFont typeface="Arial" panose="020B0604020202020204" pitchFamily="34" charset="0"/>
              <a:buChar char="•"/>
            </a:pPr>
            <a:r>
              <a:rPr lang="vi-VN" sz="1600" dirty="0">
                <a:solidFill>
                  <a:srgbClr val="000000"/>
                </a:solidFill>
                <a:latin typeface="Times New Roman" panose="02020603050405020304" pitchFamily="18" charset="0"/>
                <a:cs typeface="Times New Roman" panose="02020603050405020304" pitchFamily="18" charset="0"/>
              </a:rPr>
              <a:t>Một số bệnh nhận đáp ứng tốt hơn với prednison với liều 3 mg sáng và 2 mg chiều tối.</a:t>
            </a:r>
          </a:p>
          <a:p>
            <a:pPr lvl="1">
              <a:buFont typeface="Arial" panose="020B0604020202020204" pitchFamily="34" charset="0"/>
              <a:buChar char="•"/>
            </a:pPr>
            <a:r>
              <a:rPr lang="vi-VN" sz="1600" dirty="0">
                <a:solidFill>
                  <a:srgbClr val="000000"/>
                </a:solidFill>
                <a:latin typeface="Times New Roman" panose="02020603050405020304" pitchFamily="18" charset="0"/>
                <a:cs typeface="Times New Roman" panose="02020603050405020304" pitchFamily="18" charset="0"/>
              </a:rPr>
              <a:t>Nhiều bệnh nhân phải thêm fludrocortison hoặc ăn thêm muối vì tác dụng giữ muối của hydrocortison không đủ.</a:t>
            </a:r>
          </a:p>
          <a:p>
            <a:pPr lvl="1">
              <a:buFont typeface="Arial" panose="020B0604020202020204" pitchFamily="34" charset="0"/>
              <a:buChar char="•"/>
            </a:pPr>
            <a:r>
              <a:rPr lang="vi-VN" sz="1600" dirty="0">
                <a:solidFill>
                  <a:srgbClr val="000000"/>
                </a:solidFill>
                <a:latin typeface="Times New Roman" panose="02020603050405020304" pitchFamily="18" charset="0"/>
                <a:cs typeface="Times New Roman" panose="02020603050405020304" pitchFamily="18" charset="0"/>
              </a:rPr>
              <a:t>Fludrocortison acetat có tác dụng giữ muối mạnh. Liều uống 0,05 mg - 0,3 mg/ngày. Nếu bệnh nhân có hạ huyết áp tư thế, tăng kali máu hoặc gầy sút thì tăng liều lên. Ngược lại nếu bệnh nhân phù hạ kali máu hoặc tăng huyết áp thì hạ liều.</a:t>
            </a:r>
          </a:p>
          <a:p>
            <a:pPr marL="0" indent="0">
              <a:buNone/>
            </a:pPr>
            <a:r>
              <a:rPr lang="vi-VN" sz="1800" b="1" dirty="0">
                <a:solidFill>
                  <a:srgbClr val="FF0000"/>
                </a:solidFill>
                <a:latin typeface="Times New Roman" panose="02020603050405020304" pitchFamily="18" charset="0"/>
                <a:cs typeface="Times New Roman" panose="02020603050405020304" pitchFamily="18" charset="0"/>
              </a:rPr>
              <a:t>Biện pháp chung: </a:t>
            </a:r>
            <a:r>
              <a:rPr lang="vi-VN" sz="1800" dirty="0">
                <a:solidFill>
                  <a:srgbClr val="000000"/>
                </a:solidFill>
                <a:latin typeface="Times New Roman" panose="02020603050405020304" pitchFamily="18" charset="0"/>
                <a:cs typeface="Times New Roman" panose="02020603050405020304" pitchFamily="18" charset="0"/>
              </a:rPr>
              <a:t>Điều trị ngay và tích cực tất cả các nhiễm trùng, đồng thời tăng </a:t>
            </a:r>
            <a:r>
              <a:rPr lang="vi-VN" sz="1800" dirty="0" smtClean="0">
                <a:solidFill>
                  <a:srgbClr val="000000"/>
                </a:solidFill>
                <a:latin typeface="Times New Roman" panose="02020603050405020304" pitchFamily="18" charset="0"/>
                <a:cs typeface="Times New Roman" panose="02020603050405020304" pitchFamily="18" charset="0"/>
              </a:rPr>
              <a:t>liều hydrocortison </a:t>
            </a:r>
            <a:r>
              <a:rPr lang="vi-VN" sz="1800" dirty="0">
                <a:solidFill>
                  <a:srgbClr val="000000"/>
                </a:solidFill>
                <a:latin typeface="Times New Roman" panose="02020603050405020304" pitchFamily="18" charset="0"/>
                <a:cs typeface="Times New Roman" panose="02020603050405020304" pitchFamily="18" charset="0"/>
              </a:rPr>
              <a:t>cho phù hợp.</a:t>
            </a:r>
          </a:p>
          <a:p>
            <a:pPr lvl="1" indent="-342900">
              <a:buFont typeface="Arial" panose="020B0604020202020204" pitchFamily="34" charset="0"/>
              <a:buChar char="•"/>
            </a:pPr>
            <a:endParaRPr lang="vi-VN" sz="1400" dirty="0" smtClean="0"/>
          </a:p>
          <a:p>
            <a:pPr marL="0" indent="0">
              <a:buNone/>
            </a:pPr>
            <a:endParaRPr lang="vi-VN" sz="1800" dirty="0"/>
          </a:p>
          <a:p>
            <a:pPr marL="0" indent="0">
              <a:buNone/>
            </a:pPr>
            <a:endParaRPr lang="en-US" sz="2400" dirty="0">
              <a:latin typeface="Arail"/>
              <a:cs typeface="Times New Roman" pitchFamily="18" charset="0"/>
            </a:endParaRPr>
          </a:p>
        </p:txBody>
      </p:sp>
      <p:pic>
        <p:nvPicPr>
          <p:cNvPr id="4098" name="Picture 2" descr="http://media.bizwebmedia.net/Thumbnail.ashx?img=/sites/99060/data/images/2015/8/3916310hydrocortisone_vien.jpg&amp;width=320&amp;height=32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4869160"/>
            <a:ext cx="3949107" cy="1812937"/>
          </a:xfrm>
          <a:prstGeom prst="rect">
            <a:avLst/>
          </a:prstGeom>
          <a:noFill/>
          <a:extLst>
            <a:ext uri="{909E8E84-426E-40DD-AFC4-6F175D3DCCD1}">
              <a14:hiddenFill xmlns:a14="http://schemas.microsoft.com/office/drawing/2010/main">
                <a:solidFill>
                  <a:srgbClr val="FFFFFF"/>
                </a:solidFill>
              </a14:hiddenFill>
            </a:ext>
          </a:extLst>
        </p:spPr>
      </p:pic>
      <p:sp>
        <p:nvSpPr>
          <p:cNvPr id="7" name="Subtitle 2"/>
          <p:cNvSpPr txBox="1">
            <a:spLocks/>
          </p:cNvSpPr>
          <p:nvPr/>
        </p:nvSpPr>
        <p:spPr>
          <a:xfrm>
            <a:off x="1331640" y="6168449"/>
            <a:ext cx="3141027" cy="504055"/>
          </a:xfrm>
          <a:prstGeom prst="rect">
            <a:avLst/>
          </a:prstGeom>
        </p:spPr>
        <p:txBody>
          <a:bodyPr vert="horz" lIns="91440" tIns="45720" rIns="91440" bIns="45720" rtlCol="0">
            <a:normAutofit fontScale="77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lvl="1" indent="0">
              <a:buNone/>
            </a:pPr>
            <a:r>
              <a:rPr lang="vi-VN" sz="2000" b="1" dirty="0" smtClean="0">
                <a:solidFill>
                  <a:srgbClr val="000000"/>
                </a:solidFill>
                <a:latin typeface="Times New Roman" panose="02020603050405020304" pitchFamily="18" charset="0"/>
                <a:cs typeface="Times New Roman" panose="02020603050405020304" pitchFamily="18" charset="0"/>
              </a:rPr>
              <a:t>Hydrocortisone 10mg </a:t>
            </a:r>
            <a:r>
              <a:rPr lang="vi-VN" sz="2000" dirty="0" smtClean="0">
                <a:solidFill>
                  <a:srgbClr val="000000"/>
                </a:solidFill>
                <a:latin typeface="Times New Roman" panose="02020603050405020304" pitchFamily="18" charset="0"/>
                <a:cs typeface="Times New Roman" panose="02020603050405020304" pitchFamily="18" charset="0"/>
              </a:rPr>
              <a:t>(</a:t>
            </a:r>
            <a:r>
              <a:rPr lang="vi-VN" sz="2000" b="1" dirty="0" smtClean="0">
                <a:solidFill>
                  <a:srgbClr val="FF0000"/>
                </a:solidFill>
                <a:latin typeface="Times New Roman" panose="02020603050405020304" pitchFamily="18" charset="0"/>
                <a:cs typeface="Times New Roman" panose="02020603050405020304" pitchFamily="18" charset="0"/>
              </a:rPr>
              <a:t>Giá 7.500đ/Viên</a:t>
            </a:r>
            <a:r>
              <a:rPr lang="vi-VN" sz="2000" dirty="0" smtClean="0">
                <a:solidFill>
                  <a:srgbClr val="000000"/>
                </a:solidFill>
                <a:latin typeface="Times New Roman" panose="02020603050405020304" pitchFamily="18" charset="0"/>
                <a:cs typeface="Times New Roman" panose="02020603050405020304" pitchFamily="18" charset="0"/>
              </a:rPr>
              <a:t>) </a:t>
            </a:r>
            <a:endParaRPr lang="vi-VN" sz="2000" dirty="0" smtClean="0">
              <a:solidFill>
                <a:srgbClr val="000000"/>
              </a:solidFill>
              <a:latin typeface="Times New Roman" panose="02020603050405020304" pitchFamily="18" charset="0"/>
              <a:cs typeface="Times New Roman" panose="02020603050405020304" pitchFamily="18" charset="0"/>
            </a:endParaRPr>
          </a:p>
          <a:p>
            <a:pPr marL="0" indent="0">
              <a:buNone/>
            </a:pPr>
            <a:endParaRPr lang="vi-VN" sz="1800" dirty="0" smtClean="0"/>
          </a:p>
          <a:p>
            <a:pPr marL="0" indent="0">
              <a:buNone/>
            </a:pPr>
            <a:endParaRPr lang="vi-VN" sz="1800" dirty="0"/>
          </a:p>
          <a:p>
            <a:pPr marL="0" indent="0">
              <a:buNone/>
            </a:pPr>
            <a:endParaRPr lang="en-US" sz="2400" dirty="0">
              <a:latin typeface="Arail"/>
              <a:cs typeface="Times New Roman" pitchFamily="18" charset="0"/>
            </a:endParaRPr>
          </a:p>
        </p:txBody>
      </p:sp>
      <p:pic>
        <p:nvPicPr>
          <p:cNvPr id="4100" name="Picture 4" descr="Thuốc prednisolon 5mg là thuốc gì? có tác dụng gì? giá bao nhiêu tiề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5800" y="4869160"/>
            <a:ext cx="3388568" cy="1812937"/>
          </a:xfrm>
          <a:prstGeom prst="rect">
            <a:avLst/>
          </a:prstGeom>
          <a:noFill/>
          <a:extLst>
            <a:ext uri="{909E8E84-426E-40DD-AFC4-6F175D3DCCD1}">
              <a14:hiddenFill xmlns:a14="http://schemas.microsoft.com/office/drawing/2010/main">
                <a:solidFill>
                  <a:srgbClr val="FFFFFF"/>
                </a:solidFill>
              </a14:hiddenFill>
            </a:ext>
          </a:extLst>
        </p:spPr>
      </p:pic>
      <p:sp>
        <p:nvSpPr>
          <p:cNvPr id="8" name="Subtitle 2"/>
          <p:cNvSpPr txBox="1">
            <a:spLocks/>
          </p:cNvSpPr>
          <p:nvPr/>
        </p:nvSpPr>
        <p:spPr>
          <a:xfrm>
            <a:off x="4139952" y="6168449"/>
            <a:ext cx="3888432" cy="504055"/>
          </a:xfrm>
          <a:prstGeom prst="rect">
            <a:avLst/>
          </a:prstGeom>
        </p:spPr>
        <p:txBody>
          <a:bodyPr vert="horz" lIns="91440" tIns="45720" rIns="91440" bIns="45720" rtlCol="0">
            <a:normAutofit fontScale="850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lvl="1" indent="0">
              <a:buNone/>
            </a:pPr>
            <a:r>
              <a:rPr lang="vi-VN" sz="2000" b="1" dirty="0" smtClean="0">
                <a:solidFill>
                  <a:srgbClr val="000000"/>
                </a:solidFill>
                <a:latin typeface="Times New Roman" panose="02020603050405020304" pitchFamily="18" charset="0"/>
                <a:cs typeface="Times New Roman" panose="02020603050405020304" pitchFamily="18" charset="0"/>
              </a:rPr>
              <a:t>Prednisolon 5mg </a:t>
            </a:r>
            <a:r>
              <a:rPr lang="vi-VN" sz="2000" dirty="0" smtClean="0">
                <a:solidFill>
                  <a:srgbClr val="000000"/>
                </a:solidFill>
                <a:latin typeface="Times New Roman" panose="02020603050405020304" pitchFamily="18" charset="0"/>
                <a:cs typeface="Times New Roman" panose="02020603050405020304" pitchFamily="18" charset="0"/>
              </a:rPr>
              <a:t>(</a:t>
            </a:r>
            <a:r>
              <a:rPr lang="vi-VN" sz="2000" b="1" dirty="0" smtClean="0">
                <a:solidFill>
                  <a:srgbClr val="FF0000"/>
                </a:solidFill>
                <a:latin typeface="Times New Roman" panose="02020603050405020304" pitchFamily="18" charset="0"/>
                <a:cs typeface="Times New Roman" panose="02020603050405020304" pitchFamily="18" charset="0"/>
              </a:rPr>
              <a:t>Giá 650đ/Viên</a:t>
            </a:r>
            <a:r>
              <a:rPr lang="vi-VN" sz="2000" dirty="0" smtClean="0">
                <a:solidFill>
                  <a:srgbClr val="000000"/>
                </a:solidFill>
                <a:latin typeface="Times New Roman" panose="02020603050405020304" pitchFamily="18" charset="0"/>
                <a:cs typeface="Times New Roman" panose="02020603050405020304" pitchFamily="18" charset="0"/>
              </a:rPr>
              <a:t>) </a:t>
            </a:r>
            <a:endParaRPr lang="vi-VN" sz="2000" dirty="0" smtClean="0">
              <a:solidFill>
                <a:srgbClr val="000000"/>
              </a:solidFill>
              <a:latin typeface="Times New Roman" panose="02020603050405020304" pitchFamily="18" charset="0"/>
              <a:cs typeface="Times New Roman" panose="02020603050405020304" pitchFamily="18" charset="0"/>
            </a:endParaRPr>
          </a:p>
          <a:p>
            <a:pPr marL="0" indent="0">
              <a:buNone/>
            </a:pPr>
            <a:endParaRPr lang="vi-VN" sz="1800" dirty="0" smtClean="0"/>
          </a:p>
          <a:p>
            <a:pPr marL="0" indent="0">
              <a:buNone/>
            </a:pPr>
            <a:endParaRPr lang="vi-VN" sz="1800" dirty="0"/>
          </a:p>
          <a:p>
            <a:pPr marL="0" indent="0">
              <a:buNone/>
            </a:pPr>
            <a:endParaRPr lang="en-US" sz="2400" dirty="0">
              <a:latin typeface="Arail"/>
              <a:cs typeface="Times New Roman" pitchFamily="18" charset="0"/>
            </a:endParaRPr>
          </a:p>
        </p:txBody>
      </p:sp>
    </p:spTree>
    <p:extLst>
      <p:ext uri="{BB962C8B-B14F-4D97-AF65-F5344CB8AC3E}">
        <p14:creationId xmlns:p14="http://schemas.microsoft.com/office/powerpoint/2010/main" val="3340616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1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5" name="Rectangle 5"/>
          <p:cNvSpPr>
            <a:spLocks noGrp="1" noChangeArrowheads="1"/>
          </p:cNvSpPr>
          <p:nvPr>
            <p:ph type="ctrTitle"/>
          </p:nvPr>
        </p:nvSpPr>
        <p:spPr/>
        <p:txBody>
          <a:bodyPr/>
          <a:lstStyle/>
          <a:p>
            <a:r>
              <a:rPr lang="en-US" sz="5000"/>
              <a:t>Thank You!</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dirty="0" smtClean="0"/>
              <a:t>1. </a:t>
            </a:r>
            <a:r>
              <a:rPr lang="en-US" dirty="0" err="1" smtClean="0"/>
              <a:t>GIẢI</a:t>
            </a:r>
            <a:r>
              <a:rPr lang="en-US" dirty="0" smtClean="0"/>
              <a:t> </a:t>
            </a:r>
            <a:r>
              <a:rPr lang="en-US" dirty="0" err="1" smtClean="0"/>
              <a:t>PHẪU</a:t>
            </a:r>
            <a:endParaRPr lang="en-US" dirty="0"/>
          </a:p>
        </p:txBody>
      </p:sp>
      <p:pic>
        <p:nvPicPr>
          <p:cNvPr id="6150" name="Picture 6" descr="1"/>
          <p:cNvPicPr>
            <a:picLocks noChangeAspect="1" noChangeArrowheads="1"/>
          </p:cNvPicPr>
          <p:nvPr/>
        </p:nvPicPr>
        <p:blipFill>
          <a:blip r:embed="rId3" cstate="print"/>
          <a:srcRect/>
          <a:stretch>
            <a:fillRect/>
          </a:stretch>
        </p:blipFill>
        <p:spPr bwMode="gray">
          <a:xfrm>
            <a:off x="7391400" y="5529263"/>
            <a:ext cx="1752600" cy="1328737"/>
          </a:xfrm>
          <a:prstGeom prst="rect">
            <a:avLst/>
          </a:prstGeom>
          <a:noFill/>
        </p:spPr>
      </p:pic>
      <p:pic>
        <p:nvPicPr>
          <p:cNvPr id="1026" name="Picture 2" descr="http://chuaphaptang.com/uploads/tuyen_thuong_tha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216" y="1963174"/>
            <a:ext cx="4351784" cy="442912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i1122.photobucket.com/albums/l524/livingootscripts/Adrenal-core.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0" y="1908226"/>
            <a:ext cx="4484074" cy="44840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36074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57200" y="247650"/>
            <a:ext cx="6419056" cy="1143000"/>
          </a:xfrm>
        </p:spPr>
        <p:txBody>
          <a:bodyPr/>
          <a:lstStyle/>
          <a:p>
            <a:r>
              <a:rPr lang="en-US" sz="2800" dirty="0" smtClean="0"/>
              <a:t>2. </a:t>
            </a:r>
            <a:r>
              <a:rPr lang="en-US" sz="2800" dirty="0" err="1" smtClean="0"/>
              <a:t>SỰ</a:t>
            </a:r>
            <a:r>
              <a:rPr lang="en-US" sz="2800" dirty="0" smtClean="0"/>
              <a:t> </a:t>
            </a:r>
            <a:r>
              <a:rPr lang="en-US" sz="2800" dirty="0" err="1" smtClean="0"/>
              <a:t>TẠO</a:t>
            </a:r>
            <a:r>
              <a:rPr lang="en-US" sz="2800" dirty="0" smtClean="0"/>
              <a:t> </a:t>
            </a:r>
            <a:r>
              <a:rPr lang="en-US" sz="2800" dirty="0" err="1" smtClean="0"/>
              <a:t>HORMON</a:t>
            </a:r>
            <a:r>
              <a:rPr lang="en-US" sz="2800" dirty="0" smtClean="0"/>
              <a:t> </a:t>
            </a:r>
            <a:r>
              <a:rPr lang="en-US" sz="2800" dirty="0" err="1" smtClean="0"/>
              <a:t>TUYẾN</a:t>
            </a:r>
            <a:r>
              <a:rPr lang="en-US" sz="2800" dirty="0" smtClean="0"/>
              <a:t> </a:t>
            </a:r>
            <a:r>
              <a:rPr lang="en-US" sz="2800" dirty="0" err="1" smtClean="0"/>
              <a:t>THƯỢNG</a:t>
            </a:r>
            <a:r>
              <a:rPr lang="en-US" sz="2800" dirty="0" smtClean="0"/>
              <a:t> </a:t>
            </a:r>
            <a:r>
              <a:rPr lang="en-US" sz="2800" dirty="0" err="1" smtClean="0"/>
              <a:t>THẬN</a:t>
            </a:r>
            <a:endParaRPr lang="en-US" sz="2800" dirty="0"/>
          </a:p>
        </p:txBody>
      </p:sp>
      <p:pic>
        <p:nvPicPr>
          <p:cNvPr id="6150" name="Picture 6" descr="1"/>
          <p:cNvPicPr>
            <a:picLocks noChangeAspect="1" noChangeArrowheads="1"/>
          </p:cNvPicPr>
          <p:nvPr/>
        </p:nvPicPr>
        <p:blipFill>
          <a:blip r:embed="rId2" cstate="print"/>
          <a:srcRect/>
          <a:stretch>
            <a:fillRect/>
          </a:stretch>
        </p:blipFill>
        <p:spPr bwMode="gray">
          <a:xfrm>
            <a:off x="7391400" y="5529263"/>
            <a:ext cx="1752600" cy="1328737"/>
          </a:xfrm>
          <a:prstGeom prst="rect">
            <a:avLst/>
          </a:prstGeom>
          <a:noFill/>
        </p:spPr>
      </p:pic>
      <p:pic>
        <p:nvPicPr>
          <p:cNvPr id="5" name="Picture 2" descr="http://lh4.ggpht.com/_hZbj5ir5MvY/TTmLEZW9e2I/AAAAAAAACN8/Cw51NB6WyjA/sinh-ly-hoc-noi-tiet-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142" y="1447800"/>
            <a:ext cx="9123857" cy="541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82138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sz="2800" dirty="0"/>
              <a:t>3</a:t>
            </a:r>
            <a:r>
              <a:rPr lang="en-US" sz="2800" dirty="0" smtClean="0"/>
              <a:t>. </a:t>
            </a:r>
            <a:r>
              <a:rPr lang="en-US" sz="2800" dirty="0" err="1" smtClean="0"/>
              <a:t>CHỨC</a:t>
            </a:r>
            <a:r>
              <a:rPr lang="en-US" sz="2800" dirty="0" smtClean="0"/>
              <a:t> </a:t>
            </a:r>
            <a:r>
              <a:rPr lang="en-US" sz="2800" dirty="0" err="1" smtClean="0"/>
              <a:t>NĂNG</a:t>
            </a:r>
            <a:r>
              <a:rPr lang="en-US" sz="2800" dirty="0" smtClean="0"/>
              <a:t> </a:t>
            </a:r>
            <a:r>
              <a:rPr lang="en-US" sz="2800" dirty="0" err="1" smtClean="0"/>
              <a:t>CÁC</a:t>
            </a:r>
            <a:r>
              <a:rPr lang="en-US" sz="2800" dirty="0" smtClean="0"/>
              <a:t> </a:t>
            </a:r>
            <a:r>
              <a:rPr lang="en-US" sz="2800" dirty="0" err="1" smtClean="0"/>
              <a:t>HORMON</a:t>
            </a:r>
            <a:endParaRPr lang="en-US" sz="2800" dirty="0"/>
          </a:p>
        </p:txBody>
      </p:sp>
      <p:pic>
        <p:nvPicPr>
          <p:cNvPr id="6150" name="Picture 6" descr="1"/>
          <p:cNvPicPr>
            <a:picLocks noChangeAspect="1" noChangeArrowheads="1"/>
          </p:cNvPicPr>
          <p:nvPr/>
        </p:nvPicPr>
        <p:blipFill>
          <a:blip r:embed="rId2" cstate="print"/>
          <a:srcRect/>
          <a:stretch>
            <a:fillRect/>
          </a:stretch>
        </p:blipFill>
        <p:spPr bwMode="gray">
          <a:xfrm>
            <a:off x="7391400" y="5529263"/>
            <a:ext cx="1752600" cy="1328737"/>
          </a:xfrm>
          <a:prstGeom prst="rect">
            <a:avLst/>
          </a:prstGeom>
          <a:noFill/>
        </p:spPr>
      </p:pic>
      <p:pic>
        <p:nvPicPr>
          <p:cNvPr id="3" name="Picture 2"/>
          <p:cNvPicPr>
            <a:picLocks noChangeAspect="1"/>
          </p:cNvPicPr>
          <p:nvPr/>
        </p:nvPicPr>
        <p:blipFill>
          <a:blip r:embed="rId3"/>
          <a:stretch>
            <a:fillRect/>
          </a:stretch>
        </p:blipFill>
        <p:spPr>
          <a:xfrm>
            <a:off x="0" y="1556791"/>
            <a:ext cx="9144000" cy="5397453"/>
          </a:xfrm>
          <a:prstGeom prst="rect">
            <a:avLst/>
          </a:prstGeom>
        </p:spPr>
      </p:pic>
    </p:spTree>
    <p:extLst>
      <p:ext uri="{BB962C8B-B14F-4D97-AF65-F5344CB8AC3E}">
        <p14:creationId xmlns:p14="http://schemas.microsoft.com/office/powerpoint/2010/main" val="10334990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sz="2800" dirty="0"/>
              <a:t>4</a:t>
            </a:r>
            <a:r>
              <a:rPr lang="en-US" sz="2800" dirty="0" smtClean="0"/>
              <a:t>. </a:t>
            </a:r>
            <a:r>
              <a:rPr lang="en-US" sz="2800" dirty="0" err="1" smtClean="0"/>
              <a:t>CƯỜNG</a:t>
            </a:r>
            <a:r>
              <a:rPr lang="en-US" sz="2800" dirty="0" smtClean="0"/>
              <a:t> </a:t>
            </a:r>
            <a:r>
              <a:rPr lang="en-US" sz="2800" dirty="0" err="1" smtClean="0"/>
              <a:t>ALDOSTEROL</a:t>
            </a:r>
            <a:endParaRPr lang="en-US" sz="2800" dirty="0"/>
          </a:p>
        </p:txBody>
      </p:sp>
      <p:pic>
        <p:nvPicPr>
          <p:cNvPr id="6150" name="Picture 6" descr="1"/>
          <p:cNvPicPr>
            <a:picLocks noChangeAspect="1" noChangeArrowheads="1"/>
          </p:cNvPicPr>
          <p:nvPr/>
        </p:nvPicPr>
        <p:blipFill>
          <a:blip r:embed="rId2" cstate="print"/>
          <a:srcRect/>
          <a:stretch>
            <a:fillRect/>
          </a:stretch>
        </p:blipFill>
        <p:spPr bwMode="gray">
          <a:xfrm>
            <a:off x="7391400" y="5529263"/>
            <a:ext cx="1752600" cy="1328737"/>
          </a:xfrm>
          <a:prstGeom prst="rect">
            <a:avLst/>
          </a:prstGeom>
          <a:noFill/>
        </p:spPr>
      </p:pic>
      <p:sp>
        <p:nvSpPr>
          <p:cNvPr id="6" name="Subtitle 2"/>
          <p:cNvSpPr txBox="1">
            <a:spLocks/>
          </p:cNvSpPr>
          <p:nvPr/>
        </p:nvSpPr>
        <p:spPr>
          <a:xfrm>
            <a:off x="0" y="1390650"/>
            <a:ext cx="9144000" cy="6363269"/>
          </a:xfrm>
          <a:prstGeom prst="rect">
            <a:avLst/>
          </a:prstGeom>
        </p:spPr>
        <p:txBody>
          <a:bodyPr vert="horz" lIns="91440" tIns="45720" rIns="91440" bIns="45720" rtlCol="0">
            <a:normAutofit fontScale="40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vi-VN" sz="4500" b="1" dirty="0" smtClean="0">
                <a:solidFill>
                  <a:srgbClr val="FF0000"/>
                </a:solidFill>
                <a:latin typeface="Times New Roman" panose="02020603050405020304" pitchFamily="18" charset="0"/>
                <a:cs typeface="Times New Roman" panose="02020603050405020304" pitchFamily="18" charset="0"/>
              </a:rPr>
              <a:t>1. Định nghĩa: </a:t>
            </a:r>
            <a:r>
              <a:rPr lang="vi-VN" sz="4500" dirty="0" smtClean="0">
                <a:solidFill>
                  <a:srgbClr val="000000"/>
                </a:solidFill>
                <a:latin typeface="Times New Roman" panose="02020603050405020304" pitchFamily="18" charset="0"/>
                <a:cs typeface="Times New Roman" panose="02020603050405020304" pitchFamily="18" charset="0"/>
              </a:rPr>
              <a:t>Tuyến </a:t>
            </a:r>
            <a:r>
              <a:rPr lang="vi-VN" sz="4500" dirty="0">
                <a:solidFill>
                  <a:srgbClr val="000000"/>
                </a:solidFill>
                <a:latin typeface="Times New Roman" panose="02020603050405020304" pitchFamily="18" charset="0"/>
                <a:cs typeface="Times New Roman" panose="02020603050405020304" pitchFamily="18" charset="0"/>
              </a:rPr>
              <a:t>thượng thận sản xuất quá nhiều aldosterone, khiến thải kali và giữ lại natri. Natri dư thừa giữ nước, tăng lượng máu và huyết áp</a:t>
            </a:r>
            <a:r>
              <a:rPr lang="vi-VN" sz="4500" dirty="0" smtClean="0">
                <a:solidFill>
                  <a:srgbClr val="000000"/>
                </a:solidFill>
                <a:latin typeface="Times New Roman" panose="02020603050405020304" pitchFamily="18" charset="0"/>
                <a:cs typeface="Times New Roman" panose="02020603050405020304" pitchFamily="18" charset="0"/>
              </a:rPr>
              <a:t>.</a:t>
            </a:r>
          </a:p>
          <a:p>
            <a:pPr marL="0" indent="0">
              <a:buNone/>
            </a:pPr>
            <a:r>
              <a:rPr lang="vi-VN" sz="4500" b="1" dirty="0" smtClean="0">
                <a:solidFill>
                  <a:srgbClr val="FF0000"/>
                </a:solidFill>
                <a:latin typeface="Times New Roman" panose="02020603050405020304" pitchFamily="18" charset="0"/>
                <a:cs typeface="Times New Roman" panose="02020603050405020304" pitchFamily="18" charset="0"/>
              </a:rPr>
              <a:t>2. Nguyên nhận: </a:t>
            </a:r>
          </a:p>
          <a:p>
            <a:r>
              <a:rPr lang="vi-VN" sz="4500" dirty="0" smtClean="0">
                <a:solidFill>
                  <a:srgbClr val="000000"/>
                </a:solidFill>
                <a:latin typeface="Times New Roman" panose="02020603050405020304" pitchFamily="18" charset="0"/>
                <a:cs typeface="Times New Roman" panose="02020603050405020304" pitchFamily="18" charset="0"/>
              </a:rPr>
              <a:t>Sự </a:t>
            </a:r>
            <a:r>
              <a:rPr lang="vi-VN" sz="4500" dirty="0">
                <a:solidFill>
                  <a:srgbClr val="000000"/>
                </a:solidFill>
                <a:latin typeface="Times New Roman" panose="02020603050405020304" pitchFamily="18" charset="0"/>
                <a:cs typeface="Times New Roman" panose="02020603050405020304" pitchFamily="18" charset="0"/>
              </a:rPr>
              <a:t>phát triển lành tính (u tuyến thượng thận - aldosteronoma) trong tuyến thượng thận - vấn đề còn được gọi là hội chứng của Conn.</a:t>
            </a:r>
          </a:p>
          <a:p>
            <a:r>
              <a:rPr lang="vi-VN" sz="4500" dirty="0">
                <a:solidFill>
                  <a:srgbClr val="000000"/>
                </a:solidFill>
                <a:latin typeface="Times New Roman" panose="02020603050405020304" pitchFamily="18" charset="0"/>
                <a:cs typeface="Times New Roman" panose="02020603050405020304" pitchFamily="18" charset="0"/>
              </a:rPr>
              <a:t>Hoạt động quá mức của cả hai tuyến thượng thận.</a:t>
            </a:r>
          </a:p>
          <a:p>
            <a:r>
              <a:rPr lang="vi-VN" sz="4500" dirty="0">
                <a:solidFill>
                  <a:srgbClr val="000000"/>
                </a:solidFill>
                <a:latin typeface="Times New Roman" panose="02020603050405020304" pitchFamily="18" charset="0"/>
                <a:cs typeface="Times New Roman" panose="02020603050405020304" pitchFamily="18" charset="0"/>
              </a:rPr>
              <a:t>Trong trường hợp hiếm hoi, cường aldosterone có thể là do: Tăng trưởng ung thư (ác tính) các lớp ngoài (vỏ) của tuyến thượng thận.</a:t>
            </a:r>
          </a:p>
          <a:p>
            <a:r>
              <a:rPr lang="vi-VN" sz="4500" dirty="0">
                <a:solidFill>
                  <a:srgbClr val="000000"/>
                </a:solidFill>
                <a:latin typeface="Times New Roman" panose="02020603050405020304" pitchFamily="18" charset="0"/>
                <a:cs typeface="Times New Roman" panose="02020603050405020304" pitchFamily="18" charset="0"/>
              </a:rPr>
              <a:t>Một loại hiếm của cường aldosterone gọi là aldosteronism glucocorticoid (GRA) chạy trong gia đình và nguyên nhân gây huyết áp cao ở trẻ em và thanh thiếu niên</a:t>
            </a:r>
            <a:r>
              <a:rPr lang="vi-VN" sz="4500" dirty="0" smtClean="0">
                <a:solidFill>
                  <a:srgbClr val="000000"/>
                </a:solidFill>
                <a:latin typeface="Times New Roman" panose="02020603050405020304" pitchFamily="18" charset="0"/>
                <a:cs typeface="Times New Roman" panose="02020603050405020304" pitchFamily="18" charset="0"/>
              </a:rPr>
              <a:t>.</a:t>
            </a:r>
          </a:p>
          <a:p>
            <a:pPr marL="0" indent="0">
              <a:buNone/>
            </a:pPr>
            <a:endParaRPr lang="vi-VN" sz="4500" dirty="0" smtClean="0">
              <a:solidFill>
                <a:srgbClr val="000000"/>
              </a:solidFill>
              <a:latin typeface="Times New Roman" panose="02020603050405020304" pitchFamily="18" charset="0"/>
              <a:cs typeface="Times New Roman" panose="02020603050405020304" pitchFamily="18" charset="0"/>
            </a:endParaRPr>
          </a:p>
          <a:p>
            <a:pPr marL="0" indent="0">
              <a:buNone/>
            </a:pPr>
            <a:r>
              <a:rPr lang="vi-VN" sz="4500" b="1" dirty="0" smtClean="0">
                <a:solidFill>
                  <a:srgbClr val="FF0000"/>
                </a:solidFill>
                <a:latin typeface="Times New Roman" panose="02020603050405020304" pitchFamily="18" charset="0"/>
                <a:cs typeface="Times New Roman" panose="02020603050405020304" pitchFamily="18" charset="0"/>
              </a:rPr>
              <a:t>3. Triệu </a:t>
            </a:r>
            <a:r>
              <a:rPr lang="vi-VN" sz="4500" b="1" dirty="0">
                <a:solidFill>
                  <a:srgbClr val="FF0000"/>
                </a:solidFill>
                <a:latin typeface="Times New Roman" panose="02020603050405020304" pitchFamily="18" charset="0"/>
                <a:cs typeface="Times New Roman" panose="02020603050405020304" pitchFamily="18" charset="0"/>
              </a:rPr>
              <a:t>chứng</a:t>
            </a:r>
          </a:p>
          <a:p>
            <a:pPr marL="0" indent="0">
              <a:buNone/>
            </a:pPr>
            <a:r>
              <a:rPr lang="vi-VN" sz="4500" dirty="0" smtClean="0">
                <a:solidFill>
                  <a:srgbClr val="000000"/>
                </a:solidFill>
                <a:latin typeface="Times New Roman" panose="02020603050405020304" pitchFamily="18" charset="0"/>
                <a:cs typeface="Times New Roman" panose="02020603050405020304" pitchFamily="18" charset="0"/>
              </a:rPr>
              <a:t>3.1. Lâm </a:t>
            </a:r>
            <a:r>
              <a:rPr lang="vi-VN" sz="4500" dirty="0">
                <a:solidFill>
                  <a:srgbClr val="000000"/>
                </a:solidFill>
                <a:latin typeface="Times New Roman" panose="02020603050405020304" pitchFamily="18" charset="0"/>
                <a:cs typeface="Times New Roman" panose="02020603050405020304" pitchFamily="18" charset="0"/>
              </a:rPr>
              <a:t>sàng</a:t>
            </a:r>
          </a:p>
          <a:p>
            <a:pPr lvl="1" indent="-342900">
              <a:buFont typeface="Arial" panose="020B0604020202020204" pitchFamily="34" charset="0"/>
              <a:buChar char="•"/>
            </a:pPr>
            <a:r>
              <a:rPr lang="vi-VN" sz="4500" dirty="0">
                <a:solidFill>
                  <a:srgbClr val="000000"/>
                </a:solidFill>
                <a:latin typeface="Times New Roman" panose="02020603050405020304" pitchFamily="18" charset="0"/>
                <a:cs typeface="Times New Roman" panose="02020603050405020304" pitchFamily="18" charset="0"/>
              </a:rPr>
              <a:t>Tăng huyết áp trung bình đến nặng.</a:t>
            </a:r>
          </a:p>
          <a:p>
            <a:pPr lvl="1" indent="-342900">
              <a:buFont typeface="Arial" panose="020B0604020202020204" pitchFamily="34" charset="0"/>
              <a:buChar char="•"/>
            </a:pPr>
            <a:r>
              <a:rPr lang="vi-VN" sz="4500" dirty="0">
                <a:solidFill>
                  <a:srgbClr val="000000"/>
                </a:solidFill>
                <a:latin typeface="Times New Roman" panose="02020603050405020304" pitchFamily="18" charset="0"/>
                <a:cs typeface="Times New Roman" panose="02020603050405020304" pitchFamily="18" charset="0"/>
              </a:rPr>
              <a:t>Tăng huyết áp mặc dù có dùng một số thuốc để kiểm soát.</a:t>
            </a:r>
          </a:p>
          <a:p>
            <a:pPr lvl="1" indent="-342900">
              <a:buFont typeface="Arial" panose="020B0604020202020204" pitchFamily="34" charset="0"/>
              <a:buChar char="•"/>
            </a:pPr>
            <a:r>
              <a:rPr lang="vi-VN" sz="4500" dirty="0">
                <a:solidFill>
                  <a:srgbClr val="000000"/>
                </a:solidFill>
                <a:latin typeface="Times New Roman" panose="02020603050405020304" pitchFamily="18" charset="0"/>
                <a:cs typeface="Times New Roman" panose="02020603050405020304" pitchFamily="18" charset="0"/>
              </a:rPr>
              <a:t>Tăng huyết áp cùng với mức kali máu thấp (hạ kali máu).</a:t>
            </a:r>
          </a:p>
          <a:p>
            <a:pPr marL="0" indent="0">
              <a:buNone/>
            </a:pPr>
            <a:r>
              <a:rPr lang="vi-VN" sz="4500" dirty="0" smtClean="0">
                <a:solidFill>
                  <a:srgbClr val="000000"/>
                </a:solidFill>
                <a:latin typeface="Times New Roman" panose="02020603050405020304" pitchFamily="18" charset="0"/>
                <a:cs typeface="Times New Roman" panose="02020603050405020304" pitchFamily="18" charset="0"/>
              </a:rPr>
              <a:t>3.2. Cận </a:t>
            </a:r>
            <a:r>
              <a:rPr lang="vi-VN" sz="4500" dirty="0">
                <a:solidFill>
                  <a:srgbClr val="000000"/>
                </a:solidFill>
                <a:latin typeface="Times New Roman" panose="02020603050405020304" pitchFamily="18" charset="0"/>
                <a:cs typeface="Times New Roman" panose="02020603050405020304" pitchFamily="18" charset="0"/>
              </a:rPr>
              <a:t>lâm sàng</a:t>
            </a:r>
          </a:p>
          <a:p>
            <a:pPr marL="685800" lvl="1">
              <a:buFont typeface="Arial" panose="020B0604020202020204" pitchFamily="34" charset="0"/>
              <a:buChar char="•"/>
            </a:pPr>
            <a:r>
              <a:rPr lang="vi-VN" sz="4500" dirty="0">
                <a:solidFill>
                  <a:srgbClr val="000000"/>
                </a:solidFill>
                <a:latin typeface="Times New Roman" panose="02020603050405020304" pitchFamily="18" charset="0"/>
                <a:cs typeface="Times New Roman" panose="02020603050405020304" pitchFamily="18" charset="0"/>
              </a:rPr>
              <a:t>Các xét nghiệm xác nhận</a:t>
            </a:r>
          </a:p>
          <a:p>
            <a:pPr marL="685800" lvl="1">
              <a:buFont typeface="Arial" panose="020B0604020202020204" pitchFamily="34" charset="0"/>
              <a:buChar char="•"/>
            </a:pPr>
            <a:r>
              <a:rPr lang="vi-VN" sz="4500" dirty="0">
                <a:solidFill>
                  <a:srgbClr val="000000"/>
                </a:solidFill>
                <a:latin typeface="Times New Roman" panose="02020603050405020304" pitchFamily="18" charset="0"/>
                <a:cs typeface="Times New Roman" panose="02020603050405020304" pitchFamily="18" charset="0"/>
              </a:rPr>
              <a:t>Thử nghiệm Fludrocortisone (FST).</a:t>
            </a:r>
          </a:p>
          <a:p>
            <a:pPr marL="685800" lvl="1">
              <a:buFont typeface="Arial" panose="020B0604020202020204" pitchFamily="34" charset="0"/>
              <a:buChar char="•"/>
            </a:pPr>
            <a:r>
              <a:rPr lang="vi-VN" sz="4500" dirty="0">
                <a:solidFill>
                  <a:srgbClr val="000000"/>
                </a:solidFill>
                <a:latin typeface="Times New Roman" panose="02020603050405020304" pitchFamily="18" charset="0"/>
                <a:cs typeface="Times New Roman" panose="02020603050405020304" pitchFamily="18" charset="0"/>
              </a:rPr>
              <a:t>Chụp cắt lớp vi tính ổ bụng (CT scan). CT scan có thể giúp xác định một khối u hoặc phì đại trong tuyến thượng thận. Mẫu tĩnh mạch tuyến thượng thận.</a:t>
            </a:r>
          </a:p>
          <a:p>
            <a:pPr marL="0" indent="0">
              <a:buNone/>
            </a:pPr>
            <a:endParaRPr lang="vi-VN" sz="1800" dirty="0" smtClean="0"/>
          </a:p>
          <a:p>
            <a:pPr marL="0" indent="0">
              <a:buNone/>
            </a:pPr>
            <a:endParaRPr lang="vi-VN" sz="1800" dirty="0"/>
          </a:p>
          <a:p>
            <a:pPr marL="0" indent="0">
              <a:buNone/>
            </a:pPr>
            <a:endParaRPr lang="en-US" sz="2400" dirty="0">
              <a:latin typeface="Arail"/>
              <a:cs typeface="Times New Roman" pitchFamily="18" charset="0"/>
            </a:endParaRPr>
          </a:p>
        </p:txBody>
      </p:sp>
    </p:spTree>
    <p:extLst>
      <p:ext uri="{BB962C8B-B14F-4D97-AF65-F5344CB8AC3E}">
        <p14:creationId xmlns:p14="http://schemas.microsoft.com/office/powerpoint/2010/main" val="21664727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sz="2800" dirty="0"/>
              <a:t>4</a:t>
            </a:r>
            <a:r>
              <a:rPr lang="en-US" sz="2800" dirty="0" smtClean="0"/>
              <a:t>. </a:t>
            </a:r>
            <a:r>
              <a:rPr lang="en-US" sz="2800" dirty="0" err="1" smtClean="0"/>
              <a:t>CƯỜNG</a:t>
            </a:r>
            <a:r>
              <a:rPr lang="en-US" sz="2800" dirty="0" smtClean="0"/>
              <a:t> </a:t>
            </a:r>
            <a:r>
              <a:rPr lang="en-US" sz="2800" dirty="0" err="1" smtClean="0"/>
              <a:t>ALDOSTEROL</a:t>
            </a:r>
            <a:endParaRPr lang="en-US" sz="2800" dirty="0"/>
          </a:p>
        </p:txBody>
      </p:sp>
      <p:pic>
        <p:nvPicPr>
          <p:cNvPr id="6150" name="Picture 6" descr="1"/>
          <p:cNvPicPr>
            <a:picLocks noChangeAspect="1" noChangeArrowheads="1"/>
          </p:cNvPicPr>
          <p:nvPr/>
        </p:nvPicPr>
        <p:blipFill>
          <a:blip r:embed="rId2" cstate="print"/>
          <a:srcRect/>
          <a:stretch>
            <a:fillRect/>
          </a:stretch>
        </p:blipFill>
        <p:spPr bwMode="gray">
          <a:xfrm>
            <a:off x="7391400" y="5529263"/>
            <a:ext cx="1752600" cy="1328737"/>
          </a:xfrm>
          <a:prstGeom prst="rect">
            <a:avLst/>
          </a:prstGeom>
          <a:noFill/>
        </p:spPr>
      </p:pic>
      <p:sp>
        <p:nvSpPr>
          <p:cNvPr id="5" name="Subtitle 2"/>
          <p:cNvSpPr txBox="1">
            <a:spLocks/>
          </p:cNvSpPr>
          <p:nvPr/>
        </p:nvSpPr>
        <p:spPr>
          <a:xfrm>
            <a:off x="5716" y="1268760"/>
            <a:ext cx="9144000" cy="636326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vi-VN" sz="2400" b="1" dirty="0" smtClean="0">
                <a:solidFill>
                  <a:srgbClr val="FF0000"/>
                </a:solidFill>
                <a:latin typeface="Times New Roman" panose="02020603050405020304" pitchFamily="18" charset="0"/>
                <a:cs typeface="Times New Roman" panose="02020603050405020304" pitchFamily="18" charset="0"/>
              </a:rPr>
              <a:t>4. Điều </a:t>
            </a:r>
            <a:r>
              <a:rPr lang="vi-VN" sz="2400" b="1" dirty="0">
                <a:solidFill>
                  <a:srgbClr val="FF0000"/>
                </a:solidFill>
                <a:latin typeface="Times New Roman" panose="02020603050405020304" pitchFamily="18" charset="0"/>
                <a:cs typeface="Times New Roman" panose="02020603050405020304" pitchFamily="18" charset="0"/>
              </a:rPr>
              <a:t>trị </a:t>
            </a:r>
            <a:endParaRPr lang="vi-VN" sz="2400" b="1" dirty="0">
              <a:solidFill>
                <a:srgbClr val="FF0000"/>
              </a:solidFill>
              <a:latin typeface="Times New Roman" panose="02020603050405020304" pitchFamily="18" charset="0"/>
              <a:cs typeface="Times New Roman" panose="02020603050405020304" pitchFamily="18" charset="0"/>
            </a:endParaRPr>
          </a:p>
          <a:p>
            <a:pPr marL="0" indent="0">
              <a:buNone/>
            </a:pPr>
            <a:r>
              <a:rPr lang="vi-VN" sz="2400" b="1" dirty="0" smtClean="0">
                <a:solidFill>
                  <a:srgbClr val="FF0000"/>
                </a:solidFill>
                <a:latin typeface="Times New Roman" panose="02020603050405020304" pitchFamily="18" charset="0"/>
                <a:cs typeface="Times New Roman" panose="02020603050405020304" pitchFamily="18" charset="0"/>
              </a:rPr>
              <a:t>Cho </a:t>
            </a:r>
            <a:r>
              <a:rPr lang="vi-VN" sz="2400" b="1" dirty="0">
                <a:solidFill>
                  <a:srgbClr val="FF0000"/>
                </a:solidFill>
                <a:latin typeface="Times New Roman" panose="02020603050405020304" pitchFamily="18" charset="0"/>
                <a:cs typeface="Times New Roman" panose="02020603050405020304" pitchFamily="18" charset="0"/>
              </a:rPr>
              <a:t>khối u tuyến thượng </a:t>
            </a:r>
            <a:r>
              <a:rPr lang="vi-VN" sz="2400" b="1" dirty="0" smtClean="0">
                <a:solidFill>
                  <a:srgbClr val="FF0000"/>
                </a:solidFill>
                <a:latin typeface="Times New Roman" panose="02020603050405020304" pitchFamily="18" charset="0"/>
                <a:cs typeface="Times New Roman" panose="02020603050405020304" pitchFamily="18" charset="0"/>
              </a:rPr>
              <a:t>thận:</a:t>
            </a:r>
            <a:endParaRPr lang="vi-VN" sz="2400" b="1" dirty="0">
              <a:solidFill>
                <a:srgbClr val="FF0000"/>
              </a:solidFill>
              <a:latin typeface="Times New Roman" panose="02020603050405020304" pitchFamily="18" charset="0"/>
              <a:cs typeface="Times New Roman" panose="02020603050405020304" pitchFamily="18" charset="0"/>
            </a:endParaRPr>
          </a:p>
          <a:p>
            <a:pPr lvl="1">
              <a:buFont typeface="Arial" panose="020B0604020202020204" pitchFamily="34" charset="0"/>
              <a:buChar char="•"/>
            </a:pPr>
            <a:r>
              <a:rPr lang="vi-VN" sz="2000" dirty="0" smtClean="0">
                <a:solidFill>
                  <a:srgbClr val="000000"/>
                </a:solidFill>
                <a:latin typeface="Times New Roman" panose="02020603050405020304" pitchFamily="18" charset="0"/>
                <a:cs typeface="Times New Roman" panose="02020603050405020304" pitchFamily="18" charset="0"/>
              </a:rPr>
              <a:t>Phẫu </a:t>
            </a:r>
            <a:r>
              <a:rPr lang="vi-VN" sz="2000" dirty="0">
                <a:solidFill>
                  <a:srgbClr val="000000"/>
                </a:solidFill>
                <a:latin typeface="Times New Roman" panose="02020603050405020304" pitchFamily="18" charset="0"/>
                <a:cs typeface="Times New Roman" panose="02020603050405020304" pitchFamily="18" charset="0"/>
              </a:rPr>
              <a:t>thuật cắt bỏ tuyến.</a:t>
            </a:r>
          </a:p>
          <a:p>
            <a:pPr lvl="1">
              <a:buFont typeface="Arial" panose="020B0604020202020204" pitchFamily="34" charset="0"/>
              <a:buChar char="•"/>
            </a:pPr>
            <a:r>
              <a:rPr lang="vi-VN" sz="2000" dirty="0" smtClean="0">
                <a:solidFill>
                  <a:srgbClr val="000000"/>
                </a:solidFill>
                <a:latin typeface="Times New Roman" panose="02020603050405020304" pitchFamily="18" charset="0"/>
                <a:cs typeface="Times New Roman" panose="02020603050405020304" pitchFamily="18" charset="0"/>
              </a:rPr>
              <a:t>Chặn </a:t>
            </a:r>
            <a:r>
              <a:rPr lang="vi-VN" sz="2000" dirty="0">
                <a:solidFill>
                  <a:srgbClr val="000000"/>
                </a:solidFill>
                <a:latin typeface="Times New Roman" panose="02020603050405020304" pitchFamily="18" charset="0"/>
                <a:cs typeface="Times New Roman" panose="02020603050405020304" pitchFamily="18" charset="0"/>
              </a:rPr>
              <a:t>aldosterone bằng thuốc chặn aldosterone (thuốc đối kháng thụ thể mineralocorticoid) và thay đổi lối sống</a:t>
            </a:r>
          </a:p>
          <a:p>
            <a:pPr marL="0" indent="0">
              <a:buNone/>
            </a:pPr>
            <a:r>
              <a:rPr lang="vi-VN" sz="2400" b="1" dirty="0" smtClean="0">
                <a:solidFill>
                  <a:srgbClr val="FF0000"/>
                </a:solidFill>
                <a:latin typeface="Times New Roman" panose="02020603050405020304" pitchFamily="18" charset="0"/>
                <a:cs typeface="Times New Roman" panose="02020603050405020304" pitchFamily="18" charset="0"/>
              </a:rPr>
              <a:t>Điều </a:t>
            </a:r>
            <a:r>
              <a:rPr lang="vi-VN" sz="2400" b="1" dirty="0">
                <a:solidFill>
                  <a:srgbClr val="FF0000"/>
                </a:solidFill>
                <a:latin typeface="Times New Roman" panose="02020603050405020304" pitchFamily="18" charset="0"/>
                <a:cs typeface="Times New Roman" panose="02020603050405020304" pitchFamily="18" charset="0"/>
              </a:rPr>
              <a:t>trị hai tuyến thượng thận hoạt động quá </a:t>
            </a:r>
            <a:r>
              <a:rPr lang="vi-VN" sz="2400" b="1" dirty="0" smtClean="0">
                <a:solidFill>
                  <a:srgbClr val="FF0000"/>
                </a:solidFill>
                <a:latin typeface="Times New Roman" panose="02020603050405020304" pitchFamily="18" charset="0"/>
                <a:cs typeface="Times New Roman" panose="02020603050405020304" pitchFamily="18" charset="0"/>
              </a:rPr>
              <a:t>mức: </a:t>
            </a:r>
            <a:endParaRPr lang="vi-VN" sz="2400" b="1" dirty="0">
              <a:solidFill>
                <a:srgbClr val="FF0000"/>
              </a:solidFill>
              <a:latin typeface="Times New Roman" panose="02020603050405020304" pitchFamily="18" charset="0"/>
              <a:cs typeface="Times New Roman" panose="02020603050405020304" pitchFamily="18" charset="0"/>
            </a:endParaRPr>
          </a:p>
          <a:p>
            <a:pPr lvl="1">
              <a:buFont typeface="Arial" panose="020B0604020202020204" pitchFamily="34" charset="0"/>
              <a:buChar char="•"/>
            </a:pPr>
            <a:r>
              <a:rPr lang="vi-VN" sz="2000" dirty="0" smtClean="0">
                <a:solidFill>
                  <a:srgbClr val="000000"/>
                </a:solidFill>
                <a:latin typeface="Times New Roman" panose="02020603050405020304" pitchFamily="18" charset="0"/>
                <a:cs typeface="Times New Roman" panose="02020603050405020304" pitchFamily="18" charset="0"/>
              </a:rPr>
              <a:t>Sự </a:t>
            </a:r>
            <a:r>
              <a:rPr lang="vi-VN" sz="2000" dirty="0">
                <a:solidFill>
                  <a:srgbClr val="000000"/>
                </a:solidFill>
                <a:latin typeface="Times New Roman" panose="02020603050405020304" pitchFamily="18" charset="0"/>
                <a:cs typeface="Times New Roman" panose="02020603050405020304" pitchFamily="18" charset="0"/>
              </a:rPr>
              <a:t>kết hợp thuốc và thay đổi lối sống có thể chữa trị hiệu quả cường aldosterone gây ra bởi hoạt động quá mức của cả hai tuyến thượng thận (tăng sản thượng thận song phương).</a:t>
            </a:r>
          </a:p>
          <a:p>
            <a:pPr marL="0" indent="0">
              <a:buNone/>
            </a:pPr>
            <a:r>
              <a:rPr lang="vi-VN" sz="2400" b="1" dirty="0" smtClean="0">
                <a:solidFill>
                  <a:srgbClr val="FF0000"/>
                </a:solidFill>
                <a:latin typeface="Times New Roman" panose="02020603050405020304" pitchFamily="18" charset="0"/>
                <a:cs typeface="Times New Roman" panose="02020603050405020304" pitchFamily="18" charset="0"/>
              </a:rPr>
              <a:t>Thuốc</a:t>
            </a:r>
            <a:r>
              <a:rPr lang="vi-VN" sz="2400" b="1" dirty="0">
                <a:solidFill>
                  <a:srgbClr val="FF0000"/>
                </a:solidFill>
                <a:latin typeface="Times New Roman" panose="02020603050405020304" pitchFamily="18" charset="0"/>
                <a:cs typeface="Times New Roman" panose="02020603050405020304" pitchFamily="18" charset="0"/>
              </a:rPr>
              <a:t>. </a:t>
            </a:r>
          </a:p>
          <a:p>
            <a:pPr lvl="1">
              <a:buFont typeface="Arial" panose="020B0604020202020204" pitchFamily="34" charset="0"/>
              <a:buChar char="•"/>
            </a:pPr>
            <a:r>
              <a:rPr lang="vi-VN" sz="2000" dirty="0" smtClean="0">
                <a:solidFill>
                  <a:srgbClr val="000000"/>
                </a:solidFill>
                <a:latin typeface="Times New Roman" panose="02020603050405020304" pitchFamily="18" charset="0"/>
                <a:cs typeface="Times New Roman" panose="02020603050405020304" pitchFamily="18" charset="0"/>
              </a:rPr>
              <a:t>Đối </a:t>
            </a:r>
            <a:r>
              <a:rPr lang="vi-VN" sz="2000" dirty="0">
                <a:solidFill>
                  <a:srgbClr val="000000"/>
                </a:solidFill>
                <a:latin typeface="Times New Roman" panose="02020603050405020304" pitchFamily="18" charset="0"/>
                <a:cs typeface="Times New Roman" panose="02020603050405020304" pitchFamily="18" charset="0"/>
              </a:rPr>
              <a:t>kháng thụ thể Mineralocorticoid chặn các hành động của aldosterone trong cơ thể: spironolactone (Aldactone), Inspra.</a:t>
            </a:r>
          </a:p>
          <a:p>
            <a:pPr lvl="1">
              <a:buFont typeface="Arial" panose="020B0604020202020204" pitchFamily="34" charset="0"/>
              <a:buChar char="•"/>
            </a:pPr>
            <a:r>
              <a:rPr lang="vi-VN" sz="2000" dirty="0" smtClean="0">
                <a:solidFill>
                  <a:srgbClr val="000000"/>
                </a:solidFill>
                <a:latin typeface="Times New Roman" panose="02020603050405020304" pitchFamily="18" charset="0"/>
                <a:cs typeface="Times New Roman" panose="02020603050405020304" pitchFamily="18" charset="0"/>
              </a:rPr>
              <a:t>Thay </a:t>
            </a:r>
            <a:r>
              <a:rPr lang="vi-VN" sz="2000" dirty="0">
                <a:solidFill>
                  <a:srgbClr val="000000"/>
                </a:solidFill>
                <a:latin typeface="Times New Roman" panose="02020603050405020304" pitchFamily="18" charset="0"/>
                <a:cs typeface="Times New Roman" panose="02020603050405020304" pitchFamily="18" charset="0"/>
              </a:rPr>
              <a:t>đổi lối sống.. Tập thể dục thường xuyên, hạn chế số lượng rượu uống và ngưng hút thuốc lá cũng có thể cải thiện phản ứng với thuốc.</a:t>
            </a:r>
          </a:p>
          <a:p>
            <a:pPr marL="0" indent="0">
              <a:buNone/>
            </a:pPr>
            <a:endParaRPr lang="vi-VN" sz="1800" dirty="0" smtClean="0"/>
          </a:p>
          <a:p>
            <a:pPr marL="0" indent="0">
              <a:buNone/>
            </a:pPr>
            <a:endParaRPr lang="vi-VN" sz="1800" dirty="0"/>
          </a:p>
          <a:p>
            <a:pPr marL="0" indent="0">
              <a:buNone/>
            </a:pPr>
            <a:endParaRPr lang="en-US" sz="2400" dirty="0">
              <a:latin typeface="Arail"/>
              <a:cs typeface="Times New Roman" pitchFamily="18" charset="0"/>
            </a:endParaRPr>
          </a:p>
        </p:txBody>
      </p:sp>
      <p:pic>
        <p:nvPicPr>
          <p:cNvPr id="6" name="Picture 2" descr="http://www.thuoctienloi.vn/media/catalog/product/cache/4/thumbnail/9df78eab33525d08d6e5fb8d27136e95/a/l/aldactone_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9792" y="3725358"/>
            <a:ext cx="3820294" cy="3132642"/>
          </a:xfrm>
          <a:prstGeom prst="rect">
            <a:avLst/>
          </a:prstGeom>
          <a:noFill/>
          <a:extLst>
            <a:ext uri="{909E8E84-426E-40DD-AFC4-6F175D3DCCD1}">
              <a14:hiddenFill xmlns:a14="http://schemas.microsoft.com/office/drawing/2010/main">
                <a:solidFill>
                  <a:srgbClr val="FFFFFF"/>
                </a:solidFill>
              </a14:hiddenFill>
            </a:ext>
          </a:extLst>
        </p:spPr>
      </p:pic>
      <p:sp>
        <p:nvSpPr>
          <p:cNvPr id="7" name="Subtitle 2"/>
          <p:cNvSpPr txBox="1">
            <a:spLocks/>
          </p:cNvSpPr>
          <p:nvPr/>
        </p:nvSpPr>
        <p:spPr>
          <a:xfrm>
            <a:off x="2879304" y="6101622"/>
            <a:ext cx="3888432" cy="504055"/>
          </a:xfrm>
          <a:prstGeom prst="rect">
            <a:avLst/>
          </a:prstGeom>
        </p:spPr>
        <p:txBody>
          <a:bodyPr vert="horz" lIns="91440" tIns="45720" rIns="91440" bIns="45720" rtlCol="0">
            <a:normAutofit fontScale="77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lvl="1" indent="0">
              <a:buNone/>
            </a:pPr>
            <a:r>
              <a:rPr lang="vi-VN" sz="2000" b="1" dirty="0" smtClean="0">
                <a:solidFill>
                  <a:srgbClr val="000000"/>
                </a:solidFill>
                <a:latin typeface="Times New Roman" panose="02020603050405020304" pitchFamily="18" charset="0"/>
                <a:cs typeface="Times New Roman" panose="02020603050405020304" pitchFamily="18" charset="0"/>
              </a:rPr>
              <a:t>Aldactone 25mg </a:t>
            </a:r>
            <a:r>
              <a:rPr lang="vi-VN" sz="2000" dirty="0" smtClean="0">
                <a:solidFill>
                  <a:srgbClr val="000000"/>
                </a:solidFill>
                <a:latin typeface="Times New Roman" panose="02020603050405020304" pitchFamily="18" charset="0"/>
                <a:cs typeface="Times New Roman" panose="02020603050405020304" pitchFamily="18" charset="0"/>
              </a:rPr>
              <a:t>(</a:t>
            </a:r>
            <a:r>
              <a:rPr lang="vi-VN" sz="2000" b="1" dirty="0" smtClean="0">
                <a:solidFill>
                  <a:srgbClr val="FF0000"/>
                </a:solidFill>
                <a:latin typeface="Times New Roman" panose="02020603050405020304" pitchFamily="18" charset="0"/>
                <a:cs typeface="Times New Roman" panose="02020603050405020304" pitchFamily="18" charset="0"/>
              </a:rPr>
              <a:t>Giá 1.800đ – 2.100đ/Viên</a:t>
            </a:r>
            <a:r>
              <a:rPr lang="vi-VN" sz="2000" dirty="0" smtClean="0">
                <a:solidFill>
                  <a:srgbClr val="000000"/>
                </a:solidFill>
                <a:latin typeface="Times New Roman" panose="02020603050405020304" pitchFamily="18" charset="0"/>
                <a:cs typeface="Times New Roman" panose="02020603050405020304" pitchFamily="18" charset="0"/>
              </a:rPr>
              <a:t>) </a:t>
            </a:r>
            <a:endParaRPr lang="vi-VN" sz="2000" dirty="0" smtClean="0">
              <a:solidFill>
                <a:srgbClr val="000000"/>
              </a:solidFill>
              <a:latin typeface="Times New Roman" panose="02020603050405020304" pitchFamily="18" charset="0"/>
              <a:cs typeface="Times New Roman" panose="02020603050405020304" pitchFamily="18" charset="0"/>
            </a:endParaRPr>
          </a:p>
          <a:p>
            <a:pPr marL="0" indent="0">
              <a:buNone/>
            </a:pPr>
            <a:endParaRPr lang="vi-VN" sz="1800" dirty="0" smtClean="0"/>
          </a:p>
          <a:p>
            <a:pPr marL="0" indent="0">
              <a:buNone/>
            </a:pPr>
            <a:endParaRPr lang="vi-VN" sz="1800" dirty="0"/>
          </a:p>
          <a:p>
            <a:pPr marL="0" indent="0">
              <a:buNone/>
            </a:pPr>
            <a:endParaRPr lang="en-US" sz="2400" dirty="0">
              <a:latin typeface="Arail"/>
              <a:cs typeface="Times New Roman" pitchFamily="18" charset="0"/>
            </a:endParaRPr>
          </a:p>
        </p:txBody>
      </p:sp>
    </p:spTree>
    <p:extLst>
      <p:ext uri="{BB962C8B-B14F-4D97-AF65-F5344CB8AC3E}">
        <p14:creationId xmlns:p14="http://schemas.microsoft.com/office/powerpoint/2010/main" val="2833732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50" name="Picture 6" descr="1"/>
          <p:cNvPicPr>
            <a:picLocks noChangeAspect="1" noChangeArrowheads="1"/>
          </p:cNvPicPr>
          <p:nvPr/>
        </p:nvPicPr>
        <p:blipFill>
          <a:blip r:embed="rId2" cstate="print"/>
          <a:srcRect/>
          <a:stretch>
            <a:fillRect/>
          </a:stretch>
        </p:blipFill>
        <p:spPr bwMode="gray">
          <a:xfrm>
            <a:off x="7391400" y="5529263"/>
            <a:ext cx="1752600" cy="1328737"/>
          </a:xfrm>
          <a:prstGeom prst="rect">
            <a:avLst/>
          </a:prstGeom>
          <a:noFill/>
        </p:spPr>
      </p:pic>
      <p:sp>
        <p:nvSpPr>
          <p:cNvPr id="7" name="Rectangle 2"/>
          <p:cNvSpPr>
            <a:spLocks noGrp="1" noChangeArrowheads="1"/>
          </p:cNvSpPr>
          <p:nvPr>
            <p:ph type="title"/>
          </p:nvPr>
        </p:nvSpPr>
        <p:spPr>
          <a:xfrm>
            <a:off x="457200" y="247650"/>
            <a:ext cx="5943600" cy="1143000"/>
          </a:xfrm>
        </p:spPr>
        <p:txBody>
          <a:bodyPr/>
          <a:lstStyle/>
          <a:p>
            <a:r>
              <a:rPr lang="en-US" sz="2800" dirty="0"/>
              <a:t>5</a:t>
            </a:r>
            <a:r>
              <a:rPr lang="en-US" sz="2800" dirty="0" smtClean="0"/>
              <a:t>. </a:t>
            </a:r>
            <a:r>
              <a:rPr lang="en-US" sz="2800" dirty="0" err="1" smtClean="0"/>
              <a:t>CƯỜNG</a:t>
            </a:r>
            <a:r>
              <a:rPr lang="en-US" sz="2800" dirty="0" smtClean="0"/>
              <a:t> </a:t>
            </a:r>
            <a:r>
              <a:rPr lang="en-US" sz="2800" dirty="0" err="1" smtClean="0"/>
              <a:t>VỎ</a:t>
            </a:r>
            <a:r>
              <a:rPr lang="en-US" sz="2800" dirty="0" smtClean="0"/>
              <a:t> </a:t>
            </a:r>
            <a:r>
              <a:rPr lang="en-US" sz="2800" dirty="0" err="1" smtClean="0"/>
              <a:t>THƯỢNG</a:t>
            </a:r>
            <a:r>
              <a:rPr lang="en-US" sz="2800" dirty="0" smtClean="0"/>
              <a:t> </a:t>
            </a:r>
            <a:r>
              <a:rPr lang="en-US" sz="2800" dirty="0" err="1" smtClean="0"/>
              <a:t>THẬN</a:t>
            </a:r>
            <a:r>
              <a:rPr lang="en-US" sz="2800" dirty="0" smtClean="0"/>
              <a:t>, </a:t>
            </a:r>
            <a:r>
              <a:rPr lang="en-US" sz="2800" dirty="0" err="1" smtClean="0"/>
              <a:t>HỘI</a:t>
            </a:r>
            <a:r>
              <a:rPr lang="en-US" sz="2800" dirty="0" smtClean="0"/>
              <a:t> </a:t>
            </a:r>
            <a:r>
              <a:rPr lang="en-US" sz="2800" dirty="0" err="1" smtClean="0"/>
              <a:t>CHỨNG</a:t>
            </a:r>
            <a:r>
              <a:rPr lang="en-US" sz="2800" dirty="0" smtClean="0"/>
              <a:t> CUSHING</a:t>
            </a:r>
            <a:endParaRPr lang="en-US" sz="2800" dirty="0"/>
          </a:p>
        </p:txBody>
      </p:sp>
      <p:sp>
        <p:nvSpPr>
          <p:cNvPr id="8" name="Subtitle 2"/>
          <p:cNvSpPr txBox="1">
            <a:spLocks/>
          </p:cNvSpPr>
          <p:nvPr/>
        </p:nvSpPr>
        <p:spPr>
          <a:xfrm>
            <a:off x="28331" y="1390650"/>
            <a:ext cx="9144000" cy="5278709"/>
          </a:xfrm>
          <a:prstGeom prst="rect">
            <a:avLst/>
          </a:prstGeom>
        </p:spPr>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vi-VN" sz="2400" b="1" dirty="0" smtClean="0">
                <a:solidFill>
                  <a:srgbClr val="FF0000"/>
                </a:solidFill>
                <a:latin typeface="Times New Roman" panose="02020603050405020304" pitchFamily="18" charset="0"/>
                <a:cs typeface="Times New Roman" panose="02020603050405020304" pitchFamily="18" charset="0"/>
              </a:rPr>
              <a:t>1. Định nghĩa</a:t>
            </a:r>
          </a:p>
          <a:p>
            <a:pPr lvl="1" algn="just">
              <a:buFont typeface="Arial" panose="020B0604020202020204" pitchFamily="34" charset="0"/>
              <a:buChar char="•"/>
            </a:pPr>
            <a:r>
              <a:rPr lang="vi-VN" sz="2300" dirty="0" smtClean="0">
                <a:solidFill>
                  <a:srgbClr val="000000"/>
                </a:solidFill>
                <a:latin typeface="Times New Roman" panose="02020603050405020304" pitchFamily="18" charset="0"/>
                <a:cs typeface="Times New Roman" panose="02020603050405020304" pitchFamily="18" charset="0"/>
              </a:rPr>
              <a:t>Sự gia tăng mạn tính hormon glucocorticoid do nhiều nguyên nhân khác nhau gây ra hội chứng Cushing.</a:t>
            </a:r>
          </a:p>
          <a:p>
            <a:pPr lvl="1" algn="just">
              <a:buFont typeface="Arial" panose="020B0604020202020204" pitchFamily="34" charset="0"/>
              <a:buChar char="•"/>
            </a:pPr>
            <a:r>
              <a:rPr lang="vi-VN" sz="2300" dirty="0" smtClean="0">
                <a:solidFill>
                  <a:srgbClr val="000000"/>
                </a:solidFill>
                <a:latin typeface="Times New Roman" panose="02020603050405020304" pitchFamily="18" charset="0"/>
                <a:cs typeface="Times New Roman" panose="02020603050405020304" pitchFamily="18" charset="0"/>
              </a:rPr>
              <a:t>Nguyên nhân thường gặp nhất của hội chứng Cushing là do thuốc.</a:t>
            </a:r>
          </a:p>
          <a:p>
            <a:pPr lvl="1" algn="just">
              <a:buFont typeface="Arial" panose="020B0604020202020204" pitchFamily="34" charset="0"/>
              <a:buChar char="•"/>
            </a:pPr>
            <a:r>
              <a:rPr lang="vi-VN" sz="2300" dirty="0" smtClean="0">
                <a:solidFill>
                  <a:srgbClr val="000000"/>
                </a:solidFill>
                <a:latin typeface="Times New Roman" panose="02020603050405020304" pitchFamily="18" charset="0"/>
                <a:cs typeface="Times New Roman" panose="02020603050405020304" pitchFamily="18" charset="0"/>
              </a:rPr>
              <a:t>Các nguyên nhân khác là do rối loạn ở tuyến yên, thượng thận hoặc do sự tiết ACTH lạc chỗ.</a:t>
            </a:r>
          </a:p>
          <a:p>
            <a:pPr lvl="1" algn="just">
              <a:buFont typeface="Arial" panose="020B0604020202020204" pitchFamily="34" charset="0"/>
              <a:buChar char="•"/>
            </a:pPr>
            <a:r>
              <a:rPr lang="vi-VN" sz="2300" dirty="0" smtClean="0">
                <a:solidFill>
                  <a:srgbClr val="000000"/>
                </a:solidFill>
                <a:latin typeface="Times New Roman" panose="02020603050405020304" pitchFamily="18" charset="0"/>
                <a:cs typeface="Times New Roman" panose="02020603050405020304" pitchFamily="18" charset="0"/>
              </a:rPr>
              <a:t>Danh từ bệnh Cushing để chỉ hội chứng Cushing do tuyến yên tăng tiết ACTH.</a:t>
            </a:r>
          </a:p>
          <a:p>
            <a:pPr marL="0" indent="0" algn="just">
              <a:buNone/>
            </a:pPr>
            <a:r>
              <a:rPr lang="vi-VN" sz="2400" dirty="0" smtClean="0">
                <a:solidFill>
                  <a:srgbClr val="000000"/>
                </a:solidFill>
                <a:latin typeface="Times New Roman" panose="02020603050405020304" pitchFamily="18" charset="0"/>
                <a:cs typeface="Times New Roman" panose="02020603050405020304" pitchFamily="18" charset="0"/>
              </a:rPr>
              <a:t> </a:t>
            </a:r>
          </a:p>
          <a:p>
            <a:pPr marL="0" indent="0" algn="just">
              <a:buNone/>
            </a:pPr>
            <a:r>
              <a:rPr lang="vi-VN" sz="2400" b="1" dirty="0" smtClean="0">
                <a:solidFill>
                  <a:srgbClr val="FF0000"/>
                </a:solidFill>
                <a:latin typeface="Times New Roman" panose="02020603050405020304" pitchFamily="18" charset="0"/>
                <a:cs typeface="Times New Roman" panose="02020603050405020304" pitchFamily="18" charset="0"/>
              </a:rPr>
              <a:t>2. Nguyên nhân</a:t>
            </a:r>
          </a:p>
          <a:p>
            <a:pPr lvl="1" algn="just">
              <a:buFont typeface="Arial" panose="020B0604020202020204" pitchFamily="34" charset="0"/>
              <a:buChar char="•"/>
            </a:pPr>
            <a:r>
              <a:rPr lang="vi-VN" sz="2300" dirty="0" smtClean="0">
                <a:solidFill>
                  <a:srgbClr val="000000"/>
                </a:solidFill>
                <a:latin typeface="Times New Roman" panose="02020603050405020304" pitchFamily="18" charset="0"/>
                <a:cs typeface="Times New Roman" panose="02020603050405020304" pitchFamily="18" charset="0"/>
              </a:rPr>
              <a:t>Sự tăng tiết ACTH xảy ra từng đợt ngẫu nhiên gây ra sự tăng tiết cortisol không còn tuân theo nhịp điệu trong ngày.</a:t>
            </a:r>
          </a:p>
          <a:p>
            <a:pPr lvl="1" algn="just">
              <a:buFont typeface="Arial" panose="020B0604020202020204" pitchFamily="34" charset="0"/>
              <a:buChar char="•"/>
            </a:pPr>
            <a:r>
              <a:rPr lang="vi-VN" sz="2300" dirty="0" smtClean="0">
                <a:solidFill>
                  <a:srgbClr val="000000"/>
                </a:solidFill>
                <a:latin typeface="Times New Roman" panose="02020603050405020304" pitchFamily="18" charset="0"/>
                <a:cs typeface="Times New Roman" panose="02020603050405020304" pitchFamily="18" charset="0"/>
              </a:rPr>
              <a:t>90% trường hợp bệnh Cushing gây ra do u tuyến của tuyến yên.</a:t>
            </a:r>
          </a:p>
          <a:p>
            <a:pPr lvl="1" algn="just">
              <a:buFont typeface="Arial" panose="020B0604020202020204" pitchFamily="34" charset="0"/>
              <a:buChar char="•"/>
            </a:pPr>
            <a:r>
              <a:rPr lang="vi-VN" sz="2300" dirty="0" smtClean="0">
                <a:solidFill>
                  <a:srgbClr val="000000"/>
                </a:solidFill>
                <a:latin typeface="Times New Roman" panose="02020603050405020304" pitchFamily="18" charset="0"/>
                <a:cs typeface="Times New Roman" panose="02020603050405020304" pitchFamily="18" charset="0"/>
              </a:rPr>
              <a:t>Hội chứng tiết ACTH lạc chỗ</a:t>
            </a:r>
          </a:p>
          <a:p>
            <a:pPr lvl="1" algn="just">
              <a:buFont typeface="Arial" panose="020B0604020202020204" pitchFamily="34" charset="0"/>
              <a:buChar char="•"/>
            </a:pPr>
            <a:r>
              <a:rPr lang="vi-VN" sz="2300" dirty="0" smtClean="0">
                <a:solidFill>
                  <a:srgbClr val="000000"/>
                </a:solidFill>
                <a:latin typeface="Times New Roman" panose="02020603050405020304" pitchFamily="18" charset="0"/>
                <a:cs typeface="Times New Roman" panose="02020603050405020304" pitchFamily="18" charset="0"/>
              </a:rPr>
              <a:t>Sự tiết ACTH và cortisol trong trường hợp này thường cao hơn trong bệnh Cushing nhiều và cũng liên tục hơn.</a:t>
            </a:r>
          </a:p>
          <a:p>
            <a:pPr lvl="1" algn="just">
              <a:buFont typeface="Arial" panose="020B0604020202020204" pitchFamily="34" charset="0"/>
              <a:buChar char="•"/>
            </a:pPr>
            <a:r>
              <a:rPr lang="vi-VN" sz="2300" dirty="0" smtClean="0">
                <a:solidFill>
                  <a:srgbClr val="000000"/>
                </a:solidFill>
                <a:latin typeface="Times New Roman" panose="02020603050405020304" pitchFamily="18" charset="0"/>
                <a:cs typeface="Times New Roman" panose="02020603050405020304" pitchFamily="18" charset="0"/>
              </a:rPr>
              <a:t>Tuy nhiên các triệu chứng điển hình của hội chứng Cushing lại ít gặp vì sự tăng tiết cortisol xảy ra nhanh và bệnh nhân kém ăn, ngoài ra còn có các biểu hiện khác của bệnh ác tính.</a:t>
            </a:r>
          </a:p>
          <a:p>
            <a:pPr lvl="1" algn="just">
              <a:buFont typeface="Arial" panose="020B0604020202020204" pitchFamily="34" charset="0"/>
              <a:buChar char="•"/>
            </a:pPr>
            <a:r>
              <a:rPr lang="vi-VN" sz="2300" dirty="0" smtClean="0">
                <a:solidFill>
                  <a:srgbClr val="000000"/>
                </a:solidFill>
                <a:latin typeface="Times New Roman" panose="02020603050405020304" pitchFamily="18" charset="0"/>
                <a:cs typeface="Times New Roman" panose="02020603050405020304" pitchFamily="18" charset="0"/>
              </a:rPr>
              <a:t>U tuyến thượng thận</a:t>
            </a:r>
          </a:p>
          <a:p>
            <a:pPr lvl="1" algn="just">
              <a:buFont typeface="Arial" panose="020B0604020202020204" pitchFamily="34" charset="0"/>
              <a:buChar char="•"/>
            </a:pPr>
            <a:r>
              <a:rPr lang="vi-VN" sz="2300" dirty="0" smtClean="0">
                <a:solidFill>
                  <a:srgbClr val="000000"/>
                </a:solidFill>
                <a:latin typeface="Times New Roman" panose="02020603050405020304" pitchFamily="18" charset="0"/>
                <a:cs typeface="Times New Roman" panose="02020603050405020304" pitchFamily="18" charset="0"/>
              </a:rPr>
              <a:t>U tăng tiết cortisol tự phát, tuyến yên sẽ bị ức chế và sự tiết ACTH giảm, do đó phần tuyến thượng thận bình thường bên còn lại sẽ teo.</a:t>
            </a:r>
          </a:p>
          <a:p>
            <a:pPr lvl="1" algn="just">
              <a:buFont typeface="Arial" panose="020B0604020202020204" pitchFamily="34" charset="0"/>
              <a:buChar char="•"/>
            </a:pPr>
            <a:r>
              <a:rPr lang="vi-VN" sz="2300" dirty="0" smtClean="0">
                <a:solidFill>
                  <a:srgbClr val="000000"/>
                </a:solidFill>
                <a:latin typeface="Times New Roman" panose="02020603050405020304" pitchFamily="18" charset="0"/>
                <a:cs typeface="Times New Roman" panose="02020603050405020304" pitchFamily="18" charset="0"/>
              </a:rPr>
              <a:t>U tuyến của tuyến thượng thận thường chỉ tiết cortisol.</a:t>
            </a:r>
          </a:p>
          <a:p>
            <a:pPr lvl="1" algn="just">
              <a:buFont typeface="Arial" panose="020B0604020202020204" pitchFamily="34" charset="0"/>
              <a:buChar char="•"/>
            </a:pPr>
            <a:r>
              <a:rPr lang="vi-VN" sz="2300" dirty="0" smtClean="0">
                <a:solidFill>
                  <a:srgbClr val="000000"/>
                </a:solidFill>
                <a:latin typeface="Times New Roman" panose="02020603050405020304" pitchFamily="18" charset="0"/>
                <a:cs typeface="Times New Roman" panose="02020603050405020304" pitchFamily="18" charset="0"/>
              </a:rPr>
              <a:t>Ung thư biểu mô tuyến thượng thận tiết nhiều loại hormon thượng thận và cả tiền chất của nó.</a:t>
            </a:r>
          </a:p>
          <a:p>
            <a:pPr marL="0" indent="0">
              <a:buNone/>
            </a:pPr>
            <a:endParaRPr lang="vi-VN" sz="1800" dirty="0" smtClean="0"/>
          </a:p>
          <a:p>
            <a:pPr marL="0" indent="0">
              <a:buNone/>
            </a:pPr>
            <a:endParaRPr lang="vi-VN" sz="1800" dirty="0"/>
          </a:p>
          <a:p>
            <a:pPr marL="0" indent="0">
              <a:buNone/>
            </a:pPr>
            <a:endParaRPr lang="en-US" sz="2400" dirty="0">
              <a:latin typeface="Arail"/>
              <a:cs typeface="Times New Roman" pitchFamily="18" charset="0"/>
            </a:endParaRPr>
          </a:p>
        </p:txBody>
      </p:sp>
    </p:spTree>
    <p:extLst>
      <p:ext uri="{BB962C8B-B14F-4D97-AF65-F5344CB8AC3E}">
        <p14:creationId xmlns:p14="http://schemas.microsoft.com/office/powerpoint/2010/main" val="30135503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50" name="Picture 6" descr="1"/>
          <p:cNvPicPr>
            <a:picLocks noChangeAspect="1" noChangeArrowheads="1"/>
          </p:cNvPicPr>
          <p:nvPr/>
        </p:nvPicPr>
        <p:blipFill>
          <a:blip r:embed="rId2" cstate="print"/>
          <a:srcRect/>
          <a:stretch>
            <a:fillRect/>
          </a:stretch>
        </p:blipFill>
        <p:spPr bwMode="gray">
          <a:xfrm>
            <a:off x="7391400" y="5529263"/>
            <a:ext cx="1752600" cy="1328737"/>
          </a:xfrm>
          <a:prstGeom prst="rect">
            <a:avLst/>
          </a:prstGeom>
          <a:noFill/>
        </p:spPr>
      </p:pic>
      <p:sp>
        <p:nvSpPr>
          <p:cNvPr id="6" name="Rectangle 2"/>
          <p:cNvSpPr>
            <a:spLocks noGrp="1" noChangeArrowheads="1"/>
          </p:cNvSpPr>
          <p:nvPr>
            <p:ph type="title"/>
          </p:nvPr>
        </p:nvSpPr>
        <p:spPr>
          <a:xfrm>
            <a:off x="457200" y="247650"/>
            <a:ext cx="5943600" cy="1143000"/>
          </a:xfrm>
        </p:spPr>
        <p:txBody>
          <a:bodyPr/>
          <a:lstStyle/>
          <a:p>
            <a:r>
              <a:rPr lang="en-US" sz="2800" dirty="0"/>
              <a:t>5</a:t>
            </a:r>
            <a:r>
              <a:rPr lang="en-US" sz="2800" dirty="0" smtClean="0"/>
              <a:t>. </a:t>
            </a:r>
            <a:r>
              <a:rPr lang="en-US" sz="2800" dirty="0" err="1" smtClean="0"/>
              <a:t>CƯỜNG</a:t>
            </a:r>
            <a:r>
              <a:rPr lang="en-US" sz="2800" dirty="0" smtClean="0"/>
              <a:t> </a:t>
            </a:r>
            <a:r>
              <a:rPr lang="en-US" sz="2800" dirty="0" err="1" smtClean="0"/>
              <a:t>VỎ</a:t>
            </a:r>
            <a:r>
              <a:rPr lang="en-US" sz="2800" dirty="0" smtClean="0"/>
              <a:t> </a:t>
            </a:r>
            <a:r>
              <a:rPr lang="en-US" sz="2800" dirty="0" err="1" smtClean="0"/>
              <a:t>THƯỢNG</a:t>
            </a:r>
            <a:r>
              <a:rPr lang="en-US" sz="2800" dirty="0" smtClean="0"/>
              <a:t> </a:t>
            </a:r>
            <a:r>
              <a:rPr lang="en-US" sz="2800" dirty="0" err="1" smtClean="0"/>
              <a:t>THẬN</a:t>
            </a:r>
            <a:r>
              <a:rPr lang="en-US" sz="2800" dirty="0" smtClean="0"/>
              <a:t>, </a:t>
            </a:r>
            <a:r>
              <a:rPr lang="en-US" sz="2800" dirty="0" err="1" smtClean="0"/>
              <a:t>HỘI</a:t>
            </a:r>
            <a:r>
              <a:rPr lang="en-US" sz="2800" dirty="0" smtClean="0"/>
              <a:t> </a:t>
            </a:r>
            <a:r>
              <a:rPr lang="en-US" sz="2800" dirty="0" err="1" smtClean="0"/>
              <a:t>CHỨNG</a:t>
            </a:r>
            <a:r>
              <a:rPr lang="en-US" sz="2800" dirty="0" smtClean="0"/>
              <a:t> CUSHING</a:t>
            </a:r>
            <a:endParaRPr lang="en-US" sz="2800" dirty="0"/>
          </a:p>
        </p:txBody>
      </p:sp>
      <p:sp>
        <p:nvSpPr>
          <p:cNvPr id="5" name="Subtitle 2"/>
          <p:cNvSpPr txBox="1">
            <a:spLocks/>
          </p:cNvSpPr>
          <p:nvPr/>
        </p:nvSpPr>
        <p:spPr>
          <a:xfrm>
            <a:off x="-6503" y="1389650"/>
            <a:ext cx="9144000" cy="636326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vi-VN" sz="1800" b="1" dirty="0" smtClean="0">
                <a:solidFill>
                  <a:srgbClr val="FF0000"/>
                </a:solidFill>
                <a:latin typeface="Times New Roman" panose="02020603050405020304" pitchFamily="18" charset="0"/>
                <a:cs typeface="Times New Roman" panose="02020603050405020304" pitchFamily="18" charset="0"/>
              </a:rPr>
              <a:t>3</a:t>
            </a:r>
            <a:r>
              <a:rPr lang="vi-VN" sz="1800" b="1" dirty="0" smtClean="0">
                <a:solidFill>
                  <a:srgbClr val="FF0000"/>
                </a:solidFill>
                <a:latin typeface="Times New Roman" panose="02020603050405020304" pitchFamily="18" charset="0"/>
                <a:cs typeface="Times New Roman" panose="02020603050405020304" pitchFamily="18" charset="0"/>
              </a:rPr>
              <a:t>. </a:t>
            </a:r>
            <a:r>
              <a:rPr lang="vi-VN" sz="1800" b="1" dirty="0" smtClean="0">
                <a:solidFill>
                  <a:srgbClr val="FF0000"/>
                </a:solidFill>
                <a:latin typeface="Times New Roman" panose="02020603050405020304" pitchFamily="18" charset="0"/>
                <a:cs typeface="Times New Roman" panose="02020603050405020304" pitchFamily="18" charset="0"/>
              </a:rPr>
              <a:t>Điều </a:t>
            </a:r>
            <a:r>
              <a:rPr lang="vi-VN" sz="1800" b="1" dirty="0">
                <a:solidFill>
                  <a:srgbClr val="FF0000"/>
                </a:solidFill>
                <a:latin typeface="Times New Roman" panose="02020603050405020304" pitchFamily="18" charset="0"/>
                <a:cs typeface="Times New Roman" panose="02020603050405020304" pitchFamily="18" charset="0"/>
              </a:rPr>
              <a:t>trị</a:t>
            </a:r>
          </a:p>
          <a:p>
            <a:pPr lvl="1" algn="just">
              <a:buFont typeface="Arial" panose="020B0604020202020204" pitchFamily="34" charset="0"/>
              <a:buChar char="•"/>
            </a:pPr>
            <a:r>
              <a:rPr lang="vi-VN" sz="1800" dirty="0">
                <a:solidFill>
                  <a:srgbClr val="000000"/>
                </a:solidFill>
                <a:latin typeface="Times New Roman" panose="02020603050405020304" pitchFamily="18" charset="0"/>
                <a:cs typeface="Times New Roman" panose="02020603050405020304" pitchFamily="18" charset="0"/>
              </a:rPr>
              <a:t>Phẫu thật: Phương pháp điều trị bệnh Cushing tốt nhất là phẫu thuật.</a:t>
            </a:r>
          </a:p>
          <a:p>
            <a:pPr lvl="1" algn="just">
              <a:buFont typeface="Arial" panose="020B0604020202020204" pitchFamily="34" charset="0"/>
              <a:buChar char="•"/>
            </a:pPr>
            <a:r>
              <a:rPr lang="vi-VN" sz="1800" dirty="0">
                <a:solidFill>
                  <a:srgbClr val="000000"/>
                </a:solidFill>
                <a:latin typeface="Times New Roman" panose="02020603050405020304" pitchFamily="18" charset="0"/>
                <a:cs typeface="Times New Roman" panose="02020603050405020304" pitchFamily="18" charset="0"/>
              </a:rPr>
              <a:t>Xạ trị: Chiếu xạ với các hạt nặng có tỉ lệ thành công 80% nhưng đòi hỏi kỹ thuật rất cao nên không được áp dụng rộng rãi</a:t>
            </a:r>
            <a:r>
              <a:rPr lang="vi-VN" sz="1800" dirty="0" smtClean="0">
                <a:solidFill>
                  <a:srgbClr val="000000"/>
                </a:solidFill>
                <a:latin typeface="Times New Roman" panose="02020603050405020304" pitchFamily="18" charset="0"/>
                <a:cs typeface="Times New Roman" panose="02020603050405020304" pitchFamily="18" charset="0"/>
              </a:rPr>
              <a:t>.</a:t>
            </a:r>
          </a:p>
          <a:p>
            <a:pPr lvl="1" algn="just">
              <a:buFont typeface="Arial" panose="020B0604020202020204" pitchFamily="34" charset="0"/>
              <a:buChar char="•"/>
            </a:pPr>
            <a:r>
              <a:rPr lang="vi-VN" sz="1800" dirty="0">
                <a:solidFill>
                  <a:srgbClr val="000000"/>
                </a:solidFill>
                <a:latin typeface="Times New Roman" panose="02020603050405020304" pitchFamily="18" charset="0"/>
                <a:cs typeface="Times New Roman" panose="02020603050405020304" pitchFamily="18" charset="0"/>
              </a:rPr>
              <a:t>U tiết ACTH lạc chỗ: Điều trị tận gốc là cắt bỏ u, nếu u ác tính và đã di căn xa không thể mổ được thì dùng các thuốc kể trên để ngăn sự gia tăng cortisol</a:t>
            </a:r>
          </a:p>
          <a:p>
            <a:pPr lvl="1" algn="just">
              <a:buFont typeface="Arial" panose="020B0604020202020204" pitchFamily="34" charset="0"/>
              <a:buChar char="•"/>
            </a:pPr>
            <a:r>
              <a:rPr lang="vi-VN" sz="1800" dirty="0">
                <a:solidFill>
                  <a:srgbClr val="000000"/>
                </a:solidFill>
                <a:latin typeface="Times New Roman" panose="02020603050405020304" pitchFamily="18" charset="0"/>
                <a:cs typeface="Times New Roman" panose="02020603050405020304" pitchFamily="18" charset="0"/>
              </a:rPr>
              <a:t>U tuyến thượng thận: Chủ yếu là phẫu thuật. Trường hợp K biểu mô tuyến thượng thận, nếu còn sót lại sau mổ thì dùng Mitotan để ức chế sự tổng hợp </a:t>
            </a:r>
            <a:r>
              <a:rPr lang="vi-VN" sz="1800" dirty="0" smtClean="0">
                <a:solidFill>
                  <a:srgbClr val="000000"/>
                </a:solidFill>
                <a:latin typeface="Times New Roman" panose="02020603050405020304" pitchFamily="18" charset="0"/>
                <a:cs typeface="Times New Roman" panose="02020603050405020304" pitchFamily="18" charset="0"/>
              </a:rPr>
              <a:t>cortisol.</a:t>
            </a:r>
          </a:p>
          <a:p>
            <a:pPr marL="457200" lvl="1" indent="0" algn="just">
              <a:buNone/>
            </a:pPr>
            <a:r>
              <a:rPr lang="vi-VN" sz="1800" b="1" dirty="0" smtClean="0">
                <a:solidFill>
                  <a:srgbClr val="FF0000"/>
                </a:solidFill>
                <a:latin typeface="Times New Roman" panose="02020603050405020304" pitchFamily="18" charset="0"/>
                <a:cs typeface="Times New Roman" panose="02020603050405020304" pitchFamily="18" charset="0"/>
              </a:rPr>
              <a:t>Điều trị bằng thuốc</a:t>
            </a:r>
            <a:endParaRPr lang="vi-VN" sz="1800" b="1" dirty="0">
              <a:solidFill>
                <a:srgbClr val="FF0000"/>
              </a:solidFill>
              <a:latin typeface="Times New Roman" panose="02020603050405020304" pitchFamily="18" charset="0"/>
              <a:cs typeface="Times New Roman" panose="02020603050405020304" pitchFamily="18" charset="0"/>
            </a:endParaRPr>
          </a:p>
          <a:p>
            <a:pPr lvl="1" algn="just">
              <a:buFont typeface="Arial" panose="020B0604020202020204" pitchFamily="34" charset="0"/>
              <a:buChar char="•"/>
            </a:pPr>
            <a:r>
              <a:rPr lang="vi-VN" sz="1800" dirty="0" smtClean="0">
                <a:solidFill>
                  <a:srgbClr val="000000"/>
                </a:solidFill>
                <a:latin typeface="Times New Roman" panose="02020603050405020304" pitchFamily="18" charset="0"/>
                <a:cs typeface="Times New Roman" panose="02020603050405020304" pitchFamily="18" charset="0"/>
              </a:rPr>
              <a:t>Các </a:t>
            </a:r>
            <a:r>
              <a:rPr lang="vi-VN" sz="1800" dirty="0">
                <a:solidFill>
                  <a:srgbClr val="000000"/>
                </a:solidFill>
                <a:latin typeface="Times New Roman" panose="02020603050405020304" pitchFamily="18" charset="0"/>
                <a:cs typeface="Times New Roman" panose="02020603050405020304" pitchFamily="18" charset="0"/>
              </a:rPr>
              <a:t>thuốc ức chế tiết cortisol: Ketoconazol, Metyparon 2g/ngày cùng với Aminoglutethimide 1g/ngày (uống chia 4 lần), Mitotan, Reserpin, Bromocriptin, Cyproheptadin, Valproat natri.</a:t>
            </a:r>
          </a:p>
          <a:p>
            <a:pPr marL="0" indent="0">
              <a:buNone/>
            </a:pPr>
            <a:endParaRPr lang="vi-VN" sz="1800" dirty="0"/>
          </a:p>
          <a:p>
            <a:pPr marL="0" indent="0">
              <a:buNone/>
            </a:pPr>
            <a:endParaRPr lang="vi-VN" sz="1800" dirty="0" smtClean="0"/>
          </a:p>
          <a:p>
            <a:pPr marL="0" indent="0">
              <a:buNone/>
            </a:pPr>
            <a:endParaRPr lang="vi-VN" sz="1800" dirty="0"/>
          </a:p>
          <a:p>
            <a:pPr marL="0" indent="0">
              <a:buNone/>
            </a:pPr>
            <a:endParaRPr lang="en-US" sz="2400" dirty="0">
              <a:latin typeface="Arail"/>
              <a:cs typeface="Times New Roman" pitchFamily="18" charset="0"/>
            </a:endParaRPr>
          </a:p>
        </p:txBody>
      </p:sp>
      <p:pic>
        <p:nvPicPr>
          <p:cNvPr id="2050" name="Picture 2" descr="http://www.mekophar.com/upload_file/Ketoconazole-200mg-37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27089" y="4253076"/>
            <a:ext cx="4610408" cy="2604924"/>
          </a:xfrm>
          <a:prstGeom prst="rect">
            <a:avLst/>
          </a:prstGeom>
          <a:noFill/>
          <a:extLst>
            <a:ext uri="{909E8E84-426E-40DD-AFC4-6F175D3DCCD1}">
              <a14:hiddenFill xmlns:a14="http://schemas.microsoft.com/office/drawing/2010/main">
                <a:solidFill>
                  <a:srgbClr val="FFFFFF"/>
                </a:solidFill>
              </a14:hiddenFill>
            </a:ext>
          </a:extLst>
        </p:spPr>
      </p:pic>
      <p:sp>
        <p:nvSpPr>
          <p:cNvPr id="7" name="Subtitle 2"/>
          <p:cNvSpPr txBox="1">
            <a:spLocks/>
          </p:cNvSpPr>
          <p:nvPr/>
        </p:nvSpPr>
        <p:spPr>
          <a:xfrm>
            <a:off x="4211960" y="6353945"/>
            <a:ext cx="3888432" cy="504055"/>
          </a:xfrm>
          <a:prstGeom prst="rect">
            <a:avLst/>
          </a:prstGeom>
        </p:spPr>
        <p:txBody>
          <a:bodyPr vert="horz" lIns="91440" tIns="45720" rIns="91440" bIns="45720" rtlCol="0">
            <a:normAutofit fontScale="77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lvl="1" indent="0">
              <a:buNone/>
            </a:pPr>
            <a:r>
              <a:rPr lang="vi-VN" sz="2000" b="1" dirty="0" smtClean="0">
                <a:solidFill>
                  <a:srgbClr val="000000"/>
                </a:solidFill>
                <a:latin typeface="Times New Roman" panose="02020603050405020304" pitchFamily="18" charset="0"/>
                <a:cs typeface="Times New Roman" panose="02020603050405020304" pitchFamily="18" charset="0"/>
              </a:rPr>
              <a:t>Ketoconazole 200mg </a:t>
            </a:r>
            <a:r>
              <a:rPr lang="vi-VN" sz="2000" dirty="0" smtClean="0">
                <a:solidFill>
                  <a:srgbClr val="000000"/>
                </a:solidFill>
                <a:latin typeface="Times New Roman" panose="02020603050405020304" pitchFamily="18" charset="0"/>
                <a:cs typeface="Times New Roman" panose="02020603050405020304" pitchFamily="18" charset="0"/>
              </a:rPr>
              <a:t>(</a:t>
            </a:r>
            <a:r>
              <a:rPr lang="vi-VN" sz="2000" b="1" dirty="0" smtClean="0">
                <a:solidFill>
                  <a:srgbClr val="FF0000"/>
                </a:solidFill>
                <a:latin typeface="Times New Roman" panose="02020603050405020304" pitchFamily="18" charset="0"/>
                <a:cs typeface="Times New Roman" panose="02020603050405020304" pitchFamily="18" charset="0"/>
              </a:rPr>
              <a:t>Giá 1.500đ/Viên</a:t>
            </a:r>
            <a:r>
              <a:rPr lang="vi-VN" sz="2000" dirty="0" smtClean="0">
                <a:solidFill>
                  <a:srgbClr val="000000"/>
                </a:solidFill>
                <a:latin typeface="Times New Roman" panose="02020603050405020304" pitchFamily="18" charset="0"/>
                <a:cs typeface="Times New Roman" panose="02020603050405020304" pitchFamily="18" charset="0"/>
              </a:rPr>
              <a:t>) </a:t>
            </a:r>
            <a:endParaRPr lang="vi-VN" sz="2000" dirty="0" smtClean="0">
              <a:solidFill>
                <a:srgbClr val="000000"/>
              </a:solidFill>
              <a:latin typeface="Times New Roman" panose="02020603050405020304" pitchFamily="18" charset="0"/>
              <a:cs typeface="Times New Roman" panose="02020603050405020304" pitchFamily="18" charset="0"/>
            </a:endParaRPr>
          </a:p>
          <a:p>
            <a:pPr marL="0" indent="0">
              <a:buNone/>
            </a:pPr>
            <a:endParaRPr lang="vi-VN" sz="1800" dirty="0" smtClean="0"/>
          </a:p>
          <a:p>
            <a:pPr marL="0" indent="0">
              <a:buNone/>
            </a:pPr>
            <a:endParaRPr lang="vi-VN" sz="1800" dirty="0"/>
          </a:p>
          <a:p>
            <a:pPr marL="0" indent="0">
              <a:buNone/>
            </a:pPr>
            <a:endParaRPr lang="en-US" sz="2400" dirty="0">
              <a:latin typeface="Arail"/>
              <a:cs typeface="Times New Roman" pitchFamily="18" charset="0"/>
            </a:endParaRPr>
          </a:p>
        </p:txBody>
      </p:sp>
    </p:spTree>
    <p:extLst>
      <p:ext uri="{BB962C8B-B14F-4D97-AF65-F5344CB8AC3E}">
        <p14:creationId xmlns:p14="http://schemas.microsoft.com/office/powerpoint/2010/main" val="3325885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50" name="Picture 6" descr="1"/>
          <p:cNvPicPr>
            <a:picLocks noChangeAspect="1" noChangeArrowheads="1"/>
          </p:cNvPicPr>
          <p:nvPr/>
        </p:nvPicPr>
        <p:blipFill>
          <a:blip r:embed="rId2" cstate="print"/>
          <a:srcRect/>
          <a:stretch>
            <a:fillRect/>
          </a:stretch>
        </p:blipFill>
        <p:spPr bwMode="gray">
          <a:xfrm>
            <a:off x="7391400" y="5529263"/>
            <a:ext cx="1752600" cy="1328737"/>
          </a:xfrm>
          <a:prstGeom prst="rect">
            <a:avLst/>
          </a:prstGeom>
          <a:noFill/>
        </p:spPr>
      </p:pic>
      <p:sp>
        <p:nvSpPr>
          <p:cNvPr id="6" name="Rectangle 2"/>
          <p:cNvSpPr>
            <a:spLocks noGrp="1" noChangeArrowheads="1"/>
          </p:cNvSpPr>
          <p:nvPr>
            <p:ph type="title"/>
          </p:nvPr>
        </p:nvSpPr>
        <p:spPr>
          <a:xfrm>
            <a:off x="457200" y="247650"/>
            <a:ext cx="5943600" cy="1143000"/>
          </a:xfrm>
        </p:spPr>
        <p:txBody>
          <a:bodyPr/>
          <a:lstStyle/>
          <a:p>
            <a:r>
              <a:rPr lang="en-US" sz="2800" dirty="0"/>
              <a:t>6</a:t>
            </a:r>
            <a:r>
              <a:rPr lang="en-US" sz="2800" dirty="0" smtClean="0"/>
              <a:t>. </a:t>
            </a:r>
            <a:r>
              <a:rPr lang="en-US" sz="2800" dirty="0" err="1" smtClean="0"/>
              <a:t>SUY</a:t>
            </a:r>
            <a:r>
              <a:rPr lang="en-US" sz="2800" dirty="0" smtClean="0"/>
              <a:t> </a:t>
            </a:r>
            <a:r>
              <a:rPr lang="en-US" sz="2800" dirty="0" err="1" smtClean="0"/>
              <a:t>VỎ</a:t>
            </a:r>
            <a:r>
              <a:rPr lang="en-US" sz="2800" dirty="0" smtClean="0"/>
              <a:t> </a:t>
            </a:r>
            <a:r>
              <a:rPr lang="en-US" sz="2800" dirty="0" err="1" smtClean="0"/>
              <a:t>THƯỢNG</a:t>
            </a:r>
            <a:r>
              <a:rPr lang="en-US" sz="2800" dirty="0" smtClean="0"/>
              <a:t> </a:t>
            </a:r>
            <a:r>
              <a:rPr lang="en-US" sz="2800" dirty="0" err="1" smtClean="0"/>
              <a:t>THẬN</a:t>
            </a:r>
            <a:endParaRPr lang="en-US" sz="2800" dirty="0"/>
          </a:p>
        </p:txBody>
      </p:sp>
      <p:sp>
        <p:nvSpPr>
          <p:cNvPr id="5" name="Subtitle 2"/>
          <p:cNvSpPr txBox="1">
            <a:spLocks/>
          </p:cNvSpPr>
          <p:nvPr/>
        </p:nvSpPr>
        <p:spPr>
          <a:xfrm>
            <a:off x="-21579" y="1390650"/>
            <a:ext cx="9144000" cy="636326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vi-VN" sz="1800" b="1" dirty="0">
                <a:solidFill>
                  <a:srgbClr val="FF0000"/>
                </a:solidFill>
                <a:latin typeface="Times New Roman" panose="02020603050405020304" pitchFamily="18" charset="0"/>
                <a:cs typeface="Times New Roman" panose="02020603050405020304" pitchFamily="18" charset="0"/>
              </a:rPr>
              <a:t>Suy vỏ thượng thận cấp</a:t>
            </a:r>
          </a:p>
          <a:p>
            <a:pPr marL="0" indent="0">
              <a:buNone/>
            </a:pPr>
            <a:r>
              <a:rPr lang="vi-VN" sz="1800" b="1" dirty="0">
                <a:solidFill>
                  <a:srgbClr val="FF0000"/>
                </a:solidFill>
                <a:latin typeface="Times New Roman" panose="02020603050405020304" pitchFamily="18" charset="0"/>
                <a:cs typeface="Times New Roman" panose="02020603050405020304" pitchFamily="18" charset="0"/>
              </a:rPr>
              <a:t>Nguyên nhân</a:t>
            </a:r>
          </a:p>
          <a:p>
            <a:pPr lvl="1">
              <a:buFont typeface="Arial" panose="020B0604020202020204" pitchFamily="34" charset="0"/>
              <a:buChar char="•"/>
            </a:pPr>
            <a:r>
              <a:rPr lang="vi-VN" sz="1600" dirty="0">
                <a:solidFill>
                  <a:srgbClr val="000000"/>
                </a:solidFill>
                <a:latin typeface="Times New Roman" panose="02020603050405020304" pitchFamily="18" charset="0"/>
                <a:cs typeface="Times New Roman" panose="02020603050405020304" pitchFamily="18" charset="0"/>
              </a:rPr>
              <a:t>Suy thượng thận cấp xảy ra do thiếu cortisol là một tình trạng cấp cứu.</a:t>
            </a:r>
          </a:p>
          <a:p>
            <a:pPr lvl="1">
              <a:buFont typeface="Arial" panose="020B0604020202020204" pitchFamily="34" charset="0"/>
              <a:buChar char="•"/>
            </a:pPr>
            <a:r>
              <a:rPr lang="vi-VN" sz="1600" dirty="0">
                <a:solidFill>
                  <a:srgbClr val="000000"/>
                </a:solidFill>
                <a:latin typeface="Times New Roman" panose="02020603050405020304" pitchFamily="18" charset="0"/>
                <a:cs typeface="Times New Roman" panose="02020603050405020304" pitchFamily="18" charset="0"/>
              </a:rPr>
              <a:t>Đợt cấp hay gặp do suy thượng thận tiên phát (bệnh Addison) nhiều hơn là do suy thượng thận thứ phát do tổn thương từ tuyến yên.</a:t>
            </a:r>
          </a:p>
          <a:p>
            <a:pPr lvl="1">
              <a:buFont typeface="Arial" panose="020B0604020202020204" pitchFamily="34" charset="0"/>
              <a:buChar char="•"/>
            </a:pPr>
            <a:r>
              <a:rPr lang="vi-VN" sz="1600" dirty="0">
                <a:solidFill>
                  <a:srgbClr val="000000"/>
                </a:solidFill>
                <a:latin typeface="Times New Roman" panose="02020603050405020304" pitchFamily="18" charset="0"/>
                <a:cs typeface="Times New Roman" panose="02020603050405020304" pitchFamily="18" charset="0"/>
              </a:rPr>
              <a:t>Đợt cấp có thể xảy ra trong những tình huống sau:</a:t>
            </a:r>
          </a:p>
          <a:p>
            <a:pPr lvl="1">
              <a:buFont typeface="Arial" panose="020B0604020202020204" pitchFamily="34" charset="0"/>
              <a:buChar char="•"/>
            </a:pPr>
            <a:r>
              <a:rPr lang="vi-VN" sz="1600" dirty="0">
                <a:solidFill>
                  <a:srgbClr val="000000"/>
                </a:solidFill>
                <a:latin typeface="Times New Roman" panose="02020603050405020304" pitchFamily="18" charset="0"/>
                <a:cs typeface="Times New Roman" panose="02020603050405020304" pitchFamily="18" charset="0"/>
              </a:rPr>
              <a:t>Sau stress như chấn thương, phẫu thuật, nhiễm trùng hoặc ăn kiêng kéo dài ở những bệnh nhân có suy thượng thận tiềm tầng.</a:t>
            </a:r>
          </a:p>
          <a:p>
            <a:pPr lvl="1">
              <a:buFont typeface="Arial" panose="020B0604020202020204" pitchFamily="34" charset="0"/>
              <a:buChar char="•"/>
            </a:pPr>
            <a:r>
              <a:rPr lang="vi-VN" sz="1600" dirty="0">
                <a:solidFill>
                  <a:srgbClr val="000000"/>
                </a:solidFill>
                <a:latin typeface="Times New Roman" panose="02020603050405020304" pitchFamily="18" charset="0"/>
                <a:cs typeface="Times New Roman" panose="02020603050405020304" pitchFamily="18" charset="0"/>
              </a:rPr>
              <a:t>Bệnh nhân suy vỏ thượng thận mạn tính ngừng đột ngột hormon vỏ thượng thận hoặc bệnh nhân suy vỏ thượng thận nhất thời do ngừng glucocorticoid ngoại sinh.</a:t>
            </a:r>
          </a:p>
          <a:p>
            <a:pPr lvl="1">
              <a:buFont typeface="Arial" panose="020B0604020202020204" pitchFamily="34" charset="0"/>
              <a:buChar char="•"/>
            </a:pPr>
            <a:r>
              <a:rPr lang="vi-VN" sz="1600" dirty="0">
                <a:solidFill>
                  <a:srgbClr val="000000"/>
                </a:solidFill>
                <a:latin typeface="Times New Roman" panose="02020603050405020304" pitchFamily="18" charset="0"/>
                <a:cs typeface="Times New Roman" panose="02020603050405020304" pitchFamily="18" charset="0"/>
              </a:rPr>
              <a:t>Sau phẫu thuật cắt thượng thận hai bên hoặc sau phẫu thuật cắt bỏ khối u thựợng thận có chức năng vì khối u này đã ức chế tuyến thượng thận còn lại.</a:t>
            </a:r>
          </a:p>
          <a:p>
            <a:pPr lvl="1">
              <a:buFont typeface="Arial" panose="020B0604020202020204" pitchFamily="34" charset="0"/>
              <a:buChar char="•"/>
            </a:pPr>
            <a:r>
              <a:rPr lang="vi-VN" sz="1600" dirty="0">
                <a:solidFill>
                  <a:srgbClr val="000000"/>
                </a:solidFill>
                <a:latin typeface="Times New Roman" panose="02020603050405020304" pitchFamily="18" charset="0"/>
                <a:cs typeface="Times New Roman" panose="02020603050405020304" pitchFamily="18" charset="0"/>
              </a:rPr>
              <a:t>Phá hủy tuyến yên đột ngột (hoại tử tuyến yên) hoặc dùng hormon giáp cho những bệnh nhân có giảm chức năng thượng thận.</a:t>
            </a:r>
          </a:p>
          <a:p>
            <a:pPr lvl="1">
              <a:buFont typeface="Arial" panose="020B0604020202020204" pitchFamily="34" charset="0"/>
              <a:buChar char="•"/>
            </a:pPr>
            <a:r>
              <a:rPr lang="vi-VN" sz="1600" dirty="0">
                <a:solidFill>
                  <a:srgbClr val="000000"/>
                </a:solidFill>
                <a:latin typeface="Times New Roman" panose="02020603050405020304" pitchFamily="18" charset="0"/>
                <a:cs typeface="Times New Roman" panose="02020603050405020304" pitchFamily="18" charset="0"/>
              </a:rPr>
              <a:t>Sau tổn thương cả hai tuyến thượng thận do chấn thương...</a:t>
            </a:r>
          </a:p>
          <a:p>
            <a:pPr marL="0" indent="0">
              <a:buNone/>
            </a:pPr>
            <a:endParaRPr lang="vi-VN" sz="1800" dirty="0" smtClean="0"/>
          </a:p>
          <a:p>
            <a:pPr marL="0" indent="0">
              <a:buNone/>
            </a:pPr>
            <a:endParaRPr lang="vi-VN" sz="1800" dirty="0"/>
          </a:p>
          <a:p>
            <a:pPr marL="0" indent="0">
              <a:buNone/>
            </a:pPr>
            <a:endParaRPr lang="en-US" sz="2400" dirty="0">
              <a:latin typeface="Arail"/>
              <a:cs typeface="Times New Roman" pitchFamily="18" charset="0"/>
            </a:endParaRPr>
          </a:p>
        </p:txBody>
      </p:sp>
    </p:spTree>
    <p:extLst>
      <p:ext uri="{BB962C8B-B14F-4D97-AF65-F5344CB8AC3E}">
        <p14:creationId xmlns:p14="http://schemas.microsoft.com/office/powerpoint/2010/main" val="1948135472"/>
      </p:ext>
    </p:extLst>
  </p:cSld>
  <p:clrMapOvr>
    <a:masterClrMapping/>
  </p:clrMapOvr>
  <p:timing>
    <p:tnLst>
      <p:par>
        <p:cTn id="1" dur="indefinite" restart="never" nodeType="tmRoot"/>
      </p:par>
    </p:tnLst>
  </p:timing>
</p:sld>
</file>

<file path=ppt/theme/theme1.xml><?xml version="1.0" encoding="utf-8"?>
<a:theme xmlns:a="http://schemas.openxmlformats.org/drawingml/2006/main" name="573TGp_research_light">
  <a:themeElements>
    <a:clrScheme name="Default Design 3">
      <a:dk1>
        <a:srgbClr val="85218F"/>
      </a:dk1>
      <a:lt1>
        <a:srgbClr val="FFFFFF"/>
      </a:lt1>
      <a:dk2>
        <a:srgbClr val="F9DBF3"/>
      </a:dk2>
      <a:lt2>
        <a:srgbClr val="808080"/>
      </a:lt2>
      <a:accent1>
        <a:srgbClr val="9461CD"/>
      </a:accent1>
      <a:accent2>
        <a:srgbClr val="4E8DDA"/>
      </a:accent2>
      <a:accent3>
        <a:srgbClr val="FFFFFF"/>
      </a:accent3>
      <a:accent4>
        <a:srgbClr val="711B79"/>
      </a:accent4>
      <a:accent5>
        <a:srgbClr val="C8B7E3"/>
      </a:accent5>
      <a:accent6>
        <a:srgbClr val="467FC5"/>
      </a:accent6>
      <a:hlink>
        <a:srgbClr val="3FBB83"/>
      </a:hlink>
      <a:folHlink>
        <a:srgbClr val="C98C4F"/>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2E3038"/>
        </a:dk1>
        <a:lt1>
          <a:srgbClr val="FFFFFF"/>
        </a:lt1>
        <a:dk2>
          <a:srgbClr val="DDDDDD"/>
        </a:dk2>
        <a:lt2>
          <a:srgbClr val="808080"/>
        </a:lt2>
        <a:accent1>
          <a:srgbClr val="5ECC4C"/>
        </a:accent1>
        <a:accent2>
          <a:srgbClr val="DE4A98"/>
        </a:accent2>
        <a:accent3>
          <a:srgbClr val="FFFFFF"/>
        </a:accent3>
        <a:accent4>
          <a:srgbClr val="26272E"/>
        </a:accent4>
        <a:accent5>
          <a:srgbClr val="B6E2B2"/>
        </a:accent5>
        <a:accent6>
          <a:srgbClr val="C94289"/>
        </a:accent6>
        <a:hlink>
          <a:srgbClr val="B89642"/>
        </a:hlink>
        <a:folHlink>
          <a:srgbClr val="4EA4CA"/>
        </a:folHlink>
      </a:clrScheme>
      <a:clrMap bg1="lt1" tx1="dk1" bg2="lt2" tx2="dk2" accent1="accent1" accent2="accent2" accent3="accent3" accent4="accent4" accent5="accent5" accent6="accent6" hlink="hlink" folHlink="folHlink"/>
    </a:extraClrScheme>
    <a:extraClrScheme>
      <a:clrScheme name="Default Design 2">
        <a:dk1>
          <a:srgbClr val="0052A4"/>
        </a:dk1>
        <a:lt1>
          <a:srgbClr val="FFFFFF"/>
        </a:lt1>
        <a:dk2>
          <a:srgbClr val="DBEFF9"/>
        </a:dk2>
        <a:lt2>
          <a:srgbClr val="808080"/>
        </a:lt2>
        <a:accent1>
          <a:srgbClr val="5A87BE"/>
        </a:accent1>
        <a:accent2>
          <a:srgbClr val="DC5270"/>
        </a:accent2>
        <a:accent3>
          <a:srgbClr val="FFFFFF"/>
        </a:accent3>
        <a:accent4>
          <a:srgbClr val="00458B"/>
        </a:accent4>
        <a:accent5>
          <a:srgbClr val="B5C3DB"/>
        </a:accent5>
        <a:accent6>
          <a:srgbClr val="C74965"/>
        </a:accent6>
        <a:hlink>
          <a:srgbClr val="53B630"/>
        </a:hlink>
        <a:folHlink>
          <a:srgbClr val="D45F48"/>
        </a:folHlink>
      </a:clrScheme>
      <a:clrMap bg1="lt1" tx1="dk1" bg2="lt2" tx2="dk2" accent1="accent1" accent2="accent2" accent3="accent3" accent4="accent4" accent5="accent5" accent6="accent6" hlink="hlink" folHlink="folHlink"/>
    </a:extraClrScheme>
    <a:extraClrScheme>
      <a:clrScheme name="Default Design 3">
        <a:dk1>
          <a:srgbClr val="85218F"/>
        </a:dk1>
        <a:lt1>
          <a:srgbClr val="FFFFFF"/>
        </a:lt1>
        <a:dk2>
          <a:srgbClr val="F9DBF3"/>
        </a:dk2>
        <a:lt2>
          <a:srgbClr val="808080"/>
        </a:lt2>
        <a:accent1>
          <a:srgbClr val="9461CD"/>
        </a:accent1>
        <a:accent2>
          <a:srgbClr val="4E8DDA"/>
        </a:accent2>
        <a:accent3>
          <a:srgbClr val="FFFFFF"/>
        </a:accent3>
        <a:accent4>
          <a:srgbClr val="711B79"/>
        </a:accent4>
        <a:accent5>
          <a:srgbClr val="C8B7E3"/>
        </a:accent5>
        <a:accent6>
          <a:srgbClr val="467FC5"/>
        </a:accent6>
        <a:hlink>
          <a:srgbClr val="3FBB83"/>
        </a:hlink>
        <a:folHlink>
          <a:srgbClr val="C98C4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573TGp_research_light</Template>
  <TotalTime>218</TotalTime>
  <Words>2219</Words>
  <Application>Microsoft Office PowerPoint</Application>
  <PresentationFormat>On-screen Show (4:3)</PresentationFormat>
  <Paragraphs>151</Paragraphs>
  <Slides>15</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Arail</vt:lpstr>
      <vt:lpstr>Arial</vt:lpstr>
      <vt:lpstr>Arial Black</vt:lpstr>
      <vt:lpstr>Arial Unicode MS</vt:lpstr>
      <vt:lpstr>Times New Roman</vt:lpstr>
      <vt:lpstr>573TGp_research_light</vt:lpstr>
      <vt:lpstr>BỆNH LÝ VỎ THƯỢNG THẬN</vt:lpstr>
      <vt:lpstr>1. GIẢI PHẪU</vt:lpstr>
      <vt:lpstr>2. SỰ TẠO HORMON TUYẾN THƯỢNG THẬN</vt:lpstr>
      <vt:lpstr>3. CHỨC NĂNG CÁC HORMON</vt:lpstr>
      <vt:lpstr>4. CƯỜNG ALDOSTEROL</vt:lpstr>
      <vt:lpstr>4. CƯỜNG ALDOSTEROL</vt:lpstr>
      <vt:lpstr>5. CƯỜNG VỎ THƯỢNG THẬN, HỘI CHỨNG CUSHING</vt:lpstr>
      <vt:lpstr>5. CƯỜNG VỎ THƯỢNG THẬN, HỘI CHỨNG CUSHING</vt:lpstr>
      <vt:lpstr>6. SUY VỎ THƯỢNG THẬN</vt:lpstr>
      <vt:lpstr>6. SUY VỎ THƯỢNG THẬN</vt:lpstr>
      <vt:lpstr>6. SUY VỎ THƯỢNG THẬN</vt:lpstr>
      <vt:lpstr>4. SUY VỎ THƯỢNG THẬN</vt:lpstr>
      <vt:lpstr>6. SUY VỎ THƯỢNG THẬN</vt:lpstr>
      <vt:lpstr>6. SUY VỎ THƯỢNG THẬN</vt:lpstr>
      <vt:lpstr>Thank You!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ThemeGallery PowerTemplate</dc:title>
  <dc:creator>Nguyễn Thành Nam</dc:creator>
  <cp:lastModifiedBy>Nguyễn Thành Nam</cp:lastModifiedBy>
  <cp:revision>43</cp:revision>
  <dcterms:created xsi:type="dcterms:W3CDTF">2017-02-24T16:50:15Z</dcterms:created>
  <dcterms:modified xsi:type="dcterms:W3CDTF">2017-03-05T12:16:49Z</dcterms:modified>
</cp:coreProperties>
</file>