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5" r:id="rId4"/>
    <p:sldId id="276" r:id="rId5"/>
    <p:sldId id="261" r:id="rId6"/>
    <p:sldId id="262" r:id="rId7"/>
    <p:sldId id="263" r:id="rId8"/>
    <p:sldId id="264" r:id="rId9"/>
    <p:sldId id="265" r:id="rId10"/>
    <p:sldId id="268" r:id="rId11"/>
    <p:sldId id="269" r:id="rId12"/>
    <p:sldId id="270" r:id="rId13"/>
    <p:sldId id="271" r:id="rId14"/>
    <p:sldId id="279" r:id="rId15"/>
    <p:sldId id="273" r:id="rId16"/>
    <p:sldId id="274" r:id="rId17"/>
    <p:sldId id="257" r:id="rId18"/>
    <p:sldId id="277"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02/04/2017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png"/><Relationship Id="rId4" Type="http://schemas.openxmlformats.org/officeDocument/2006/relationships/image" Target="../media/image5.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832"/>
            <a:ext cx="9144000" cy="6858000"/>
          </a:xfrm>
          <a:prstGeom prst="rect">
            <a:avLst/>
          </a:prstGeom>
        </p:spPr>
      </p:pic>
      <p:sp>
        <p:nvSpPr>
          <p:cNvPr id="6" name="Rectangle 5"/>
          <p:cNvSpPr/>
          <p:nvPr/>
        </p:nvSpPr>
        <p:spPr>
          <a:xfrm>
            <a:off x="-31956" y="3581400"/>
            <a:ext cx="5975555" cy="2941831"/>
          </a:xfrm>
          <a:prstGeom prst="rect">
            <a:avLst/>
          </a:prstGeom>
        </p:spPr>
        <p:txBody>
          <a:bodyPr wrap="square" lIns="68580" tIns="34290" rIns="68580" bIns="34290">
            <a:spAutoFit/>
          </a:bodyPr>
          <a:lstStyle/>
          <a:p>
            <a:pPr marL="0" lvl="1">
              <a:lnSpc>
                <a:spcPts val="3200"/>
              </a:lnSpc>
            </a:pPr>
            <a:r>
              <a:rPr lang="vi-VN" sz="1800" b="1" dirty="0">
                <a:latin typeface="Times New Roman" pitchFamily="18" charset="0"/>
                <a:cs typeface="Times New Roman" pitchFamily="18" charset="0"/>
              </a:rPr>
              <a:t>	</a:t>
            </a:r>
            <a:r>
              <a:rPr lang="vi-VN" sz="2400" b="1" dirty="0">
                <a:latin typeface="Times New Roman" pitchFamily="18" charset="0"/>
                <a:cs typeface="Times New Roman" pitchFamily="18" charset="0"/>
              </a:rPr>
              <a:t>GVHD: Th.s Nguyễn Phúc Học</a:t>
            </a:r>
          </a:p>
          <a:p>
            <a:pPr marL="0" lvl="1">
              <a:lnSpc>
                <a:spcPts val="3200"/>
              </a:lnSpc>
            </a:pPr>
            <a:r>
              <a:rPr lang="vi-VN" sz="2400" b="1" dirty="0">
                <a:latin typeface="Times New Roman" pitchFamily="18" charset="0"/>
                <a:cs typeface="Times New Roman" pitchFamily="18" charset="0"/>
              </a:rPr>
              <a:t>	SVTH: </a:t>
            </a:r>
            <a:r>
              <a:rPr lang="vi-VN" sz="2400" b="1">
                <a:latin typeface="Times New Roman" pitchFamily="18" charset="0"/>
                <a:cs typeface="Times New Roman" pitchFamily="18" charset="0"/>
              </a:rPr>
              <a:t>Nhóm 8</a:t>
            </a:r>
            <a:r>
              <a:rPr lang="vi-VN" sz="2400" b="1" smtClean="0">
                <a:latin typeface="Times New Roman" pitchFamily="18" charset="0"/>
                <a:cs typeface="Times New Roman" pitchFamily="18" charset="0"/>
              </a:rPr>
              <a:t> </a:t>
            </a:r>
            <a:r>
              <a:rPr lang="vi-VN" sz="2400" b="1" dirty="0">
                <a:latin typeface="Times New Roman" pitchFamily="18" charset="0"/>
                <a:cs typeface="Times New Roman" pitchFamily="18" charset="0"/>
              </a:rPr>
              <a:t>- Lớp: PTH 350H </a:t>
            </a:r>
          </a:p>
          <a:p>
            <a:pPr marL="0" lvl="1">
              <a:lnSpc>
                <a:spcPts val="3200"/>
              </a:lnSpc>
            </a:pPr>
            <a:r>
              <a:rPr lang="vi-VN" sz="2400">
                <a:latin typeface="Times New Roman" pitchFamily="18" charset="0"/>
                <a:cs typeface="Times New Roman" pitchFamily="18" charset="0"/>
              </a:rPr>
              <a:t>          </a:t>
            </a:r>
            <a:r>
              <a:rPr lang="vi-VN" sz="2400" smtClean="0">
                <a:latin typeface="Times New Roman" pitchFamily="18" charset="0"/>
                <a:cs typeface="Times New Roman" pitchFamily="18" charset="0"/>
              </a:rPr>
              <a:t>  </a:t>
            </a:r>
            <a:r>
              <a:rPr lang="en-US" sz="2400" smtClean="0">
                <a:latin typeface="Times New Roman" pitchFamily="18" charset="0"/>
                <a:cs typeface="Times New Roman" pitchFamily="18" charset="0"/>
              </a:rPr>
              <a:t> </a:t>
            </a:r>
            <a:r>
              <a:rPr lang="vi-VN" sz="2400" smtClean="0">
                <a:latin typeface="Times New Roman" pitchFamily="18" charset="0"/>
                <a:cs typeface="Times New Roman" pitchFamily="18" charset="0"/>
              </a:rPr>
              <a:t>1</a:t>
            </a:r>
            <a:r>
              <a:rPr lang="vi-VN" sz="2400" dirty="0" smtClean="0">
                <a:latin typeface="Times New Roman" pitchFamily="18" charset="0"/>
                <a:cs typeface="Times New Roman" pitchFamily="18" charset="0"/>
              </a:rPr>
              <a:t>. Lê Thị Quỳnh Anh</a:t>
            </a:r>
            <a:endParaRPr lang="vi-VN" sz="2400" dirty="0">
              <a:latin typeface="Times New Roman" pitchFamily="18" charset="0"/>
              <a:cs typeface="Times New Roman" pitchFamily="18" charset="0"/>
            </a:endParaRPr>
          </a:p>
          <a:p>
            <a:pPr marL="0" lvl="1">
              <a:lnSpc>
                <a:spcPts val="3200"/>
              </a:lnSpc>
            </a:pPr>
            <a:r>
              <a:rPr lang="vi-VN"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2. Ksor Nguyễn Thị Mỹ Ngọc  </a:t>
            </a:r>
            <a:endParaRPr lang="vi-VN" sz="2400" dirty="0">
              <a:latin typeface="Times New Roman" pitchFamily="18" charset="0"/>
              <a:cs typeface="Times New Roman" pitchFamily="18" charset="0"/>
            </a:endParaRPr>
          </a:p>
          <a:p>
            <a:pPr marL="0" lvl="1">
              <a:lnSpc>
                <a:spcPts val="3200"/>
              </a:lnSpc>
            </a:pPr>
            <a:r>
              <a:rPr lang="vi-VN"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3. Võ Đại Quốc</a:t>
            </a:r>
            <a:endParaRPr lang="vi-VN" sz="2400" dirty="0">
              <a:latin typeface="Times New Roman" pitchFamily="18" charset="0"/>
              <a:cs typeface="Times New Roman" pitchFamily="18" charset="0"/>
            </a:endParaRPr>
          </a:p>
          <a:p>
            <a:pPr marL="0" lvl="1">
              <a:lnSpc>
                <a:spcPts val="3200"/>
              </a:lnSpc>
            </a:pPr>
            <a:r>
              <a:rPr lang="vi-VN"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 4. Hoàng Minh Nhật</a:t>
            </a:r>
            <a:endParaRPr lang="vi-VN" sz="2400" dirty="0">
              <a:latin typeface="Times New Roman" pitchFamily="18" charset="0"/>
              <a:cs typeface="Times New Roman" pitchFamily="18" charset="0"/>
            </a:endParaRPr>
          </a:p>
          <a:p>
            <a:pPr marL="0" lvl="1">
              <a:lnSpc>
                <a:spcPts val="3200"/>
              </a:lnSpc>
            </a:pPr>
            <a:r>
              <a:rPr lang="vi-VN" sz="2400" dirty="0">
                <a:latin typeface="Times New Roman" pitchFamily="18" charset="0"/>
                <a:cs typeface="Times New Roman" pitchFamily="18" charset="0"/>
              </a:rPr>
              <a:t>	 </a:t>
            </a:r>
            <a:r>
              <a:rPr lang="vi-VN" sz="2400" dirty="0" smtClean="0">
                <a:latin typeface="Times New Roman" pitchFamily="18" charset="0"/>
                <a:cs typeface="Times New Roman" pitchFamily="18" charset="0"/>
              </a:rPr>
              <a:t>5. Nguyễn Thành Nam</a:t>
            </a:r>
            <a:endParaRPr lang="en-US" sz="2400" dirty="0">
              <a:latin typeface="Times New Roman" pitchFamily="18" charset="0"/>
              <a:cs typeface="Times New Roman" pitchFamily="18" charset="0"/>
            </a:endParaRPr>
          </a:p>
        </p:txBody>
      </p:sp>
      <p:sp>
        <p:nvSpPr>
          <p:cNvPr id="7" name="TextBox 6"/>
          <p:cNvSpPr txBox="1"/>
          <p:nvPr/>
        </p:nvSpPr>
        <p:spPr>
          <a:xfrm>
            <a:off x="685800" y="457200"/>
            <a:ext cx="7924800" cy="923330"/>
          </a:xfrm>
          <a:prstGeom prst="rect">
            <a:avLst/>
          </a:prstGeom>
          <a:noFill/>
        </p:spPr>
        <p:txBody>
          <a:bodyPr wrap="square" rtlCol="0">
            <a:spAutoFit/>
          </a:bodyPr>
          <a:lstStyle/>
          <a:p>
            <a:r>
              <a:rPr lang="en-US" sz="5400" smtClean="0">
                <a:solidFill>
                  <a:srgbClr val="FF0000"/>
                </a:solidFill>
              </a:rPr>
              <a:t>             </a:t>
            </a:r>
            <a:r>
              <a:rPr lang="en-US" sz="5400" b="1" smtClean="0">
                <a:solidFill>
                  <a:srgbClr val="FF0000"/>
                </a:solidFill>
              </a:rPr>
              <a:t>ĐỘNG KINH</a:t>
            </a:r>
            <a:endParaRPr lang="en-US" sz="5400">
              <a:solidFill>
                <a:srgbClr val="FF0000"/>
              </a:solidFill>
            </a:endParaRPr>
          </a:p>
        </p:txBody>
      </p:sp>
    </p:spTree>
    <p:extLst>
      <p:ext uri="{BB962C8B-B14F-4D97-AF65-F5344CB8AC3E}">
        <p14:creationId xmlns:p14="http://schemas.microsoft.com/office/powerpoint/2010/main" val="17221168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50000"/>
              </a:lnSpc>
              <a:buNone/>
            </a:pPr>
            <a:r>
              <a:rPr lang="vi-VN" sz="1800">
                <a:latin typeface="+mj-lt"/>
              </a:rPr>
              <a:t>2.2 Xét ngiệm </a:t>
            </a:r>
            <a:endParaRPr lang="en-US" sz="1800" smtClean="0">
              <a:latin typeface="+mj-lt"/>
            </a:endParaRPr>
          </a:p>
          <a:p>
            <a:pPr marL="0" indent="0">
              <a:lnSpc>
                <a:spcPct val="150000"/>
              </a:lnSpc>
              <a:buNone/>
            </a:pPr>
            <a:r>
              <a:rPr lang="vi-VN" sz="1800" smtClean="0">
                <a:latin typeface="+mj-lt"/>
              </a:rPr>
              <a:t>2.2.1.Ðiện </a:t>
            </a:r>
            <a:r>
              <a:rPr lang="vi-VN" sz="1800">
                <a:latin typeface="+mj-lt"/>
              </a:rPr>
              <a:t>não đồ </a:t>
            </a:r>
            <a:endParaRPr lang="en-US" sz="1800" smtClean="0">
              <a:latin typeface="+mj-lt"/>
            </a:endParaRPr>
          </a:p>
          <a:p>
            <a:pPr marL="0" indent="0">
              <a:lnSpc>
                <a:spcPct val="150000"/>
              </a:lnSpc>
              <a:buNone/>
            </a:pPr>
            <a:r>
              <a:rPr lang="vi-VN" sz="1800" smtClean="0">
                <a:latin typeface="+mj-lt"/>
              </a:rPr>
              <a:t>‒ </a:t>
            </a:r>
            <a:r>
              <a:rPr lang="vi-VN" sz="1800">
                <a:latin typeface="+mj-lt"/>
              </a:rPr>
              <a:t>Gibbs và Lennox mô tả 3 loại cơn điển hình </a:t>
            </a:r>
            <a:r>
              <a:rPr lang="vi-VN" sz="1800" smtClean="0">
                <a:latin typeface="+mj-lt"/>
              </a:rPr>
              <a:t>:</a:t>
            </a:r>
            <a:endParaRPr lang="en-US" sz="1800" smtClean="0">
              <a:latin typeface="+mj-lt"/>
            </a:endParaRPr>
          </a:p>
          <a:p>
            <a:pPr marL="0" indent="0">
              <a:lnSpc>
                <a:spcPct val="150000"/>
              </a:lnSpc>
              <a:buNone/>
            </a:pPr>
            <a:r>
              <a:rPr lang="vi-VN" sz="1800" smtClean="0">
                <a:latin typeface="+mj-lt"/>
              </a:rPr>
              <a:t> </a:t>
            </a:r>
            <a:r>
              <a:rPr lang="vi-VN" sz="1800">
                <a:latin typeface="+mj-lt"/>
              </a:rPr>
              <a:t>+ Ðộng kinh cơn bé: Sóng biên độ cao đỉnh tròn, tần số 3 chu kz giây đi kèm nhọn gọi là nhọn - sóng, đồng thời trên tất cả đạo trình</a:t>
            </a:r>
            <a:r>
              <a:rPr lang="vi-VN" sz="1800" smtClean="0">
                <a:latin typeface="+mj-lt"/>
              </a:rPr>
              <a:t>.</a:t>
            </a:r>
            <a:endParaRPr lang="en-US" sz="1800" smtClean="0">
              <a:latin typeface="+mj-lt"/>
            </a:endParaRPr>
          </a:p>
          <a:p>
            <a:pPr marL="0" indent="0">
              <a:lnSpc>
                <a:spcPct val="150000"/>
              </a:lnSpc>
              <a:buNone/>
            </a:pPr>
            <a:r>
              <a:rPr lang="vi-VN" sz="1800" smtClean="0">
                <a:latin typeface="+mj-lt"/>
              </a:rPr>
              <a:t> </a:t>
            </a:r>
            <a:r>
              <a:rPr lang="vi-VN" sz="1800">
                <a:latin typeface="+mj-lt"/>
              </a:rPr>
              <a:t>+ Ðộng kinh cơn lớn: Trước cơn một vài giây xuất hiện rải rác sóng chậm biên độ thấp rồi chuyển nhanh thành các nhọn, gai biên độ cao, tần số nhanh trên tất cả các kênh tương ứng với giai đoạn co cứng cơ. </a:t>
            </a:r>
            <a:r>
              <a:rPr lang="vi-VN" sz="1800" smtClean="0">
                <a:latin typeface="+mj-lt"/>
              </a:rPr>
              <a:t>….</a:t>
            </a:r>
            <a:endParaRPr lang="en-US" sz="1800" smtClean="0">
              <a:latin typeface="+mj-lt"/>
            </a:endParaRPr>
          </a:p>
          <a:p>
            <a:pPr marL="0" indent="0">
              <a:lnSpc>
                <a:spcPct val="150000"/>
              </a:lnSpc>
              <a:buNone/>
            </a:pPr>
            <a:r>
              <a:rPr lang="vi-VN" sz="1800" smtClean="0">
                <a:latin typeface="+mj-lt"/>
              </a:rPr>
              <a:t> </a:t>
            </a:r>
            <a:r>
              <a:rPr lang="vi-VN" sz="1800">
                <a:latin typeface="+mj-lt"/>
              </a:rPr>
              <a:t>+ Ðộng kinh cục bộ phức tạp (động kinh thái dương, tâm thần - vận động). Biểu hiện bằng các sóng chậm, điện thế cao đỉnh vuông, tần số 2 -4 chu kz giây. Xen kẻ với sóng nhanh biên độ thấp (do cử động). Loại động kinh này ghi rõ khi ngủ. Ngoài cơn có nhọn 2 pha, 3 pha, sóng </a:t>
            </a:r>
            <a:r>
              <a:rPr lang="vi-VN" sz="1800" smtClean="0">
                <a:latin typeface="+mj-lt"/>
              </a:rPr>
              <a:t>, </a:t>
            </a:r>
            <a:r>
              <a:rPr lang="vi-VN" sz="1800">
                <a:latin typeface="+mj-lt"/>
              </a:rPr>
              <a:t>( ở vùng thái dương với biên độ </a:t>
            </a:r>
            <a:r>
              <a:rPr lang="vi-VN" sz="1800" smtClean="0">
                <a:latin typeface="+mj-lt"/>
              </a:rPr>
              <a:t>cao</a:t>
            </a:r>
            <a:r>
              <a:rPr lang="en-US" sz="1800" smtClean="0">
                <a:latin typeface="+mj-lt"/>
              </a:rPr>
              <a:t>)</a:t>
            </a:r>
            <a:r>
              <a:rPr lang="vi-VN" sz="1800" smtClean="0">
                <a:latin typeface="+mj-lt"/>
              </a:rPr>
              <a:t>. </a:t>
            </a:r>
            <a:endParaRPr lang="en-US" sz="1800" smtClean="0">
              <a:latin typeface="+mj-lt"/>
            </a:endParaRPr>
          </a:p>
          <a:p>
            <a:pPr marL="0" indent="0">
              <a:lnSpc>
                <a:spcPct val="150000"/>
              </a:lnSpc>
              <a:buNone/>
            </a:pPr>
            <a:r>
              <a:rPr lang="vi-VN" sz="1800" smtClean="0">
                <a:latin typeface="+mj-lt"/>
              </a:rPr>
              <a:t>2.2.2.Các </a:t>
            </a:r>
            <a:r>
              <a:rPr lang="vi-VN" sz="1800">
                <a:latin typeface="+mj-lt"/>
              </a:rPr>
              <a:t>xét nghiệm khác tìm nguyên nhân như: </a:t>
            </a:r>
            <a:endParaRPr lang="en-US" sz="1800" smtClean="0">
              <a:latin typeface="+mj-lt"/>
            </a:endParaRPr>
          </a:p>
          <a:p>
            <a:pPr marL="0" indent="0">
              <a:lnSpc>
                <a:spcPct val="150000"/>
              </a:lnSpc>
              <a:buNone/>
            </a:pPr>
            <a:r>
              <a:rPr lang="vi-VN" sz="1800" smtClean="0">
                <a:latin typeface="+mj-lt"/>
              </a:rPr>
              <a:t>‒ </a:t>
            </a:r>
            <a:r>
              <a:rPr lang="vi-VN" sz="1800">
                <a:latin typeface="+mj-lt"/>
              </a:rPr>
              <a:t>Chụp phim sọ, chụp động mạch não, chụp não cắt lớp vi tính, cộng hưỡng từ não....  </a:t>
            </a:r>
            <a:endParaRPr lang="en-US" sz="1800" smtClean="0">
              <a:latin typeface="+mj-lt"/>
            </a:endParaRPr>
          </a:p>
          <a:p>
            <a:pPr marL="0" indent="0">
              <a:lnSpc>
                <a:spcPct val="150000"/>
              </a:lnSpc>
              <a:buNone/>
            </a:pPr>
            <a:r>
              <a:rPr lang="vi-VN" sz="1800" smtClean="0">
                <a:latin typeface="+mj-lt"/>
              </a:rPr>
              <a:t>‒ </a:t>
            </a:r>
            <a:r>
              <a:rPr lang="vi-VN" sz="1800">
                <a:latin typeface="+mj-lt"/>
              </a:rPr>
              <a:t>Glucose máu, điện giải đồ, dịch não tủy... </a:t>
            </a:r>
            <a:endParaRPr lang="en-US" sz="1800">
              <a:latin typeface="+mj-lt"/>
            </a:endParaRPr>
          </a:p>
        </p:txBody>
      </p:sp>
    </p:spTree>
    <p:extLst>
      <p:ext uri="{BB962C8B-B14F-4D97-AF65-F5344CB8AC3E}">
        <p14:creationId xmlns:p14="http://schemas.microsoft.com/office/powerpoint/2010/main" val="6433470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50000"/>
              </a:lnSpc>
              <a:buNone/>
            </a:pPr>
            <a:r>
              <a:rPr lang="vi-VN" sz="1800" b="1">
                <a:latin typeface="+mj-lt"/>
              </a:rPr>
              <a:t>3. Tiến triển và biến chứng </a:t>
            </a:r>
            <a:endParaRPr lang="en-US" sz="1800" b="1" smtClean="0">
              <a:latin typeface="+mj-lt"/>
            </a:endParaRPr>
          </a:p>
          <a:p>
            <a:pPr marL="0" indent="0">
              <a:lnSpc>
                <a:spcPct val="150000"/>
              </a:lnSpc>
              <a:buNone/>
            </a:pPr>
            <a:r>
              <a:rPr lang="vi-VN" sz="1800" smtClean="0">
                <a:latin typeface="+mj-lt"/>
              </a:rPr>
              <a:t>‒ </a:t>
            </a:r>
            <a:r>
              <a:rPr lang="vi-VN" sz="1800">
                <a:latin typeface="+mj-lt"/>
              </a:rPr>
              <a:t>Thay đổi tùy theo thể, nguyên nhân, tổn thương não bộ hay ảnh hưởng đến não bộ.  </a:t>
            </a:r>
            <a:endParaRPr lang="en-US" sz="1800" smtClean="0">
              <a:latin typeface="+mj-lt"/>
            </a:endParaRPr>
          </a:p>
          <a:p>
            <a:pPr marL="0" indent="0">
              <a:lnSpc>
                <a:spcPct val="150000"/>
              </a:lnSpc>
              <a:buNone/>
            </a:pPr>
            <a:r>
              <a:rPr lang="vi-VN" sz="1800" smtClean="0">
                <a:latin typeface="+mj-lt"/>
              </a:rPr>
              <a:t>‒ </a:t>
            </a:r>
            <a:r>
              <a:rPr lang="vi-VN" sz="1800">
                <a:latin typeface="+mj-lt"/>
              </a:rPr>
              <a:t>Ðộng kinh ở trẻ 8-10 tuổi diễn biến tốt hơn ở người lớn vì ở người lớn thường có tổn thương thực thể ở não nên rối loạn tâm thần sớm hơn.  </a:t>
            </a:r>
            <a:endParaRPr lang="en-US" sz="1800" smtClean="0">
              <a:latin typeface="+mj-lt"/>
            </a:endParaRPr>
          </a:p>
          <a:p>
            <a:pPr marL="0" indent="0">
              <a:lnSpc>
                <a:spcPct val="150000"/>
              </a:lnSpc>
              <a:buNone/>
            </a:pPr>
            <a:r>
              <a:rPr lang="vi-VN" sz="1800" smtClean="0">
                <a:latin typeface="+mj-lt"/>
              </a:rPr>
              <a:t>‒ </a:t>
            </a:r>
            <a:r>
              <a:rPr lang="vi-VN" sz="1800">
                <a:latin typeface="+mj-lt"/>
              </a:rPr>
              <a:t>Có 5 loại diễn biến sau</a:t>
            </a:r>
            <a:r>
              <a:rPr lang="vi-VN" sz="1800" smtClean="0">
                <a:latin typeface="+mj-lt"/>
              </a:rPr>
              <a:t>:</a:t>
            </a:r>
            <a:endParaRPr lang="en-US" sz="1800" smtClean="0">
              <a:latin typeface="+mj-lt"/>
            </a:endParaRPr>
          </a:p>
          <a:p>
            <a:pPr marL="0" indent="0">
              <a:lnSpc>
                <a:spcPct val="150000"/>
              </a:lnSpc>
              <a:buNone/>
            </a:pPr>
            <a:r>
              <a:rPr lang="vi-VN" sz="1800" smtClean="0">
                <a:latin typeface="+mj-lt"/>
              </a:rPr>
              <a:t> </a:t>
            </a:r>
            <a:r>
              <a:rPr lang="vi-VN" sz="1800">
                <a:latin typeface="+mj-lt"/>
              </a:rPr>
              <a:t>+ Tăng tính chất và cường độ cơn, vì vậy phải đếm số cơn</a:t>
            </a:r>
            <a:r>
              <a:rPr lang="vi-VN" sz="1800" smtClean="0">
                <a:latin typeface="+mj-lt"/>
              </a:rPr>
              <a:t>.</a:t>
            </a:r>
            <a:endParaRPr lang="en-US" sz="1800" smtClean="0">
              <a:latin typeface="+mj-lt"/>
            </a:endParaRPr>
          </a:p>
          <a:p>
            <a:pPr marL="0" indent="0">
              <a:lnSpc>
                <a:spcPct val="150000"/>
              </a:lnSpc>
              <a:buNone/>
            </a:pPr>
            <a:r>
              <a:rPr lang="vi-VN" sz="1800" smtClean="0">
                <a:latin typeface="+mj-lt"/>
              </a:rPr>
              <a:t> </a:t>
            </a:r>
            <a:r>
              <a:rPr lang="vi-VN" sz="1800">
                <a:latin typeface="+mj-lt"/>
              </a:rPr>
              <a:t>+ Cơn từ ban ngày chuyển sang ban đêm thì nguy hiểm và nặng, vì khi lên cơn không ai biết</a:t>
            </a:r>
            <a:r>
              <a:rPr lang="vi-VN" sz="1800" smtClean="0">
                <a:latin typeface="+mj-lt"/>
              </a:rPr>
              <a:t>.</a:t>
            </a:r>
            <a:endParaRPr lang="en-US" sz="1800" smtClean="0">
              <a:latin typeface="+mj-lt"/>
            </a:endParaRPr>
          </a:p>
          <a:p>
            <a:pPr marL="0" indent="0">
              <a:lnSpc>
                <a:spcPct val="150000"/>
              </a:lnSpc>
              <a:buNone/>
            </a:pPr>
            <a:r>
              <a:rPr lang="vi-VN" sz="1800" smtClean="0">
                <a:latin typeface="+mj-lt"/>
              </a:rPr>
              <a:t> </a:t>
            </a:r>
            <a:r>
              <a:rPr lang="vi-VN" sz="1800">
                <a:latin typeface="+mj-lt"/>
              </a:rPr>
              <a:t>+ Chuyển thể lâm sàng: Lúc đầu cơn nhỏ khi trưởng thành lại cơn lớn, cục bộ thành toàn bộ hóa là nặng hơn. Hoặc tăng nhịp điệu của cơn thành hai thể động kinh liên tục hoặc trạng thái động kinh, dẫn đến mê, phù não, rối loạn thần kinh thực vật</a:t>
            </a:r>
            <a:r>
              <a:rPr lang="vi-VN" sz="1800" smtClean="0">
                <a:latin typeface="+mj-lt"/>
              </a:rPr>
              <a:t>.</a:t>
            </a:r>
            <a:endParaRPr lang="en-US" sz="1800" smtClean="0">
              <a:latin typeface="+mj-lt"/>
            </a:endParaRPr>
          </a:p>
          <a:p>
            <a:pPr marL="0" indent="0">
              <a:lnSpc>
                <a:spcPct val="150000"/>
              </a:lnSpc>
              <a:buNone/>
            </a:pPr>
            <a:r>
              <a:rPr lang="vi-VN" sz="1800" smtClean="0">
                <a:latin typeface="+mj-lt"/>
              </a:rPr>
              <a:t> </a:t>
            </a:r>
            <a:r>
              <a:rPr lang="vi-VN" sz="1800">
                <a:latin typeface="+mj-lt"/>
              </a:rPr>
              <a:t>+ Xuất hiện triệu chứng khu trú ngay sau cơn: Thấy dấu khu trú điều này quan trọng để phát hiện động kinh cục bộ toàn bộ hóa. Nên ngay sau cơn phải khám thần kinh kỹ để phát hiện được tổn thương khu trú</a:t>
            </a:r>
            <a:r>
              <a:rPr lang="vi-VN" sz="1800" smtClean="0">
                <a:latin typeface="+mj-lt"/>
              </a:rPr>
              <a:t>.</a:t>
            </a:r>
            <a:endParaRPr lang="en-US" sz="1800" smtClean="0">
              <a:latin typeface="+mj-lt"/>
            </a:endParaRPr>
          </a:p>
          <a:p>
            <a:pPr marL="0" indent="0">
              <a:lnSpc>
                <a:spcPct val="150000"/>
              </a:lnSpc>
              <a:buNone/>
            </a:pPr>
            <a:r>
              <a:rPr lang="vi-VN" sz="1800" smtClean="0">
                <a:latin typeface="+mj-lt"/>
              </a:rPr>
              <a:t> </a:t>
            </a:r>
            <a:r>
              <a:rPr lang="vi-VN" sz="1800">
                <a:latin typeface="+mj-lt"/>
              </a:rPr>
              <a:t>+ Có những thay đổi về tâm thần, sa sút trí tuệ.</a:t>
            </a:r>
            <a:endParaRPr lang="en-US" sz="1800">
              <a:latin typeface="+mj-lt"/>
            </a:endParaRPr>
          </a:p>
        </p:txBody>
      </p:sp>
    </p:spTree>
    <p:extLst>
      <p:ext uri="{BB962C8B-B14F-4D97-AF65-F5344CB8AC3E}">
        <p14:creationId xmlns:p14="http://schemas.microsoft.com/office/powerpoint/2010/main" val="24107010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50000"/>
              </a:lnSpc>
              <a:buNone/>
            </a:pPr>
            <a:r>
              <a:rPr lang="vi-VN" sz="1800" b="1">
                <a:latin typeface="+mj-lt"/>
              </a:rPr>
              <a:t>4. Điều trị </a:t>
            </a:r>
            <a:endParaRPr lang="en-US" sz="1800" b="1" smtClean="0">
              <a:latin typeface="+mj-lt"/>
            </a:endParaRPr>
          </a:p>
          <a:p>
            <a:pPr marL="0" indent="0">
              <a:lnSpc>
                <a:spcPct val="150000"/>
              </a:lnSpc>
              <a:buNone/>
            </a:pPr>
            <a:r>
              <a:rPr lang="vi-VN" sz="1800" smtClean="0">
                <a:latin typeface="+mj-lt"/>
              </a:rPr>
              <a:t>4.1 </a:t>
            </a:r>
            <a:r>
              <a:rPr lang="vi-VN" sz="1800">
                <a:latin typeface="+mj-lt"/>
              </a:rPr>
              <a:t>Điều trị không dùng thuốc </a:t>
            </a:r>
          </a:p>
          <a:p>
            <a:pPr marL="0" indent="0">
              <a:lnSpc>
                <a:spcPct val="150000"/>
              </a:lnSpc>
              <a:buNone/>
            </a:pPr>
            <a:r>
              <a:rPr lang="vi-VN" sz="1800">
                <a:latin typeface="+mj-lt"/>
              </a:rPr>
              <a:t>‒ Chế độ tiết thực, sinh hoạt, lao động </a:t>
            </a:r>
          </a:p>
          <a:p>
            <a:pPr marL="0" indent="0">
              <a:lnSpc>
                <a:spcPct val="150000"/>
              </a:lnSpc>
              <a:buNone/>
            </a:pPr>
            <a:r>
              <a:rPr lang="vi-VN" sz="1800">
                <a:latin typeface="+mj-lt"/>
              </a:rPr>
              <a:t>‒ Không dùng các loại kích thích như cafe, thuốc lá, rượu, gia vị, không </a:t>
            </a:r>
          </a:p>
          <a:p>
            <a:pPr marL="0" indent="0">
              <a:lnSpc>
                <a:spcPct val="150000"/>
              </a:lnSpc>
              <a:buNone/>
            </a:pPr>
            <a:r>
              <a:rPr lang="vi-VN" sz="1800">
                <a:latin typeface="+mj-lt"/>
              </a:rPr>
              <a:t>được ăn quá nhiều nhất là vào buổi tối.  </a:t>
            </a:r>
          </a:p>
          <a:p>
            <a:pPr marL="0" indent="0">
              <a:lnSpc>
                <a:spcPct val="150000"/>
              </a:lnSpc>
              <a:buNone/>
            </a:pPr>
            <a:r>
              <a:rPr lang="vi-VN" sz="1800">
                <a:latin typeface="+mj-lt"/>
              </a:rPr>
              <a:t>‒ Một số tác giả đề nghị ăn nhiều mỡ, ít hydrat carbon và protein tạo ra </a:t>
            </a:r>
          </a:p>
          <a:p>
            <a:pPr marL="0" indent="0">
              <a:lnSpc>
                <a:spcPct val="150000"/>
              </a:lnSpc>
              <a:buNone/>
            </a:pPr>
            <a:r>
              <a:rPr lang="vi-VN" sz="1800">
                <a:latin typeface="+mj-lt"/>
              </a:rPr>
              <a:t>tình trạng tăng ceton nên đở động kinh.  </a:t>
            </a:r>
          </a:p>
          <a:p>
            <a:pPr marL="0" indent="0">
              <a:lnSpc>
                <a:spcPct val="150000"/>
              </a:lnSpc>
              <a:buNone/>
            </a:pPr>
            <a:r>
              <a:rPr lang="vi-VN" sz="1800">
                <a:latin typeface="+mj-lt"/>
              </a:rPr>
              <a:t>‒ Thức ngủ đúng giờ tùy theo nghề nghiệp của từng người để tránh mất </a:t>
            </a:r>
          </a:p>
          <a:p>
            <a:pPr marL="0" indent="0">
              <a:lnSpc>
                <a:spcPct val="150000"/>
              </a:lnSpc>
              <a:buNone/>
            </a:pPr>
            <a:r>
              <a:rPr lang="vi-VN" sz="1800">
                <a:latin typeface="+mj-lt"/>
              </a:rPr>
              <a:t>định hình hoạt động thần kinh trong 24 giờ.  </a:t>
            </a:r>
          </a:p>
          <a:p>
            <a:pPr marL="0" indent="0">
              <a:lnSpc>
                <a:spcPct val="150000"/>
              </a:lnSpc>
              <a:buNone/>
            </a:pPr>
            <a:r>
              <a:rPr lang="vi-VN" sz="1800">
                <a:latin typeface="+mj-lt"/>
              </a:rPr>
              <a:t>‒ Tránh các công việc có thể nguy hiểm cho bệnh nhân hoặc người khác </a:t>
            </a:r>
          </a:p>
          <a:p>
            <a:pPr marL="0" indent="0">
              <a:lnSpc>
                <a:spcPct val="150000"/>
              </a:lnSpc>
              <a:buNone/>
            </a:pPr>
            <a:r>
              <a:rPr lang="vi-VN" sz="1800">
                <a:latin typeface="+mj-lt"/>
              </a:rPr>
              <a:t>như làm việc trên cao, dưới nước, gần lửa, lái xe,  </a:t>
            </a:r>
          </a:p>
          <a:p>
            <a:pPr marL="0" indent="0">
              <a:lnSpc>
                <a:spcPct val="150000"/>
              </a:lnSpc>
              <a:buNone/>
            </a:pPr>
            <a:r>
              <a:rPr lang="vi-VN" sz="1800">
                <a:latin typeface="+mj-lt"/>
              </a:rPr>
              <a:t>‒ Tránh làm việc lâu ngoài nắng vì dễ mất nước và điện giải, không làm </a:t>
            </a:r>
          </a:p>
          <a:p>
            <a:pPr marL="0" indent="0">
              <a:lnSpc>
                <a:spcPct val="150000"/>
              </a:lnSpc>
              <a:buNone/>
            </a:pPr>
            <a:r>
              <a:rPr lang="vi-VN" sz="1800">
                <a:latin typeface="+mj-lt"/>
              </a:rPr>
              <a:t>việc nơi ánh sáng chói loè như hàn hoặc không nên xem ti vi và chơi trò </a:t>
            </a:r>
          </a:p>
          <a:p>
            <a:pPr marL="0" indent="0">
              <a:lnSpc>
                <a:spcPct val="150000"/>
              </a:lnSpc>
              <a:buNone/>
            </a:pPr>
            <a:r>
              <a:rPr lang="vi-VN" sz="1800">
                <a:latin typeface="+mj-lt"/>
              </a:rPr>
              <a:t>chơi điện tử lâu vì đó là các kích thích có thể gây lên cơn. </a:t>
            </a:r>
            <a:endParaRPr lang="en-US" sz="1800">
              <a:latin typeface="+mj-lt"/>
            </a:endParaRPr>
          </a:p>
        </p:txBody>
      </p:sp>
    </p:spTree>
    <p:extLst>
      <p:ext uri="{BB962C8B-B14F-4D97-AF65-F5344CB8AC3E}">
        <p14:creationId xmlns:p14="http://schemas.microsoft.com/office/powerpoint/2010/main" val="1547057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10000"/>
              </a:lnSpc>
              <a:buNone/>
            </a:pPr>
            <a:r>
              <a:rPr lang="vi-VN" sz="1800">
                <a:latin typeface="+mj-lt"/>
              </a:rPr>
              <a:t>4.2 Điều trị bằng thuốc </a:t>
            </a:r>
            <a:endParaRPr lang="en-US" sz="1800" smtClean="0">
              <a:latin typeface="+mj-lt"/>
            </a:endParaRPr>
          </a:p>
          <a:p>
            <a:pPr marL="0" indent="0">
              <a:lnSpc>
                <a:spcPct val="110000"/>
              </a:lnSpc>
              <a:buNone/>
            </a:pPr>
            <a:r>
              <a:rPr lang="vi-VN" sz="1800" smtClean="0">
                <a:latin typeface="+mj-lt"/>
              </a:rPr>
              <a:t>4.2.1</a:t>
            </a:r>
            <a:r>
              <a:rPr lang="vi-VN" sz="1800">
                <a:latin typeface="+mj-lt"/>
              </a:rPr>
              <a:t>. Nguyên tắc sử dụng thuốc kháng động kinh </a:t>
            </a:r>
            <a:endParaRPr lang="en-US" sz="1800" smtClean="0">
              <a:latin typeface="+mj-lt"/>
            </a:endParaRPr>
          </a:p>
          <a:p>
            <a:pPr marL="0" indent="0">
              <a:lnSpc>
                <a:spcPct val="110000"/>
              </a:lnSpc>
              <a:buNone/>
            </a:pPr>
            <a:r>
              <a:rPr lang="vi-VN" sz="1800" smtClean="0">
                <a:latin typeface="+mj-lt"/>
              </a:rPr>
              <a:t>‒ </a:t>
            </a:r>
            <a:r>
              <a:rPr lang="vi-VN" sz="1800">
                <a:latin typeface="+mj-lt"/>
              </a:rPr>
              <a:t>Phải chọn thuốc kháng động kinh và theo dõi đáp ứng điều trị, bắt đầu liều thấp rồi đến liều cao (liều cắt cơn) ...  </a:t>
            </a:r>
            <a:endParaRPr lang="en-US" sz="1800" smtClean="0">
              <a:latin typeface="+mj-lt"/>
            </a:endParaRPr>
          </a:p>
          <a:p>
            <a:pPr marL="0" indent="0">
              <a:lnSpc>
                <a:spcPct val="110000"/>
              </a:lnSpc>
              <a:buNone/>
            </a:pPr>
            <a:r>
              <a:rPr lang="vi-VN" sz="1800" smtClean="0">
                <a:latin typeface="+mj-lt"/>
              </a:rPr>
              <a:t>‒ </a:t>
            </a:r>
            <a:r>
              <a:rPr lang="vi-VN" sz="1800">
                <a:latin typeface="+mj-lt"/>
              </a:rPr>
              <a:t>Ở người lớn sau khi điều trị khỏi nguyên nhân thì điều trị thêm 2 năm sau cơn cuối cùng và theo dõi điện não; còn nguyên nhân không giải quyết được như (sẹo) thì điều trị suốt đời. </a:t>
            </a:r>
            <a:endParaRPr lang="en-US" sz="1800" smtClean="0">
              <a:latin typeface="+mj-lt"/>
            </a:endParaRPr>
          </a:p>
          <a:p>
            <a:pPr marL="0" indent="0">
              <a:lnSpc>
                <a:spcPct val="110000"/>
              </a:lnSpc>
              <a:buNone/>
            </a:pPr>
            <a:r>
              <a:rPr lang="vi-VN" sz="1800" smtClean="0">
                <a:latin typeface="+mj-lt"/>
              </a:rPr>
              <a:t>‒ </a:t>
            </a:r>
            <a:r>
              <a:rPr lang="vi-VN" sz="1800">
                <a:latin typeface="+mj-lt"/>
              </a:rPr>
              <a:t>Lượng thuốc chia nhiều lần uống trong ngày để có đủ đậm độ 24 giờ . </a:t>
            </a:r>
            <a:endParaRPr lang="en-US" sz="1800" smtClean="0">
              <a:latin typeface="+mj-lt"/>
            </a:endParaRPr>
          </a:p>
          <a:p>
            <a:pPr marL="0" indent="0">
              <a:lnSpc>
                <a:spcPct val="110000"/>
              </a:lnSpc>
              <a:buNone/>
            </a:pPr>
            <a:r>
              <a:rPr lang="vi-VN" sz="1800" smtClean="0">
                <a:latin typeface="+mj-lt"/>
              </a:rPr>
              <a:t>‒ </a:t>
            </a:r>
            <a:r>
              <a:rPr lang="vi-VN" sz="1800">
                <a:latin typeface="+mj-lt"/>
              </a:rPr>
              <a:t>Không ngừng thuốc đột ngột, khi đổi thuốc phải từ từ giảm dần thuốc cũ, tăng dần thuốc mới. Ðề phòng các biến chứng do thuốc. </a:t>
            </a:r>
            <a:endParaRPr lang="en-US" sz="1800" smtClean="0">
              <a:latin typeface="+mj-lt"/>
            </a:endParaRPr>
          </a:p>
          <a:p>
            <a:pPr marL="0" indent="0">
              <a:lnSpc>
                <a:spcPct val="110000"/>
              </a:lnSpc>
              <a:buNone/>
            </a:pPr>
            <a:r>
              <a:rPr lang="vi-VN" sz="1800" smtClean="0">
                <a:latin typeface="+mj-lt"/>
              </a:rPr>
              <a:t>‒ </a:t>
            </a:r>
            <a:r>
              <a:rPr lang="vi-VN" sz="1800">
                <a:latin typeface="+mj-lt"/>
              </a:rPr>
              <a:t>Chỉ nên dùng một thứ thuốc, trừ cơn thuộc loại phối hợp thì dùng nhiều loại nên dễ gây độc và coi chừng tương tác thuốc bất lợi. </a:t>
            </a:r>
            <a:endParaRPr lang="en-US" sz="1800" smtClean="0">
              <a:latin typeface="+mj-lt"/>
            </a:endParaRPr>
          </a:p>
          <a:p>
            <a:pPr marL="0" indent="0">
              <a:lnSpc>
                <a:spcPct val="110000"/>
              </a:lnSpc>
              <a:buNone/>
            </a:pPr>
            <a:r>
              <a:rPr lang="vi-VN" sz="1800" smtClean="0">
                <a:latin typeface="+mj-lt"/>
              </a:rPr>
              <a:t>‒ </a:t>
            </a:r>
            <a:r>
              <a:rPr lang="vi-VN" sz="1800">
                <a:latin typeface="+mj-lt"/>
              </a:rPr>
              <a:t>Nếu chỉ phát hiện cơn trên điện não mà không có cơn trên lâm sàng thì không cần thiết phải điều trị. </a:t>
            </a:r>
            <a:endParaRPr lang="en-US" sz="1800" smtClean="0">
              <a:latin typeface="+mj-lt"/>
            </a:endParaRPr>
          </a:p>
          <a:p>
            <a:pPr marL="0" indent="0">
              <a:lnSpc>
                <a:spcPct val="110000"/>
              </a:lnSpc>
              <a:buNone/>
            </a:pPr>
            <a:r>
              <a:rPr lang="vi-VN" sz="1800" smtClean="0">
                <a:latin typeface="+mj-lt"/>
              </a:rPr>
              <a:t>‒ </a:t>
            </a:r>
            <a:r>
              <a:rPr lang="vi-VN" sz="1800">
                <a:latin typeface="+mj-lt"/>
              </a:rPr>
              <a:t>Khi cho thuốc phải theo dõi 10 ngày đầu xem dung nạp thuốc để tiếp tục hoặc cắt, theo dõi một tháng để đánh giá kết quả. </a:t>
            </a:r>
            <a:endParaRPr lang="en-US" sz="1800" smtClean="0">
              <a:latin typeface="+mj-lt"/>
            </a:endParaRPr>
          </a:p>
          <a:p>
            <a:pPr marL="0" indent="0">
              <a:lnSpc>
                <a:spcPct val="110000"/>
              </a:lnSpc>
              <a:buNone/>
            </a:pPr>
            <a:r>
              <a:rPr lang="vi-VN" sz="1800" smtClean="0">
                <a:latin typeface="+mj-lt"/>
              </a:rPr>
              <a:t>‒ </a:t>
            </a:r>
            <a:r>
              <a:rPr lang="vi-VN" sz="1800">
                <a:latin typeface="+mj-lt"/>
              </a:rPr>
              <a:t>Nếu không có cơn lâm sàng mà điện não đồ bất thường cũng có thể ngừng thuốc. </a:t>
            </a:r>
            <a:endParaRPr lang="en-US" sz="1800" smtClean="0">
              <a:latin typeface="+mj-lt"/>
            </a:endParaRPr>
          </a:p>
          <a:p>
            <a:pPr marL="0" indent="0">
              <a:lnSpc>
                <a:spcPct val="110000"/>
              </a:lnSpc>
              <a:buNone/>
            </a:pPr>
            <a:r>
              <a:rPr lang="vi-VN" sz="1800" smtClean="0">
                <a:latin typeface="+mj-lt"/>
              </a:rPr>
              <a:t>‒ </a:t>
            </a:r>
            <a:r>
              <a:rPr lang="vi-VN" sz="1800">
                <a:latin typeface="+mj-lt"/>
              </a:rPr>
              <a:t>Thuốc dễ tìm và phù hợp với hoàn cảnh kinh tế gia đình của bệnh nhân.</a:t>
            </a:r>
            <a:endParaRPr lang="en-US" sz="1800">
              <a:latin typeface="+mj-lt"/>
            </a:endParaRPr>
          </a:p>
        </p:txBody>
      </p:sp>
    </p:spTree>
    <p:extLst>
      <p:ext uri="{BB962C8B-B14F-4D97-AF65-F5344CB8AC3E}">
        <p14:creationId xmlns:p14="http://schemas.microsoft.com/office/powerpoint/2010/main" val="25415021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78352019"/>
              </p:ext>
            </p:extLst>
          </p:nvPr>
        </p:nvGraphicFramePr>
        <p:xfrm>
          <a:off x="457200" y="1295400"/>
          <a:ext cx="8458200" cy="5181601"/>
        </p:xfrm>
        <a:graphic>
          <a:graphicData uri="http://schemas.openxmlformats.org/drawingml/2006/table">
            <a:tbl>
              <a:tblPr firstRow="1" bandRow="1">
                <a:tableStyleId>{5C22544A-7EE6-4342-B048-85BDC9FD1C3A}</a:tableStyleId>
              </a:tblPr>
              <a:tblGrid>
                <a:gridCol w="2819400"/>
                <a:gridCol w="2819400"/>
                <a:gridCol w="2819400"/>
              </a:tblGrid>
              <a:tr h="721208">
                <a:tc>
                  <a:txBody>
                    <a:bodyPr/>
                    <a:lstStyle/>
                    <a:p>
                      <a:r>
                        <a:rPr lang="en-US" smtClean="0">
                          <a:latin typeface="Times New Roman" panose="02020603050405020304" pitchFamily="18" charset="0"/>
                          <a:cs typeface="Times New Roman" panose="02020603050405020304" pitchFamily="18" charset="0"/>
                        </a:rPr>
                        <a:t>Loại</a:t>
                      </a:r>
                      <a:r>
                        <a:rPr lang="en-US" baseline="0" smtClean="0">
                          <a:latin typeface="Times New Roman" panose="02020603050405020304" pitchFamily="18" charset="0"/>
                          <a:cs typeface="Times New Roman" panose="02020603050405020304" pitchFamily="18" charset="0"/>
                        </a:rPr>
                        <a:t> động kinh</a:t>
                      </a:r>
                      <a:endParaRPr lang="en-US">
                        <a:latin typeface="Times New Roman" panose="02020603050405020304" pitchFamily="18" charset="0"/>
                        <a:cs typeface="Times New Roman" panose="02020603050405020304" pitchFamily="18" charset="0"/>
                      </a:endParaRPr>
                    </a:p>
                  </a:txBody>
                  <a:tcPr/>
                </a:tc>
                <a:tc>
                  <a:txBody>
                    <a:bodyPr/>
                    <a:lstStyle/>
                    <a:p>
                      <a:r>
                        <a:rPr lang="en-US" smtClean="0">
                          <a:latin typeface="Times New Roman" panose="02020603050405020304" pitchFamily="18" charset="0"/>
                          <a:cs typeface="Times New Roman" panose="02020603050405020304" pitchFamily="18" charset="0"/>
                        </a:rPr>
                        <a:t>Thuốc</a:t>
                      </a:r>
                      <a:r>
                        <a:rPr lang="en-US" baseline="0" smtClean="0">
                          <a:latin typeface="Times New Roman" panose="02020603050405020304" pitchFamily="18" charset="0"/>
                          <a:cs typeface="Times New Roman" panose="02020603050405020304" pitchFamily="18" charset="0"/>
                        </a:rPr>
                        <a:t> ưu tiên</a:t>
                      </a:r>
                      <a:endParaRPr lang="en-US">
                        <a:latin typeface="Times New Roman" panose="02020603050405020304" pitchFamily="18" charset="0"/>
                        <a:cs typeface="Times New Roman" panose="02020603050405020304" pitchFamily="18" charset="0"/>
                      </a:endParaRPr>
                    </a:p>
                  </a:txBody>
                  <a:tcPr/>
                </a:tc>
                <a:tc>
                  <a:txBody>
                    <a:bodyPr/>
                    <a:lstStyle/>
                    <a:p>
                      <a:r>
                        <a:rPr lang="en-US" smtClean="0">
                          <a:latin typeface="Times New Roman" panose="02020603050405020304" pitchFamily="18" charset="0"/>
                          <a:cs typeface="Times New Roman" panose="02020603050405020304" pitchFamily="18" charset="0"/>
                        </a:rPr>
                        <a:t>Có</a:t>
                      </a:r>
                      <a:r>
                        <a:rPr lang="en-US" baseline="0" smtClean="0">
                          <a:latin typeface="Times New Roman" panose="02020603050405020304" pitchFamily="18" charset="0"/>
                          <a:cs typeface="Times New Roman" panose="02020603050405020304" pitchFamily="18" charset="0"/>
                        </a:rPr>
                        <a:t> thể thay thế</a:t>
                      </a:r>
                    </a:p>
                    <a:p>
                      <a:endParaRPr lang="en-US">
                        <a:latin typeface="Times New Roman" panose="02020603050405020304" pitchFamily="18" charset="0"/>
                        <a:cs typeface="Times New Roman" panose="02020603050405020304" pitchFamily="18" charset="0"/>
                      </a:endParaRPr>
                    </a:p>
                  </a:txBody>
                  <a:tcPr/>
                </a:tc>
              </a:tr>
              <a:tr h="998595">
                <a:tc>
                  <a:txBody>
                    <a:bodyPr/>
                    <a:lstStyle/>
                    <a:p>
                      <a:r>
                        <a:rPr lang="en-US" smtClean="0">
                          <a:latin typeface="Times New Roman" panose="02020603050405020304" pitchFamily="18" charset="0"/>
                          <a:cs typeface="Times New Roman" panose="02020603050405020304" pitchFamily="18" charset="0"/>
                        </a:rPr>
                        <a:t>Động</a:t>
                      </a:r>
                      <a:r>
                        <a:rPr lang="en-US" baseline="0" smtClean="0">
                          <a:latin typeface="Times New Roman" panose="02020603050405020304" pitchFamily="18" charset="0"/>
                          <a:cs typeface="Times New Roman" panose="02020603050405020304" pitchFamily="18" charset="0"/>
                        </a:rPr>
                        <a:t> kinh cục bộ</a:t>
                      </a:r>
                      <a:endParaRPr lang="en-US">
                        <a:latin typeface="Times New Roman" panose="02020603050405020304" pitchFamily="18" charset="0"/>
                        <a:cs typeface="Times New Roman" panose="02020603050405020304" pitchFamily="18" charset="0"/>
                      </a:endParaRPr>
                    </a:p>
                  </a:txBody>
                  <a:tcPr/>
                </a:tc>
                <a:tc>
                  <a:txBody>
                    <a:bodyPr/>
                    <a:lstStyle/>
                    <a:p>
                      <a:r>
                        <a:rPr lang="en-US" smtClean="0">
                          <a:latin typeface="Times New Roman" panose="02020603050405020304" pitchFamily="18" charset="0"/>
                          <a:cs typeface="Times New Roman" panose="02020603050405020304" pitchFamily="18" charset="0"/>
                        </a:rPr>
                        <a:t>Carbamazepin</a:t>
                      </a:r>
                    </a:p>
                    <a:p>
                      <a:r>
                        <a:rPr lang="en-US" smtClean="0">
                          <a:latin typeface="Times New Roman" panose="02020603050405020304" pitchFamily="18" charset="0"/>
                          <a:cs typeface="Times New Roman" panose="02020603050405020304" pitchFamily="18" charset="0"/>
                        </a:rPr>
                        <a:t>Phenytoin</a:t>
                      </a:r>
                      <a:endParaRPr lang="en-US">
                        <a:latin typeface="Times New Roman" panose="02020603050405020304" pitchFamily="18" charset="0"/>
                        <a:cs typeface="Times New Roman" panose="02020603050405020304" pitchFamily="18" charset="0"/>
                      </a:endParaRPr>
                    </a:p>
                  </a:txBody>
                  <a:tcPr/>
                </a:tc>
                <a:tc>
                  <a:txBody>
                    <a:bodyPr/>
                    <a:lstStyle/>
                    <a:p>
                      <a:r>
                        <a:rPr lang="en-US" smtClean="0">
                          <a:latin typeface="Times New Roman" panose="02020603050405020304" pitchFamily="18" charset="0"/>
                          <a:cs typeface="Times New Roman" panose="02020603050405020304" pitchFamily="18" charset="0"/>
                        </a:rPr>
                        <a:t>Phenobarbital</a:t>
                      </a:r>
                    </a:p>
                    <a:p>
                      <a:r>
                        <a:rPr lang="en-US" smtClean="0">
                          <a:latin typeface="Times New Roman" panose="02020603050405020304" pitchFamily="18" charset="0"/>
                          <a:cs typeface="Times New Roman" panose="02020603050405020304" pitchFamily="18" charset="0"/>
                        </a:rPr>
                        <a:t>Valproat</a:t>
                      </a:r>
                    </a:p>
                    <a:p>
                      <a:r>
                        <a:rPr lang="en-US" smtClean="0">
                          <a:latin typeface="Times New Roman" panose="02020603050405020304" pitchFamily="18" charset="0"/>
                          <a:cs typeface="Times New Roman" panose="02020603050405020304" pitchFamily="18" charset="0"/>
                        </a:rPr>
                        <a:t>Primidon</a:t>
                      </a:r>
                      <a:endParaRPr lang="en-US">
                        <a:latin typeface="Times New Roman" panose="02020603050405020304" pitchFamily="18" charset="0"/>
                        <a:cs typeface="Times New Roman" panose="02020603050405020304" pitchFamily="18" charset="0"/>
                      </a:endParaRPr>
                    </a:p>
                  </a:txBody>
                  <a:tcPr/>
                </a:tc>
              </a:tr>
              <a:tr h="1298174">
                <a:tc>
                  <a:txBody>
                    <a:bodyPr/>
                    <a:lstStyle/>
                    <a:p>
                      <a:r>
                        <a:rPr lang="en-US" smtClean="0">
                          <a:latin typeface="Times New Roman" panose="02020603050405020304" pitchFamily="18" charset="0"/>
                          <a:cs typeface="Times New Roman" panose="02020603050405020304" pitchFamily="18" charset="0"/>
                        </a:rPr>
                        <a:t>Động</a:t>
                      </a:r>
                      <a:r>
                        <a:rPr lang="en-US" baseline="0" smtClean="0">
                          <a:latin typeface="Times New Roman" panose="02020603050405020304" pitchFamily="18" charset="0"/>
                          <a:cs typeface="Times New Roman" panose="02020603050405020304" pitchFamily="18" charset="0"/>
                        </a:rPr>
                        <a:t> kinh toàn bộ</a:t>
                      </a:r>
                      <a:endParaRPr lang="en-US">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latin typeface="Times New Roman" panose="02020603050405020304" pitchFamily="18" charset="0"/>
                          <a:cs typeface="Times New Roman" panose="02020603050405020304" pitchFamily="18" charset="0"/>
                        </a:rPr>
                        <a:t>Valproat</a:t>
                      </a:r>
                    </a:p>
                    <a:p>
                      <a:r>
                        <a:rPr lang="en-US" smtClean="0">
                          <a:latin typeface="Times New Roman" panose="02020603050405020304" pitchFamily="18" charset="0"/>
                          <a:cs typeface="Times New Roman" panose="02020603050405020304" pitchFamily="18" charset="0"/>
                        </a:rPr>
                        <a:t>Carbamazepin</a:t>
                      </a:r>
                    </a:p>
                    <a:p>
                      <a:r>
                        <a:rPr lang="en-US" smtClean="0">
                          <a:latin typeface="Times New Roman" panose="02020603050405020304" pitchFamily="18" charset="0"/>
                          <a:cs typeface="Times New Roman" panose="02020603050405020304" pitchFamily="18" charset="0"/>
                        </a:rPr>
                        <a:t>Phenytoin</a:t>
                      </a:r>
                    </a:p>
                    <a:p>
                      <a:endParaRPr lang="en-US">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latin typeface="Times New Roman" panose="02020603050405020304" pitchFamily="18" charset="0"/>
                          <a:cs typeface="Times New Roman" panose="02020603050405020304" pitchFamily="18" charset="0"/>
                        </a:rPr>
                        <a:t>Phenobarbital</a:t>
                      </a:r>
                    </a:p>
                    <a:p>
                      <a:r>
                        <a:rPr lang="en-US" smtClean="0">
                          <a:latin typeface="Times New Roman" panose="02020603050405020304" pitchFamily="18" charset="0"/>
                          <a:cs typeface="Times New Roman" panose="02020603050405020304" pitchFamily="18" charset="0"/>
                        </a:rPr>
                        <a:t>Primidon</a:t>
                      </a:r>
                      <a:endParaRPr lang="en-US">
                        <a:latin typeface="Times New Roman" panose="02020603050405020304" pitchFamily="18" charset="0"/>
                        <a:cs typeface="Times New Roman" panose="02020603050405020304" pitchFamily="18" charset="0"/>
                      </a:endParaRPr>
                    </a:p>
                  </a:txBody>
                  <a:tcPr/>
                </a:tc>
              </a:tr>
              <a:tr h="721208">
                <a:tc>
                  <a:txBody>
                    <a:bodyPr/>
                    <a:lstStyle/>
                    <a:p>
                      <a:r>
                        <a:rPr lang="en-US" smtClean="0">
                          <a:latin typeface="Times New Roman" panose="02020603050405020304" pitchFamily="18" charset="0"/>
                          <a:cs typeface="Times New Roman" panose="02020603050405020304" pitchFamily="18" charset="0"/>
                        </a:rPr>
                        <a:t>Động</a:t>
                      </a:r>
                      <a:r>
                        <a:rPr lang="en-US" baseline="0" smtClean="0">
                          <a:latin typeface="Times New Roman" panose="02020603050405020304" pitchFamily="18" charset="0"/>
                          <a:cs typeface="Times New Roman" panose="02020603050405020304" pitchFamily="18" charset="0"/>
                        </a:rPr>
                        <a:t> kinh cơn vắng</a:t>
                      </a:r>
                      <a:endParaRPr lang="en-US">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latin typeface="Times New Roman" panose="02020603050405020304" pitchFamily="18" charset="0"/>
                          <a:cs typeface="Times New Roman" panose="02020603050405020304" pitchFamily="18" charset="0"/>
                        </a:rPr>
                        <a:t>Valproat</a:t>
                      </a:r>
                    </a:p>
                    <a:p>
                      <a:r>
                        <a:rPr lang="en-US" smtClean="0">
                          <a:latin typeface="Times New Roman" panose="02020603050405020304" pitchFamily="18" charset="0"/>
                          <a:cs typeface="Times New Roman" panose="02020603050405020304" pitchFamily="18" charset="0"/>
                        </a:rPr>
                        <a:t>Ethoxusimid</a:t>
                      </a:r>
                      <a:endParaRPr lang="en-US">
                        <a:latin typeface="Times New Roman" panose="02020603050405020304" pitchFamily="18" charset="0"/>
                        <a:cs typeface="Times New Roman" panose="02020603050405020304" pitchFamily="18" charset="0"/>
                      </a:endParaRPr>
                    </a:p>
                  </a:txBody>
                  <a:tcPr/>
                </a:tc>
                <a:tc>
                  <a:txBody>
                    <a:bodyPr/>
                    <a:lstStyle/>
                    <a:p>
                      <a:r>
                        <a:rPr lang="en-US" smtClean="0">
                          <a:latin typeface="Times New Roman" panose="02020603050405020304" pitchFamily="18" charset="0"/>
                          <a:cs typeface="Times New Roman" panose="02020603050405020304" pitchFamily="18" charset="0"/>
                        </a:rPr>
                        <a:t>Clonazepam</a:t>
                      </a:r>
                      <a:endParaRPr lang="en-US">
                        <a:latin typeface="Times New Roman" panose="02020603050405020304" pitchFamily="18" charset="0"/>
                        <a:cs typeface="Times New Roman" panose="02020603050405020304" pitchFamily="18" charset="0"/>
                      </a:endParaRPr>
                    </a:p>
                  </a:txBody>
                  <a:tcPr/>
                </a:tc>
              </a:tr>
              <a:tr h="721208">
                <a:tc>
                  <a:txBody>
                    <a:bodyPr/>
                    <a:lstStyle/>
                    <a:p>
                      <a:r>
                        <a:rPr lang="en-US" smtClean="0">
                          <a:latin typeface="Times New Roman" panose="02020603050405020304" pitchFamily="18" charset="0"/>
                          <a:cs typeface="Times New Roman" panose="02020603050405020304" pitchFamily="18" charset="0"/>
                        </a:rPr>
                        <a:t>Động</a:t>
                      </a:r>
                      <a:r>
                        <a:rPr lang="en-US" baseline="0" smtClean="0">
                          <a:latin typeface="Times New Roman" panose="02020603050405020304" pitchFamily="18" charset="0"/>
                          <a:cs typeface="Times New Roman" panose="02020603050405020304" pitchFamily="18" charset="0"/>
                        </a:rPr>
                        <a:t> kinh giật cơ</a:t>
                      </a:r>
                      <a:endParaRPr lang="en-US">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latin typeface="Times New Roman" panose="02020603050405020304" pitchFamily="18" charset="0"/>
                          <a:cs typeface="Times New Roman" panose="02020603050405020304" pitchFamily="18" charset="0"/>
                        </a:rPr>
                        <a:t>Valproat</a:t>
                      </a:r>
                    </a:p>
                    <a:p>
                      <a:endParaRPr lang="en-US">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latin typeface="Times New Roman" panose="02020603050405020304" pitchFamily="18" charset="0"/>
                          <a:cs typeface="Times New Roman" panose="02020603050405020304" pitchFamily="18" charset="0"/>
                        </a:rPr>
                        <a:t>Clonazepam</a:t>
                      </a:r>
                    </a:p>
                    <a:p>
                      <a:endParaRPr lang="en-US">
                        <a:latin typeface="Times New Roman" panose="02020603050405020304" pitchFamily="18" charset="0"/>
                        <a:cs typeface="Times New Roman" panose="02020603050405020304" pitchFamily="18" charset="0"/>
                      </a:endParaRPr>
                    </a:p>
                  </a:txBody>
                  <a:tcPr/>
                </a:tc>
              </a:tr>
              <a:tr h="721208">
                <a:tc>
                  <a:txBody>
                    <a:bodyPr/>
                    <a:lstStyle/>
                    <a:p>
                      <a:r>
                        <a:rPr lang="en-US" smtClean="0">
                          <a:latin typeface="Times New Roman" panose="02020603050405020304" pitchFamily="18" charset="0"/>
                          <a:cs typeface="Times New Roman" panose="02020603050405020304" pitchFamily="18" charset="0"/>
                        </a:rPr>
                        <a:t>Động</a:t>
                      </a:r>
                      <a:r>
                        <a:rPr lang="en-US" baseline="0" smtClean="0">
                          <a:latin typeface="Times New Roman" panose="02020603050405020304" pitchFamily="18" charset="0"/>
                          <a:cs typeface="Times New Roman" panose="02020603050405020304" pitchFamily="18" charset="0"/>
                        </a:rPr>
                        <a:t> kinh liên tục</a:t>
                      </a:r>
                      <a:endParaRPr lang="en-US">
                        <a:latin typeface="Times New Roman" panose="02020603050405020304" pitchFamily="18" charset="0"/>
                        <a:cs typeface="Times New Roman" panose="02020603050405020304"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latin typeface="Times New Roman" panose="02020603050405020304" pitchFamily="18" charset="0"/>
                          <a:cs typeface="Times New Roman" panose="02020603050405020304" pitchFamily="18" charset="0"/>
                        </a:rPr>
                        <a:t>Clonazepam</a:t>
                      </a:r>
                    </a:p>
                    <a:p>
                      <a:r>
                        <a:rPr lang="en-US" smtClean="0">
                          <a:latin typeface="Times New Roman" panose="02020603050405020304" pitchFamily="18" charset="0"/>
                          <a:cs typeface="Times New Roman" panose="02020603050405020304" pitchFamily="18" charset="0"/>
                        </a:rPr>
                        <a:t>Diazepam</a:t>
                      </a:r>
                      <a:endParaRPr lang="en-US">
                        <a:latin typeface="Times New Roman" panose="02020603050405020304" pitchFamily="18" charset="0"/>
                        <a:cs typeface="Times New Roman" panose="02020603050405020304" pitchFamily="18" charset="0"/>
                      </a:endParaRPr>
                    </a:p>
                  </a:txBody>
                  <a:tcPr/>
                </a:tc>
                <a:tc>
                  <a:txBody>
                    <a:bodyPr/>
                    <a:lstStyle/>
                    <a:p>
                      <a:endParaRPr lang="en-US">
                        <a:latin typeface="Times New Roman" panose="02020603050405020304" pitchFamily="18" charset="0"/>
                        <a:cs typeface="Times New Roman" panose="02020603050405020304" pitchFamily="18" charset="0"/>
                      </a:endParaRPr>
                    </a:p>
                  </a:txBody>
                  <a:tcPr/>
                </a:tc>
              </a:tr>
            </a:tbl>
          </a:graphicData>
        </a:graphic>
      </p:graphicFrame>
      <p:sp>
        <p:nvSpPr>
          <p:cNvPr id="5" name="Rectangle 4"/>
          <p:cNvSpPr/>
          <p:nvPr/>
        </p:nvSpPr>
        <p:spPr>
          <a:xfrm>
            <a:off x="304800" y="358651"/>
            <a:ext cx="5638800" cy="461665"/>
          </a:xfrm>
          <a:prstGeom prst="rect">
            <a:avLst/>
          </a:prstGeom>
        </p:spPr>
        <p:txBody>
          <a:bodyPr wrap="square">
            <a:spAutoFit/>
          </a:bodyPr>
          <a:lstStyle/>
          <a:p>
            <a:r>
              <a:rPr lang="vi-VN" sz="2400">
                <a:latin typeface="+mj-lt"/>
              </a:rPr>
              <a:t>4.2.2. Các thuốc kháng động kinh </a:t>
            </a:r>
            <a:endParaRPr lang="en-US" sz="2400">
              <a:latin typeface="+mj-lt"/>
            </a:endParaRPr>
          </a:p>
        </p:txBody>
      </p:sp>
      <p:sp>
        <p:nvSpPr>
          <p:cNvPr id="6" name="TextBox 5"/>
          <p:cNvSpPr txBox="1"/>
          <p:nvPr/>
        </p:nvSpPr>
        <p:spPr>
          <a:xfrm>
            <a:off x="457200" y="820316"/>
            <a:ext cx="7620000" cy="400110"/>
          </a:xfrm>
          <a:prstGeom prst="rect">
            <a:avLst/>
          </a:prstGeom>
          <a:noFill/>
        </p:spPr>
        <p:txBody>
          <a:bodyPr wrap="square" rtlCol="0">
            <a:spAutoFit/>
          </a:bodyPr>
          <a:lstStyle/>
          <a:p>
            <a:r>
              <a:rPr lang="en-US" sz="2000" smtClean="0">
                <a:latin typeface="Times New Roman" panose="02020603050405020304" pitchFamily="18" charset="0"/>
                <a:cs typeface="Times New Roman" panose="02020603050405020304" pitchFamily="18" charset="0"/>
              </a:rPr>
              <a:t>Chỉ dẫn một số thuốc điều trị  một số loại động kinh</a:t>
            </a:r>
            <a:endParaRPr lang="en-US" sz="20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4440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33400"/>
            <a:ext cx="2857500" cy="1724025"/>
          </a:xfrm>
          <a:prstGeom prst="rect">
            <a:avLst/>
          </a:prstGeom>
        </p:spPr>
      </p:pic>
      <p:sp>
        <p:nvSpPr>
          <p:cNvPr id="4" name="TextBox 3"/>
          <p:cNvSpPr txBox="1"/>
          <p:nvPr/>
        </p:nvSpPr>
        <p:spPr>
          <a:xfrm>
            <a:off x="1088923" y="3143865"/>
            <a:ext cx="1600200"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180.000 đồng</a:t>
            </a:r>
            <a:endParaRPr lang="en-US">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52400"/>
            <a:ext cx="1866900" cy="2857500"/>
          </a:xfrm>
          <a:prstGeom prst="rect">
            <a:avLst/>
          </a:prstGeom>
        </p:spPr>
      </p:pic>
      <p:sp>
        <p:nvSpPr>
          <p:cNvPr id="6" name="TextBox 5"/>
          <p:cNvSpPr txBox="1"/>
          <p:nvPr/>
        </p:nvSpPr>
        <p:spPr>
          <a:xfrm>
            <a:off x="6985819" y="3143865"/>
            <a:ext cx="1828800"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155.000 đồng</a:t>
            </a:r>
            <a:endParaRPr lang="en-US">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0" y="294663"/>
            <a:ext cx="2514600" cy="2678366"/>
          </a:xfrm>
          <a:prstGeom prst="rect">
            <a:avLst/>
          </a:prstGeom>
        </p:spPr>
      </p:pic>
      <p:sp>
        <p:nvSpPr>
          <p:cNvPr id="8" name="TextBox 7"/>
          <p:cNvSpPr txBox="1"/>
          <p:nvPr/>
        </p:nvSpPr>
        <p:spPr>
          <a:xfrm>
            <a:off x="4114800" y="3143865"/>
            <a:ext cx="1752600"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45.000 đồng</a:t>
            </a:r>
            <a:endParaRPr lang="en-US">
              <a:latin typeface="Times New Roman" panose="02020603050405020304" pitchFamily="18" charset="0"/>
              <a:cs typeface="Times New Roman" panose="02020603050405020304" pitchFamily="18" charset="0"/>
            </a:endParaRP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0273" y="3810000"/>
            <a:ext cx="2857500" cy="1704975"/>
          </a:xfrm>
          <a:prstGeom prst="rect">
            <a:avLst/>
          </a:prstGeom>
        </p:spPr>
      </p:pic>
      <p:sp>
        <p:nvSpPr>
          <p:cNvPr id="10" name="TextBox 9"/>
          <p:cNvSpPr txBox="1"/>
          <p:nvPr/>
        </p:nvSpPr>
        <p:spPr>
          <a:xfrm>
            <a:off x="1099370" y="5676931"/>
            <a:ext cx="1882877"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185.000 đồng</a:t>
            </a:r>
            <a:endParaRPr lang="en-US">
              <a:latin typeface="Times New Roman" panose="02020603050405020304" pitchFamily="18" charset="0"/>
              <a:cs typeface="Times New Roman" panose="02020603050405020304" pitchFamily="18" charset="0"/>
            </a:endParaRPr>
          </a:p>
        </p:txBody>
      </p:sp>
      <p:pic>
        <p:nvPicPr>
          <p:cNvPr id="12" name="Picture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876800" y="3984366"/>
            <a:ext cx="2718619" cy="1356241"/>
          </a:xfrm>
          <a:prstGeom prst="rect">
            <a:avLst/>
          </a:prstGeom>
        </p:spPr>
      </p:pic>
      <p:sp>
        <p:nvSpPr>
          <p:cNvPr id="13" name="TextBox 12"/>
          <p:cNvSpPr txBox="1"/>
          <p:nvPr/>
        </p:nvSpPr>
        <p:spPr>
          <a:xfrm>
            <a:off x="5423104" y="5676931"/>
            <a:ext cx="1626010" cy="369332"/>
          </a:xfrm>
          <a:prstGeom prst="rect">
            <a:avLst/>
          </a:prstGeom>
          <a:noFill/>
        </p:spPr>
        <p:txBody>
          <a:bodyPr wrap="square" rtlCol="0">
            <a:spAutoFit/>
          </a:bodyPr>
          <a:lstStyle/>
          <a:p>
            <a:r>
              <a:rPr lang="en-US" smtClean="0">
                <a:latin typeface="Times New Roman" panose="02020603050405020304" pitchFamily="18" charset="0"/>
                <a:cs typeface="Times New Roman" panose="02020603050405020304" pitchFamily="18" charset="0"/>
              </a:rPr>
              <a:t>193.000 đồng</a:t>
            </a:r>
            <a:endParaRPr lang="en-US">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5823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50000"/>
              </a:lnSpc>
              <a:buNone/>
            </a:pPr>
            <a:r>
              <a:rPr lang="vi-VN" sz="1800" smtClean="0">
                <a:latin typeface="+mj-lt"/>
              </a:rPr>
              <a:t>4.2.</a:t>
            </a:r>
            <a:r>
              <a:rPr lang="en-US" sz="2100" smtClean="0">
                <a:latin typeface="Times New Roman" panose="02020603050405020304" pitchFamily="18" charset="0"/>
                <a:cs typeface="Times New Roman" panose="02020603050405020304" pitchFamily="18" charset="0"/>
              </a:rPr>
              <a:t>3</a:t>
            </a:r>
            <a:r>
              <a:rPr lang="vi-VN" sz="1800" smtClean="0">
                <a:latin typeface="+mj-lt"/>
              </a:rPr>
              <a:t>.Ðiều </a:t>
            </a:r>
            <a:r>
              <a:rPr lang="vi-VN" sz="1800">
                <a:latin typeface="+mj-lt"/>
              </a:rPr>
              <a:t>trị trạng thái động kinh </a:t>
            </a:r>
          </a:p>
          <a:p>
            <a:pPr marL="0" indent="0">
              <a:lnSpc>
                <a:spcPct val="150000"/>
              </a:lnSpc>
              <a:buNone/>
            </a:pPr>
            <a:r>
              <a:rPr lang="vi-VN" sz="1800">
                <a:latin typeface="+mj-lt"/>
              </a:rPr>
              <a:t>‒ Xử trí chung như trong hôn mê: Hồi sức hô hấp, tim mạch, nuôi dưỡng, </a:t>
            </a:r>
          </a:p>
          <a:p>
            <a:pPr marL="0" indent="0">
              <a:lnSpc>
                <a:spcPct val="150000"/>
              </a:lnSpc>
              <a:buNone/>
            </a:pPr>
            <a:r>
              <a:rPr lang="vi-VN" sz="1800">
                <a:latin typeface="+mj-lt"/>
              </a:rPr>
              <a:t>chống loét , chống bội nhiểm... </a:t>
            </a:r>
          </a:p>
          <a:p>
            <a:pPr marL="0" indent="0">
              <a:lnSpc>
                <a:spcPct val="150000"/>
              </a:lnSpc>
              <a:buNone/>
            </a:pPr>
            <a:r>
              <a:rPr lang="vi-VN" sz="1800">
                <a:latin typeface="+mj-lt"/>
              </a:rPr>
              <a:t>‒ Thuốc lựa chọn là rivotril 1-2mg hoặc valium 10mg tiêm tĩnh mạch </a:t>
            </a:r>
          </a:p>
          <a:p>
            <a:pPr marL="0" indent="0">
              <a:lnSpc>
                <a:spcPct val="150000"/>
              </a:lnSpc>
              <a:buNone/>
            </a:pPr>
            <a:r>
              <a:rPr lang="vi-VN" sz="1800">
                <a:latin typeface="+mj-lt"/>
              </a:rPr>
              <a:t>chậm, sau 1 giờ có thể lặp lại một lần nữa rồi cho 50mg valium hoặc 4</a:t>
            </a:r>
          </a:p>
          <a:p>
            <a:pPr marL="0" indent="0">
              <a:lnSpc>
                <a:spcPct val="150000"/>
              </a:lnSpc>
              <a:buNone/>
            </a:pPr>
            <a:r>
              <a:rPr lang="vi-VN" sz="1800">
                <a:latin typeface="+mj-lt"/>
              </a:rPr>
              <a:t>5mg rivotril trong dung dịch glucose 5% chuyền tĩnh mạch X-XV </a:t>
            </a:r>
          </a:p>
          <a:p>
            <a:pPr marL="0" indent="0">
              <a:lnSpc>
                <a:spcPct val="150000"/>
              </a:lnSpc>
              <a:buNone/>
            </a:pPr>
            <a:r>
              <a:rPr lang="vi-VN" sz="1800">
                <a:latin typeface="+mj-lt"/>
              </a:rPr>
              <a:t>giọt/phút. Kết hợp với phenobarbital 200mg tiêm bắp, phác đồ này là </a:t>
            </a:r>
          </a:p>
          <a:p>
            <a:pPr marL="0" indent="0">
              <a:lnSpc>
                <a:spcPct val="150000"/>
              </a:lnSpc>
              <a:buNone/>
            </a:pPr>
            <a:r>
              <a:rPr lang="vi-VN" sz="1800">
                <a:latin typeface="+mj-lt"/>
              </a:rPr>
              <a:t>của P . Augustin đơn giản nhưng mang lại kết quả cao. </a:t>
            </a:r>
          </a:p>
          <a:p>
            <a:pPr marL="0" indent="0">
              <a:lnSpc>
                <a:spcPct val="150000"/>
              </a:lnSpc>
              <a:buNone/>
            </a:pPr>
            <a:r>
              <a:rPr lang="vi-VN" sz="1800">
                <a:latin typeface="+mj-lt"/>
              </a:rPr>
              <a:t>‒ Nếu không cắt cơn có thể dùng thiopental bằng cách tiêm tĩnh mạch </a:t>
            </a:r>
          </a:p>
          <a:p>
            <a:pPr marL="0" indent="0">
              <a:lnSpc>
                <a:spcPct val="150000"/>
              </a:lnSpc>
              <a:buNone/>
            </a:pPr>
            <a:r>
              <a:rPr lang="vi-VN" sz="1800">
                <a:latin typeface="+mj-lt"/>
              </a:rPr>
              <a:t>25-100mg liều ban đầu rồi hoà 1g vào 500ml glucose 5% x 2 lần ngày. </a:t>
            </a:r>
          </a:p>
          <a:p>
            <a:pPr marL="0" indent="0">
              <a:lnSpc>
                <a:spcPct val="150000"/>
              </a:lnSpc>
              <a:buNone/>
            </a:pPr>
            <a:r>
              <a:rPr lang="vi-VN" sz="1800">
                <a:latin typeface="+mj-lt"/>
              </a:rPr>
              <a:t>Ngoài tác dụng kháng động kinh còn có tác dụng chống phù não. </a:t>
            </a:r>
          </a:p>
          <a:p>
            <a:pPr marL="0" indent="0">
              <a:lnSpc>
                <a:spcPct val="150000"/>
              </a:lnSpc>
              <a:buNone/>
            </a:pPr>
            <a:r>
              <a:rPr lang="vi-VN" sz="1800">
                <a:latin typeface="+mj-lt"/>
              </a:rPr>
              <a:t>‒ Ðiều trị phụ trợ những yếu tố gây động kinh: Chống phù não, hạ sốt, </a:t>
            </a:r>
          </a:p>
          <a:p>
            <a:pPr marL="0" indent="0">
              <a:lnSpc>
                <a:spcPct val="150000"/>
              </a:lnSpc>
              <a:buNone/>
            </a:pPr>
            <a:r>
              <a:rPr lang="vi-VN" sz="1800">
                <a:latin typeface="+mj-lt"/>
              </a:rPr>
              <a:t>khống chế nhiễm trùng, rối loạn chuyển hóa, điện giải,...Ngoài ra cần </a:t>
            </a:r>
          </a:p>
          <a:p>
            <a:pPr marL="0" indent="0">
              <a:lnSpc>
                <a:spcPct val="150000"/>
              </a:lnSpc>
              <a:buNone/>
            </a:pPr>
            <a:r>
              <a:rPr lang="vi-VN" sz="1800">
                <a:latin typeface="+mj-lt"/>
              </a:rPr>
              <a:t>tích cực tìm nguyên nhân để can thiệp kịp thời</a:t>
            </a:r>
            <a:endParaRPr lang="en-US" sz="1800">
              <a:latin typeface="+mj-lt"/>
            </a:endParaRPr>
          </a:p>
        </p:txBody>
      </p:sp>
    </p:spTree>
    <p:extLst>
      <p:ext uri="{BB962C8B-B14F-4D97-AF65-F5344CB8AC3E}">
        <p14:creationId xmlns:p14="http://schemas.microsoft.com/office/powerpoint/2010/main" val="31720231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50000"/>
              </a:lnSpc>
              <a:buNone/>
            </a:pPr>
            <a:r>
              <a:rPr lang="vi-VN" sz="1800">
                <a:latin typeface="+mj-lt"/>
              </a:rPr>
              <a:t>4.3 Điều trị ngoại khoa </a:t>
            </a:r>
            <a:endParaRPr lang="en-US" sz="1800" smtClean="0">
              <a:latin typeface="+mj-lt"/>
            </a:endParaRPr>
          </a:p>
          <a:p>
            <a:pPr marL="0" indent="0">
              <a:lnSpc>
                <a:spcPct val="150000"/>
              </a:lnSpc>
              <a:buNone/>
            </a:pPr>
            <a:r>
              <a:rPr lang="vi-VN" sz="1800" smtClean="0">
                <a:latin typeface="+mj-lt"/>
              </a:rPr>
              <a:t>‒ </a:t>
            </a:r>
            <a:r>
              <a:rPr lang="vi-VN" sz="1800">
                <a:latin typeface="+mj-lt"/>
              </a:rPr>
              <a:t>Ðộng kinh cục bộ không có tổn thương lan rộng. </a:t>
            </a:r>
            <a:endParaRPr lang="en-US" sz="1800" smtClean="0">
              <a:latin typeface="+mj-lt"/>
            </a:endParaRPr>
          </a:p>
          <a:p>
            <a:pPr marL="0" indent="0">
              <a:lnSpc>
                <a:spcPct val="150000"/>
              </a:lnSpc>
              <a:buNone/>
            </a:pPr>
            <a:r>
              <a:rPr lang="vi-VN" sz="1800" smtClean="0">
                <a:latin typeface="+mj-lt"/>
              </a:rPr>
              <a:t>‒ </a:t>
            </a:r>
            <a:r>
              <a:rPr lang="vi-VN" sz="1800">
                <a:latin typeface="+mj-lt"/>
              </a:rPr>
              <a:t>Ðộng kinh cục bộ toàn bộ hóa. </a:t>
            </a:r>
            <a:endParaRPr lang="en-US" sz="1800" smtClean="0">
              <a:latin typeface="+mj-lt"/>
            </a:endParaRPr>
          </a:p>
          <a:p>
            <a:pPr marL="0" indent="0">
              <a:lnSpc>
                <a:spcPct val="150000"/>
              </a:lnSpc>
              <a:buNone/>
            </a:pPr>
            <a:r>
              <a:rPr lang="vi-VN" sz="1800" smtClean="0">
                <a:latin typeface="+mj-lt"/>
              </a:rPr>
              <a:t>‒ </a:t>
            </a:r>
            <a:r>
              <a:rPr lang="vi-VN" sz="1800">
                <a:latin typeface="+mj-lt"/>
              </a:rPr>
              <a:t>Dị dạng mạch ở nông, u não.  </a:t>
            </a:r>
          </a:p>
          <a:p>
            <a:pPr marL="0" indent="0">
              <a:lnSpc>
                <a:spcPct val="150000"/>
              </a:lnSpc>
              <a:buNone/>
            </a:pPr>
            <a:r>
              <a:rPr lang="vi-VN" sz="1800" smtClean="0">
                <a:latin typeface="+mj-lt"/>
              </a:rPr>
              <a:t>Thái </a:t>
            </a:r>
            <a:r>
              <a:rPr lang="vi-VN" sz="1800">
                <a:latin typeface="+mj-lt"/>
              </a:rPr>
              <a:t>độ xử trí  với  </a:t>
            </a:r>
            <a:endParaRPr lang="en-US" sz="1800" smtClean="0">
              <a:latin typeface="+mj-lt"/>
            </a:endParaRPr>
          </a:p>
          <a:p>
            <a:pPr marL="0" indent="0">
              <a:lnSpc>
                <a:spcPct val="150000"/>
              </a:lnSpc>
              <a:buNone/>
            </a:pPr>
            <a:r>
              <a:rPr lang="vi-VN" sz="1800" smtClean="0">
                <a:latin typeface="+mj-lt"/>
              </a:rPr>
              <a:t>‒ </a:t>
            </a:r>
            <a:r>
              <a:rPr lang="vi-VN" sz="1800">
                <a:latin typeface="+mj-lt"/>
              </a:rPr>
              <a:t>Ðộng kinh mới (lần đầu) : Dùng một thuốc. </a:t>
            </a:r>
            <a:endParaRPr lang="en-US" sz="1800" smtClean="0">
              <a:latin typeface="+mj-lt"/>
            </a:endParaRPr>
          </a:p>
          <a:p>
            <a:pPr marL="0" indent="0">
              <a:lnSpc>
                <a:spcPct val="150000"/>
              </a:lnSpc>
              <a:buNone/>
            </a:pPr>
            <a:r>
              <a:rPr lang="vi-VN" sz="1800" smtClean="0">
                <a:latin typeface="+mj-lt"/>
              </a:rPr>
              <a:t>‒ </a:t>
            </a:r>
            <a:r>
              <a:rPr lang="vi-VN" sz="1800">
                <a:latin typeface="+mj-lt"/>
              </a:rPr>
              <a:t>Ðộng kinh toàn thể: Cơn lớn, co giật cơ và hoặc là cơn bé nên dùng dépakine sau khi đã loại trừ tổn thương gan. Cơn co giật toàn thể thì có thể chọn phenobarbital hoặc dépakine. </a:t>
            </a:r>
            <a:endParaRPr lang="en-US" sz="1800" smtClean="0">
              <a:latin typeface="+mj-lt"/>
            </a:endParaRPr>
          </a:p>
          <a:p>
            <a:pPr marL="0" indent="0">
              <a:lnSpc>
                <a:spcPct val="150000"/>
              </a:lnSpc>
              <a:buNone/>
            </a:pPr>
            <a:r>
              <a:rPr lang="vi-VN" sz="1800" smtClean="0">
                <a:latin typeface="+mj-lt"/>
              </a:rPr>
              <a:t>‒ </a:t>
            </a:r>
            <a:r>
              <a:rPr lang="vi-VN" sz="1800">
                <a:latin typeface="+mj-lt"/>
              </a:rPr>
              <a:t>Ðộng kinh cục bộ: Tégrétol </a:t>
            </a:r>
            <a:endParaRPr lang="en-US" sz="1800" smtClean="0">
              <a:latin typeface="+mj-lt"/>
            </a:endParaRPr>
          </a:p>
          <a:p>
            <a:pPr marL="0" indent="0">
              <a:lnSpc>
                <a:spcPct val="150000"/>
              </a:lnSpc>
              <a:buNone/>
            </a:pPr>
            <a:r>
              <a:rPr lang="vi-VN" sz="1800" smtClean="0">
                <a:latin typeface="+mj-lt"/>
              </a:rPr>
              <a:t>‒ </a:t>
            </a:r>
            <a:r>
              <a:rPr lang="vi-VN" sz="1800">
                <a:latin typeface="+mj-lt"/>
              </a:rPr>
              <a:t>Hội chứng West: Dépakine hoặc rivotril hoặc urbanyl kết hợp với corticoides hoặc ACTH. </a:t>
            </a:r>
            <a:endParaRPr lang="en-US" sz="1800" smtClean="0">
              <a:latin typeface="+mj-lt"/>
            </a:endParaRPr>
          </a:p>
          <a:p>
            <a:pPr marL="0" indent="0">
              <a:lnSpc>
                <a:spcPct val="150000"/>
              </a:lnSpc>
              <a:buNone/>
            </a:pPr>
            <a:r>
              <a:rPr lang="vi-VN" sz="1800" smtClean="0">
                <a:latin typeface="+mj-lt"/>
              </a:rPr>
              <a:t>‒ </a:t>
            </a:r>
            <a:r>
              <a:rPr lang="vi-VN" sz="1800">
                <a:latin typeface="+mj-lt"/>
              </a:rPr>
              <a:t>Phải kiểm tra tìm các yếu tố khởi phát như uống rượu, mất ngủ, uống thuốc có đúng theo chỉ dẫn hay ngừng thuốc đột ngột hay không (tốt nhất là đïnh lượng nồng độ thuốc kháng động kinh trong máu để kịp thời điều chỉnh liều); Khám kỹ lâm sàng, xét nghiệm glucose máu, ion đồ máu, làm lại điện não, chụp não cắt lớp vi tính nếu cần để điều trị nguyên nhân hoặc thay thuốc khác</a:t>
            </a:r>
            <a:r>
              <a:rPr lang="vi-VN" sz="1800" smtClean="0">
                <a:latin typeface="+mj-lt"/>
              </a:rPr>
              <a:t>.</a:t>
            </a:r>
            <a:endParaRPr lang="en-US" sz="1800" smtClean="0">
              <a:latin typeface="+mj-lt"/>
            </a:endParaRPr>
          </a:p>
          <a:p>
            <a:pPr marL="0" indent="0">
              <a:lnSpc>
                <a:spcPct val="150000"/>
              </a:lnSpc>
              <a:buNone/>
            </a:pPr>
            <a:r>
              <a:rPr lang="vi-VN" sz="1800" smtClean="0">
                <a:latin typeface="+mj-lt"/>
              </a:rPr>
              <a:t> </a:t>
            </a:r>
            <a:r>
              <a:rPr lang="vi-VN" sz="1800">
                <a:latin typeface="+mj-lt"/>
              </a:rPr>
              <a:t>‒ Nếu ảnh hưởng tâm </a:t>
            </a:r>
            <a:r>
              <a:rPr lang="vi-VN" sz="1800" smtClean="0">
                <a:latin typeface="+mj-lt"/>
              </a:rPr>
              <a:t>l</a:t>
            </a:r>
            <a:r>
              <a:rPr lang="en-US" sz="1800">
                <a:latin typeface="+mj-lt"/>
              </a:rPr>
              <a:t>ý</a:t>
            </a:r>
            <a:r>
              <a:rPr lang="vi-VN" sz="1800" smtClean="0">
                <a:latin typeface="+mj-lt"/>
              </a:rPr>
              <a:t> </a:t>
            </a:r>
            <a:r>
              <a:rPr lang="vi-VN" sz="1800">
                <a:latin typeface="+mj-lt"/>
              </a:rPr>
              <a:t>thì cần tiến hành tâm </a:t>
            </a:r>
            <a:r>
              <a:rPr lang="vi-VN" sz="1800" smtClean="0">
                <a:latin typeface="+mj-lt"/>
              </a:rPr>
              <a:t>l</a:t>
            </a:r>
            <a:r>
              <a:rPr lang="en-US" sz="1800">
                <a:latin typeface="+mj-lt"/>
              </a:rPr>
              <a:t>ý</a:t>
            </a:r>
            <a:r>
              <a:rPr lang="vi-VN" sz="1800" smtClean="0">
                <a:latin typeface="+mj-lt"/>
              </a:rPr>
              <a:t> </a:t>
            </a:r>
            <a:r>
              <a:rPr lang="vi-VN" sz="1800">
                <a:latin typeface="+mj-lt"/>
              </a:rPr>
              <a:t>liệu pháp.</a:t>
            </a:r>
            <a:endParaRPr lang="en-US" sz="1800">
              <a:latin typeface="+mj-lt"/>
            </a:endParaRPr>
          </a:p>
        </p:txBody>
      </p:sp>
    </p:spTree>
    <p:extLst>
      <p:ext uri="{BB962C8B-B14F-4D97-AF65-F5344CB8AC3E}">
        <p14:creationId xmlns:p14="http://schemas.microsoft.com/office/powerpoint/2010/main" val="23085915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534400" cy="5715000"/>
          </a:xfrm>
        </p:spPr>
        <p:txBody>
          <a:bodyPr>
            <a:normAutofit/>
          </a:bodyPr>
          <a:lstStyle/>
          <a:p>
            <a:pPr marL="514350" indent="-514350">
              <a:lnSpc>
                <a:spcPct val="150000"/>
              </a:lnSpc>
              <a:buAutoNum type="arabicPeriod"/>
            </a:pPr>
            <a:r>
              <a:rPr lang="vi-VN" sz="2000" smtClean="0">
                <a:latin typeface="+mj-lt"/>
              </a:rPr>
              <a:t>Đại </a:t>
            </a:r>
            <a:r>
              <a:rPr lang="vi-VN" sz="2000">
                <a:latin typeface="+mj-lt"/>
              </a:rPr>
              <a:t>học Duy Tân, (2016) Tập bài giảng Bệnh </a:t>
            </a:r>
            <a:r>
              <a:rPr lang="vi-VN" sz="2000" smtClean="0">
                <a:latin typeface="+mj-lt"/>
              </a:rPr>
              <a:t>l</a:t>
            </a:r>
            <a:r>
              <a:rPr lang="en-US" sz="2000">
                <a:latin typeface="+mj-lt"/>
              </a:rPr>
              <a:t>ý</a:t>
            </a:r>
            <a:r>
              <a:rPr lang="vi-VN" sz="2000" smtClean="0">
                <a:latin typeface="+mj-lt"/>
              </a:rPr>
              <a:t> </a:t>
            </a:r>
            <a:r>
              <a:rPr lang="vi-VN" sz="2000">
                <a:latin typeface="+mj-lt"/>
              </a:rPr>
              <a:t>học. </a:t>
            </a:r>
            <a:endParaRPr lang="en-US" sz="2000" smtClean="0">
              <a:latin typeface="+mj-lt"/>
            </a:endParaRPr>
          </a:p>
          <a:p>
            <a:pPr marL="0" indent="0">
              <a:lnSpc>
                <a:spcPct val="150000"/>
              </a:lnSpc>
              <a:buNone/>
            </a:pPr>
            <a:r>
              <a:rPr lang="vi-VN" sz="2000" smtClean="0">
                <a:latin typeface="+mj-lt"/>
              </a:rPr>
              <a:t>2</a:t>
            </a:r>
            <a:r>
              <a:rPr lang="vi-VN" sz="2000">
                <a:latin typeface="+mj-lt"/>
              </a:rPr>
              <a:t>. Lê Thị Luyến, Lê Đình Vấn, (2010) Bệnh học , Nhà xuất bản Y học. </a:t>
            </a:r>
            <a:endParaRPr lang="en-US" sz="2000" smtClean="0">
              <a:latin typeface="+mj-lt"/>
            </a:endParaRPr>
          </a:p>
          <a:p>
            <a:pPr marL="0" indent="0">
              <a:lnSpc>
                <a:spcPct val="150000"/>
              </a:lnSpc>
              <a:buNone/>
            </a:pPr>
            <a:r>
              <a:rPr lang="vi-VN" sz="2000" smtClean="0">
                <a:latin typeface="+mj-lt"/>
              </a:rPr>
              <a:t>3</a:t>
            </a:r>
            <a:r>
              <a:rPr lang="vi-VN" sz="2000">
                <a:latin typeface="+mj-lt"/>
              </a:rPr>
              <a:t>. Hoàng  Thị Kim Huyền (2014), Dược lâm sàng những nguyên </a:t>
            </a:r>
            <a:r>
              <a:rPr lang="vi-VN" sz="2000" smtClean="0">
                <a:latin typeface="+mj-lt"/>
              </a:rPr>
              <a:t>l</a:t>
            </a:r>
            <a:r>
              <a:rPr lang="en-US" sz="2000">
                <a:latin typeface="+mj-lt"/>
              </a:rPr>
              <a:t>ý</a:t>
            </a:r>
            <a:r>
              <a:rPr lang="vi-VN" sz="2000" smtClean="0">
                <a:latin typeface="+mj-lt"/>
              </a:rPr>
              <a:t> </a:t>
            </a:r>
            <a:r>
              <a:rPr lang="vi-VN" sz="2000">
                <a:latin typeface="+mj-lt"/>
              </a:rPr>
              <a:t>cơ bản và sử dụng thuốc trong điều trị. Tập 2, Nhà xuất bản Y học. </a:t>
            </a:r>
            <a:endParaRPr lang="en-US" sz="2000" smtClean="0">
              <a:latin typeface="+mj-lt"/>
            </a:endParaRPr>
          </a:p>
          <a:p>
            <a:pPr marL="0" indent="0">
              <a:lnSpc>
                <a:spcPct val="150000"/>
              </a:lnSpc>
              <a:buNone/>
            </a:pPr>
            <a:r>
              <a:rPr lang="vi-VN" sz="2000" smtClean="0">
                <a:latin typeface="+mj-lt"/>
              </a:rPr>
              <a:t>4</a:t>
            </a:r>
            <a:r>
              <a:rPr lang="vi-VN" sz="2000">
                <a:latin typeface="+mj-lt"/>
              </a:rPr>
              <a:t>. Giáo trình Bệnh </a:t>
            </a:r>
            <a:r>
              <a:rPr lang="vi-VN" sz="2000" smtClean="0">
                <a:latin typeface="+mj-lt"/>
              </a:rPr>
              <a:t>l</a:t>
            </a:r>
            <a:r>
              <a:rPr lang="en-US" sz="2000">
                <a:latin typeface="+mj-lt"/>
              </a:rPr>
              <a:t>ý</a:t>
            </a:r>
            <a:r>
              <a:rPr lang="vi-VN" sz="2000" smtClean="0">
                <a:latin typeface="+mj-lt"/>
              </a:rPr>
              <a:t> </a:t>
            </a:r>
            <a:r>
              <a:rPr lang="vi-VN" sz="2000">
                <a:latin typeface="+mj-lt"/>
              </a:rPr>
              <a:t>&amp; Thuốc PTH 350 (http://www.nguyenphuchoc199.com/pth-350). </a:t>
            </a:r>
            <a:endParaRPr lang="en-US" sz="2000" smtClean="0">
              <a:latin typeface="+mj-lt"/>
            </a:endParaRPr>
          </a:p>
          <a:p>
            <a:pPr marL="0" indent="0">
              <a:lnSpc>
                <a:spcPct val="150000"/>
              </a:lnSpc>
              <a:buNone/>
            </a:pPr>
            <a:r>
              <a:rPr lang="vi-VN" sz="2000" smtClean="0">
                <a:latin typeface="+mj-lt"/>
              </a:rPr>
              <a:t>5</a:t>
            </a:r>
            <a:r>
              <a:rPr lang="vi-VN" sz="2000">
                <a:latin typeface="+mj-lt"/>
              </a:rPr>
              <a:t>. Bộ Môn Nội - Đại học Y Dược Huế, 2008, Giáo trình Bệnh học Nội khoa, NXB Y học </a:t>
            </a:r>
            <a:endParaRPr lang="en-US" sz="2000">
              <a:latin typeface="+mj-lt"/>
            </a:endParaRPr>
          </a:p>
        </p:txBody>
      </p:sp>
    </p:spTree>
    <p:extLst>
      <p:ext uri="{BB962C8B-B14F-4D97-AF65-F5344CB8AC3E}">
        <p14:creationId xmlns:p14="http://schemas.microsoft.com/office/powerpoint/2010/main" val="1753157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7391400" cy="1447800"/>
          </a:xfrm>
        </p:spPr>
        <p:txBody>
          <a:bodyPr>
            <a:noAutofit/>
          </a:bodyPr>
          <a:lstStyle/>
          <a:p>
            <a:pPr marL="0" indent="0">
              <a:buNone/>
            </a:pPr>
            <a:r>
              <a:rPr lang="en-US" sz="4800" b="1" smtClean="0">
                <a:solidFill>
                  <a:srgbClr val="0070C0"/>
                </a:solidFill>
                <a:latin typeface="Times New Roman" panose="02020603050405020304" pitchFamily="18" charset="0"/>
                <a:cs typeface="Times New Roman" panose="02020603050405020304" pitchFamily="18" charset="0"/>
              </a:rPr>
              <a:t>CẢM ƠN THẦY VÀ CÁC BẠN ĐÃ LẮNG NGHE</a:t>
            </a:r>
            <a:endParaRPr lang="en-US" sz="4800" b="1">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35333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4419600" cy="6858000"/>
          </a:xfrm>
        </p:spPr>
        <p:txBody>
          <a:bodyPr>
            <a:noAutofit/>
          </a:bodyPr>
          <a:lstStyle/>
          <a:p>
            <a:pPr marL="0" indent="0" algn="just">
              <a:buNone/>
            </a:pPr>
            <a:r>
              <a:rPr lang="en-US" sz="2000" b="1">
                <a:latin typeface="Times New Roman" panose="02020603050405020304" pitchFamily="18" charset="0"/>
                <a:cs typeface="Times New Roman" panose="02020603050405020304" pitchFamily="18" charset="0"/>
              </a:rPr>
              <a:t>1. Định nghĩa, nguyên nhân, phân loại và bệnh sinh </a:t>
            </a:r>
            <a:endParaRPr lang="en-US" sz="2000" b="1" smtClean="0">
              <a:latin typeface="Times New Roman" panose="02020603050405020304" pitchFamily="18" charset="0"/>
              <a:cs typeface="Times New Roman" panose="02020603050405020304" pitchFamily="18" charset="0"/>
            </a:endParaRPr>
          </a:p>
          <a:p>
            <a:pPr marL="0" indent="0">
              <a:lnSpc>
                <a:spcPct val="150000"/>
              </a:lnSpc>
              <a:buNone/>
            </a:pPr>
            <a:r>
              <a:rPr lang="en-US" sz="2000" smtClean="0">
                <a:latin typeface="Times New Roman" panose="02020603050405020304" pitchFamily="18" charset="0"/>
                <a:cs typeface="Times New Roman" panose="02020603050405020304" pitchFamily="18" charset="0"/>
              </a:rPr>
              <a:t> </a:t>
            </a:r>
            <a:r>
              <a:rPr lang="vi-VN" sz="2000" smtClean="0">
                <a:latin typeface="Times New Roman" panose="02020603050405020304" pitchFamily="18" charset="0"/>
                <a:cs typeface="Times New Roman" panose="02020603050405020304" pitchFamily="18" charset="0"/>
              </a:rPr>
              <a:t>1.1 </a:t>
            </a:r>
            <a:r>
              <a:rPr lang="vi-VN" sz="2000">
                <a:latin typeface="Times New Roman" panose="02020603050405020304" pitchFamily="18" charset="0"/>
                <a:cs typeface="Times New Roman" panose="02020603050405020304" pitchFamily="18" charset="0"/>
              </a:rPr>
              <a:t>Định </a:t>
            </a:r>
            <a:r>
              <a:rPr lang="vi-VN" sz="2000" smtClean="0">
                <a:latin typeface="Times New Roman" panose="02020603050405020304" pitchFamily="18" charset="0"/>
                <a:cs typeface="Times New Roman" panose="02020603050405020304" pitchFamily="18" charset="0"/>
              </a:rPr>
              <a:t>nghĩa</a:t>
            </a:r>
            <a:endParaRPr lang="en-US" sz="2000" smtClean="0">
              <a:latin typeface="Times New Roman" panose="02020603050405020304" pitchFamily="18" charset="0"/>
              <a:cs typeface="Times New Roman" panose="02020603050405020304" pitchFamily="18" charset="0"/>
            </a:endParaRPr>
          </a:p>
          <a:p>
            <a:pPr marL="0" indent="0">
              <a:lnSpc>
                <a:spcPct val="150000"/>
              </a:lnSpc>
              <a:buNone/>
            </a:pPr>
            <a:r>
              <a:rPr lang="vi-VN" sz="2000" smtClean="0">
                <a:latin typeface="Times New Roman" panose="02020603050405020304" pitchFamily="18" charset="0"/>
                <a:cs typeface="Times New Roman" panose="02020603050405020304" pitchFamily="18" charset="0"/>
              </a:rPr>
              <a:t> </a:t>
            </a:r>
            <a:r>
              <a:rPr lang="vi-VN" sz="2000">
                <a:latin typeface="Times New Roman" panose="02020603050405020304" pitchFamily="18" charset="0"/>
                <a:cs typeface="Times New Roman" panose="02020603050405020304" pitchFamily="18" charset="0"/>
              </a:rPr>
              <a:t>‒ Ðộng kinh là những cơn ngắn, định hình, đột khởi, có khuynh hướng chu </a:t>
            </a:r>
            <a:r>
              <a:rPr lang="vi-VN" sz="2000" smtClean="0">
                <a:latin typeface="Times New Roman" panose="02020603050405020304" pitchFamily="18" charset="0"/>
                <a:cs typeface="Times New Roman" panose="02020603050405020304" pitchFamily="18" charset="0"/>
              </a:rPr>
              <a:t>k</a:t>
            </a:r>
            <a:r>
              <a:rPr lang="en-US" sz="2000">
                <a:latin typeface="Times New Roman" panose="02020603050405020304" pitchFamily="18" charset="0"/>
                <a:cs typeface="Times New Roman" panose="02020603050405020304" pitchFamily="18" charset="0"/>
              </a:rPr>
              <a:t>ỳ</a:t>
            </a:r>
            <a:r>
              <a:rPr lang="vi-VN" sz="2000" smtClean="0">
                <a:latin typeface="Times New Roman" panose="02020603050405020304" pitchFamily="18" charset="0"/>
                <a:cs typeface="Times New Roman" panose="02020603050405020304" pitchFamily="18" charset="0"/>
              </a:rPr>
              <a:t> </a:t>
            </a:r>
            <a:r>
              <a:rPr lang="vi-VN" sz="2000">
                <a:latin typeface="Times New Roman" panose="02020603050405020304" pitchFamily="18" charset="0"/>
                <a:cs typeface="Times New Roman" panose="02020603050405020304" pitchFamily="18" charset="0"/>
              </a:rPr>
              <a:t>và tái phát do sự phóng điện đột ngột quá mức từ vỏ não hoặc qua vỏ não của những nhóm nơron, gây rối loạn chức năng của thần kinh trung ương (cơn vận động, cảm giác, giác quan, thực vật, ...), điện não đồ ghi được các đợt sóng kich phát. Mất </a:t>
            </a:r>
            <a:r>
              <a:rPr lang="en-US" sz="2000">
                <a:latin typeface="Times New Roman" panose="02020603050405020304" pitchFamily="18" charset="0"/>
                <a:cs typeface="Times New Roman" panose="02020603050405020304" pitchFamily="18" charset="0"/>
              </a:rPr>
              <a:t>ý</a:t>
            </a:r>
            <a:r>
              <a:rPr lang="vi-VN" sz="2000" smtClean="0">
                <a:latin typeface="Times New Roman" panose="02020603050405020304" pitchFamily="18" charset="0"/>
                <a:cs typeface="Times New Roman" panose="02020603050405020304" pitchFamily="18" charset="0"/>
              </a:rPr>
              <a:t> </a:t>
            </a:r>
            <a:r>
              <a:rPr lang="vi-VN" sz="2000">
                <a:latin typeface="Times New Roman" panose="02020603050405020304" pitchFamily="18" charset="0"/>
                <a:cs typeface="Times New Roman" panose="02020603050405020304" pitchFamily="18" charset="0"/>
              </a:rPr>
              <a:t>thức cũng là biểu hiện thường gặp trong hoặc sau cơn</a:t>
            </a:r>
            <a:r>
              <a:rPr lang="vi-VN" sz="2000" smtClean="0">
                <a:latin typeface="Times New Roman" panose="02020603050405020304" pitchFamily="18" charset="0"/>
                <a:cs typeface="Times New Roman" panose="02020603050405020304" pitchFamily="18" charset="0"/>
              </a:rPr>
              <a:t>.</a:t>
            </a:r>
            <a:endParaRPr lang="en-US" sz="2000" smtClean="0">
              <a:latin typeface="Times New Roman" panose="02020603050405020304" pitchFamily="18" charset="0"/>
              <a:cs typeface="Times New Roman" panose="02020603050405020304" pitchFamily="18" charset="0"/>
            </a:endParaRPr>
          </a:p>
          <a:p>
            <a:pPr marL="0" indent="0">
              <a:lnSpc>
                <a:spcPct val="150000"/>
              </a:lnSpc>
              <a:buNone/>
            </a:pPr>
            <a:r>
              <a:rPr lang="vi-VN" sz="2000" smtClean="0">
                <a:latin typeface="Times New Roman" panose="02020603050405020304" pitchFamily="18" charset="0"/>
                <a:cs typeface="Times New Roman" panose="02020603050405020304" pitchFamily="18" charset="0"/>
              </a:rPr>
              <a:t> </a:t>
            </a:r>
            <a:r>
              <a:rPr lang="vi-VN" sz="2000">
                <a:latin typeface="Times New Roman" panose="02020603050405020304" pitchFamily="18" charset="0"/>
                <a:cs typeface="Times New Roman" panose="02020603050405020304" pitchFamily="18" charset="0"/>
              </a:rPr>
              <a:t>‒ Ðịnh nghĩa trên đồng thời cũng là tiêu chuẩn chẩn đoán.</a:t>
            </a:r>
            <a:endParaRPr lang="en-US" sz="200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533400"/>
            <a:ext cx="4586748" cy="4978400"/>
          </a:xfrm>
          <a:prstGeom prst="rect">
            <a:avLst/>
          </a:prstGeom>
        </p:spPr>
      </p:pic>
    </p:spTree>
    <p:extLst>
      <p:ext uri="{BB962C8B-B14F-4D97-AF65-F5344CB8AC3E}">
        <p14:creationId xmlns:p14="http://schemas.microsoft.com/office/powerpoint/2010/main" val="3532701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0" indent="0">
              <a:buNone/>
            </a:pPr>
            <a:r>
              <a:rPr lang="vi-VN" sz="1700">
                <a:latin typeface="+mj-lt"/>
              </a:rPr>
              <a:t>1.2 Nguyên nhân </a:t>
            </a:r>
            <a:endParaRPr lang="en-US" sz="1700" smtClean="0">
              <a:latin typeface="+mj-lt"/>
            </a:endParaRPr>
          </a:p>
          <a:p>
            <a:pPr marL="0" indent="0">
              <a:buNone/>
            </a:pPr>
            <a:r>
              <a:rPr lang="vi-VN" sz="1700" smtClean="0">
                <a:latin typeface="+mj-lt"/>
              </a:rPr>
              <a:t>1.2.1</a:t>
            </a:r>
            <a:r>
              <a:rPr lang="vi-VN" sz="1700">
                <a:latin typeface="+mj-lt"/>
              </a:rPr>
              <a:t>. Ðộng kinh vô căn </a:t>
            </a:r>
            <a:endParaRPr lang="en-US" sz="1700" smtClean="0">
              <a:latin typeface="+mj-lt"/>
            </a:endParaRPr>
          </a:p>
          <a:p>
            <a:pPr marL="0" indent="0">
              <a:buNone/>
            </a:pPr>
            <a:r>
              <a:rPr lang="vi-VN" sz="1700" smtClean="0">
                <a:latin typeface="+mj-lt"/>
              </a:rPr>
              <a:t>‒ </a:t>
            </a:r>
            <a:r>
              <a:rPr lang="vi-VN" sz="1700">
                <a:latin typeface="+mj-lt"/>
              </a:rPr>
              <a:t>Có thể có yếu tố di truyền thấy trong 10 - 25%.  </a:t>
            </a:r>
            <a:endParaRPr lang="en-US" sz="1700" smtClean="0">
              <a:latin typeface="+mj-lt"/>
            </a:endParaRPr>
          </a:p>
          <a:p>
            <a:pPr marL="0" indent="0">
              <a:buNone/>
            </a:pPr>
            <a:r>
              <a:rPr lang="vi-VN" sz="1700" smtClean="0">
                <a:latin typeface="+mj-lt"/>
              </a:rPr>
              <a:t>‒ </a:t>
            </a:r>
            <a:r>
              <a:rPr lang="vi-VN" sz="1700">
                <a:latin typeface="+mj-lt"/>
              </a:rPr>
              <a:t>Do sự đột biến gen đơn độc di truyền liên quan đến kênh ion trên các gen mã hoá của các thụ thể nicotinic, acetylcholin, kênh kali phụ thuộc. </a:t>
            </a:r>
            <a:endParaRPr lang="en-US" sz="1700" smtClean="0">
              <a:latin typeface="+mj-lt"/>
            </a:endParaRPr>
          </a:p>
          <a:p>
            <a:pPr marL="0" indent="0">
              <a:buNone/>
            </a:pPr>
            <a:r>
              <a:rPr lang="vi-VN" sz="1700" smtClean="0">
                <a:latin typeface="+mj-lt"/>
              </a:rPr>
              <a:t>1.2.2</a:t>
            </a:r>
            <a:r>
              <a:rPr lang="vi-VN" sz="1700">
                <a:latin typeface="+mj-lt"/>
              </a:rPr>
              <a:t>. Ðộng kinh triệu chứng Có tổn thương não mắc phải. </a:t>
            </a:r>
            <a:endParaRPr lang="en-US" sz="1700" smtClean="0">
              <a:latin typeface="+mj-lt"/>
            </a:endParaRPr>
          </a:p>
          <a:p>
            <a:pPr marL="0" indent="0">
              <a:buNone/>
            </a:pPr>
            <a:r>
              <a:rPr lang="en-US" sz="1700" smtClean="0">
                <a:latin typeface="+mj-lt"/>
              </a:rPr>
              <a:t>a.</a:t>
            </a:r>
            <a:r>
              <a:rPr lang="vi-VN" sz="1700" smtClean="0">
                <a:latin typeface="+mj-lt"/>
              </a:rPr>
              <a:t>Chấn </a:t>
            </a:r>
            <a:r>
              <a:rPr lang="vi-VN" sz="1700">
                <a:latin typeface="+mj-lt"/>
              </a:rPr>
              <a:t>thương sọ não </a:t>
            </a:r>
            <a:endParaRPr lang="en-US" sz="1700" smtClean="0">
              <a:latin typeface="+mj-lt"/>
            </a:endParaRPr>
          </a:p>
          <a:p>
            <a:pPr marL="0" indent="0">
              <a:buNone/>
            </a:pPr>
            <a:r>
              <a:rPr lang="vi-VN" sz="1700" smtClean="0">
                <a:latin typeface="+mj-lt"/>
              </a:rPr>
              <a:t>‒ </a:t>
            </a:r>
            <a:r>
              <a:rPr lang="vi-VN" sz="1700">
                <a:latin typeface="+mj-lt"/>
              </a:rPr>
              <a:t>Cơn động kinh đầu tiên thường xảy ra trong vòng 5 năm sau chấn thương, rất hiếm sau 10 năm (có </a:t>
            </a:r>
            <a:r>
              <a:rPr lang="en-US" sz="1700">
                <a:latin typeface="+mj-lt"/>
              </a:rPr>
              <a:t>ý</a:t>
            </a:r>
            <a:r>
              <a:rPr lang="vi-VN" sz="1700" smtClean="0">
                <a:latin typeface="+mj-lt"/>
              </a:rPr>
              <a:t> </a:t>
            </a:r>
            <a:r>
              <a:rPr lang="vi-VN" sz="1700">
                <a:latin typeface="+mj-lt"/>
              </a:rPr>
              <a:t>nghĩa trong giám định bệnh tật). </a:t>
            </a:r>
            <a:endParaRPr lang="en-US" sz="1700" smtClean="0">
              <a:latin typeface="+mj-lt"/>
            </a:endParaRPr>
          </a:p>
          <a:p>
            <a:pPr marL="0" indent="0">
              <a:buNone/>
            </a:pPr>
            <a:r>
              <a:rPr lang="vi-VN" sz="1700" smtClean="0">
                <a:latin typeface="+mj-lt"/>
              </a:rPr>
              <a:t>‒ </a:t>
            </a:r>
            <a:r>
              <a:rPr lang="vi-VN" sz="1700">
                <a:latin typeface="+mj-lt"/>
              </a:rPr>
              <a:t>Sang chấn sọ cổ điển </a:t>
            </a:r>
            <a:endParaRPr lang="en-US" sz="1700" smtClean="0">
              <a:latin typeface="+mj-lt"/>
            </a:endParaRPr>
          </a:p>
          <a:p>
            <a:pPr marL="0" indent="0">
              <a:buNone/>
            </a:pPr>
            <a:r>
              <a:rPr lang="vi-VN" sz="1700" smtClean="0">
                <a:latin typeface="+mj-lt"/>
              </a:rPr>
              <a:t>b</a:t>
            </a:r>
            <a:r>
              <a:rPr lang="vi-VN" sz="1700">
                <a:latin typeface="+mj-lt"/>
              </a:rPr>
              <a:t>. U não </a:t>
            </a:r>
            <a:endParaRPr lang="en-US" sz="1700" smtClean="0">
              <a:latin typeface="+mj-lt"/>
            </a:endParaRPr>
          </a:p>
          <a:p>
            <a:pPr marL="0" indent="0">
              <a:buNone/>
            </a:pPr>
            <a:r>
              <a:rPr lang="vi-VN" sz="1700" smtClean="0">
                <a:latin typeface="+mj-lt"/>
              </a:rPr>
              <a:t>Phần </a:t>
            </a:r>
            <a:r>
              <a:rPr lang="vi-VN" sz="1700">
                <a:latin typeface="+mj-lt"/>
              </a:rPr>
              <a:t>lớn u trên lều. </a:t>
            </a:r>
            <a:endParaRPr lang="en-US" sz="1700" smtClean="0">
              <a:latin typeface="+mj-lt"/>
            </a:endParaRPr>
          </a:p>
          <a:p>
            <a:pPr marL="0" indent="0">
              <a:buNone/>
            </a:pPr>
            <a:r>
              <a:rPr lang="vi-VN" sz="1700">
                <a:latin typeface="+mj-lt"/>
              </a:rPr>
              <a:t>c. Nguyên nhân mạch máu </a:t>
            </a:r>
            <a:endParaRPr lang="en-US" sz="1700">
              <a:latin typeface="+mj-lt"/>
            </a:endParaRPr>
          </a:p>
          <a:p>
            <a:pPr marL="0" indent="0">
              <a:buNone/>
            </a:pPr>
            <a:r>
              <a:rPr lang="vi-VN" sz="1700">
                <a:latin typeface="+mj-lt"/>
              </a:rPr>
              <a:t>‒ Tai biến mạch máu não </a:t>
            </a:r>
            <a:endParaRPr lang="en-US" sz="1700">
              <a:latin typeface="+mj-lt"/>
            </a:endParaRPr>
          </a:p>
          <a:p>
            <a:pPr marL="0" indent="0">
              <a:buNone/>
            </a:pPr>
            <a:r>
              <a:rPr lang="vi-VN" sz="1700">
                <a:latin typeface="+mj-lt"/>
              </a:rPr>
              <a:t>‒ Phồng động</a:t>
            </a:r>
            <a:r>
              <a:rPr lang="en-US" sz="1700">
                <a:latin typeface="+mj-lt"/>
              </a:rPr>
              <a:t>-</a:t>
            </a:r>
            <a:r>
              <a:rPr lang="vi-VN" sz="1700">
                <a:latin typeface="+mj-lt"/>
              </a:rPr>
              <a:t>tĩnh mạch  </a:t>
            </a:r>
            <a:endParaRPr lang="en-US" sz="1700">
              <a:latin typeface="+mj-lt"/>
            </a:endParaRPr>
          </a:p>
          <a:p>
            <a:pPr marL="0" indent="0">
              <a:buNone/>
            </a:pPr>
            <a:r>
              <a:rPr lang="en-US" sz="1700">
                <a:latin typeface="+mj-lt"/>
              </a:rPr>
              <a:t>d</a:t>
            </a:r>
            <a:r>
              <a:rPr lang="vi-VN" sz="1700">
                <a:latin typeface="+mj-lt"/>
              </a:rPr>
              <a:t>. Nhiễm khuẩn nội sọ </a:t>
            </a:r>
            <a:endParaRPr lang="en-US" sz="1700">
              <a:latin typeface="+mj-lt"/>
            </a:endParaRPr>
          </a:p>
          <a:p>
            <a:pPr marL="0" indent="0">
              <a:buNone/>
            </a:pPr>
            <a:r>
              <a:rPr lang="vi-VN" sz="1700">
                <a:latin typeface="+mj-lt"/>
              </a:rPr>
              <a:t>‒ Apxe não (26%) </a:t>
            </a:r>
            <a:endParaRPr lang="en-US" sz="1700">
              <a:latin typeface="+mj-lt"/>
            </a:endParaRPr>
          </a:p>
          <a:p>
            <a:pPr marL="0" indent="0">
              <a:buNone/>
            </a:pPr>
            <a:r>
              <a:rPr lang="vi-VN" sz="1700">
                <a:latin typeface="+mj-lt"/>
              </a:rPr>
              <a:t>‒ Viêm não, viêm màng não trong giai đoạn cấp nhất là ở trẻ em. </a:t>
            </a:r>
            <a:endParaRPr lang="en-US" sz="1700">
              <a:latin typeface="+mj-lt"/>
            </a:endParaRPr>
          </a:p>
          <a:p>
            <a:pPr marL="0" indent="0">
              <a:buNone/>
            </a:pPr>
            <a:r>
              <a:rPr lang="vi-VN" sz="1700">
                <a:latin typeface="+mj-lt"/>
              </a:rPr>
              <a:t>e. K</a:t>
            </a:r>
            <a:r>
              <a:rPr lang="en-US" sz="1700">
                <a:latin typeface="+mj-lt"/>
              </a:rPr>
              <a:t>ý</a:t>
            </a:r>
            <a:r>
              <a:rPr lang="vi-VN" sz="1700">
                <a:latin typeface="+mj-lt"/>
              </a:rPr>
              <a:t> sinh trùng: Ấu trùng sán lợn, giun chỉ. f. Các nguyên nhân khác </a:t>
            </a:r>
            <a:endParaRPr lang="en-US" sz="1700">
              <a:latin typeface="+mj-lt"/>
            </a:endParaRPr>
          </a:p>
          <a:p>
            <a:pPr marL="0" indent="0">
              <a:buNone/>
            </a:pPr>
            <a:r>
              <a:rPr lang="vi-VN" sz="1700">
                <a:latin typeface="+mj-lt"/>
              </a:rPr>
              <a:t>‒ Rượu </a:t>
            </a:r>
            <a:endParaRPr lang="en-US" sz="1700">
              <a:latin typeface="+mj-lt"/>
            </a:endParaRPr>
          </a:p>
          <a:p>
            <a:pPr marL="0" indent="0">
              <a:buNone/>
            </a:pPr>
            <a:r>
              <a:rPr lang="vi-VN" sz="1700">
                <a:latin typeface="+mj-lt"/>
              </a:rPr>
              <a:t>‒ Rối loạn điện giải: Hạ K+, Ca++, giảm hoặc tăng Na+ máu. </a:t>
            </a:r>
            <a:endParaRPr lang="en-US" sz="1700">
              <a:latin typeface="+mj-lt"/>
            </a:endParaRPr>
          </a:p>
          <a:p>
            <a:pPr marL="0" indent="0">
              <a:buNone/>
            </a:pPr>
            <a:r>
              <a:rPr lang="vi-VN" sz="1700">
                <a:latin typeface="+mj-lt"/>
              </a:rPr>
              <a:t>‒ Thiếu O2 cấp, ngộ độc CO2, heroin, thuốc chống trầm cảm 3 vòng, thuốc chống sốt rét,... </a:t>
            </a:r>
            <a:endParaRPr lang="en-US" sz="1700">
              <a:latin typeface="+mj-lt"/>
            </a:endParaRPr>
          </a:p>
          <a:p>
            <a:pPr marL="0" indent="0">
              <a:lnSpc>
                <a:spcPct val="150000"/>
              </a:lnSpc>
              <a:buNone/>
            </a:pPr>
            <a:endParaRPr lang="en-US" sz="1800" smtClean="0"/>
          </a:p>
          <a:p>
            <a:pPr marL="0" indent="0">
              <a:buNone/>
            </a:pPr>
            <a:endParaRPr lang="en-US" sz="1800"/>
          </a:p>
          <a:p>
            <a:pPr>
              <a:lnSpc>
                <a:spcPct val="150000"/>
              </a:lnSpc>
              <a:buFontTx/>
              <a:buChar char="-"/>
            </a:pPr>
            <a:endParaRPr lang="en-US" sz="1900" smtClean="0"/>
          </a:p>
        </p:txBody>
      </p:sp>
    </p:spTree>
    <p:extLst>
      <p:ext uri="{BB962C8B-B14F-4D97-AF65-F5344CB8AC3E}">
        <p14:creationId xmlns:p14="http://schemas.microsoft.com/office/powerpoint/2010/main" val="150183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50000"/>
              </a:lnSpc>
              <a:buNone/>
            </a:pPr>
            <a:r>
              <a:rPr lang="vi-VN" sz="1800" smtClean="0">
                <a:latin typeface="+mj-lt"/>
              </a:rPr>
              <a:t>1.3 Phân loại </a:t>
            </a:r>
          </a:p>
          <a:p>
            <a:pPr marL="0" indent="0">
              <a:lnSpc>
                <a:spcPct val="150000"/>
              </a:lnSpc>
              <a:buNone/>
            </a:pPr>
            <a:r>
              <a:rPr lang="vi-VN" sz="1800" smtClean="0">
                <a:latin typeface="+mj-lt"/>
              </a:rPr>
              <a:t>Bảng phân loại bệnh lần thứ 10 năm 1992 (ICD 10 - 1992) như sau: </a:t>
            </a:r>
          </a:p>
          <a:p>
            <a:pPr marL="0" indent="0">
              <a:lnSpc>
                <a:spcPct val="150000"/>
              </a:lnSpc>
              <a:buNone/>
            </a:pPr>
            <a:r>
              <a:rPr lang="vi-VN" sz="1800" smtClean="0">
                <a:latin typeface="+mj-lt"/>
              </a:rPr>
              <a:t>‒ G.40. Động kinh </a:t>
            </a:r>
          </a:p>
          <a:p>
            <a:pPr marL="0" indent="0">
              <a:lnSpc>
                <a:spcPct val="150000"/>
              </a:lnSpc>
              <a:buNone/>
            </a:pPr>
            <a:r>
              <a:rPr lang="vi-VN" sz="1800" smtClean="0">
                <a:latin typeface="+mj-lt"/>
              </a:rPr>
              <a:t>‒ G.40.0: động kinh cục bộ vô căn </a:t>
            </a:r>
          </a:p>
          <a:p>
            <a:pPr marL="0" indent="0">
              <a:lnSpc>
                <a:spcPct val="150000"/>
              </a:lnSpc>
              <a:buNone/>
            </a:pPr>
            <a:r>
              <a:rPr lang="vi-VN" sz="1800" smtClean="0">
                <a:latin typeface="+mj-lt"/>
              </a:rPr>
              <a:t>‒ G.40.1: động kinh cục bộ triệu chứng với cơn cục bộ đơn giản. </a:t>
            </a:r>
          </a:p>
          <a:p>
            <a:pPr marL="0" indent="0">
              <a:lnSpc>
                <a:spcPct val="150000"/>
              </a:lnSpc>
              <a:buNone/>
            </a:pPr>
            <a:r>
              <a:rPr lang="vi-VN" sz="1800" smtClean="0">
                <a:latin typeface="+mj-lt"/>
              </a:rPr>
              <a:t>‒ G.40.2: động kinh cục bộ triệu chứng với cơn cục bộ phức tạp. </a:t>
            </a:r>
          </a:p>
          <a:p>
            <a:pPr marL="0" indent="0">
              <a:lnSpc>
                <a:spcPct val="150000"/>
              </a:lnSpc>
              <a:buNone/>
            </a:pPr>
            <a:r>
              <a:rPr lang="vi-VN" sz="1800" smtClean="0">
                <a:latin typeface="+mj-lt"/>
              </a:rPr>
              <a:t>‒ G.40.3: động kinh toàn thể vô căn </a:t>
            </a:r>
          </a:p>
          <a:p>
            <a:pPr marL="0" indent="0">
              <a:lnSpc>
                <a:spcPct val="150000"/>
              </a:lnSpc>
              <a:buNone/>
            </a:pPr>
            <a:r>
              <a:rPr lang="vi-VN" sz="1800" smtClean="0">
                <a:latin typeface="+mj-lt"/>
              </a:rPr>
              <a:t>‒ G.40.4: động kinh toàn thể khác. </a:t>
            </a:r>
            <a:endParaRPr lang="en-US" sz="1800" smtClean="0">
              <a:latin typeface="+mj-lt"/>
            </a:endParaRPr>
          </a:p>
          <a:p>
            <a:pPr marL="0" indent="0">
              <a:lnSpc>
                <a:spcPct val="150000"/>
              </a:lnSpc>
              <a:buNone/>
            </a:pPr>
            <a:r>
              <a:rPr lang="vi-VN" sz="1800" smtClean="0">
                <a:latin typeface="+mj-lt"/>
              </a:rPr>
              <a:t>‒ G.40.5: những hội chứng động kinh đặc biệt </a:t>
            </a:r>
          </a:p>
          <a:p>
            <a:pPr marL="0" indent="0">
              <a:lnSpc>
                <a:spcPct val="150000"/>
              </a:lnSpc>
              <a:buNone/>
            </a:pPr>
            <a:r>
              <a:rPr lang="vi-VN" sz="1800" smtClean="0">
                <a:latin typeface="+mj-lt"/>
              </a:rPr>
              <a:t>‒ G.40.6: những cơn lớn không biệt định. </a:t>
            </a:r>
          </a:p>
          <a:p>
            <a:pPr marL="0" indent="0">
              <a:lnSpc>
                <a:spcPct val="150000"/>
              </a:lnSpc>
              <a:buNone/>
            </a:pPr>
            <a:r>
              <a:rPr lang="vi-VN" sz="1800" smtClean="0">
                <a:latin typeface="+mj-lt"/>
              </a:rPr>
              <a:t>‒ G.40.7: những cơn nhỏ không biệt định. </a:t>
            </a:r>
          </a:p>
          <a:p>
            <a:pPr marL="0" indent="0">
              <a:lnSpc>
                <a:spcPct val="150000"/>
              </a:lnSpc>
              <a:buNone/>
            </a:pPr>
            <a:r>
              <a:rPr lang="vi-VN" sz="1800" smtClean="0">
                <a:latin typeface="+mj-lt"/>
              </a:rPr>
              <a:t>‒ G40.8: động kinh khác </a:t>
            </a:r>
          </a:p>
          <a:p>
            <a:pPr marL="0" indent="0">
              <a:lnSpc>
                <a:spcPct val="150000"/>
              </a:lnSpc>
              <a:buNone/>
            </a:pPr>
            <a:r>
              <a:rPr lang="vi-VN" sz="1800" smtClean="0">
                <a:latin typeface="+mj-lt"/>
              </a:rPr>
              <a:t>‒ G40.9: động kinh không biệt định </a:t>
            </a:r>
          </a:p>
          <a:p>
            <a:pPr marL="0" indent="0">
              <a:lnSpc>
                <a:spcPct val="150000"/>
              </a:lnSpc>
              <a:buNone/>
            </a:pPr>
            <a:r>
              <a:rPr lang="vi-VN" sz="1800" smtClean="0">
                <a:latin typeface="+mj-lt"/>
              </a:rPr>
              <a:t>‒ G41: trạng thái động kinh. </a:t>
            </a:r>
            <a:endParaRPr lang="en-US" sz="1800" smtClean="0">
              <a:latin typeface="+mj-lt"/>
            </a:endParaRPr>
          </a:p>
          <a:p>
            <a:pPr marL="0" indent="0">
              <a:lnSpc>
                <a:spcPct val="150000"/>
              </a:lnSpc>
              <a:buNone/>
            </a:pPr>
            <a:endParaRPr lang="en-US" sz="1800"/>
          </a:p>
        </p:txBody>
      </p:sp>
    </p:spTree>
    <p:extLst>
      <p:ext uri="{BB962C8B-B14F-4D97-AF65-F5344CB8AC3E}">
        <p14:creationId xmlns:p14="http://schemas.microsoft.com/office/powerpoint/2010/main" val="959899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374"/>
            <a:ext cx="9144000" cy="6850626"/>
          </a:xfrm>
        </p:spPr>
        <p:txBody>
          <a:bodyPr>
            <a:normAutofit fontScale="92500" lnSpcReduction="20000"/>
          </a:bodyPr>
          <a:lstStyle/>
          <a:p>
            <a:pPr marL="0" indent="0">
              <a:lnSpc>
                <a:spcPct val="150000"/>
              </a:lnSpc>
              <a:buNone/>
            </a:pPr>
            <a:r>
              <a:rPr lang="vi-VN" sz="1800">
                <a:latin typeface="+mj-lt"/>
              </a:rPr>
              <a:t>1.4 Cơ chế bệnh sinh cơn </a:t>
            </a:r>
            <a:endParaRPr lang="en-US" sz="1800" smtClean="0">
              <a:latin typeface="+mj-lt"/>
            </a:endParaRPr>
          </a:p>
          <a:p>
            <a:pPr marL="0" indent="0">
              <a:lnSpc>
                <a:spcPct val="150000"/>
              </a:lnSpc>
              <a:buNone/>
            </a:pPr>
            <a:r>
              <a:rPr lang="vi-VN" sz="1800" smtClean="0">
                <a:latin typeface="+mj-lt"/>
              </a:rPr>
              <a:t>1.4.1 </a:t>
            </a:r>
            <a:r>
              <a:rPr lang="vi-VN" sz="1800">
                <a:latin typeface="+mj-lt"/>
              </a:rPr>
              <a:t>Đặc điểm tế bào động kinh </a:t>
            </a:r>
            <a:endParaRPr lang="en-US" sz="1800" smtClean="0">
              <a:latin typeface="+mj-lt"/>
            </a:endParaRPr>
          </a:p>
          <a:p>
            <a:pPr marL="0" indent="0">
              <a:lnSpc>
                <a:spcPct val="150000"/>
              </a:lnSpc>
              <a:buNone/>
            </a:pPr>
            <a:r>
              <a:rPr lang="vi-VN" sz="1800" smtClean="0">
                <a:latin typeface="+mj-lt"/>
              </a:rPr>
              <a:t>‒ </a:t>
            </a:r>
            <a:r>
              <a:rPr lang="vi-VN" sz="1800">
                <a:latin typeface="+mj-lt"/>
              </a:rPr>
              <a:t>Động kinh là một quá trình bệnh </a:t>
            </a:r>
            <a:r>
              <a:rPr lang="vi-VN" sz="1800" smtClean="0">
                <a:latin typeface="+mj-lt"/>
              </a:rPr>
              <a:t>l</a:t>
            </a:r>
            <a:r>
              <a:rPr lang="en-US" sz="1800">
                <a:latin typeface="+mj-lt"/>
              </a:rPr>
              <a:t>ý</a:t>
            </a:r>
            <a:r>
              <a:rPr lang="vi-VN" sz="1800" smtClean="0">
                <a:latin typeface="+mj-lt"/>
              </a:rPr>
              <a:t> </a:t>
            </a:r>
            <a:r>
              <a:rPr lang="vi-VN" sz="1800">
                <a:latin typeface="+mj-lt"/>
              </a:rPr>
              <a:t>có nhiều nguyên nhân và nhiều yếu tố bệnh sinh. Trong sự xuất hiện cơn động kinh người ta thấy có vai trò quan trọng của 2 yếu tố : </a:t>
            </a:r>
            <a:endParaRPr lang="en-US" sz="1800" smtClean="0">
              <a:latin typeface="+mj-lt"/>
            </a:endParaRPr>
          </a:p>
          <a:p>
            <a:pPr marL="0" indent="0">
              <a:lnSpc>
                <a:spcPct val="150000"/>
              </a:lnSpc>
              <a:buNone/>
            </a:pPr>
            <a:r>
              <a:rPr lang="en-US" sz="1800" smtClean="0">
                <a:latin typeface="+mj-lt"/>
              </a:rPr>
              <a:t>   </a:t>
            </a:r>
            <a:r>
              <a:rPr lang="vi-VN" sz="1800" smtClean="0">
                <a:latin typeface="+mj-lt"/>
              </a:rPr>
              <a:t>+ </a:t>
            </a:r>
            <a:r>
              <a:rPr lang="vi-VN" sz="1800">
                <a:latin typeface="+mj-lt"/>
              </a:rPr>
              <a:t>yếu tố di truyền  (thiên hướng mắc bệnh</a:t>
            </a:r>
            <a:r>
              <a:rPr lang="vi-VN" sz="1800" smtClean="0">
                <a:latin typeface="+mj-lt"/>
              </a:rPr>
              <a:t>)</a:t>
            </a:r>
            <a:endParaRPr lang="en-US" sz="1800" smtClean="0">
              <a:latin typeface="+mj-lt"/>
            </a:endParaRPr>
          </a:p>
          <a:p>
            <a:pPr marL="0" indent="0">
              <a:lnSpc>
                <a:spcPct val="150000"/>
              </a:lnSpc>
              <a:buNone/>
            </a:pPr>
            <a:r>
              <a:rPr lang="en-US" sz="1800" smtClean="0">
                <a:latin typeface="+mj-lt"/>
              </a:rPr>
              <a:t>   </a:t>
            </a:r>
            <a:r>
              <a:rPr lang="vi-VN" sz="1800" smtClean="0">
                <a:latin typeface="+mj-lt"/>
              </a:rPr>
              <a:t>+ </a:t>
            </a:r>
            <a:r>
              <a:rPr lang="vi-VN" sz="1800">
                <a:latin typeface="+mj-lt"/>
              </a:rPr>
              <a:t>yếu tố gây cơn (các bệnh mắc phải). </a:t>
            </a:r>
            <a:endParaRPr lang="en-US" sz="1800" smtClean="0">
              <a:latin typeface="+mj-lt"/>
            </a:endParaRPr>
          </a:p>
          <a:p>
            <a:pPr marL="0" indent="0">
              <a:lnSpc>
                <a:spcPct val="150000"/>
              </a:lnSpc>
              <a:buNone/>
            </a:pPr>
            <a:r>
              <a:rPr lang="vi-VN" sz="1800" smtClean="0">
                <a:latin typeface="+mj-lt"/>
              </a:rPr>
              <a:t>‒ </a:t>
            </a:r>
            <a:r>
              <a:rPr lang="vi-VN" sz="1800">
                <a:latin typeface="+mj-lt"/>
              </a:rPr>
              <a:t>Hai yếu tố này kết hợp với nhau làm thay đổi tập quán sinh hoá màng tế bào thần kinh và dẫn đến trạng thái tăng kích thích tế bào </a:t>
            </a:r>
            <a:endParaRPr lang="en-US" sz="1800" smtClean="0">
              <a:latin typeface="+mj-lt"/>
            </a:endParaRPr>
          </a:p>
          <a:p>
            <a:pPr marL="0" indent="0">
              <a:lnSpc>
                <a:spcPct val="150000"/>
              </a:lnSpc>
              <a:buNone/>
            </a:pPr>
            <a:r>
              <a:rPr lang="vi-VN" sz="1800" smtClean="0">
                <a:latin typeface="+mj-lt"/>
              </a:rPr>
              <a:t>1.4.2 </a:t>
            </a:r>
            <a:r>
              <a:rPr lang="vi-VN" sz="1800">
                <a:latin typeface="+mj-lt"/>
              </a:rPr>
              <a:t>Hoạt động điện ngoài cơn của tế bào động kinh </a:t>
            </a:r>
            <a:endParaRPr lang="en-US" sz="1800" smtClean="0">
              <a:latin typeface="+mj-lt"/>
            </a:endParaRPr>
          </a:p>
          <a:p>
            <a:pPr marL="0" indent="0">
              <a:lnSpc>
                <a:spcPct val="150000"/>
              </a:lnSpc>
              <a:buNone/>
            </a:pPr>
            <a:r>
              <a:rPr lang="vi-VN" sz="1800" smtClean="0">
                <a:latin typeface="+mj-lt"/>
              </a:rPr>
              <a:t>1.4.3 </a:t>
            </a:r>
            <a:r>
              <a:rPr lang="vi-VN" sz="1800">
                <a:latin typeface="+mj-lt"/>
              </a:rPr>
              <a:t>Vai trò của các vùng chức năng khác trong não bộ </a:t>
            </a:r>
            <a:endParaRPr lang="en-US" sz="1800" smtClean="0">
              <a:latin typeface="+mj-lt"/>
            </a:endParaRPr>
          </a:p>
          <a:p>
            <a:pPr marL="0" indent="0">
              <a:lnSpc>
                <a:spcPct val="150000"/>
              </a:lnSpc>
              <a:buNone/>
            </a:pPr>
            <a:r>
              <a:rPr lang="vi-VN" sz="1800" smtClean="0">
                <a:latin typeface="+mj-lt"/>
              </a:rPr>
              <a:t>1.4.5 </a:t>
            </a:r>
            <a:r>
              <a:rPr lang="vi-VN" sz="1800">
                <a:latin typeface="+mj-lt"/>
              </a:rPr>
              <a:t>Cơ chế xuất hiên cơn </a:t>
            </a:r>
            <a:endParaRPr lang="en-US" sz="1800" smtClean="0">
              <a:latin typeface="+mj-lt"/>
            </a:endParaRPr>
          </a:p>
          <a:p>
            <a:pPr marL="0" indent="0">
              <a:lnSpc>
                <a:spcPct val="150000"/>
              </a:lnSpc>
              <a:buNone/>
            </a:pPr>
            <a:r>
              <a:rPr lang="vi-VN" sz="1800" smtClean="0">
                <a:latin typeface="+mj-lt"/>
              </a:rPr>
              <a:t>1.4.6 </a:t>
            </a:r>
            <a:r>
              <a:rPr lang="vi-VN" sz="1800">
                <a:latin typeface="+mj-lt"/>
              </a:rPr>
              <a:t>Cơ chế duy trì cơn </a:t>
            </a:r>
            <a:endParaRPr lang="en-US" sz="1800" smtClean="0">
              <a:latin typeface="+mj-lt"/>
            </a:endParaRPr>
          </a:p>
          <a:p>
            <a:pPr marL="0" indent="0">
              <a:lnSpc>
                <a:spcPct val="150000"/>
              </a:lnSpc>
              <a:buNone/>
            </a:pPr>
            <a:r>
              <a:rPr lang="vi-VN" sz="1800" smtClean="0">
                <a:latin typeface="+mj-lt"/>
              </a:rPr>
              <a:t>1.4.7 </a:t>
            </a:r>
            <a:r>
              <a:rPr lang="vi-VN" sz="1800">
                <a:latin typeface="+mj-lt"/>
              </a:rPr>
              <a:t>Cơ chế  kết thúc cơn </a:t>
            </a:r>
            <a:endParaRPr lang="en-US" sz="1800" smtClean="0">
              <a:latin typeface="+mj-lt"/>
            </a:endParaRPr>
          </a:p>
          <a:p>
            <a:pPr marL="0" indent="0">
              <a:lnSpc>
                <a:spcPct val="150000"/>
              </a:lnSpc>
              <a:buNone/>
            </a:pPr>
            <a:r>
              <a:rPr lang="vi-VN" sz="1800">
                <a:latin typeface="+mj-lt"/>
              </a:rPr>
              <a:t>1.4.8 Bệnh sinh động kinh thứ phát (ổ soi gương) </a:t>
            </a:r>
            <a:endParaRPr lang="en-US" sz="1800">
              <a:latin typeface="+mj-lt"/>
            </a:endParaRPr>
          </a:p>
          <a:p>
            <a:pPr marL="0" indent="0">
              <a:lnSpc>
                <a:spcPct val="150000"/>
              </a:lnSpc>
              <a:buNone/>
            </a:pPr>
            <a:r>
              <a:rPr lang="vi-VN" sz="1800">
                <a:latin typeface="+mj-lt"/>
              </a:rPr>
              <a:t>‒ Sự hình thành ổ động kinh thứ phát được giải thích bằng “mô hình  châm ngòi” (Kindling Model).  </a:t>
            </a:r>
            <a:endParaRPr lang="en-US" sz="1800">
              <a:latin typeface="+mj-lt"/>
            </a:endParaRPr>
          </a:p>
          <a:p>
            <a:pPr marL="0" indent="0">
              <a:lnSpc>
                <a:spcPct val="150000"/>
              </a:lnSpc>
              <a:buNone/>
            </a:pPr>
            <a:r>
              <a:rPr lang="vi-VN" sz="1800">
                <a:latin typeface="+mj-lt"/>
              </a:rPr>
              <a:t>‒ Trong đó có vai trò rất quan trọng của các Gen sớm (early genes) như: c- fos; c- jun;  crax 24 mRNA của vùng dưới đồi (Hypothalamus). </a:t>
            </a:r>
            <a:endParaRPr lang="en-US" sz="1800">
              <a:latin typeface="+mj-lt"/>
            </a:endParaRPr>
          </a:p>
          <a:p>
            <a:pPr marL="0" indent="0">
              <a:lnSpc>
                <a:spcPct val="170000"/>
              </a:lnSpc>
              <a:buNone/>
            </a:pPr>
            <a:endParaRPr lang="en-US" sz="1800" smtClean="0"/>
          </a:p>
        </p:txBody>
      </p:sp>
    </p:spTree>
    <p:extLst>
      <p:ext uri="{BB962C8B-B14F-4D97-AF65-F5344CB8AC3E}">
        <p14:creationId xmlns:p14="http://schemas.microsoft.com/office/powerpoint/2010/main" val="35783769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206" y="0"/>
            <a:ext cx="9144000" cy="6858000"/>
          </a:xfrm>
        </p:spPr>
        <p:txBody>
          <a:bodyPr>
            <a:normAutofit fontScale="77500" lnSpcReduction="20000"/>
          </a:bodyPr>
          <a:lstStyle/>
          <a:p>
            <a:pPr marL="0" indent="0">
              <a:lnSpc>
                <a:spcPct val="170000"/>
              </a:lnSpc>
              <a:buNone/>
            </a:pPr>
            <a:r>
              <a:rPr lang="vi-VN" sz="2300" b="1" smtClean="0">
                <a:latin typeface="+mj-lt"/>
              </a:rPr>
              <a:t>2</a:t>
            </a:r>
            <a:r>
              <a:rPr lang="vi-VN" sz="2300" b="1">
                <a:latin typeface="+mj-lt"/>
              </a:rPr>
              <a:t>. Lâm sàng </a:t>
            </a:r>
            <a:endParaRPr lang="en-US" sz="2300" b="1" smtClean="0">
              <a:latin typeface="+mj-lt"/>
            </a:endParaRPr>
          </a:p>
          <a:p>
            <a:pPr marL="0" indent="0">
              <a:lnSpc>
                <a:spcPct val="170000"/>
              </a:lnSpc>
              <a:buNone/>
            </a:pPr>
            <a:r>
              <a:rPr lang="vi-VN" sz="2300" smtClean="0">
                <a:latin typeface="+mj-lt"/>
              </a:rPr>
              <a:t>2.1.1 </a:t>
            </a:r>
            <a:r>
              <a:rPr lang="vi-VN" sz="2300">
                <a:latin typeface="+mj-lt"/>
              </a:rPr>
              <a:t>Động kinh cơn lớn </a:t>
            </a:r>
            <a:endParaRPr lang="en-US" sz="2300" smtClean="0">
              <a:latin typeface="+mj-lt"/>
            </a:endParaRPr>
          </a:p>
          <a:p>
            <a:pPr marL="0" indent="0">
              <a:lnSpc>
                <a:spcPct val="170000"/>
              </a:lnSpc>
              <a:buNone/>
            </a:pPr>
            <a:r>
              <a:rPr lang="vi-VN" sz="2300" smtClean="0">
                <a:latin typeface="+mj-lt"/>
              </a:rPr>
              <a:t>‒ </a:t>
            </a:r>
            <a:r>
              <a:rPr lang="vi-VN" sz="2300">
                <a:latin typeface="+mj-lt"/>
              </a:rPr>
              <a:t>Trước khi xảy ra cơn có thể có nhức đầu…ít giờ hoặc ít ngày.  </a:t>
            </a:r>
            <a:endParaRPr lang="en-US" sz="2300" smtClean="0">
              <a:latin typeface="+mj-lt"/>
            </a:endParaRPr>
          </a:p>
          <a:p>
            <a:pPr marL="0" indent="0">
              <a:lnSpc>
                <a:spcPct val="170000"/>
              </a:lnSpc>
              <a:buNone/>
            </a:pPr>
            <a:r>
              <a:rPr lang="vi-VN" sz="2300" smtClean="0">
                <a:latin typeface="+mj-lt"/>
              </a:rPr>
              <a:t>‒ </a:t>
            </a:r>
            <a:r>
              <a:rPr lang="vi-VN" sz="2300">
                <a:latin typeface="+mj-lt"/>
              </a:rPr>
              <a:t>Triệu chứng báo trước (50%) thường là bất thường cảm giác, vận động, co cứng cơ chi trên, các ảo giác...  </a:t>
            </a:r>
            <a:endParaRPr lang="en-US" sz="2300" smtClean="0">
              <a:latin typeface="+mj-lt"/>
            </a:endParaRPr>
          </a:p>
          <a:p>
            <a:pPr marL="0" indent="0">
              <a:lnSpc>
                <a:spcPct val="170000"/>
              </a:lnSpc>
              <a:buNone/>
            </a:pPr>
            <a:r>
              <a:rPr lang="vi-VN" sz="2300" smtClean="0">
                <a:latin typeface="+mj-lt"/>
              </a:rPr>
              <a:t>‒ </a:t>
            </a:r>
            <a:r>
              <a:rPr lang="vi-VN" sz="2300">
                <a:latin typeface="+mj-lt"/>
              </a:rPr>
              <a:t>Cơn thật sự có 3 giai đoạn</a:t>
            </a:r>
            <a:r>
              <a:rPr lang="vi-VN" sz="2300" smtClean="0">
                <a:latin typeface="+mj-lt"/>
              </a:rPr>
              <a:t>:</a:t>
            </a:r>
            <a:endParaRPr lang="en-US" sz="2300" smtClean="0">
              <a:latin typeface="+mj-lt"/>
            </a:endParaRPr>
          </a:p>
          <a:p>
            <a:pPr marL="0" indent="0">
              <a:lnSpc>
                <a:spcPct val="170000"/>
              </a:lnSpc>
              <a:buNone/>
            </a:pPr>
            <a:r>
              <a:rPr lang="vi-VN" sz="2300" smtClean="0">
                <a:latin typeface="+mj-lt"/>
              </a:rPr>
              <a:t> </a:t>
            </a:r>
            <a:r>
              <a:rPr lang="vi-VN" sz="2300">
                <a:latin typeface="+mj-lt"/>
              </a:rPr>
              <a:t>+ Giai đoạn co cứng: Ðột ngột ngã xuống bất tĩnh nên có thể gây thương tích, các chi duỗi cứng…. Giai đoạn này kéo dài 10-20 giây</a:t>
            </a:r>
            <a:r>
              <a:rPr lang="vi-VN" sz="2300" smtClean="0">
                <a:latin typeface="+mj-lt"/>
              </a:rPr>
              <a:t>.</a:t>
            </a:r>
            <a:endParaRPr lang="en-US" sz="2300" smtClean="0">
              <a:latin typeface="+mj-lt"/>
            </a:endParaRPr>
          </a:p>
          <a:p>
            <a:pPr marL="0" indent="0">
              <a:lnSpc>
                <a:spcPct val="170000"/>
              </a:lnSpc>
              <a:buNone/>
            </a:pPr>
            <a:r>
              <a:rPr lang="vi-VN" sz="2300" smtClean="0">
                <a:latin typeface="+mj-lt"/>
              </a:rPr>
              <a:t> </a:t>
            </a:r>
            <a:r>
              <a:rPr lang="vi-VN" sz="2300">
                <a:latin typeface="+mj-lt"/>
              </a:rPr>
              <a:t>+ Giai đoạn giật: Cơ thân và chi giật liên tiếp, ngắn, mạnh, có nhịp; hai mắt giật ngang hoặc giật lên. Có thể cắn phải lưỡi, sùi bọt mép. Giai đoạn này kéo dài 1- 2 phút, ít khi quá 6 phút</a:t>
            </a:r>
            <a:r>
              <a:rPr lang="vi-VN" sz="2300" smtClean="0">
                <a:latin typeface="+mj-lt"/>
              </a:rPr>
              <a:t>.</a:t>
            </a:r>
            <a:endParaRPr lang="en-US" sz="2300" smtClean="0">
              <a:latin typeface="+mj-lt"/>
            </a:endParaRPr>
          </a:p>
          <a:p>
            <a:pPr marL="0" indent="0">
              <a:lnSpc>
                <a:spcPct val="170000"/>
              </a:lnSpc>
              <a:buNone/>
            </a:pPr>
            <a:r>
              <a:rPr lang="vi-VN" sz="2300" smtClean="0">
                <a:latin typeface="+mj-lt"/>
              </a:rPr>
              <a:t> </a:t>
            </a:r>
            <a:r>
              <a:rPr lang="vi-VN" sz="2300">
                <a:latin typeface="+mj-lt"/>
              </a:rPr>
              <a:t>+ Giai đoạn duỗi: Hôn mê, các cơ doãi ra, phản xạ gân xương giảm, có thể có Babinski, thở bù lại mạnh, nhanh, ồn ào, thở ngáy sau vài phút tỉnh lại, không nhớ những gì đã xảy ra. Giai đoạn này thường 5-10 phút. ‒ Loại cơn này xuất hiện đầu tiên vào lứa tuổi 10-20 (80% các trường hợp), nếu ít cơn thì đáp ứng tốt với điều trị.</a:t>
            </a:r>
            <a:endParaRPr lang="en-US" sz="2300">
              <a:latin typeface="+mj-lt"/>
            </a:endParaRPr>
          </a:p>
          <a:p>
            <a:pPr marL="0" indent="0">
              <a:buNone/>
            </a:pPr>
            <a:endParaRPr lang="en-US"/>
          </a:p>
        </p:txBody>
      </p:sp>
    </p:spTree>
    <p:extLst>
      <p:ext uri="{BB962C8B-B14F-4D97-AF65-F5344CB8AC3E}">
        <p14:creationId xmlns:p14="http://schemas.microsoft.com/office/powerpoint/2010/main" val="4077165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60000"/>
              </a:lnSpc>
              <a:buNone/>
            </a:pPr>
            <a:r>
              <a:rPr lang="vi-VN" sz="1800">
                <a:latin typeface="+mj-lt"/>
              </a:rPr>
              <a:t>2.1.2 Cơn động kinh vắng </a:t>
            </a:r>
            <a:r>
              <a:rPr lang="en-US" sz="1800">
                <a:latin typeface="+mj-lt"/>
              </a:rPr>
              <a:t>ý</a:t>
            </a:r>
            <a:r>
              <a:rPr lang="vi-VN" sz="1800" smtClean="0">
                <a:latin typeface="+mj-lt"/>
              </a:rPr>
              <a:t> </a:t>
            </a:r>
            <a:r>
              <a:rPr lang="vi-VN" sz="1800">
                <a:latin typeface="+mj-lt"/>
              </a:rPr>
              <a:t>thức (Động kinh cơn nhỏ) </a:t>
            </a:r>
            <a:endParaRPr lang="en-US" sz="1800" smtClean="0">
              <a:latin typeface="+mj-lt"/>
            </a:endParaRPr>
          </a:p>
          <a:p>
            <a:pPr marL="0" indent="0">
              <a:lnSpc>
                <a:spcPct val="160000"/>
              </a:lnSpc>
              <a:buNone/>
            </a:pPr>
            <a:r>
              <a:rPr lang="vi-VN" sz="1800" smtClean="0">
                <a:latin typeface="+mj-lt"/>
              </a:rPr>
              <a:t>‒ </a:t>
            </a:r>
            <a:r>
              <a:rPr lang="vi-VN" sz="1800">
                <a:latin typeface="+mj-lt"/>
              </a:rPr>
              <a:t>Ðộng kinh cơ bé (cơn vắng </a:t>
            </a:r>
            <a:r>
              <a:rPr lang="en-US" sz="1800">
                <a:latin typeface="+mj-lt"/>
              </a:rPr>
              <a:t>ý</a:t>
            </a:r>
            <a:r>
              <a:rPr lang="vi-VN" sz="1800" smtClean="0">
                <a:latin typeface="+mj-lt"/>
              </a:rPr>
              <a:t> </a:t>
            </a:r>
            <a:r>
              <a:rPr lang="vi-VN" sz="1800">
                <a:latin typeface="+mj-lt"/>
              </a:rPr>
              <a:t>thức): Gồm nhiều loại nhưng chung một số đặc điểm là thường gặp ở trẻ em, các cơn ngắn từ 1/10 - 10 giây, nhiều cơn trong ngày. Thường đột ngột mất </a:t>
            </a:r>
            <a:r>
              <a:rPr lang="en-US" sz="1800">
                <a:latin typeface="+mj-lt"/>
              </a:rPr>
              <a:t>ý</a:t>
            </a:r>
            <a:r>
              <a:rPr lang="vi-VN" sz="1800" smtClean="0">
                <a:latin typeface="+mj-lt"/>
              </a:rPr>
              <a:t> </a:t>
            </a:r>
            <a:r>
              <a:rPr lang="vi-VN" sz="1800">
                <a:latin typeface="+mj-lt"/>
              </a:rPr>
              <a:t>thức hoàn toàn nên bất động, rơi chén đũa khi ăn, ngừng công việc, ... Có thể không hoặc mất trương lực, giật cứng cơ ... đó là cơn vắng phức tạp. Tuổi thường gặp 312 tuổi, tiến triển có 3 khả năng</a:t>
            </a:r>
            <a:r>
              <a:rPr lang="vi-VN" sz="1800" smtClean="0">
                <a:latin typeface="+mj-lt"/>
              </a:rPr>
              <a:t>:</a:t>
            </a:r>
            <a:endParaRPr lang="en-US" sz="1800" smtClean="0">
              <a:latin typeface="+mj-lt"/>
            </a:endParaRPr>
          </a:p>
          <a:p>
            <a:pPr marL="0" indent="0">
              <a:lnSpc>
                <a:spcPct val="160000"/>
              </a:lnSpc>
              <a:buNone/>
            </a:pPr>
            <a:r>
              <a:rPr lang="vi-VN" sz="1800" smtClean="0">
                <a:latin typeface="+mj-lt"/>
              </a:rPr>
              <a:t> </a:t>
            </a:r>
            <a:r>
              <a:rPr lang="en-US" sz="1800" smtClean="0">
                <a:latin typeface="+mj-lt"/>
              </a:rPr>
              <a:t> </a:t>
            </a:r>
            <a:r>
              <a:rPr lang="vi-VN" sz="1800" smtClean="0">
                <a:latin typeface="+mj-lt"/>
              </a:rPr>
              <a:t>+ </a:t>
            </a:r>
            <a:r>
              <a:rPr lang="vi-VN" sz="1800">
                <a:latin typeface="+mj-lt"/>
              </a:rPr>
              <a:t>Hết cơn</a:t>
            </a:r>
            <a:r>
              <a:rPr lang="vi-VN" sz="1800" smtClean="0">
                <a:latin typeface="+mj-lt"/>
              </a:rPr>
              <a:t>.</a:t>
            </a:r>
            <a:endParaRPr lang="en-US" sz="1800" smtClean="0">
              <a:latin typeface="+mj-lt"/>
            </a:endParaRPr>
          </a:p>
          <a:p>
            <a:pPr marL="0" indent="0">
              <a:lnSpc>
                <a:spcPct val="160000"/>
              </a:lnSpc>
              <a:buNone/>
            </a:pPr>
            <a:r>
              <a:rPr lang="vi-VN" sz="1800" smtClean="0">
                <a:latin typeface="+mj-lt"/>
              </a:rPr>
              <a:t> </a:t>
            </a:r>
            <a:r>
              <a:rPr lang="en-US" sz="1800" smtClean="0">
                <a:latin typeface="+mj-lt"/>
              </a:rPr>
              <a:t> </a:t>
            </a:r>
            <a:r>
              <a:rPr lang="vi-VN" sz="1800" smtClean="0">
                <a:latin typeface="+mj-lt"/>
              </a:rPr>
              <a:t>+ </a:t>
            </a:r>
            <a:r>
              <a:rPr lang="vi-VN" sz="1800">
                <a:latin typeface="+mj-lt"/>
              </a:rPr>
              <a:t>Tiếp tục duy trì cơn 6</a:t>
            </a:r>
            <a:r>
              <a:rPr lang="vi-VN" sz="1800" smtClean="0">
                <a:latin typeface="+mj-lt"/>
              </a:rPr>
              <a:t>%.</a:t>
            </a:r>
            <a:endParaRPr lang="en-US" sz="1800" smtClean="0">
              <a:latin typeface="+mj-lt"/>
            </a:endParaRPr>
          </a:p>
          <a:p>
            <a:pPr marL="0" indent="0">
              <a:lnSpc>
                <a:spcPct val="160000"/>
              </a:lnSpc>
              <a:buNone/>
            </a:pPr>
            <a:r>
              <a:rPr lang="vi-VN" sz="1800" smtClean="0">
                <a:latin typeface="+mj-lt"/>
              </a:rPr>
              <a:t> </a:t>
            </a:r>
            <a:r>
              <a:rPr lang="en-US" sz="1800" smtClean="0">
                <a:latin typeface="+mj-lt"/>
              </a:rPr>
              <a:t> </a:t>
            </a:r>
            <a:r>
              <a:rPr lang="vi-VN" sz="1800" smtClean="0">
                <a:latin typeface="+mj-lt"/>
              </a:rPr>
              <a:t>+ </a:t>
            </a:r>
            <a:r>
              <a:rPr lang="vi-VN" sz="1800">
                <a:latin typeface="+mj-lt"/>
              </a:rPr>
              <a:t>Xuất hiện cơn co cứng giật cơ: 40% thường 6 năm sau cơn vắng </a:t>
            </a:r>
            <a:r>
              <a:rPr lang="en-US" sz="1800">
                <a:latin typeface="+mj-lt"/>
              </a:rPr>
              <a:t>ý</a:t>
            </a:r>
            <a:r>
              <a:rPr lang="vi-VN" sz="1800" smtClean="0">
                <a:latin typeface="+mj-lt"/>
              </a:rPr>
              <a:t> </a:t>
            </a:r>
            <a:r>
              <a:rPr lang="vi-VN" sz="1800">
                <a:latin typeface="+mj-lt"/>
              </a:rPr>
              <a:t>thức. Nếu cơn vắng </a:t>
            </a:r>
            <a:r>
              <a:rPr lang="en-US" sz="1800">
                <a:latin typeface="+mj-lt"/>
              </a:rPr>
              <a:t>ý</a:t>
            </a:r>
            <a:r>
              <a:rPr lang="vi-VN" sz="1800" smtClean="0">
                <a:latin typeface="+mj-lt"/>
              </a:rPr>
              <a:t> </a:t>
            </a:r>
            <a:r>
              <a:rPr lang="vi-VN" sz="1800">
                <a:latin typeface="+mj-lt"/>
              </a:rPr>
              <a:t>thức đầu tiên sau 7 tuổi thường đáp ứng kém với điều trị, dễ bị kích thích bởi ánh sáng, cũng thường cách ly với xã hội nên tiên lượng xấu. </a:t>
            </a:r>
            <a:endParaRPr lang="en-US" sz="1800" smtClean="0">
              <a:latin typeface="+mj-lt"/>
            </a:endParaRPr>
          </a:p>
          <a:p>
            <a:pPr marL="0" indent="0">
              <a:lnSpc>
                <a:spcPct val="160000"/>
              </a:lnSpc>
              <a:buNone/>
            </a:pPr>
            <a:r>
              <a:rPr lang="vi-VN" sz="1800">
                <a:latin typeface="+mj-lt"/>
              </a:rPr>
              <a:t>‒ Cơn co gấp trẻ em (hội chứng West). Hiếm, gặp ở trẻ 4-7 tháng tuổi có 3 dấu chính sau: </a:t>
            </a:r>
            <a:endParaRPr lang="en-US" sz="1800">
              <a:latin typeface="+mj-lt"/>
            </a:endParaRPr>
          </a:p>
          <a:p>
            <a:pPr marL="0" indent="0">
              <a:lnSpc>
                <a:spcPct val="160000"/>
              </a:lnSpc>
              <a:buNone/>
            </a:pPr>
            <a:r>
              <a:rPr lang="vi-VN" sz="1800">
                <a:latin typeface="+mj-lt"/>
              </a:rPr>
              <a:t> </a:t>
            </a:r>
            <a:r>
              <a:rPr lang="en-US" sz="1800">
                <a:latin typeface="+mj-lt"/>
              </a:rPr>
              <a:t> </a:t>
            </a:r>
            <a:r>
              <a:rPr lang="vi-VN" sz="1800">
                <a:latin typeface="+mj-lt"/>
              </a:rPr>
              <a:t>+ Co cứng gấp cổ, chi, thân mình.</a:t>
            </a:r>
            <a:endParaRPr lang="en-US" sz="1800">
              <a:latin typeface="+mj-lt"/>
            </a:endParaRPr>
          </a:p>
          <a:p>
            <a:pPr marL="0" indent="0">
              <a:lnSpc>
                <a:spcPct val="160000"/>
              </a:lnSpc>
              <a:buNone/>
            </a:pPr>
            <a:r>
              <a:rPr lang="vi-VN" sz="1800">
                <a:latin typeface="+mj-lt"/>
              </a:rPr>
              <a:t>  + Rối loạn tính tình và tác phong.</a:t>
            </a:r>
            <a:endParaRPr lang="en-US" sz="1800">
              <a:latin typeface="+mj-lt"/>
            </a:endParaRPr>
          </a:p>
          <a:p>
            <a:pPr marL="0" indent="0">
              <a:lnSpc>
                <a:spcPct val="160000"/>
              </a:lnSpc>
              <a:buNone/>
            </a:pPr>
            <a:r>
              <a:rPr lang="vi-VN" sz="1800">
                <a:latin typeface="+mj-lt"/>
              </a:rPr>
              <a:t>  + Ðiện não đồ có loạn nhịp biên độ cao của các nhọn. </a:t>
            </a:r>
            <a:endParaRPr lang="en-US" sz="1800">
              <a:latin typeface="+mj-lt"/>
            </a:endParaRPr>
          </a:p>
          <a:p>
            <a:pPr marL="0" indent="0">
              <a:lnSpc>
                <a:spcPct val="150000"/>
              </a:lnSpc>
              <a:buNone/>
            </a:pPr>
            <a:endParaRPr lang="en-US" sz="1800" smtClean="0"/>
          </a:p>
          <a:p>
            <a:pPr marL="0" indent="0">
              <a:lnSpc>
                <a:spcPct val="150000"/>
              </a:lnSpc>
              <a:buNone/>
            </a:pPr>
            <a:endParaRPr lang="en-US" sz="1800" smtClean="0"/>
          </a:p>
        </p:txBody>
      </p:sp>
    </p:spTree>
    <p:extLst>
      <p:ext uri="{BB962C8B-B14F-4D97-AF65-F5344CB8AC3E}">
        <p14:creationId xmlns:p14="http://schemas.microsoft.com/office/powerpoint/2010/main" val="11191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50000"/>
              </a:lnSpc>
              <a:buNone/>
            </a:pPr>
            <a:r>
              <a:rPr lang="vi-VN" sz="1800" smtClean="0">
                <a:latin typeface="+mj-lt"/>
              </a:rPr>
              <a:t>‒ </a:t>
            </a:r>
            <a:r>
              <a:rPr lang="vi-VN" sz="1800">
                <a:latin typeface="+mj-lt"/>
              </a:rPr>
              <a:t>Loại này tiên lượng xấu vì gây đần độn. </a:t>
            </a:r>
            <a:endParaRPr lang="en-US" sz="1800">
              <a:latin typeface="+mj-lt"/>
            </a:endParaRPr>
          </a:p>
          <a:p>
            <a:pPr marL="0" indent="0">
              <a:lnSpc>
                <a:spcPct val="150000"/>
              </a:lnSpc>
              <a:buNone/>
            </a:pPr>
            <a:r>
              <a:rPr lang="vi-VN" sz="1800">
                <a:latin typeface="+mj-lt"/>
              </a:rPr>
              <a:t>‒ Hội chứng Lennox - Gastaut: Trẻ từ 2 -6 tuổi với tam chứng vắng </a:t>
            </a:r>
            <a:r>
              <a:rPr lang="en-US" sz="1800">
                <a:latin typeface="+mj-lt"/>
              </a:rPr>
              <a:t>ý</a:t>
            </a:r>
            <a:r>
              <a:rPr lang="vi-VN" sz="1800">
                <a:latin typeface="+mj-lt"/>
              </a:rPr>
              <a:t> thức không điển hình, cơn cứng, mất trương lực. Suy sụp tâm thần - vận động. Ðiện não đồ có nhọn - sóng chậm lan tỏa. Tiên lượng xấu</a:t>
            </a:r>
            <a:r>
              <a:rPr lang="vi-VN" sz="1800" smtClean="0">
                <a:latin typeface="+mj-lt"/>
              </a:rPr>
              <a:t>.</a:t>
            </a:r>
            <a:endParaRPr lang="en-US" sz="1800" smtClean="0">
              <a:latin typeface="+mj-lt"/>
            </a:endParaRPr>
          </a:p>
          <a:p>
            <a:pPr marL="0" indent="0">
              <a:lnSpc>
                <a:spcPct val="150000"/>
              </a:lnSpc>
              <a:buNone/>
            </a:pPr>
            <a:r>
              <a:rPr lang="vi-VN" sz="1800">
                <a:latin typeface="+mj-lt"/>
              </a:rPr>
              <a:t>2.1.3 Cơn động kinh cục bộ </a:t>
            </a:r>
            <a:endParaRPr lang="en-US" sz="1800">
              <a:latin typeface="+mj-lt"/>
            </a:endParaRPr>
          </a:p>
          <a:p>
            <a:pPr marL="0" indent="0">
              <a:lnSpc>
                <a:spcPct val="150000"/>
              </a:lnSpc>
              <a:buNone/>
            </a:pPr>
            <a:r>
              <a:rPr lang="vi-VN" sz="1800">
                <a:latin typeface="+mj-lt"/>
              </a:rPr>
              <a:t>‒ Cơn động kinh cục bộ đơn thuần vận động (cơn Bravais - Jackson) do tổn thương thùy trán lên (vận động) giật khu trú nửa người, lan từ phần này đến phần khác gọi là hành trình Jackson tay - chân - mặt ; lưỡi - mặt - tay ; chân - mặt - tay.  </a:t>
            </a:r>
            <a:endParaRPr lang="en-US" sz="1800">
              <a:latin typeface="+mj-lt"/>
            </a:endParaRPr>
          </a:p>
          <a:p>
            <a:pPr marL="0" indent="0">
              <a:lnSpc>
                <a:spcPct val="150000"/>
              </a:lnSpc>
              <a:buNone/>
            </a:pPr>
            <a:r>
              <a:rPr lang="vi-VN" sz="1800">
                <a:latin typeface="+mj-lt"/>
              </a:rPr>
              <a:t>‒ Mất </a:t>
            </a:r>
            <a:r>
              <a:rPr lang="en-US" sz="1800">
                <a:latin typeface="+mj-lt"/>
              </a:rPr>
              <a:t>ý</a:t>
            </a:r>
            <a:r>
              <a:rPr lang="vi-VN" sz="1800">
                <a:latin typeface="+mj-lt"/>
              </a:rPr>
              <a:t> thức thường xãy ra khi lan lên mặt. Vị trí khởi đầu có giá trị định khu tổn thương. Sau cơn có thể có liệt gọi là liệt Todd, nó sẽ thoái lui trong vài giờ. </a:t>
            </a:r>
            <a:endParaRPr lang="en-US" sz="1800">
              <a:latin typeface="+mj-lt"/>
            </a:endParaRPr>
          </a:p>
          <a:p>
            <a:pPr marL="0" indent="0">
              <a:lnSpc>
                <a:spcPct val="150000"/>
              </a:lnSpc>
              <a:buNone/>
            </a:pPr>
            <a:r>
              <a:rPr lang="vi-VN" sz="1800">
                <a:latin typeface="+mj-lt"/>
              </a:rPr>
              <a:t>‒ Cơn cục bộ cảm giác ít gặp hơn có khi đi kèm cơn vận động. </a:t>
            </a:r>
            <a:endParaRPr lang="en-US" sz="1800">
              <a:latin typeface="+mj-lt"/>
            </a:endParaRPr>
          </a:p>
          <a:p>
            <a:pPr marL="0" indent="0">
              <a:lnSpc>
                <a:spcPct val="150000"/>
              </a:lnSpc>
              <a:buNone/>
            </a:pPr>
            <a:r>
              <a:rPr lang="vi-VN" sz="1800">
                <a:latin typeface="+mj-lt"/>
              </a:rPr>
              <a:t>‒ Cơn động kinh thực vật Có hoặc không có mất </a:t>
            </a:r>
            <a:r>
              <a:rPr lang="en-US" sz="1800">
                <a:latin typeface="+mj-lt"/>
              </a:rPr>
              <a:t>ý</a:t>
            </a:r>
            <a:r>
              <a:rPr lang="vi-VN" sz="1800">
                <a:latin typeface="+mj-lt"/>
              </a:rPr>
              <a:t> thức, đỏ bừng mặt và cổ, vã mồ hôi có khi chỉ nửa người, sởn gai ốc, tim đập chậm hoặc nhanh, nấc, ngáp, sốt, ớn lạnh</a:t>
            </a:r>
            <a:r>
              <a:rPr lang="en-US" sz="1800">
                <a:latin typeface="+mj-lt"/>
              </a:rPr>
              <a:t>….</a:t>
            </a:r>
          </a:p>
          <a:p>
            <a:pPr marL="0" indent="0">
              <a:lnSpc>
                <a:spcPct val="150000"/>
              </a:lnSpc>
              <a:buNone/>
            </a:pPr>
            <a:endParaRPr lang="en-US" sz="1800"/>
          </a:p>
          <a:p>
            <a:pPr marL="0" indent="0">
              <a:buNone/>
            </a:pPr>
            <a:endParaRPr lang="en-US"/>
          </a:p>
        </p:txBody>
      </p:sp>
    </p:spTree>
    <p:extLst>
      <p:ext uri="{BB962C8B-B14F-4D97-AF65-F5344CB8AC3E}">
        <p14:creationId xmlns:p14="http://schemas.microsoft.com/office/powerpoint/2010/main" val="21211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lnSpc>
                <a:spcPct val="160000"/>
              </a:lnSpc>
              <a:buNone/>
            </a:pPr>
            <a:r>
              <a:rPr lang="vi-VN" sz="1800" smtClean="0">
                <a:latin typeface="+mj-lt"/>
              </a:rPr>
              <a:t>‒ </a:t>
            </a:r>
            <a:r>
              <a:rPr lang="vi-VN" sz="1800">
                <a:latin typeface="+mj-lt"/>
              </a:rPr>
              <a:t>Cơn cục bộ phức tạp (động kinh thái dương, cơn tâm thần - vận động) gồm các nhóm triệu chứng sau: + Các ảo giác: Ngửi mùi khó chịu, vị khó chịu, sợ, lo âu, cười ép buộc... + Ðộng tác tự động: Cơn nhai, liếm miệng, tặc lưỡi, nuốt liên tục, làm các động tác như lái xe, cởi khuy áo, … sau cơn kèm trạng thái mộng mị và có động tác tự động nên dễ gây nguy hiểm cho người khác bằng hành vi phạm pháp, gây án mạng, hiếp dâm, ăn cắp, ... </a:t>
            </a:r>
            <a:endParaRPr lang="en-US" sz="1800">
              <a:latin typeface="+mj-lt"/>
            </a:endParaRPr>
          </a:p>
          <a:p>
            <a:pPr marL="0" indent="0">
              <a:lnSpc>
                <a:spcPct val="160000"/>
              </a:lnSpc>
              <a:buNone/>
            </a:pPr>
            <a:r>
              <a:rPr lang="vi-VN" sz="1800">
                <a:latin typeface="+mj-lt"/>
              </a:rPr>
              <a:t>‒ Cơn cục bộ toàn bộ hóa: chuyển nhanh sang cơn lớn …. </a:t>
            </a:r>
            <a:endParaRPr lang="en-US" sz="1800" smtClean="0">
              <a:latin typeface="+mj-lt"/>
            </a:endParaRPr>
          </a:p>
          <a:p>
            <a:pPr marL="0" indent="0">
              <a:lnSpc>
                <a:spcPct val="150000"/>
              </a:lnSpc>
              <a:buNone/>
            </a:pPr>
            <a:r>
              <a:rPr lang="vi-VN" sz="1800">
                <a:latin typeface="+mj-lt"/>
              </a:rPr>
              <a:t>2.1.4 Cơn động kinh liên tục (trạng thái động kinh) </a:t>
            </a:r>
            <a:endParaRPr lang="en-US" sz="1800">
              <a:latin typeface="+mj-lt"/>
            </a:endParaRPr>
          </a:p>
          <a:p>
            <a:pPr marL="0" indent="0">
              <a:lnSpc>
                <a:spcPct val="150000"/>
              </a:lnSpc>
              <a:buNone/>
            </a:pPr>
            <a:r>
              <a:rPr lang="vi-VN" sz="1800">
                <a:latin typeface="+mj-lt"/>
              </a:rPr>
              <a:t>‒ Ðộng kinh liên tục: Cơn này tiếp cơn kia (nhiều cơn) nhưng giữa các cơn không rối loạn </a:t>
            </a:r>
            <a:r>
              <a:rPr lang="en-US" sz="1800">
                <a:latin typeface="+mj-lt"/>
              </a:rPr>
              <a:t>ý</a:t>
            </a:r>
            <a:r>
              <a:rPr lang="vi-VN" sz="1800">
                <a:latin typeface="+mj-lt"/>
              </a:rPr>
              <a:t> thức (cơn vắng </a:t>
            </a:r>
            <a:r>
              <a:rPr lang="en-US" sz="1800">
                <a:latin typeface="+mj-lt"/>
              </a:rPr>
              <a:t>ý</a:t>
            </a:r>
            <a:r>
              <a:rPr lang="vi-VN" sz="1800">
                <a:latin typeface="+mj-lt"/>
              </a:rPr>
              <a:t> thức, cơn lớn, Kojewnicow...). </a:t>
            </a:r>
            <a:endParaRPr lang="en-US" sz="1800">
              <a:latin typeface="+mj-lt"/>
            </a:endParaRPr>
          </a:p>
          <a:p>
            <a:pPr marL="0" indent="0">
              <a:lnSpc>
                <a:spcPct val="150000"/>
              </a:lnSpc>
              <a:buNone/>
            </a:pPr>
            <a:r>
              <a:rPr lang="vi-VN" sz="1800">
                <a:latin typeface="+mj-lt"/>
              </a:rPr>
              <a:t>‒ Trạng thái động kinh: Các cơn liên tiếp nhau giữa các cơn bệnh nhân có rối loạn </a:t>
            </a:r>
            <a:r>
              <a:rPr lang="en-US" sz="1800">
                <a:latin typeface="+mj-lt"/>
              </a:rPr>
              <a:t>ý</a:t>
            </a:r>
            <a:r>
              <a:rPr lang="vi-VN" sz="1800">
                <a:latin typeface="+mj-lt"/>
              </a:rPr>
              <a:t> thức thường là hôn mê. Thông thường gặp trạng thái động kinh từ động kinh cơn lớn hoặc cơn động kinh cục bộ vận động toàn bộ hóa.</a:t>
            </a:r>
            <a:endParaRPr lang="en-US" sz="1800">
              <a:latin typeface="+mj-lt"/>
            </a:endParaRPr>
          </a:p>
          <a:p>
            <a:pPr marL="0" indent="0">
              <a:lnSpc>
                <a:spcPct val="160000"/>
              </a:lnSpc>
              <a:buNone/>
            </a:pPr>
            <a:endParaRPr lang="en-US" sz="1800"/>
          </a:p>
          <a:p>
            <a:pPr marL="0" indent="0">
              <a:lnSpc>
                <a:spcPct val="150000"/>
              </a:lnSpc>
              <a:buNone/>
            </a:pPr>
            <a:endParaRPr lang="en-US" sz="1800" smtClean="0"/>
          </a:p>
        </p:txBody>
      </p:sp>
    </p:spTree>
    <p:extLst>
      <p:ext uri="{BB962C8B-B14F-4D97-AF65-F5344CB8AC3E}">
        <p14:creationId xmlns:p14="http://schemas.microsoft.com/office/powerpoint/2010/main" val="4553504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3201</Words>
  <Application>Microsoft Office PowerPoint</Application>
  <PresentationFormat>On-screen Show (4:3)</PresentationFormat>
  <Paragraphs>196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SONY</dc:creator>
  <cp:lastModifiedBy>SONY</cp:lastModifiedBy>
  <cp:revision>26</cp:revision>
  <dcterms:created xsi:type="dcterms:W3CDTF">2006-08-16T00:00:00Z</dcterms:created>
  <dcterms:modified xsi:type="dcterms:W3CDTF">2017-04-02T08:53:57Z</dcterms:modified>
</cp:coreProperties>
</file>