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5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85E3CD-31A2-4B48-9182-4BEAF5C4ED4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A13268-CA9E-4CE2-93D1-589B7B8A6908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Rối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loạn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sinh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thromboplastin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nội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sinh</a:t>
          </a:r>
          <a:endParaRPr lang="en-US" dirty="0">
            <a:solidFill>
              <a:srgbClr val="C00000"/>
            </a:solidFill>
          </a:endParaRPr>
        </a:p>
      </dgm:t>
    </dgm:pt>
    <dgm:pt modelId="{C49FEDAB-0E75-4FAB-98A9-B725895DEAC3}" type="parTrans" cxnId="{AE094393-F189-428D-A84D-54BA09DC0FAA}">
      <dgm:prSet/>
      <dgm:spPr/>
      <dgm:t>
        <a:bodyPr/>
        <a:lstStyle/>
        <a:p>
          <a:endParaRPr lang="en-US"/>
        </a:p>
      </dgm:t>
    </dgm:pt>
    <dgm:pt modelId="{03ED7839-CCA1-4CCD-B5A9-A5072CB6CFB6}" type="sibTrans" cxnId="{AE094393-F189-428D-A84D-54BA09DC0FAA}">
      <dgm:prSet/>
      <dgm:spPr/>
      <dgm:t>
        <a:bodyPr/>
        <a:lstStyle/>
        <a:p>
          <a:endParaRPr lang="en-US"/>
        </a:p>
      </dgm:t>
    </dgm:pt>
    <dgm:pt modelId="{31F153B3-7EA1-4B85-B114-E4D3859CFD1D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cs typeface="Times New Roman" panose="02020603050405020304" pitchFamily="18" charset="0"/>
            </a:rPr>
            <a:t>Hemophilia A (VIII)</a:t>
          </a:r>
          <a:endParaRPr lang="en-US" dirty="0"/>
        </a:p>
      </dgm:t>
    </dgm:pt>
    <dgm:pt modelId="{08E51504-84D7-41AF-A28B-59645AC357B0}" type="parTrans" cxnId="{03D80341-21E8-4E2B-839C-1AA7E6DB2DCB}">
      <dgm:prSet/>
      <dgm:spPr/>
      <dgm:t>
        <a:bodyPr/>
        <a:lstStyle/>
        <a:p>
          <a:endParaRPr lang="en-US"/>
        </a:p>
      </dgm:t>
    </dgm:pt>
    <dgm:pt modelId="{872C7EE0-0EED-4E76-837A-F1AEB771482B}" type="sibTrans" cxnId="{03D80341-21E8-4E2B-839C-1AA7E6DB2DCB}">
      <dgm:prSet/>
      <dgm:spPr/>
      <dgm:t>
        <a:bodyPr/>
        <a:lstStyle/>
        <a:p>
          <a:endParaRPr lang="en-US"/>
        </a:p>
      </dgm:t>
    </dgm:pt>
    <dgm:pt modelId="{078695A8-7A8F-40E8-B0F4-97C86C3D16E6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Rối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loạn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sinh</a:t>
          </a:r>
          <a:r>
            <a:rPr lang="en-US" dirty="0" smtClean="0">
              <a:solidFill>
                <a:srgbClr val="C00000"/>
              </a:solidFill>
            </a:rPr>
            <a:t> thrombin</a:t>
          </a:r>
          <a:endParaRPr lang="en-US" dirty="0">
            <a:solidFill>
              <a:srgbClr val="C00000"/>
            </a:solidFill>
          </a:endParaRPr>
        </a:p>
      </dgm:t>
    </dgm:pt>
    <dgm:pt modelId="{9BD15E01-D572-4560-8090-2B509B54E146}" type="parTrans" cxnId="{DC5A4486-6FB7-4C1B-8486-154173C71FA1}">
      <dgm:prSet/>
      <dgm:spPr/>
      <dgm:t>
        <a:bodyPr/>
        <a:lstStyle/>
        <a:p>
          <a:endParaRPr lang="en-US"/>
        </a:p>
      </dgm:t>
    </dgm:pt>
    <dgm:pt modelId="{42AC3B1A-96FC-471B-9F3D-43F4F09EC910}" type="sibTrans" cxnId="{DC5A4486-6FB7-4C1B-8486-154173C71FA1}">
      <dgm:prSet/>
      <dgm:spPr/>
      <dgm:t>
        <a:bodyPr/>
        <a:lstStyle/>
        <a:p>
          <a:endParaRPr lang="en-US"/>
        </a:p>
      </dgm:t>
    </dgm:pt>
    <dgm:pt modelId="{5CBA5C06-B1F7-4FA8-8E7D-B6000199D0E4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err="1" smtClean="0">
              <a:cs typeface="Times New Roman" panose="02020603050405020304" pitchFamily="18" charset="0"/>
            </a:rPr>
            <a:t>Thiếu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máu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yếu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tố</a:t>
          </a:r>
          <a:r>
            <a:rPr lang="en-US" dirty="0" smtClean="0">
              <a:cs typeface="Times New Roman" panose="02020603050405020304" pitchFamily="18" charset="0"/>
            </a:rPr>
            <a:t> VII (Alexander)</a:t>
          </a:r>
          <a:endParaRPr lang="en-US" dirty="0"/>
        </a:p>
      </dgm:t>
    </dgm:pt>
    <dgm:pt modelId="{E6AC7508-ACFE-40EB-96A7-FF951D0F99B7}" type="parTrans" cxnId="{E4CC187E-7AB7-4883-AECF-8C50D1C96BB1}">
      <dgm:prSet/>
      <dgm:spPr/>
      <dgm:t>
        <a:bodyPr/>
        <a:lstStyle/>
        <a:p>
          <a:endParaRPr lang="en-US"/>
        </a:p>
      </dgm:t>
    </dgm:pt>
    <dgm:pt modelId="{D22AE92B-5AFD-4F55-89EF-CE5B0BF36A2F}" type="sibTrans" cxnId="{E4CC187E-7AB7-4883-AECF-8C50D1C96BB1}">
      <dgm:prSet/>
      <dgm:spPr/>
      <dgm:t>
        <a:bodyPr/>
        <a:lstStyle/>
        <a:p>
          <a:endParaRPr lang="en-US"/>
        </a:p>
      </dgm:t>
    </dgm:pt>
    <dgm:pt modelId="{F002E5F0-12C5-42EE-8329-224FCCF8FC00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Rối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loạn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sinh</a:t>
          </a:r>
          <a:r>
            <a:rPr lang="en-US" dirty="0" smtClean="0">
              <a:solidFill>
                <a:srgbClr val="C00000"/>
              </a:solidFill>
            </a:rPr>
            <a:t> fibrin</a:t>
          </a:r>
          <a:endParaRPr lang="en-US" dirty="0">
            <a:solidFill>
              <a:srgbClr val="C00000"/>
            </a:solidFill>
          </a:endParaRPr>
        </a:p>
      </dgm:t>
    </dgm:pt>
    <dgm:pt modelId="{3EF016CC-89CD-4622-9732-8FC699963C28}" type="parTrans" cxnId="{7C671729-D74C-46B2-9C9A-383DC6A80286}">
      <dgm:prSet/>
      <dgm:spPr/>
      <dgm:t>
        <a:bodyPr/>
        <a:lstStyle/>
        <a:p>
          <a:endParaRPr lang="en-US"/>
        </a:p>
      </dgm:t>
    </dgm:pt>
    <dgm:pt modelId="{A0A71A54-F983-4CEE-B347-27C186C7E7E3}" type="sibTrans" cxnId="{7C671729-D74C-46B2-9C9A-383DC6A80286}">
      <dgm:prSet/>
      <dgm:spPr/>
      <dgm:t>
        <a:bodyPr/>
        <a:lstStyle/>
        <a:p>
          <a:endParaRPr lang="en-US"/>
        </a:p>
      </dgm:t>
    </dgm:pt>
    <dgm:pt modelId="{E8C5D456-FF23-4241-91B8-DAD71B9D4316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err="1" smtClean="0">
              <a:cs typeface="Times New Roman" panose="02020603050405020304" pitchFamily="18" charset="0"/>
            </a:rPr>
            <a:t>Tiêu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hủy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quá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mức</a:t>
          </a:r>
          <a:r>
            <a:rPr lang="en-US" dirty="0" smtClean="0">
              <a:cs typeface="Times New Roman" panose="02020603050405020304" pitchFamily="18" charset="0"/>
            </a:rPr>
            <a:t> : + </a:t>
          </a:r>
          <a:r>
            <a:rPr lang="en-US" dirty="0" err="1" smtClean="0">
              <a:cs typeface="Times New Roman" panose="02020603050405020304" pitchFamily="18" charset="0"/>
            </a:rPr>
            <a:t>Tiêu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thụ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nhiều</a:t>
          </a:r>
          <a:r>
            <a:rPr lang="en-US" dirty="0" smtClean="0">
              <a:cs typeface="Times New Roman" panose="02020603050405020304" pitchFamily="18" charset="0"/>
            </a:rPr>
            <a:t> : </a:t>
          </a:r>
          <a:r>
            <a:rPr lang="en-US" dirty="0" err="1" smtClean="0">
              <a:cs typeface="Times New Roman" panose="02020603050405020304" pitchFamily="18" charset="0"/>
            </a:rPr>
            <a:t>đông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máu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trong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mạch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lan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tỏa</a:t>
          </a:r>
          <a:r>
            <a:rPr lang="en-US" dirty="0" smtClean="0">
              <a:cs typeface="Times New Roman" panose="02020603050405020304" pitchFamily="18" charset="0"/>
            </a:rPr>
            <a:t>    +</a:t>
          </a:r>
          <a:r>
            <a:rPr lang="en-US" dirty="0" err="1" smtClean="0">
              <a:cs typeface="Times New Roman" panose="02020603050405020304" pitchFamily="18" charset="0"/>
            </a:rPr>
            <a:t>Tiêu</a:t>
          </a:r>
          <a:r>
            <a:rPr lang="en-US" dirty="0" smtClean="0">
              <a:cs typeface="Times New Roman" panose="02020603050405020304" pitchFamily="18" charset="0"/>
            </a:rPr>
            <a:t> Fibrin : H/</a:t>
          </a:r>
          <a:r>
            <a:rPr lang="en-US" dirty="0" err="1" smtClean="0">
              <a:cs typeface="Times New Roman" panose="02020603050405020304" pitchFamily="18" charset="0"/>
            </a:rPr>
            <a:t>chứng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tiêu</a:t>
          </a:r>
          <a:r>
            <a:rPr lang="en-US" dirty="0" smtClean="0">
              <a:cs typeface="Times New Roman" panose="02020603050405020304" pitchFamily="18" charset="0"/>
            </a:rPr>
            <a:t> Fibrin </a:t>
          </a:r>
          <a:r>
            <a:rPr lang="en-US" dirty="0" err="1" smtClean="0">
              <a:cs typeface="Times New Roman" panose="02020603050405020304" pitchFamily="18" charset="0"/>
            </a:rPr>
            <a:t>cấp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endParaRPr lang="en-US" dirty="0"/>
        </a:p>
      </dgm:t>
    </dgm:pt>
    <dgm:pt modelId="{ECB013D6-A3ED-4839-825C-017790B9BE85}" type="parTrans" cxnId="{B6C44F7F-7FB9-43AF-9985-E2EDE89CF1AF}">
      <dgm:prSet/>
      <dgm:spPr/>
      <dgm:t>
        <a:bodyPr/>
        <a:lstStyle/>
        <a:p>
          <a:endParaRPr lang="en-US"/>
        </a:p>
      </dgm:t>
    </dgm:pt>
    <dgm:pt modelId="{96F9C33B-42BA-4BFE-85A6-D82D77B6AF17}" type="sibTrans" cxnId="{B6C44F7F-7FB9-43AF-9985-E2EDE89CF1AF}">
      <dgm:prSet/>
      <dgm:spPr/>
      <dgm:t>
        <a:bodyPr/>
        <a:lstStyle/>
        <a:p>
          <a:endParaRPr lang="en-US"/>
        </a:p>
      </dgm:t>
    </dgm:pt>
    <dgm:pt modelId="{AF923B78-53C1-426B-9721-8277F2B8D81D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cs typeface="Times New Roman" panose="02020603050405020304" pitchFamily="18" charset="0"/>
            </a:rPr>
            <a:t>Hemophilia B (Rosenthal)</a:t>
          </a:r>
          <a:endParaRPr lang="en-US" dirty="0">
            <a:cs typeface="Times New Roman" panose="02020603050405020304" pitchFamily="18" charset="0"/>
          </a:endParaRPr>
        </a:p>
      </dgm:t>
    </dgm:pt>
    <dgm:pt modelId="{5101FF3A-11E8-4E08-9A8C-0EF210B9EA18}" type="parTrans" cxnId="{B85646E9-2D59-4645-A25B-F79D043DE6E1}">
      <dgm:prSet/>
      <dgm:spPr/>
      <dgm:t>
        <a:bodyPr/>
        <a:lstStyle/>
        <a:p>
          <a:endParaRPr lang="en-US"/>
        </a:p>
      </dgm:t>
    </dgm:pt>
    <dgm:pt modelId="{AE86A54F-F212-424D-85DE-FAC04ADFA4E4}" type="sibTrans" cxnId="{B85646E9-2D59-4645-A25B-F79D043DE6E1}">
      <dgm:prSet/>
      <dgm:spPr/>
      <dgm:t>
        <a:bodyPr/>
        <a:lstStyle/>
        <a:p>
          <a:endParaRPr lang="en-US"/>
        </a:p>
      </dgm:t>
    </dgm:pt>
    <dgm:pt modelId="{C1BD483B-A7C4-415F-BEF4-FEF8E6808D04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mtClean="0">
              <a:cs typeface="Times New Roman" panose="02020603050405020304" pitchFamily="18" charset="0"/>
            </a:rPr>
            <a:t>Thiếu máu yếu tố XII (Hegemann)</a:t>
          </a:r>
          <a:endParaRPr lang="en-US" dirty="0">
            <a:cs typeface="Times New Roman" panose="02020603050405020304" pitchFamily="18" charset="0"/>
          </a:endParaRPr>
        </a:p>
      </dgm:t>
    </dgm:pt>
    <dgm:pt modelId="{36814520-5D6A-46DA-9F1C-ED4BDC4021AB}" type="parTrans" cxnId="{D05F9E27-C720-4E99-82E7-A19438B86D92}">
      <dgm:prSet/>
      <dgm:spPr/>
      <dgm:t>
        <a:bodyPr/>
        <a:lstStyle/>
        <a:p>
          <a:endParaRPr lang="en-US"/>
        </a:p>
      </dgm:t>
    </dgm:pt>
    <dgm:pt modelId="{81EDDC3A-3BA7-4214-975A-D69D7DF2C3AB}" type="sibTrans" cxnId="{D05F9E27-C720-4E99-82E7-A19438B86D92}">
      <dgm:prSet/>
      <dgm:spPr/>
      <dgm:t>
        <a:bodyPr/>
        <a:lstStyle/>
        <a:p>
          <a:endParaRPr lang="en-US"/>
        </a:p>
      </dgm:t>
    </dgm:pt>
    <dgm:pt modelId="{D7717312-031C-4BB5-BB32-85165523D9DA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err="1" smtClean="0">
              <a:cs typeface="Times New Roman" panose="02020603050405020304" pitchFamily="18" charset="0"/>
            </a:rPr>
            <a:t>Xuất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huyết</a:t>
          </a:r>
          <a:r>
            <a:rPr lang="en-US" dirty="0" smtClean="0">
              <a:cs typeface="Times New Roman" panose="02020603050405020304" pitchFamily="18" charset="0"/>
            </a:rPr>
            <a:t> do </a:t>
          </a:r>
          <a:r>
            <a:rPr lang="en-US" dirty="0" err="1" smtClean="0">
              <a:cs typeface="Times New Roman" panose="02020603050405020304" pitchFamily="18" charset="0"/>
            </a:rPr>
            <a:t>chất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đông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máu</a:t>
          </a:r>
          <a:endParaRPr lang="en-US" dirty="0">
            <a:cs typeface="Times New Roman" panose="02020603050405020304" pitchFamily="18" charset="0"/>
          </a:endParaRPr>
        </a:p>
      </dgm:t>
    </dgm:pt>
    <dgm:pt modelId="{8BBBC921-D6B6-4A67-BD89-B8436EE63F48}" type="parTrans" cxnId="{AE0B60B6-6548-4F9C-9686-DE84AD87089D}">
      <dgm:prSet/>
      <dgm:spPr/>
      <dgm:t>
        <a:bodyPr/>
        <a:lstStyle/>
        <a:p>
          <a:endParaRPr lang="en-US"/>
        </a:p>
      </dgm:t>
    </dgm:pt>
    <dgm:pt modelId="{DF8AC38E-F8CD-485E-B288-A15A2138A714}" type="sibTrans" cxnId="{AE0B60B6-6548-4F9C-9686-DE84AD87089D}">
      <dgm:prSet/>
      <dgm:spPr/>
      <dgm:t>
        <a:bodyPr/>
        <a:lstStyle/>
        <a:p>
          <a:endParaRPr lang="en-US"/>
        </a:p>
      </dgm:t>
    </dgm:pt>
    <dgm:pt modelId="{5F693656-F67A-45C7-90A7-FAA27019564B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mtClean="0">
              <a:cs typeface="Times New Roman" panose="02020603050405020304" pitchFamily="18" charset="0"/>
            </a:rPr>
            <a:t>Thiếu máu yếu tố X (Prower-Stuart)</a:t>
          </a:r>
          <a:endParaRPr lang="en-US" dirty="0">
            <a:cs typeface="Times New Roman" panose="02020603050405020304" pitchFamily="18" charset="0"/>
          </a:endParaRPr>
        </a:p>
      </dgm:t>
    </dgm:pt>
    <dgm:pt modelId="{9B9E5FB4-021D-42DE-8378-779556BAAE7F}" type="parTrans" cxnId="{7C679EFC-069E-46A0-8AE5-4F61701D5CA2}">
      <dgm:prSet/>
      <dgm:spPr/>
      <dgm:t>
        <a:bodyPr/>
        <a:lstStyle/>
        <a:p>
          <a:endParaRPr lang="en-US"/>
        </a:p>
      </dgm:t>
    </dgm:pt>
    <dgm:pt modelId="{4F8416C5-E9FC-435E-A8E4-C87371BE3842}" type="sibTrans" cxnId="{7C679EFC-069E-46A0-8AE5-4F61701D5CA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091EB8A-7044-473B-A345-DEA062F6A267}">
          <dgm:prSet/>
          <dgm:spPr>
            <a:solidFill>
              <a:schemeClr val="accent6">
                <a:lumMod val="20000"/>
                <a:lumOff val="80000"/>
                <a:alpha val="90000"/>
              </a:schemeClr>
            </a:solidFill>
          </dgm:spPr>
          <dgm:t>
            <a:bodyPr/>
            <a:lstStyle/>
            <a:p>
              <a:r>
                <a:rPr lang="en-US" dirty="0" smtClean="0">
                  <a:cs typeface="Times New Roman" panose="02020603050405020304" pitchFamily="18" charset="0"/>
                </a:rPr>
                <a:t>Bệnh</a:t>
              </a:r>
              <a:r>
                <a:rPr lang="en-US" dirty="0"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cs typeface="Times New Roman" panose="02020603050405020304" pitchFamily="18" charset="0"/>
                </a:rPr>
                <a:t>bẩm</a:t>
              </a:r>
              <a:r>
                <a:rPr lang="en-US" dirty="0"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cs typeface="Times New Roman" panose="02020603050405020304" pitchFamily="18" charset="0"/>
                </a:rPr>
                <a:t>sinh</a:t>
              </a:r>
              <a:r>
                <a:rPr lang="en-US" dirty="0">
                  <a:cs typeface="Times New Roman" panose="02020603050405020304" pitchFamily="18" charset="0"/>
                </a:rPr>
                <a:t>: </a:t>
              </a:r>
              <a:r>
                <a:rPr lang="en-US" dirty="0" err="1">
                  <a:cs typeface="Times New Roman" panose="02020603050405020304" pitchFamily="18" charset="0"/>
                </a:rPr>
                <a:t>thiếu</a:t>
              </a:r>
              <a:r>
                <a:rPr lang="en-US" dirty="0">
                  <a:cs typeface="Times New Roman" panose="02020603050405020304" pitchFamily="18" charset="0"/>
                </a:rPr>
                <a:t> Y/</a:t>
              </a:r>
              <a:r>
                <a:rPr lang="en-US" dirty="0" err="1">
                  <a:cs typeface="Times New Roman" panose="02020603050405020304" pitchFamily="18" charset="0"/>
                </a:rPr>
                <a:t>tố</a:t>
              </a:r>
              <a:r>
                <a:rPr lang="en-US" dirty="0">
                  <a:cs typeface="Times New Roman" panose="02020603050405020304" pitchFamily="18" charset="0"/>
                </a:rPr>
                <a:t> II, V, VII,X ( </a:t>
              </a:r>
              <a14:m>
                <m:oMath xmlns:m="http://schemas.openxmlformats.org/officeDocument/2006/math">
                  <m:r>
                    <a:rPr lang="en-US" i="1">
                      <a:latin typeface="Cambria Math"/>
                      <a:ea typeface="Cambria Math"/>
                      <a:cs typeface="Times New Roman" panose="02020603050405020304" pitchFamily="18" charset="0"/>
                    </a:rPr>
                    <m:t>∈</m:t>
                  </m:r>
                </m:oMath>
              </a14:m>
              <a:r>
                <a:rPr lang="en-US" dirty="0"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cs typeface="Times New Roman" panose="02020603050405020304" pitchFamily="18" charset="0"/>
                </a:rPr>
                <a:t>sinh</a:t>
              </a:r>
              <a:r>
                <a:rPr lang="en-US" dirty="0"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cs typeface="Times New Roman" panose="02020603050405020304" pitchFamily="18" charset="0"/>
                </a:rPr>
                <a:t>tố</a:t>
              </a:r>
              <a:r>
                <a:rPr lang="en-US" dirty="0">
                  <a:cs typeface="Times New Roman" panose="02020603050405020304" pitchFamily="18" charset="0"/>
                </a:rPr>
                <a:t> K)</a:t>
              </a:r>
            </a:p>
          </dgm:t>
        </dgm:pt>
      </mc:Choice>
      <mc:Fallback xmlns="">
        <dgm:pt modelId="{2091EB8A-7044-473B-A345-DEA062F6A267}">
          <dgm:prSet/>
          <dgm:spPr>
            <a:solidFill>
              <a:schemeClr val="accent6">
                <a:lumMod val="20000"/>
                <a:lumOff val="80000"/>
                <a:alpha val="90000"/>
              </a:schemeClr>
            </a:solidFill>
          </dgm:spPr>
          <dgm:t>
            <a:bodyPr/>
            <a:lstStyle/>
            <a:p>
              <a:r>
                <a:rPr lang="en-US" dirty="0" smtClean="0">
                  <a:cs typeface="Times New Roman" panose="02020603050405020304" pitchFamily="18" charset="0"/>
                </a:rPr>
                <a:t>Bệnh</a:t>
              </a:r>
              <a:r>
                <a:rPr lang="en-US" dirty="0"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cs typeface="Times New Roman" panose="02020603050405020304" pitchFamily="18" charset="0"/>
                </a:rPr>
                <a:t>bẩm</a:t>
              </a:r>
              <a:r>
                <a:rPr lang="en-US" dirty="0"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cs typeface="Times New Roman" panose="02020603050405020304" pitchFamily="18" charset="0"/>
                </a:rPr>
                <a:t>sinh</a:t>
              </a:r>
              <a:r>
                <a:rPr lang="en-US" dirty="0">
                  <a:cs typeface="Times New Roman" panose="02020603050405020304" pitchFamily="18" charset="0"/>
                </a:rPr>
                <a:t>: </a:t>
              </a:r>
              <a:r>
                <a:rPr lang="en-US" dirty="0" err="1">
                  <a:cs typeface="Times New Roman" panose="02020603050405020304" pitchFamily="18" charset="0"/>
                </a:rPr>
                <a:t>thiếu</a:t>
              </a:r>
              <a:r>
                <a:rPr lang="en-US" dirty="0">
                  <a:cs typeface="Times New Roman" panose="02020603050405020304" pitchFamily="18" charset="0"/>
                </a:rPr>
                <a:t> Y/</a:t>
              </a:r>
              <a:r>
                <a:rPr lang="en-US" dirty="0" err="1">
                  <a:cs typeface="Times New Roman" panose="02020603050405020304" pitchFamily="18" charset="0"/>
                </a:rPr>
                <a:t>tố</a:t>
              </a:r>
              <a:r>
                <a:rPr lang="en-US" dirty="0">
                  <a:cs typeface="Times New Roman" panose="02020603050405020304" pitchFamily="18" charset="0"/>
                </a:rPr>
                <a:t> II, V, VII,X ( </a:t>
              </a:r>
              <a:r>
                <a:rPr lang="en-US" i="0">
                  <a:latin typeface="Cambria Math"/>
                  <a:ea typeface="Cambria Math"/>
                  <a:cs typeface="Times New Roman" panose="02020603050405020304" pitchFamily="18" charset="0"/>
                </a:rPr>
                <a:t>∈</a:t>
              </a:r>
              <a:r>
                <a:rPr lang="en-US" dirty="0"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cs typeface="Times New Roman" panose="02020603050405020304" pitchFamily="18" charset="0"/>
                </a:rPr>
                <a:t>sinh</a:t>
              </a:r>
              <a:r>
                <a:rPr lang="en-US" dirty="0"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cs typeface="Times New Roman" panose="02020603050405020304" pitchFamily="18" charset="0"/>
                </a:rPr>
                <a:t>tố</a:t>
              </a:r>
              <a:r>
                <a:rPr lang="en-US" dirty="0">
                  <a:cs typeface="Times New Roman" panose="02020603050405020304" pitchFamily="18" charset="0"/>
                </a:rPr>
                <a:t> K)</a:t>
              </a:r>
            </a:p>
          </dgm:t>
        </dgm:pt>
      </mc:Fallback>
    </mc:AlternateContent>
    <dgm:pt modelId="{C6E1FDBF-AA71-457B-B67A-719FD2D689C5}" type="parTrans" cxnId="{E145F1BA-8C2C-45C5-B5FE-56FCAAF07742}">
      <dgm:prSet/>
      <dgm:spPr/>
      <dgm:t>
        <a:bodyPr/>
        <a:lstStyle/>
        <a:p>
          <a:endParaRPr lang="en-US"/>
        </a:p>
      </dgm:t>
    </dgm:pt>
    <dgm:pt modelId="{6C716871-4864-4AE8-86A4-521162D6F600}" type="sibTrans" cxnId="{E145F1BA-8C2C-45C5-B5FE-56FCAAF07742}">
      <dgm:prSet/>
      <dgm:spPr/>
      <dgm:t>
        <a:bodyPr/>
        <a:lstStyle/>
        <a:p>
          <a:endParaRPr lang="en-US"/>
        </a:p>
      </dgm:t>
    </dgm:pt>
    <dgm:pt modelId="{F578915D-4A34-4A79-868A-D8CFFEA08E49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err="1" smtClean="0">
              <a:cs typeface="Times New Roman" panose="02020603050405020304" pitchFamily="18" charset="0"/>
            </a:rPr>
            <a:t>Mắc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phải</a:t>
          </a:r>
          <a:r>
            <a:rPr lang="en-US" dirty="0" smtClean="0">
              <a:cs typeface="Times New Roman" panose="02020603050405020304" pitchFamily="18" charset="0"/>
            </a:rPr>
            <a:t> : </a:t>
          </a:r>
          <a:r>
            <a:rPr lang="en-US" dirty="0" err="1" smtClean="0">
              <a:cs typeface="Times New Roman" panose="02020603050405020304" pitchFamily="18" charset="0"/>
            </a:rPr>
            <a:t>thiếu</a:t>
          </a:r>
          <a:r>
            <a:rPr lang="en-US" dirty="0" smtClean="0">
              <a:cs typeface="Times New Roman" panose="02020603050405020304" pitchFamily="18" charset="0"/>
            </a:rPr>
            <a:t> vitamin K, </a:t>
          </a:r>
          <a:r>
            <a:rPr lang="en-US" dirty="0" err="1" smtClean="0">
              <a:cs typeface="Times New Roman" panose="02020603050405020304" pitchFamily="18" charset="0"/>
            </a:rPr>
            <a:t>suy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gan</a:t>
          </a:r>
          <a:endParaRPr lang="en-US" dirty="0">
            <a:cs typeface="Times New Roman" panose="02020603050405020304" pitchFamily="18" charset="0"/>
          </a:endParaRPr>
        </a:p>
      </dgm:t>
    </dgm:pt>
    <dgm:pt modelId="{267CEDF4-851F-4250-85D9-FF013A8199EF}" type="parTrans" cxnId="{075B5455-7FF3-46C3-A9D7-9B7A071A29B0}">
      <dgm:prSet/>
      <dgm:spPr/>
      <dgm:t>
        <a:bodyPr/>
        <a:lstStyle/>
        <a:p>
          <a:endParaRPr lang="en-US"/>
        </a:p>
      </dgm:t>
    </dgm:pt>
    <dgm:pt modelId="{D2B167F4-D261-4E81-9C70-59B703BA1A7F}" type="sibTrans" cxnId="{075B5455-7FF3-46C3-A9D7-9B7A071A29B0}">
      <dgm:prSet/>
      <dgm:spPr/>
      <dgm:t>
        <a:bodyPr/>
        <a:lstStyle/>
        <a:p>
          <a:endParaRPr lang="en-US"/>
        </a:p>
      </dgm:t>
    </dgm:pt>
    <dgm:pt modelId="{B64C83A1-35F2-493E-BE50-DC670C89A1E1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err="1" smtClean="0">
              <a:cs typeface="Times New Roman" panose="02020603050405020304" pitchFamily="18" charset="0"/>
            </a:rPr>
            <a:t>Bất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thường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tổng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hợp</a:t>
          </a:r>
          <a:endParaRPr lang="en-US" dirty="0">
            <a:cs typeface="Times New Roman" panose="02020603050405020304" pitchFamily="18" charset="0"/>
          </a:endParaRPr>
        </a:p>
      </dgm:t>
    </dgm:pt>
    <dgm:pt modelId="{431192C3-DEA0-4A47-86C5-995FE98B321A}" type="parTrans" cxnId="{80CF8C90-C641-464F-8D9A-FB9C803ACA21}">
      <dgm:prSet/>
      <dgm:spPr/>
      <dgm:t>
        <a:bodyPr/>
        <a:lstStyle/>
        <a:p>
          <a:endParaRPr lang="en-US"/>
        </a:p>
      </dgm:t>
    </dgm:pt>
    <dgm:pt modelId="{5C2F3F2F-2E1C-4C29-9096-5487B3630648}" type="sibTrans" cxnId="{80CF8C90-C641-464F-8D9A-FB9C803ACA21}">
      <dgm:prSet/>
      <dgm:spPr/>
      <dgm:t>
        <a:bodyPr/>
        <a:lstStyle/>
        <a:p>
          <a:endParaRPr lang="en-US"/>
        </a:p>
      </dgm:t>
    </dgm:pt>
    <dgm:pt modelId="{D906522E-E3EE-4D9C-9EB7-83B7109A3BEF}" type="pres">
      <dgm:prSet presAssocID="{0C85E3CD-31A2-4B48-9182-4BEAF5C4ED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BF57D6-6D3A-4E6E-985E-32955B353868}" type="pres">
      <dgm:prSet presAssocID="{2FA13268-CA9E-4CE2-93D1-589B7B8A6908}" presName="composite" presStyleCnt="0"/>
      <dgm:spPr/>
    </dgm:pt>
    <dgm:pt modelId="{390655A3-AB9A-49B5-A915-B486140F3396}" type="pres">
      <dgm:prSet presAssocID="{2FA13268-CA9E-4CE2-93D1-589B7B8A690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E1577-7240-42C0-8624-32B898196D24}" type="pres">
      <dgm:prSet presAssocID="{2FA13268-CA9E-4CE2-93D1-589B7B8A690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93FB2-A958-4F6D-B6D3-7BC5B289F1D1}" type="pres">
      <dgm:prSet presAssocID="{03ED7839-CCA1-4CCD-B5A9-A5072CB6CFB6}" presName="space" presStyleCnt="0"/>
      <dgm:spPr/>
    </dgm:pt>
    <dgm:pt modelId="{957FF119-3B5C-46E8-BEBC-2084659F5979}" type="pres">
      <dgm:prSet presAssocID="{078695A8-7A8F-40E8-B0F4-97C86C3D16E6}" presName="composite" presStyleCnt="0"/>
      <dgm:spPr/>
    </dgm:pt>
    <dgm:pt modelId="{42D4E44C-25A7-42E7-9899-303CA7E791E0}" type="pres">
      <dgm:prSet presAssocID="{078695A8-7A8F-40E8-B0F4-97C86C3D16E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87BEB-9CE7-4994-9992-19C9EEEDC2AA}" type="pres">
      <dgm:prSet presAssocID="{078695A8-7A8F-40E8-B0F4-97C86C3D16E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F4747-EB85-4798-84C7-91E2C62A3D22}" type="pres">
      <dgm:prSet presAssocID="{42AC3B1A-96FC-471B-9F3D-43F4F09EC910}" presName="space" presStyleCnt="0"/>
      <dgm:spPr/>
    </dgm:pt>
    <dgm:pt modelId="{691F7CC0-A2B5-4889-B526-C498CA15EF72}" type="pres">
      <dgm:prSet presAssocID="{F002E5F0-12C5-42EE-8329-224FCCF8FC00}" presName="composite" presStyleCnt="0"/>
      <dgm:spPr/>
    </dgm:pt>
    <dgm:pt modelId="{41B771EF-9798-4856-A273-47B146F20564}" type="pres">
      <dgm:prSet presAssocID="{F002E5F0-12C5-42EE-8329-224FCCF8FC0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DA536-5CF8-4276-A6A2-27D239CFD04C}" type="pres">
      <dgm:prSet presAssocID="{F002E5F0-12C5-42EE-8329-224FCCF8FC0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679EFC-069E-46A0-8AE5-4F61701D5CA2}" srcId="{078695A8-7A8F-40E8-B0F4-97C86C3D16E6}" destId="{5F693656-F67A-45C7-90A7-FAA27019564B}" srcOrd="1" destOrd="0" parTransId="{9B9E5FB4-021D-42DE-8378-779556BAAE7F}" sibTransId="{4F8416C5-E9FC-435E-A8E4-C87371BE3842}"/>
    <dgm:cxn modelId="{322B846C-F65B-4464-BF27-8CB9A529F340}" type="presOf" srcId="{078695A8-7A8F-40E8-B0F4-97C86C3D16E6}" destId="{42D4E44C-25A7-42E7-9899-303CA7E791E0}" srcOrd="0" destOrd="0" presId="urn:microsoft.com/office/officeart/2005/8/layout/hList1"/>
    <dgm:cxn modelId="{41203AA8-6D3B-4786-8327-F487B6E0C75A}" type="presOf" srcId="{2091EB8A-7044-473B-A345-DEA062F6A267}" destId="{84F87BEB-9CE7-4994-9992-19C9EEEDC2AA}" srcOrd="0" destOrd="2" presId="urn:microsoft.com/office/officeart/2005/8/layout/hList1"/>
    <dgm:cxn modelId="{9DBBBAF0-7A60-4732-9B6C-A8E28FA80926}" type="presOf" srcId="{2FA13268-CA9E-4CE2-93D1-589B7B8A6908}" destId="{390655A3-AB9A-49B5-A915-B486140F3396}" srcOrd="0" destOrd="0" presId="urn:microsoft.com/office/officeart/2005/8/layout/hList1"/>
    <dgm:cxn modelId="{1D9DBA71-C4B7-4A89-A0DE-8338108C3AA9}" type="presOf" srcId="{E8C5D456-FF23-4241-91B8-DAD71B9D4316}" destId="{7C1DA536-5CF8-4276-A6A2-27D239CFD04C}" srcOrd="0" destOrd="0" presId="urn:microsoft.com/office/officeart/2005/8/layout/hList1"/>
    <dgm:cxn modelId="{075B5455-7FF3-46C3-A9D7-9B7A071A29B0}" srcId="{078695A8-7A8F-40E8-B0F4-97C86C3D16E6}" destId="{F578915D-4A34-4A79-868A-D8CFFEA08E49}" srcOrd="3" destOrd="0" parTransId="{267CEDF4-851F-4250-85D9-FF013A8199EF}" sibTransId="{D2B167F4-D261-4E81-9C70-59B703BA1A7F}"/>
    <dgm:cxn modelId="{80CF8C90-C641-464F-8D9A-FB9C803ACA21}" srcId="{F002E5F0-12C5-42EE-8329-224FCCF8FC00}" destId="{B64C83A1-35F2-493E-BE50-DC670C89A1E1}" srcOrd="1" destOrd="0" parTransId="{431192C3-DEA0-4A47-86C5-995FE98B321A}" sibTransId="{5C2F3F2F-2E1C-4C29-9096-5487B3630648}"/>
    <dgm:cxn modelId="{E4CC187E-7AB7-4883-AECF-8C50D1C96BB1}" srcId="{078695A8-7A8F-40E8-B0F4-97C86C3D16E6}" destId="{5CBA5C06-B1F7-4FA8-8E7D-B6000199D0E4}" srcOrd="0" destOrd="0" parTransId="{E6AC7508-ACFE-40EB-96A7-FF951D0F99B7}" sibTransId="{D22AE92B-5AFD-4F55-89EF-CE5B0BF36A2F}"/>
    <dgm:cxn modelId="{DC5A4486-6FB7-4C1B-8486-154173C71FA1}" srcId="{0C85E3CD-31A2-4B48-9182-4BEAF5C4ED4C}" destId="{078695A8-7A8F-40E8-B0F4-97C86C3D16E6}" srcOrd="1" destOrd="0" parTransId="{9BD15E01-D572-4560-8090-2B509B54E146}" sibTransId="{42AC3B1A-96FC-471B-9F3D-43F4F09EC910}"/>
    <dgm:cxn modelId="{7C671729-D74C-46B2-9C9A-383DC6A80286}" srcId="{0C85E3CD-31A2-4B48-9182-4BEAF5C4ED4C}" destId="{F002E5F0-12C5-42EE-8329-224FCCF8FC00}" srcOrd="2" destOrd="0" parTransId="{3EF016CC-89CD-4622-9732-8FC699963C28}" sibTransId="{A0A71A54-F983-4CEE-B347-27C186C7E7E3}"/>
    <dgm:cxn modelId="{B32E3C0A-3DE2-4629-B928-2EFE268AC98B}" type="presOf" srcId="{B64C83A1-35F2-493E-BE50-DC670C89A1E1}" destId="{7C1DA536-5CF8-4276-A6A2-27D239CFD04C}" srcOrd="0" destOrd="1" presId="urn:microsoft.com/office/officeart/2005/8/layout/hList1"/>
    <dgm:cxn modelId="{AE0B60B6-6548-4F9C-9686-DE84AD87089D}" srcId="{2FA13268-CA9E-4CE2-93D1-589B7B8A6908}" destId="{D7717312-031C-4BB5-BB32-85165523D9DA}" srcOrd="3" destOrd="0" parTransId="{8BBBC921-D6B6-4A67-BD89-B8436EE63F48}" sibTransId="{DF8AC38E-F8CD-485E-B288-A15A2138A714}"/>
    <dgm:cxn modelId="{0569B482-2EAE-4235-A059-39A3D1B53B8A}" type="presOf" srcId="{D7717312-031C-4BB5-BB32-85165523D9DA}" destId="{555E1577-7240-42C0-8624-32B898196D24}" srcOrd="0" destOrd="3" presId="urn:microsoft.com/office/officeart/2005/8/layout/hList1"/>
    <dgm:cxn modelId="{AF2B2478-FBDB-4B41-9A95-74E989791CDB}" type="presOf" srcId="{5F693656-F67A-45C7-90A7-FAA27019564B}" destId="{84F87BEB-9CE7-4994-9992-19C9EEEDC2AA}" srcOrd="0" destOrd="1" presId="urn:microsoft.com/office/officeart/2005/8/layout/hList1"/>
    <dgm:cxn modelId="{B6C44F7F-7FB9-43AF-9985-E2EDE89CF1AF}" srcId="{F002E5F0-12C5-42EE-8329-224FCCF8FC00}" destId="{E8C5D456-FF23-4241-91B8-DAD71B9D4316}" srcOrd="0" destOrd="0" parTransId="{ECB013D6-A3ED-4839-825C-017790B9BE85}" sibTransId="{96F9C33B-42BA-4BFE-85A6-D82D77B6AF17}"/>
    <dgm:cxn modelId="{A8F7B591-087A-4E5A-A3CF-703F23A17E02}" type="presOf" srcId="{AF923B78-53C1-426B-9721-8277F2B8D81D}" destId="{555E1577-7240-42C0-8624-32B898196D24}" srcOrd="0" destOrd="1" presId="urn:microsoft.com/office/officeart/2005/8/layout/hList1"/>
    <dgm:cxn modelId="{E145F1BA-8C2C-45C5-B5FE-56FCAAF07742}" srcId="{078695A8-7A8F-40E8-B0F4-97C86C3D16E6}" destId="{2091EB8A-7044-473B-A345-DEA062F6A267}" srcOrd="2" destOrd="0" parTransId="{C6E1FDBF-AA71-457B-B67A-719FD2D689C5}" sibTransId="{6C716871-4864-4AE8-86A4-521162D6F600}"/>
    <dgm:cxn modelId="{699CB404-BEA8-4D94-8228-8B35516100FE}" type="presOf" srcId="{F578915D-4A34-4A79-868A-D8CFFEA08E49}" destId="{84F87BEB-9CE7-4994-9992-19C9EEEDC2AA}" srcOrd="0" destOrd="3" presId="urn:microsoft.com/office/officeart/2005/8/layout/hList1"/>
    <dgm:cxn modelId="{D05F9E27-C720-4E99-82E7-A19438B86D92}" srcId="{2FA13268-CA9E-4CE2-93D1-589B7B8A6908}" destId="{C1BD483B-A7C4-415F-BEF4-FEF8E6808D04}" srcOrd="2" destOrd="0" parTransId="{36814520-5D6A-46DA-9F1C-ED4BDC4021AB}" sibTransId="{81EDDC3A-3BA7-4214-975A-D69D7DF2C3AB}"/>
    <dgm:cxn modelId="{2120B48C-D56D-4A5E-971E-7A3BB636A5EF}" type="presOf" srcId="{31F153B3-7EA1-4B85-B114-E4D3859CFD1D}" destId="{555E1577-7240-42C0-8624-32B898196D24}" srcOrd="0" destOrd="0" presId="urn:microsoft.com/office/officeart/2005/8/layout/hList1"/>
    <dgm:cxn modelId="{F657074B-4A78-471E-A40D-71D8CB015A37}" type="presOf" srcId="{0C85E3CD-31A2-4B48-9182-4BEAF5C4ED4C}" destId="{D906522E-E3EE-4D9C-9EB7-83B7109A3BEF}" srcOrd="0" destOrd="0" presId="urn:microsoft.com/office/officeart/2005/8/layout/hList1"/>
    <dgm:cxn modelId="{AE094393-F189-428D-A84D-54BA09DC0FAA}" srcId="{0C85E3CD-31A2-4B48-9182-4BEAF5C4ED4C}" destId="{2FA13268-CA9E-4CE2-93D1-589B7B8A6908}" srcOrd="0" destOrd="0" parTransId="{C49FEDAB-0E75-4FAB-98A9-B725895DEAC3}" sibTransId="{03ED7839-CCA1-4CCD-B5A9-A5072CB6CFB6}"/>
    <dgm:cxn modelId="{4DCFCF95-2CA0-413D-947E-68751DAB1E3C}" type="presOf" srcId="{F002E5F0-12C5-42EE-8329-224FCCF8FC00}" destId="{41B771EF-9798-4856-A273-47B146F20564}" srcOrd="0" destOrd="0" presId="urn:microsoft.com/office/officeart/2005/8/layout/hList1"/>
    <dgm:cxn modelId="{E4EE9933-254A-4FF3-B9F7-782A0A3B2BC1}" type="presOf" srcId="{C1BD483B-A7C4-415F-BEF4-FEF8E6808D04}" destId="{555E1577-7240-42C0-8624-32B898196D24}" srcOrd="0" destOrd="2" presId="urn:microsoft.com/office/officeart/2005/8/layout/hList1"/>
    <dgm:cxn modelId="{03D80341-21E8-4E2B-839C-1AA7E6DB2DCB}" srcId="{2FA13268-CA9E-4CE2-93D1-589B7B8A6908}" destId="{31F153B3-7EA1-4B85-B114-E4D3859CFD1D}" srcOrd="0" destOrd="0" parTransId="{08E51504-84D7-41AF-A28B-59645AC357B0}" sibTransId="{872C7EE0-0EED-4E76-837A-F1AEB771482B}"/>
    <dgm:cxn modelId="{B85646E9-2D59-4645-A25B-F79D043DE6E1}" srcId="{2FA13268-CA9E-4CE2-93D1-589B7B8A6908}" destId="{AF923B78-53C1-426B-9721-8277F2B8D81D}" srcOrd="1" destOrd="0" parTransId="{5101FF3A-11E8-4E08-9A8C-0EF210B9EA18}" sibTransId="{AE86A54F-F212-424D-85DE-FAC04ADFA4E4}"/>
    <dgm:cxn modelId="{0E86B7C7-E053-42DE-A3D9-0C39BCD19791}" type="presOf" srcId="{5CBA5C06-B1F7-4FA8-8E7D-B6000199D0E4}" destId="{84F87BEB-9CE7-4994-9992-19C9EEEDC2AA}" srcOrd="0" destOrd="0" presId="urn:microsoft.com/office/officeart/2005/8/layout/hList1"/>
    <dgm:cxn modelId="{17600971-34BB-4A0B-B765-40B6962F7072}" type="presParOf" srcId="{D906522E-E3EE-4D9C-9EB7-83B7109A3BEF}" destId="{ADBF57D6-6D3A-4E6E-985E-32955B353868}" srcOrd="0" destOrd="0" presId="urn:microsoft.com/office/officeart/2005/8/layout/hList1"/>
    <dgm:cxn modelId="{D8CC551B-4409-4484-96E2-21EE14116216}" type="presParOf" srcId="{ADBF57D6-6D3A-4E6E-985E-32955B353868}" destId="{390655A3-AB9A-49B5-A915-B486140F3396}" srcOrd="0" destOrd="0" presId="urn:microsoft.com/office/officeart/2005/8/layout/hList1"/>
    <dgm:cxn modelId="{C355954E-5723-46B6-8F49-3593D3D3144E}" type="presParOf" srcId="{ADBF57D6-6D3A-4E6E-985E-32955B353868}" destId="{555E1577-7240-42C0-8624-32B898196D24}" srcOrd="1" destOrd="0" presId="urn:microsoft.com/office/officeart/2005/8/layout/hList1"/>
    <dgm:cxn modelId="{C86A3628-241D-45F6-A1D4-A944E58F2C50}" type="presParOf" srcId="{D906522E-E3EE-4D9C-9EB7-83B7109A3BEF}" destId="{45193FB2-A958-4F6D-B6D3-7BC5B289F1D1}" srcOrd="1" destOrd="0" presId="urn:microsoft.com/office/officeart/2005/8/layout/hList1"/>
    <dgm:cxn modelId="{45762C5A-0983-4973-A3B4-DD4FEDB96B5E}" type="presParOf" srcId="{D906522E-E3EE-4D9C-9EB7-83B7109A3BEF}" destId="{957FF119-3B5C-46E8-BEBC-2084659F5979}" srcOrd="2" destOrd="0" presId="urn:microsoft.com/office/officeart/2005/8/layout/hList1"/>
    <dgm:cxn modelId="{C8F6979B-0B72-408D-8BA0-1618ABD3069F}" type="presParOf" srcId="{957FF119-3B5C-46E8-BEBC-2084659F5979}" destId="{42D4E44C-25A7-42E7-9899-303CA7E791E0}" srcOrd="0" destOrd="0" presId="urn:microsoft.com/office/officeart/2005/8/layout/hList1"/>
    <dgm:cxn modelId="{2C075B0F-E82B-448F-A99A-78788B7D505B}" type="presParOf" srcId="{957FF119-3B5C-46E8-BEBC-2084659F5979}" destId="{84F87BEB-9CE7-4994-9992-19C9EEEDC2AA}" srcOrd="1" destOrd="0" presId="urn:microsoft.com/office/officeart/2005/8/layout/hList1"/>
    <dgm:cxn modelId="{1515A369-65B5-496C-8A04-13A252860A92}" type="presParOf" srcId="{D906522E-E3EE-4D9C-9EB7-83B7109A3BEF}" destId="{F4EF4747-EB85-4798-84C7-91E2C62A3D22}" srcOrd="3" destOrd="0" presId="urn:microsoft.com/office/officeart/2005/8/layout/hList1"/>
    <dgm:cxn modelId="{EF8DF8A0-2784-48FA-A2AD-F18E90712590}" type="presParOf" srcId="{D906522E-E3EE-4D9C-9EB7-83B7109A3BEF}" destId="{691F7CC0-A2B5-4889-B526-C498CA15EF72}" srcOrd="4" destOrd="0" presId="urn:microsoft.com/office/officeart/2005/8/layout/hList1"/>
    <dgm:cxn modelId="{19C35907-B1C0-4243-867B-6C82B53D7A9C}" type="presParOf" srcId="{691F7CC0-A2B5-4889-B526-C498CA15EF72}" destId="{41B771EF-9798-4856-A273-47B146F20564}" srcOrd="0" destOrd="0" presId="urn:microsoft.com/office/officeart/2005/8/layout/hList1"/>
    <dgm:cxn modelId="{68FAD967-B9F7-4AD6-96B5-B258C674DF7F}" type="presParOf" srcId="{691F7CC0-A2B5-4889-B526-C498CA15EF72}" destId="{7C1DA536-5CF8-4276-A6A2-27D239CFD0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85E3CD-31A2-4B48-9182-4BEAF5C4ED4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A13268-CA9E-4CE2-93D1-589B7B8A6908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Rối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loạn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sinh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thromboplastin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nội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sinh</a:t>
          </a:r>
          <a:endParaRPr lang="en-US" dirty="0">
            <a:solidFill>
              <a:srgbClr val="C00000"/>
            </a:solidFill>
          </a:endParaRPr>
        </a:p>
      </dgm:t>
    </dgm:pt>
    <dgm:pt modelId="{C49FEDAB-0E75-4FAB-98A9-B725895DEAC3}" type="parTrans" cxnId="{AE094393-F189-428D-A84D-54BA09DC0FAA}">
      <dgm:prSet/>
      <dgm:spPr/>
      <dgm:t>
        <a:bodyPr/>
        <a:lstStyle/>
        <a:p>
          <a:endParaRPr lang="en-US"/>
        </a:p>
      </dgm:t>
    </dgm:pt>
    <dgm:pt modelId="{03ED7839-CCA1-4CCD-B5A9-A5072CB6CFB6}" type="sibTrans" cxnId="{AE094393-F189-428D-A84D-54BA09DC0FAA}">
      <dgm:prSet/>
      <dgm:spPr/>
      <dgm:t>
        <a:bodyPr/>
        <a:lstStyle/>
        <a:p>
          <a:endParaRPr lang="en-US"/>
        </a:p>
      </dgm:t>
    </dgm:pt>
    <dgm:pt modelId="{31F153B3-7EA1-4B85-B114-E4D3859CFD1D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cs typeface="Times New Roman" panose="02020603050405020304" pitchFamily="18" charset="0"/>
            </a:rPr>
            <a:t>Hemophilia A (VIII)</a:t>
          </a:r>
          <a:endParaRPr lang="en-US" dirty="0"/>
        </a:p>
      </dgm:t>
    </dgm:pt>
    <dgm:pt modelId="{08E51504-84D7-41AF-A28B-59645AC357B0}" type="parTrans" cxnId="{03D80341-21E8-4E2B-839C-1AA7E6DB2DCB}">
      <dgm:prSet/>
      <dgm:spPr/>
      <dgm:t>
        <a:bodyPr/>
        <a:lstStyle/>
        <a:p>
          <a:endParaRPr lang="en-US"/>
        </a:p>
      </dgm:t>
    </dgm:pt>
    <dgm:pt modelId="{872C7EE0-0EED-4E76-837A-F1AEB771482B}" type="sibTrans" cxnId="{03D80341-21E8-4E2B-839C-1AA7E6DB2DCB}">
      <dgm:prSet/>
      <dgm:spPr/>
      <dgm:t>
        <a:bodyPr/>
        <a:lstStyle/>
        <a:p>
          <a:endParaRPr lang="en-US"/>
        </a:p>
      </dgm:t>
    </dgm:pt>
    <dgm:pt modelId="{078695A8-7A8F-40E8-B0F4-97C86C3D16E6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Rối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loạn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sinh</a:t>
          </a:r>
          <a:r>
            <a:rPr lang="en-US" dirty="0" smtClean="0">
              <a:solidFill>
                <a:srgbClr val="C00000"/>
              </a:solidFill>
            </a:rPr>
            <a:t> thrombin</a:t>
          </a:r>
          <a:endParaRPr lang="en-US" dirty="0">
            <a:solidFill>
              <a:srgbClr val="C00000"/>
            </a:solidFill>
          </a:endParaRPr>
        </a:p>
      </dgm:t>
    </dgm:pt>
    <dgm:pt modelId="{9BD15E01-D572-4560-8090-2B509B54E146}" type="parTrans" cxnId="{DC5A4486-6FB7-4C1B-8486-154173C71FA1}">
      <dgm:prSet/>
      <dgm:spPr/>
      <dgm:t>
        <a:bodyPr/>
        <a:lstStyle/>
        <a:p>
          <a:endParaRPr lang="en-US"/>
        </a:p>
      </dgm:t>
    </dgm:pt>
    <dgm:pt modelId="{42AC3B1A-96FC-471B-9F3D-43F4F09EC910}" type="sibTrans" cxnId="{DC5A4486-6FB7-4C1B-8486-154173C71FA1}">
      <dgm:prSet/>
      <dgm:spPr/>
      <dgm:t>
        <a:bodyPr/>
        <a:lstStyle/>
        <a:p>
          <a:endParaRPr lang="en-US"/>
        </a:p>
      </dgm:t>
    </dgm:pt>
    <dgm:pt modelId="{5CBA5C06-B1F7-4FA8-8E7D-B6000199D0E4}">
      <dgm:prSet phldrT="[Text]"/>
      <dgm:spPr>
        <a:blipFill rotWithShape="1">
          <a:blip xmlns:r="http://schemas.openxmlformats.org/officeDocument/2006/relationships" r:embed="rId1"/>
          <a:stretch>
            <a:fillRect l="-1556" r="-2444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6AC7508-ACFE-40EB-96A7-FF951D0F99B7}" type="parTrans" cxnId="{E4CC187E-7AB7-4883-AECF-8C50D1C96BB1}">
      <dgm:prSet/>
      <dgm:spPr/>
      <dgm:t>
        <a:bodyPr/>
        <a:lstStyle/>
        <a:p>
          <a:endParaRPr lang="en-US"/>
        </a:p>
      </dgm:t>
    </dgm:pt>
    <dgm:pt modelId="{D22AE92B-5AFD-4F55-89EF-CE5B0BF36A2F}" type="sibTrans" cxnId="{E4CC187E-7AB7-4883-AECF-8C50D1C96BB1}">
      <dgm:prSet/>
      <dgm:spPr/>
      <dgm:t>
        <a:bodyPr/>
        <a:lstStyle/>
        <a:p>
          <a:endParaRPr lang="en-US"/>
        </a:p>
      </dgm:t>
    </dgm:pt>
    <dgm:pt modelId="{F002E5F0-12C5-42EE-8329-224FCCF8FC00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C00000"/>
              </a:solidFill>
            </a:rPr>
            <a:t>Rối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loạn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rgbClr val="C00000"/>
              </a:solidFill>
            </a:rPr>
            <a:t>sinh</a:t>
          </a:r>
          <a:r>
            <a:rPr lang="en-US" dirty="0" smtClean="0">
              <a:solidFill>
                <a:srgbClr val="C00000"/>
              </a:solidFill>
            </a:rPr>
            <a:t> fibrin</a:t>
          </a:r>
          <a:endParaRPr lang="en-US" dirty="0">
            <a:solidFill>
              <a:srgbClr val="C00000"/>
            </a:solidFill>
          </a:endParaRPr>
        </a:p>
      </dgm:t>
    </dgm:pt>
    <dgm:pt modelId="{3EF016CC-89CD-4622-9732-8FC699963C28}" type="parTrans" cxnId="{7C671729-D74C-46B2-9C9A-383DC6A80286}">
      <dgm:prSet/>
      <dgm:spPr/>
      <dgm:t>
        <a:bodyPr/>
        <a:lstStyle/>
        <a:p>
          <a:endParaRPr lang="en-US"/>
        </a:p>
      </dgm:t>
    </dgm:pt>
    <dgm:pt modelId="{A0A71A54-F983-4CEE-B347-27C186C7E7E3}" type="sibTrans" cxnId="{7C671729-D74C-46B2-9C9A-383DC6A80286}">
      <dgm:prSet/>
      <dgm:spPr/>
      <dgm:t>
        <a:bodyPr/>
        <a:lstStyle/>
        <a:p>
          <a:endParaRPr lang="en-US"/>
        </a:p>
      </dgm:t>
    </dgm:pt>
    <dgm:pt modelId="{E8C5D456-FF23-4241-91B8-DAD71B9D4316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err="1" smtClean="0">
              <a:cs typeface="Times New Roman" panose="02020603050405020304" pitchFamily="18" charset="0"/>
            </a:rPr>
            <a:t>Tiêu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hủy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quá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mức</a:t>
          </a:r>
          <a:r>
            <a:rPr lang="en-US" dirty="0" smtClean="0">
              <a:cs typeface="Times New Roman" panose="02020603050405020304" pitchFamily="18" charset="0"/>
            </a:rPr>
            <a:t> : + </a:t>
          </a:r>
          <a:r>
            <a:rPr lang="en-US" dirty="0" err="1" smtClean="0">
              <a:cs typeface="Times New Roman" panose="02020603050405020304" pitchFamily="18" charset="0"/>
            </a:rPr>
            <a:t>Tiêu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thụ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nhiều</a:t>
          </a:r>
          <a:r>
            <a:rPr lang="en-US" dirty="0" smtClean="0">
              <a:cs typeface="Times New Roman" panose="02020603050405020304" pitchFamily="18" charset="0"/>
            </a:rPr>
            <a:t> : </a:t>
          </a:r>
          <a:r>
            <a:rPr lang="en-US" dirty="0" err="1" smtClean="0">
              <a:cs typeface="Times New Roman" panose="02020603050405020304" pitchFamily="18" charset="0"/>
            </a:rPr>
            <a:t>đông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máu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trong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mạch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lan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tỏa</a:t>
          </a:r>
          <a:r>
            <a:rPr lang="en-US" dirty="0" smtClean="0">
              <a:cs typeface="Times New Roman" panose="02020603050405020304" pitchFamily="18" charset="0"/>
            </a:rPr>
            <a:t>    +</a:t>
          </a:r>
          <a:r>
            <a:rPr lang="en-US" dirty="0" err="1" smtClean="0">
              <a:cs typeface="Times New Roman" panose="02020603050405020304" pitchFamily="18" charset="0"/>
            </a:rPr>
            <a:t>Tiêu</a:t>
          </a:r>
          <a:r>
            <a:rPr lang="en-US" dirty="0" smtClean="0">
              <a:cs typeface="Times New Roman" panose="02020603050405020304" pitchFamily="18" charset="0"/>
            </a:rPr>
            <a:t> Fibrin : H/</a:t>
          </a:r>
          <a:r>
            <a:rPr lang="en-US" dirty="0" err="1" smtClean="0">
              <a:cs typeface="Times New Roman" panose="02020603050405020304" pitchFamily="18" charset="0"/>
            </a:rPr>
            <a:t>chứng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tiêu</a:t>
          </a:r>
          <a:r>
            <a:rPr lang="en-US" dirty="0" smtClean="0">
              <a:cs typeface="Times New Roman" panose="02020603050405020304" pitchFamily="18" charset="0"/>
            </a:rPr>
            <a:t> Fibrin </a:t>
          </a:r>
          <a:r>
            <a:rPr lang="en-US" dirty="0" err="1" smtClean="0">
              <a:cs typeface="Times New Roman" panose="02020603050405020304" pitchFamily="18" charset="0"/>
            </a:rPr>
            <a:t>cấp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endParaRPr lang="en-US" dirty="0"/>
        </a:p>
      </dgm:t>
    </dgm:pt>
    <dgm:pt modelId="{ECB013D6-A3ED-4839-825C-017790B9BE85}" type="parTrans" cxnId="{B6C44F7F-7FB9-43AF-9985-E2EDE89CF1AF}">
      <dgm:prSet/>
      <dgm:spPr/>
      <dgm:t>
        <a:bodyPr/>
        <a:lstStyle/>
        <a:p>
          <a:endParaRPr lang="en-US"/>
        </a:p>
      </dgm:t>
    </dgm:pt>
    <dgm:pt modelId="{96F9C33B-42BA-4BFE-85A6-D82D77B6AF17}" type="sibTrans" cxnId="{B6C44F7F-7FB9-43AF-9985-E2EDE89CF1AF}">
      <dgm:prSet/>
      <dgm:spPr/>
      <dgm:t>
        <a:bodyPr/>
        <a:lstStyle/>
        <a:p>
          <a:endParaRPr lang="en-US"/>
        </a:p>
      </dgm:t>
    </dgm:pt>
    <dgm:pt modelId="{AF923B78-53C1-426B-9721-8277F2B8D81D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cs typeface="Times New Roman" panose="02020603050405020304" pitchFamily="18" charset="0"/>
            </a:rPr>
            <a:t>Hemophilia B (Rosenthal)</a:t>
          </a:r>
          <a:endParaRPr lang="en-US" dirty="0">
            <a:cs typeface="Times New Roman" panose="02020603050405020304" pitchFamily="18" charset="0"/>
          </a:endParaRPr>
        </a:p>
      </dgm:t>
    </dgm:pt>
    <dgm:pt modelId="{5101FF3A-11E8-4E08-9A8C-0EF210B9EA18}" type="parTrans" cxnId="{B85646E9-2D59-4645-A25B-F79D043DE6E1}">
      <dgm:prSet/>
      <dgm:spPr/>
      <dgm:t>
        <a:bodyPr/>
        <a:lstStyle/>
        <a:p>
          <a:endParaRPr lang="en-US"/>
        </a:p>
      </dgm:t>
    </dgm:pt>
    <dgm:pt modelId="{AE86A54F-F212-424D-85DE-FAC04ADFA4E4}" type="sibTrans" cxnId="{B85646E9-2D59-4645-A25B-F79D043DE6E1}">
      <dgm:prSet/>
      <dgm:spPr/>
      <dgm:t>
        <a:bodyPr/>
        <a:lstStyle/>
        <a:p>
          <a:endParaRPr lang="en-US"/>
        </a:p>
      </dgm:t>
    </dgm:pt>
    <dgm:pt modelId="{C1BD483B-A7C4-415F-BEF4-FEF8E6808D04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mtClean="0">
              <a:cs typeface="Times New Roman" panose="02020603050405020304" pitchFamily="18" charset="0"/>
            </a:rPr>
            <a:t>Thiếu máu yếu tố XII (Hegemann)</a:t>
          </a:r>
          <a:endParaRPr lang="en-US" dirty="0">
            <a:cs typeface="Times New Roman" panose="02020603050405020304" pitchFamily="18" charset="0"/>
          </a:endParaRPr>
        </a:p>
      </dgm:t>
    </dgm:pt>
    <dgm:pt modelId="{36814520-5D6A-46DA-9F1C-ED4BDC4021AB}" type="parTrans" cxnId="{D05F9E27-C720-4E99-82E7-A19438B86D92}">
      <dgm:prSet/>
      <dgm:spPr/>
      <dgm:t>
        <a:bodyPr/>
        <a:lstStyle/>
        <a:p>
          <a:endParaRPr lang="en-US"/>
        </a:p>
      </dgm:t>
    </dgm:pt>
    <dgm:pt modelId="{81EDDC3A-3BA7-4214-975A-D69D7DF2C3AB}" type="sibTrans" cxnId="{D05F9E27-C720-4E99-82E7-A19438B86D92}">
      <dgm:prSet/>
      <dgm:spPr/>
      <dgm:t>
        <a:bodyPr/>
        <a:lstStyle/>
        <a:p>
          <a:endParaRPr lang="en-US"/>
        </a:p>
      </dgm:t>
    </dgm:pt>
    <dgm:pt modelId="{D7717312-031C-4BB5-BB32-85165523D9DA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err="1" smtClean="0">
              <a:cs typeface="Times New Roman" panose="02020603050405020304" pitchFamily="18" charset="0"/>
            </a:rPr>
            <a:t>Xuất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huyết</a:t>
          </a:r>
          <a:r>
            <a:rPr lang="en-US" dirty="0" smtClean="0">
              <a:cs typeface="Times New Roman" panose="02020603050405020304" pitchFamily="18" charset="0"/>
            </a:rPr>
            <a:t> do </a:t>
          </a:r>
          <a:r>
            <a:rPr lang="en-US" dirty="0" err="1" smtClean="0">
              <a:cs typeface="Times New Roman" panose="02020603050405020304" pitchFamily="18" charset="0"/>
            </a:rPr>
            <a:t>chất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đông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máu</a:t>
          </a:r>
          <a:endParaRPr lang="en-US" dirty="0">
            <a:cs typeface="Times New Roman" panose="02020603050405020304" pitchFamily="18" charset="0"/>
          </a:endParaRPr>
        </a:p>
      </dgm:t>
    </dgm:pt>
    <dgm:pt modelId="{8BBBC921-D6B6-4A67-BD89-B8436EE63F48}" type="parTrans" cxnId="{AE0B60B6-6548-4F9C-9686-DE84AD87089D}">
      <dgm:prSet/>
      <dgm:spPr/>
      <dgm:t>
        <a:bodyPr/>
        <a:lstStyle/>
        <a:p>
          <a:endParaRPr lang="en-US"/>
        </a:p>
      </dgm:t>
    </dgm:pt>
    <dgm:pt modelId="{DF8AC38E-F8CD-485E-B288-A15A2138A714}" type="sibTrans" cxnId="{AE0B60B6-6548-4F9C-9686-DE84AD87089D}">
      <dgm:prSet/>
      <dgm:spPr/>
      <dgm:t>
        <a:bodyPr/>
        <a:lstStyle/>
        <a:p>
          <a:endParaRPr lang="en-US"/>
        </a:p>
      </dgm:t>
    </dgm:pt>
    <dgm:pt modelId="{5F693656-F67A-45C7-90A7-FAA27019564B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B9E5FB4-021D-42DE-8378-779556BAAE7F}" type="parTrans" cxnId="{7C679EFC-069E-46A0-8AE5-4F61701D5CA2}">
      <dgm:prSet/>
      <dgm:spPr/>
      <dgm:t>
        <a:bodyPr/>
        <a:lstStyle/>
        <a:p>
          <a:endParaRPr lang="en-US"/>
        </a:p>
      </dgm:t>
    </dgm:pt>
    <dgm:pt modelId="{4F8416C5-E9FC-435E-A8E4-C87371BE3842}" type="sibTrans" cxnId="{7C679EFC-069E-46A0-8AE5-4F61701D5CA2}">
      <dgm:prSet/>
      <dgm:spPr/>
      <dgm:t>
        <a:bodyPr/>
        <a:lstStyle/>
        <a:p>
          <a:endParaRPr lang="en-US"/>
        </a:p>
      </dgm:t>
    </dgm:pt>
    <dgm:pt modelId="{2091EB8A-7044-473B-A345-DEA062F6A267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6E1FDBF-AA71-457B-B67A-719FD2D689C5}" type="parTrans" cxnId="{E145F1BA-8C2C-45C5-B5FE-56FCAAF07742}">
      <dgm:prSet/>
      <dgm:spPr/>
      <dgm:t>
        <a:bodyPr/>
        <a:lstStyle/>
        <a:p>
          <a:endParaRPr lang="en-US"/>
        </a:p>
      </dgm:t>
    </dgm:pt>
    <dgm:pt modelId="{6C716871-4864-4AE8-86A4-521162D6F600}" type="sibTrans" cxnId="{E145F1BA-8C2C-45C5-B5FE-56FCAAF07742}">
      <dgm:prSet/>
      <dgm:spPr/>
      <dgm:t>
        <a:bodyPr/>
        <a:lstStyle/>
        <a:p>
          <a:endParaRPr lang="en-US"/>
        </a:p>
      </dgm:t>
    </dgm:pt>
    <dgm:pt modelId="{F578915D-4A34-4A79-868A-D8CFFEA08E49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67CEDF4-851F-4250-85D9-FF013A8199EF}" type="parTrans" cxnId="{075B5455-7FF3-46C3-A9D7-9B7A071A29B0}">
      <dgm:prSet/>
      <dgm:spPr/>
      <dgm:t>
        <a:bodyPr/>
        <a:lstStyle/>
        <a:p>
          <a:endParaRPr lang="en-US"/>
        </a:p>
      </dgm:t>
    </dgm:pt>
    <dgm:pt modelId="{D2B167F4-D261-4E81-9C70-59B703BA1A7F}" type="sibTrans" cxnId="{075B5455-7FF3-46C3-A9D7-9B7A071A29B0}">
      <dgm:prSet/>
      <dgm:spPr/>
      <dgm:t>
        <a:bodyPr/>
        <a:lstStyle/>
        <a:p>
          <a:endParaRPr lang="en-US"/>
        </a:p>
      </dgm:t>
    </dgm:pt>
    <dgm:pt modelId="{B64C83A1-35F2-493E-BE50-DC670C89A1E1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err="1" smtClean="0">
              <a:cs typeface="Times New Roman" panose="02020603050405020304" pitchFamily="18" charset="0"/>
            </a:rPr>
            <a:t>Bất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thường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tổng</a:t>
          </a:r>
          <a:r>
            <a:rPr lang="en-US" dirty="0" smtClean="0">
              <a:cs typeface="Times New Roman" panose="02020603050405020304" pitchFamily="18" charset="0"/>
            </a:rPr>
            <a:t> </a:t>
          </a:r>
          <a:r>
            <a:rPr lang="en-US" dirty="0" err="1" smtClean="0">
              <a:cs typeface="Times New Roman" panose="02020603050405020304" pitchFamily="18" charset="0"/>
            </a:rPr>
            <a:t>hợp</a:t>
          </a:r>
          <a:endParaRPr lang="en-US" dirty="0">
            <a:cs typeface="Times New Roman" panose="02020603050405020304" pitchFamily="18" charset="0"/>
          </a:endParaRPr>
        </a:p>
      </dgm:t>
    </dgm:pt>
    <dgm:pt modelId="{431192C3-DEA0-4A47-86C5-995FE98B321A}" type="parTrans" cxnId="{80CF8C90-C641-464F-8D9A-FB9C803ACA21}">
      <dgm:prSet/>
      <dgm:spPr/>
      <dgm:t>
        <a:bodyPr/>
        <a:lstStyle/>
        <a:p>
          <a:endParaRPr lang="en-US"/>
        </a:p>
      </dgm:t>
    </dgm:pt>
    <dgm:pt modelId="{5C2F3F2F-2E1C-4C29-9096-5487B3630648}" type="sibTrans" cxnId="{80CF8C90-C641-464F-8D9A-FB9C803ACA21}">
      <dgm:prSet/>
      <dgm:spPr/>
      <dgm:t>
        <a:bodyPr/>
        <a:lstStyle/>
        <a:p>
          <a:endParaRPr lang="en-US"/>
        </a:p>
      </dgm:t>
    </dgm:pt>
    <dgm:pt modelId="{D906522E-E3EE-4D9C-9EB7-83B7109A3BEF}" type="pres">
      <dgm:prSet presAssocID="{0C85E3CD-31A2-4B48-9182-4BEAF5C4ED4C}" presName="Name0" presStyleCnt="0">
        <dgm:presLayoutVars>
          <dgm:dir/>
          <dgm:animLvl val="lvl"/>
          <dgm:resizeHandles val="exact"/>
        </dgm:presLayoutVars>
      </dgm:prSet>
      <dgm:spPr/>
    </dgm:pt>
    <dgm:pt modelId="{ADBF57D6-6D3A-4E6E-985E-32955B353868}" type="pres">
      <dgm:prSet presAssocID="{2FA13268-CA9E-4CE2-93D1-589B7B8A6908}" presName="composite" presStyleCnt="0"/>
      <dgm:spPr/>
    </dgm:pt>
    <dgm:pt modelId="{390655A3-AB9A-49B5-A915-B486140F3396}" type="pres">
      <dgm:prSet presAssocID="{2FA13268-CA9E-4CE2-93D1-589B7B8A690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E1577-7240-42C0-8624-32B898196D24}" type="pres">
      <dgm:prSet presAssocID="{2FA13268-CA9E-4CE2-93D1-589B7B8A690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93FB2-A958-4F6D-B6D3-7BC5B289F1D1}" type="pres">
      <dgm:prSet presAssocID="{03ED7839-CCA1-4CCD-B5A9-A5072CB6CFB6}" presName="space" presStyleCnt="0"/>
      <dgm:spPr/>
    </dgm:pt>
    <dgm:pt modelId="{957FF119-3B5C-46E8-BEBC-2084659F5979}" type="pres">
      <dgm:prSet presAssocID="{078695A8-7A8F-40E8-B0F4-97C86C3D16E6}" presName="composite" presStyleCnt="0"/>
      <dgm:spPr/>
    </dgm:pt>
    <dgm:pt modelId="{42D4E44C-25A7-42E7-9899-303CA7E791E0}" type="pres">
      <dgm:prSet presAssocID="{078695A8-7A8F-40E8-B0F4-97C86C3D16E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87BEB-9CE7-4994-9992-19C9EEEDC2AA}" type="pres">
      <dgm:prSet presAssocID="{078695A8-7A8F-40E8-B0F4-97C86C3D16E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F4747-EB85-4798-84C7-91E2C62A3D22}" type="pres">
      <dgm:prSet presAssocID="{42AC3B1A-96FC-471B-9F3D-43F4F09EC910}" presName="space" presStyleCnt="0"/>
      <dgm:spPr/>
    </dgm:pt>
    <dgm:pt modelId="{691F7CC0-A2B5-4889-B526-C498CA15EF72}" type="pres">
      <dgm:prSet presAssocID="{F002E5F0-12C5-42EE-8329-224FCCF8FC00}" presName="composite" presStyleCnt="0"/>
      <dgm:spPr/>
    </dgm:pt>
    <dgm:pt modelId="{41B771EF-9798-4856-A273-47B146F20564}" type="pres">
      <dgm:prSet presAssocID="{F002E5F0-12C5-42EE-8329-224FCCF8FC0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DA536-5CF8-4276-A6A2-27D239CFD04C}" type="pres">
      <dgm:prSet presAssocID="{F002E5F0-12C5-42EE-8329-224FCCF8FC0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679EFC-069E-46A0-8AE5-4F61701D5CA2}" srcId="{078695A8-7A8F-40E8-B0F4-97C86C3D16E6}" destId="{5F693656-F67A-45C7-90A7-FAA27019564B}" srcOrd="1" destOrd="0" parTransId="{9B9E5FB4-021D-42DE-8378-779556BAAE7F}" sibTransId="{4F8416C5-E9FC-435E-A8E4-C87371BE3842}"/>
    <dgm:cxn modelId="{322B846C-F65B-4464-BF27-8CB9A529F340}" type="presOf" srcId="{078695A8-7A8F-40E8-B0F4-97C86C3D16E6}" destId="{42D4E44C-25A7-42E7-9899-303CA7E791E0}" srcOrd="0" destOrd="0" presId="urn:microsoft.com/office/officeart/2005/8/layout/hList1"/>
    <dgm:cxn modelId="{41203AA8-6D3B-4786-8327-F487B6E0C75A}" type="presOf" srcId="{2091EB8A-7044-473B-A345-DEA062F6A267}" destId="{84F87BEB-9CE7-4994-9992-19C9EEEDC2AA}" srcOrd="0" destOrd="2" presId="urn:microsoft.com/office/officeart/2005/8/layout/hList1"/>
    <dgm:cxn modelId="{9DBBBAF0-7A60-4732-9B6C-A8E28FA80926}" type="presOf" srcId="{2FA13268-CA9E-4CE2-93D1-589B7B8A6908}" destId="{390655A3-AB9A-49B5-A915-B486140F3396}" srcOrd="0" destOrd="0" presId="urn:microsoft.com/office/officeart/2005/8/layout/hList1"/>
    <dgm:cxn modelId="{1D9DBA71-C4B7-4A89-A0DE-8338108C3AA9}" type="presOf" srcId="{E8C5D456-FF23-4241-91B8-DAD71B9D4316}" destId="{7C1DA536-5CF8-4276-A6A2-27D239CFD04C}" srcOrd="0" destOrd="0" presId="urn:microsoft.com/office/officeart/2005/8/layout/hList1"/>
    <dgm:cxn modelId="{075B5455-7FF3-46C3-A9D7-9B7A071A29B0}" srcId="{078695A8-7A8F-40E8-B0F4-97C86C3D16E6}" destId="{F578915D-4A34-4A79-868A-D8CFFEA08E49}" srcOrd="3" destOrd="0" parTransId="{267CEDF4-851F-4250-85D9-FF013A8199EF}" sibTransId="{D2B167F4-D261-4E81-9C70-59B703BA1A7F}"/>
    <dgm:cxn modelId="{80CF8C90-C641-464F-8D9A-FB9C803ACA21}" srcId="{F002E5F0-12C5-42EE-8329-224FCCF8FC00}" destId="{B64C83A1-35F2-493E-BE50-DC670C89A1E1}" srcOrd="1" destOrd="0" parTransId="{431192C3-DEA0-4A47-86C5-995FE98B321A}" sibTransId="{5C2F3F2F-2E1C-4C29-9096-5487B3630648}"/>
    <dgm:cxn modelId="{E4CC187E-7AB7-4883-AECF-8C50D1C96BB1}" srcId="{078695A8-7A8F-40E8-B0F4-97C86C3D16E6}" destId="{5CBA5C06-B1F7-4FA8-8E7D-B6000199D0E4}" srcOrd="0" destOrd="0" parTransId="{E6AC7508-ACFE-40EB-96A7-FF951D0F99B7}" sibTransId="{D22AE92B-5AFD-4F55-89EF-CE5B0BF36A2F}"/>
    <dgm:cxn modelId="{DC5A4486-6FB7-4C1B-8486-154173C71FA1}" srcId="{0C85E3CD-31A2-4B48-9182-4BEAF5C4ED4C}" destId="{078695A8-7A8F-40E8-B0F4-97C86C3D16E6}" srcOrd="1" destOrd="0" parTransId="{9BD15E01-D572-4560-8090-2B509B54E146}" sibTransId="{42AC3B1A-96FC-471B-9F3D-43F4F09EC910}"/>
    <dgm:cxn modelId="{7C671729-D74C-46B2-9C9A-383DC6A80286}" srcId="{0C85E3CD-31A2-4B48-9182-4BEAF5C4ED4C}" destId="{F002E5F0-12C5-42EE-8329-224FCCF8FC00}" srcOrd="2" destOrd="0" parTransId="{3EF016CC-89CD-4622-9732-8FC699963C28}" sibTransId="{A0A71A54-F983-4CEE-B347-27C186C7E7E3}"/>
    <dgm:cxn modelId="{AE0B60B6-6548-4F9C-9686-DE84AD87089D}" srcId="{2FA13268-CA9E-4CE2-93D1-589B7B8A6908}" destId="{D7717312-031C-4BB5-BB32-85165523D9DA}" srcOrd="3" destOrd="0" parTransId="{8BBBC921-D6B6-4A67-BD89-B8436EE63F48}" sibTransId="{DF8AC38E-F8CD-485E-B288-A15A2138A714}"/>
    <dgm:cxn modelId="{B32E3C0A-3DE2-4629-B928-2EFE268AC98B}" type="presOf" srcId="{B64C83A1-35F2-493E-BE50-DC670C89A1E1}" destId="{7C1DA536-5CF8-4276-A6A2-27D239CFD04C}" srcOrd="0" destOrd="1" presId="urn:microsoft.com/office/officeart/2005/8/layout/hList1"/>
    <dgm:cxn modelId="{0569B482-2EAE-4235-A059-39A3D1B53B8A}" type="presOf" srcId="{D7717312-031C-4BB5-BB32-85165523D9DA}" destId="{555E1577-7240-42C0-8624-32B898196D24}" srcOrd="0" destOrd="3" presId="urn:microsoft.com/office/officeart/2005/8/layout/hList1"/>
    <dgm:cxn modelId="{AF2B2478-FBDB-4B41-9A95-74E989791CDB}" type="presOf" srcId="{5F693656-F67A-45C7-90A7-FAA27019564B}" destId="{84F87BEB-9CE7-4994-9992-19C9EEEDC2AA}" srcOrd="0" destOrd="1" presId="urn:microsoft.com/office/officeart/2005/8/layout/hList1"/>
    <dgm:cxn modelId="{B6C44F7F-7FB9-43AF-9985-E2EDE89CF1AF}" srcId="{F002E5F0-12C5-42EE-8329-224FCCF8FC00}" destId="{E8C5D456-FF23-4241-91B8-DAD71B9D4316}" srcOrd="0" destOrd="0" parTransId="{ECB013D6-A3ED-4839-825C-017790B9BE85}" sibTransId="{96F9C33B-42BA-4BFE-85A6-D82D77B6AF17}"/>
    <dgm:cxn modelId="{A8F7B591-087A-4E5A-A3CF-703F23A17E02}" type="presOf" srcId="{AF923B78-53C1-426B-9721-8277F2B8D81D}" destId="{555E1577-7240-42C0-8624-32B898196D24}" srcOrd="0" destOrd="1" presId="urn:microsoft.com/office/officeart/2005/8/layout/hList1"/>
    <dgm:cxn modelId="{E145F1BA-8C2C-45C5-B5FE-56FCAAF07742}" srcId="{078695A8-7A8F-40E8-B0F4-97C86C3D16E6}" destId="{2091EB8A-7044-473B-A345-DEA062F6A267}" srcOrd="2" destOrd="0" parTransId="{C6E1FDBF-AA71-457B-B67A-719FD2D689C5}" sibTransId="{6C716871-4864-4AE8-86A4-521162D6F600}"/>
    <dgm:cxn modelId="{D05F9E27-C720-4E99-82E7-A19438B86D92}" srcId="{2FA13268-CA9E-4CE2-93D1-589B7B8A6908}" destId="{C1BD483B-A7C4-415F-BEF4-FEF8E6808D04}" srcOrd="2" destOrd="0" parTransId="{36814520-5D6A-46DA-9F1C-ED4BDC4021AB}" sibTransId="{81EDDC3A-3BA7-4214-975A-D69D7DF2C3AB}"/>
    <dgm:cxn modelId="{699CB404-BEA8-4D94-8228-8B35516100FE}" type="presOf" srcId="{F578915D-4A34-4A79-868A-D8CFFEA08E49}" destId="{84F87BEB-9CE7-4994-9992-19C9EEEDC2AA}" srcOrd="0" destOrd="3" presId="urn:microsoft.com/office/officeart/2005/8/layout/hList1"/>
    <dgm:cxn modelId="{2120B48C-D56D-4A5E-971E-7A3BB636A5EF}" type="presOf" srcId="{31F153B3-7EA1-4B85-B114-E4D3859CFD1D}" destId="{555E1577-7240-42C0-8624-32B898196D24}" srcOrd="0" destOrd="0" presId="urn:microsoft.com/office/officeart/2005/8/layout/hList1"/>
    <dgm:cxn modelId="{F657074B-4A78-471E-A40D-71D8CB015A37}" type="presOf" srcId="{0C85E3CD-31A2-4B48-9182-4BEAF5C4ED4C}" destId="{D906522E-E3EE-4D9C-9EB7-83B7109A3BEF}" srcOrd="0" destOrd="0" presId="urn:microsoft.com/office/officeart/2005/8/layout/hList1"/>
    <dgm:cxn modelId="{AE094393-F189-428D-A84D-54BA09DC0FAA}" srcId="{0C85E3CD-31A2-4B48-9182-4BEAF5C4ED4C}" destId="{2FA13268-CA9E-4CE2-93D1-589B7B8A6908}" srcOrd="0" destOrd="0" parTransId="{C49FEDAB-0E75-4FAB-98A9-B725895DEAC3}" sibTransId="{03ED7839-CCA1-4CCD-B5A9-A5072CB6CFB6}"/>
    <dgm:cxn modelId="{4DCFCF95-2CA0-413D-947E-68751DAB1E3C}" type="presOf" srcId="{F002E5F0-12C5-42EE-8329-224FCCF8FC00}" destId="{41B771EF-9798-4856-A273-47B146F20564}" srcOrd="0" destOrd="0" presId="urn:microsoft.com/office/officeart/2005/8/layout/hList1"/>
    <dgm:cxn modelId="{E4EE9933-254A-4FF3-B9F7-782A0A3B2BC1}" type="presOf" srcId="{C1BD483B-A7C4-415F-BEF4-FEF8E6808D04}" destId="{555E1577-7240-42C0-8624-32B898196D24}" srcOrd="0" destOrd="2" presId="urn:microsoft.com/office/officeart/2005/8/layout/hList1"/>
    <dgm:cxn modelId="{03D80341-21E8-4E2B-839C-1AA7E6DB2DCB}" srcId="{2FA13268-CA9E-4CE2-93D1-589B7B8A6908}" destId="{31F153B3-7EA1-4B85-B114-E4D3859CFD1D}" srcOrd="0" destOrd="0" parTransId="{08E51504-84D7-41AF-A28B-59645AC357B0}" sibTransId="{872C7EE0-0EED-4E76-837A-F1AEB771482B}"/>
    <dgm:cxn modelId="{B85646E9-2D59-4645-A25B-F79D043DE6E1}" srcId="{2FA13268-CA9E-4CE2-93D1-589B7B8A6908}" destId="{AF923B78-53C1-426B-9721-8277F2B8D81D}" srcOrd="1" destOrd="0" parTransId="{5101FF3A-11E8-4E08-9A8C-0EF210B9EA18}" sibTransId="{AE86A54F-F212-424D-85DE-FAC04ADFA4E4}"/>
    <dgm:cxn modelId="{0E86B7C7-E053-42DE-A3D9-0C39BCD19791}" type="presOf" srcId="{5CBA5C06-B1F7-4FA8-8E7D-B6000199D0E4}" destId="{84F87BEB-9CE7-4994-9992-19C9EEEDC2AA}" srcOrd="0" destOrd="0" presId="urn:microsoft.com/office/officeart/2005/8/layout/hList1"/>
    <dgm:cxn modelId="{17600971-34BB-4A0B-B765-40B6962F7072}" type="presParOf" srcId="{D906522E-E3EE-4D9C-9EB7-83B7109A3BEF}" destId="{ADBF57D6-6D3A-4E6E-985E-32955B353868}" srcOrd="0" destOrd="0" presId="urn:microsoft.com/office/officeart/2005/8/layout/hList1"/>
    <dgm:cxn modelId="{D8CC551B-4409-4484-96E2-21EE14116216}" type="presParOf" srcId="{ADBF57D6-6D3A-4E6E-985E-32955B353868}" destId="{390655A3-AB9A-49B5-A915-B486140F3396}" srcOrd="0" destOrd="0" presId="urn:microsoft.com/office/officeart/2005/8/layout/hList1"/>
    <dgm:cxn modelId="{C355954E-5723-46B6-8F49-3593D3D3144E}" type="presParOf" srcId="{ADBF57D6-6D3A-4E6E-985E-32955B353868}" destId="{555E1577-7240-42C0-8624-32B898196D24}" srcOrd="1" destOrd="0" presId="urn:microsoft.com/office/officeart/2005/8/layout/hList1"/>
    <dgm:cxn modelId="{C86A3628-241D-45F6-A1D4-A944E58F2C50}" type="presParOf" srcId="{D906522E-E3EE-4D9C-9EB7-83B7109A3BEF}" destId="{45193FB2-A958-4F6D-B6D3-7BC5B289F1D1}" srcOrd="1" destOrd="0" presId="urn:microsoft.com/office/officeart/2005/8/layout/hList1"/>
    <dgm:cxn modelId="{45762C5A-0983-4973-A3B4-DD4FEDB96B5E}" type="presParOf" srcId="{D906522E-E3EE-4D9C-9EB7-83B7109A3BEF}" destId="{957FF119-3B5C-46E8-BEBC-2084659F5979}" srcOrd="2" destOrd="0" presId="urn:microsoft.com/office/officeart/2005/8/layout/hList1"/>
    <dgm:cxn modelId="{C8F6979B-0B72-408D-8BA0-1618ABD3069F}" type="presParOf" srcId="{957FF119-3B5C-46E8-BEBC-2084659F5979}" destId="{42D4E44C-25A7-42E7-9899-303CA7E791E0}" srcOrd="0" destOrd="0" presId="urn:microsoft.com/office/officeart/2005/8/layout/hList1"/>
    <dgm:cxn modelId="{2C075B0F-E82B-448F-A99A-78788B7D505B}" type="presParOf" srcId="{957FF119-3B5C-46E8-BEBC-2084659F5979}" destId="{84F87BEB-9CE7-4994-9992-19C9EEEDC2AA}" srcOrd="1" destOrd="0" presId="urn:microsoft.com/office/officeart/2005/8/layout/hList1"/>
    <dgm:cxn modelId="{1515A369-65B5-496C-8A04-13A252860A92}" type="presParOf" srcId="{D906522E-E3EE-4D9C-9EB7-83B7109A3BEF}" destId="{F4EF4747-EB85-4798-84C7-91E2C62A3D22}" srcOrd="3" destOrd="0" presId="urn:microsoft.com/office/officeart/2005/8/layout/hList1"/>
    <dgm:cxn modelId="{EF8DF8A0-2784-48FA-A2AD-F18E90712590}" type="presParOf" srcId="{D906522E-E3EE-4D9C-9EB7-83B7109A3BEF}" destId="{691F7CC0-A2B5-4889-B526-C498CA15EF72}" srcOrd="4" destOrd="0" presId="urn:microsoft.com/office/officeart/2005/8/layout/hList1"/>
    <dgm:cxn modelId="{19C35907-B1C0-4243-867B-6C82B53D7A9C}" type="presParOf" srcId="{691F7CC0-A2B5-4889-B526-C498CA15EF72}" destId="{41B771EF-9798-4856-A273-47B146F20564}" srcOrd="0" destOrd="0" presId="urn:microsoft.com/office/officeart/2005/8/layout/hList1"/>
    <dgm:cxn modelId="{68FAD967-B9F7-4AD6-96B5-B258C674DF7F}" type="presParOf" srcId="{691F7CC0-A2B5-4889-B526-C498CA15EF72}" destId="{7C1DA536-5CF8-4276-A6A2-27D239CFD0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655A3-AB9A-49B5-A915-B486140F3396}">
      <dsp:nvSpPr>
        <dsp:cNvPr id="0" name=""/>
        <dsp:cNvSpPr/>
      </dsp:nvSpPr>
      <dsp:spPr>
        <a:xfrm>
          <a:off x="2789" y="284417"/>
          <a:ext cx="2720242" cy="105789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C00000"/>
              </a:solidFill>
            </a:rPr>
            <a:t>Rối</a:t>
          </a:r>
          <a:r>
            <a:rPr lang="en-US" sz="2100" kern="1200" dirty="0" smtClean="0">
              <a:solidFill>
                <a:srgbClr val="C00000"/>
              </a:solidFill>
            </a:rPr>
            <a:t> </a:t>
          </a:r>
          <a:r>
            <a:rPr lang="en-US" sz="2100" kern="1200" dirty="0" err="1" smtClean="0">
              <a:solidFill>
                <a:srgbClr val="C00000"/>
              </a:solidFill>
            </a:rPr>
            <a:t>loạn</a:t>
          </a:r>
          <a:r>
            <a:rPr lang="en-US" sz="2100" kern="1200" dirty="0" smtClean="0">
              <a:solidFill>
                <a:srgbClr val="C00000"/>
              </a:solidFill>
            </a:rPr>
            <a:t> </a:t>
          </a:r>
          <a:r>
            <a:rPr lang="en-US" sz="2100" kern="1200" dirty="0" err="1" smtClean="0">
              <a:solidFill>
                <a:srgbClr val="C00000"/>
              </a:solidFill>
            </a:rPr>
            <a:t>sinh</a:t>
          </a:r>
          <a:r>
            <a:rPr lang="en-US" sz="2100" kern="1200" dirty="0" smtClean="0">
              <a:solidFill>
                <a:srgbClr val="C00000"/>
              </a:solidFill>
            </a:rPr>
            <a:t> </a:t>
          </a:r>
          <a:r>
            <a:rPr lang="en-US" sz="2100" kern="1200" dirty="0" err="1" smtClean="0">
              <a:solidFill>
                <a:srgbClr val="C00000"/>
              </a:solidFill>
            </a:rPr>
            <a:t>thromboplastin</a:t>
          </a:r>
          <a:r>
            <a:rPr lang="en-US" sz="2100" kern="1200" dirty="0" smtClean="0">
              <a:solidFill>
                <a:srgbClr val="C00000"/>
              </a:solidFill>
            </a:rPr>
            <a:t> </a:t>
          </a:r>
          <a:r>
            <a:rPr lang="en-US" sz="2100" kern="1200" dirty="0" err="1" smtClean="0">
              <a:solidFill>
                <a:srgbClr val="C00000"/>
              </a:solidFill>
            </a:rPr>
            <a:t>nội</a:t>
          </a:r>
          <a:r>
            <a:rPr lang="en-US" sz="2100" kern="1200" dirty="0" smtClean="0">
              <a:solidFill>
                <a:srgbClr val="C00000"/>
              </a:solidFill>
            </a:rPr>
            <a:t> </a:t>
          </a:r>
          <a:r>
            <a:rPr lang="en-US" sz="2100" kern="1200" dirty="0" err="1" smtClean="0">
              <a:solidFill>
                <a:srgbClr val="C00000"/>
              </a:solidFill>
            </a:rPr>
            <a:t>sinh</a:t>
          </a:r>
          <a:endParaRPr lang="en-US" sz="2100" kern="1200" dirty="0">
            <a:solidFill>
              <a:srgbClr val="C00000"/>
            </a:solidFill>
          </a:endParaRPr>
        </a:p>
      </dsp:txBody>
      <dsp:txXfrm>
        <a:off x="2789" y="284417"/>
        <a:ext cx="2720242" cy="1057891"/>
      </dsp:txXfrm>
    </dsp:sp>
    <dsp:sp modelId="{555E1577-7240-42C0-8624-32B898196D24}">
      <dsp:nvSpPr>
        <dsp:cNvPr id="0" name=""/>
        <dsp:cNvSpPr/>
      </dsp:nvSpPr>
      <dsp:spPr>
        <a:xfrm>
          <a:off x="2789" y="1342308"/>
          <a:ext cx="2720242" cy="3098418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cs typeface="Times New Roman" panose="02020603050405020304" pitchFamily="18" charset="0"/>
            </a:rPr>
            <a:t>Hemophilia A (VIII)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cs typeface="Times New Roman" panose="02020603050405020304" pitchFamily="18" charset="0"/>
            </a:rPr>
            <a:t>Hemophilia B (Rosenthal)</a:t>
          </a:r>
          <a:endParaRPr lang="en-US" sz="2100" kern="1200" dirty="0"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>
              <a:cs typeface="Times New Roman" panose="02020603050405020304" pitchFamily="18" charset="0"/>
            </a:rPr>
            <a:t>Thiếu máu yếu tố XII (Hegemann)</a:t>
          </a:r>
          <a:endParaRPr lang="en-US" sz="2100" kern="1200" dirty="0"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cs typeface="Times New Roman" panose="02020603050405020304" pitchFamily="18" charset="0"/>
            </a:rPr>
            <a:t>Xuất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huyết</a:t>
          </a:r>
          <a:r>
            <a:rPr lang="en-US" sz="2100" kern="1200" dirty="0" smtClean="0">
              <a:cs typeface="Times New Roman" panose="02020603050405020304" pitchFamily="18" charset="0"/>
            </a:rPr>
            <a:t> do </a:t>
          </a:r>
          <a:r>
            <a:rPr lang="en-US" sz="2100" kern="1200" dirty="0" err="1" smtClean="0">
              <a:cs typeface="Times New Roman" panose="02020603050405020304" pitchFamily="18" charset="0"/>
            </a:rPr>
            <a:t>chất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đông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máu</a:t>
          </a:r>
          <a:endParaRPr lang="en-US" sz="2100" kern="1200" dirty="0">
            <a:cs typeface="Times New Roman" panose="02020603050405020304" pitchFamily="18" charset="0"/>
          </a:endParaRPr>
        </a:p>
      </dsp:txBody>
      <dsp:txXfrm>
        <a:off x="2789" y="1342308"/>
        <a:ext cx="2720242" cy="3098418"/>
      </dsp:txXfrm>
    </dsp:sp>
    <dsp:sp modelId="{42D4E44C-25A7-42E7-9899-303CA7E791E0}">
      <dsp:nvSpPr>
        <dsp:cNvPr id="0" name=""/>
        <dsp:cNvSpPr/>
      </dsp:nvSpPr>
      <dsp:spPr>
        <a:xfrm>
          <a:off x="3103866" y="284417"/>
          <a:ext cx="2720242" cy="105789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C00000"/>
              </a:solidFill>
            </a:rPr>
            <a:t>Rối</a:t>
          </a:r>
          <a:r>
            <a:rPr lang="en-US" sz="2100" kern="1200" dirty="0" smtClean="0">
              <a:solidFill>
                <a:srgbClr val="C00000"/>
              </a:solidFill>
            </a:rPr>
            <a:t> </a:t>
          </a:r>
          <a:r>
            <a:rPr lang="en-US" sz="2100" kern="1200" dirty="0" err="1" smtClean="0">
              <a:solidFill>
                <a:srgbClr val="C00000"/>
              </a:solidFill>
            </a:rPr>
            <a:t>loạn</a:t>
          </a:r>
          <a:r>
            <a:rPr lang="en-US" sz="2100" kern="1200" dirty="0" smtClean="0">
              <a:solidFill>
                <a:srgbClr val="C00000"/>
              </a:solidFill>
            </a:rPr>
            <a:t> </a:t>
          </a:r>
          <a:r>
            <a:rPr lang="en-US" sz="2100" kern="1200" dirty="0" err="1" smtClean="0">
              <a:solidFill>
                <a:srgbClr val="C00000"/>
              </a:solidFill>
            </a:rPr>
            <a:t>sinh</a:t>
          </a:r>
          <a:r>
            <a:rPr lang="en-US" sz="2100" kern="1200" dirty="0" smtClean="0">
              <a:solidFill>
                <a:srgbClr val="C00000"/>
              </a:solidFill>
            </a:rPr>
            <a:t> thrombin</a:t>
          </a:r>
          <a:endParaRPr lang="en-US" sz="2100" kern="1200" dirty="0">
            <a:solidFill>
              <a:srgbClr val="C00000"/>
            </a:solidFill>
          </a:endParaRPr>
        </a:p>
      </dsp:txBody>
      <dsp:txXfrm>
        <a:off x="3103866" y="284417"/>
        <a:ext cx="2720242" cy="1057891"/>
      </dsp:txXfrm>
    </dsp:sp>
    <dsp:sp modelId="{84F87BEB-9CE7-4994-9992-19C9EEEDC2AA}">
      <dsp:nvSpPr>
        <dsp:cNvPr id="0" name=""/>
        <dsp:cNvSpPr/>
      </dsp:nvSpPr>
      <dsp:spPr>
        <a:xfrm>
          <a:off x="3103866" y="1342308"/>
          <a:ext cx="2720242" cy="3098418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cs typeface="Times New Roman" panose="02020603050405020304" pitchFamily="18" charset="0"/>
            </a:rPr>
            <a:t>Thiếu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máu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yếu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tố</a:t>
          </a:r>
          <a:r>
            <a:rPr lang="en-US" sz="2100" kern="1200" dirty="0" smtClean="0">
              <a:cs typeface="Times New Roman" panose="02020603050405020304" pitchFamily="18" charset="0"/>
            </a:rPr>
            <a:t> VII (Alexander)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>
              <a:cs typeface="Times New Roman" panose="02020603050405020304" pitchFamily="18" charset="0"/>
            </a:rPr>
            <a:t>Thiếu máu yếu tố X (Prower-Stuart)</a:t>
          </a:r>
          <a:endParaRPr lang="en-US" sz="2100" kern="1200" dirty="0"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cs typeface="Times New Roman" panose="02020603050405020304" pitchFamily="18" charset="0"/>
            </a:rPr>
            <a:t>Bệnh</a:t>
          </a:r>
          <a:r>
            <a:rPr lang="en-US" sz="2100" kern="1200" dirty="0">
              <a:cs typeface="Times New Roman" panose="02020603050405020304" pitchFamily="18" charset="0"/>
            </a:rPr>
            <a:t> </a:t>
          </a:r>
          <a:r>
            <a:rPr lang="en-US" sz="2100" kern="1200" dirty="0" err="1">
              <a:cs typeface="Times New Roman" panose="02020603050405020304" pitchFamily="18" charset="0"/>
            </a:rPr>
            <a:t>bẩm</a:t>
          </a:r>
          <a:r>
            <a:rPr lang="en-US" sz="2100" kern="1200" dirty="0">
              <a:cs typeface="Times New Roman" panose="02020603050405020304" pitchFamily="18" charset="0"/>
            </a:rPr>
            <a:t> </a:t>
          </a:r>
          <a:r>
            <a:rPr lang="en-US" sz="2100" kern="1200" dirty="0" err="1">
              <a:cs typeface="Times New Roman" panose="02020603050405020304" pitchFamily="18" charset="0"/>
            </a:rPr>
            <a:t>sinh</a:t>
          </a:r>
          <a:r>
            <a:rPr lang="en-US" sz="2100" kern="1200" dirty="0">
              <a:cs typeface="Times New Roman" panose="02020603050405020304" pitchFamily="18" charset="0"/>
            </a:rPr>
            <a:t>: </a:t>
          </a:r>
          <a:r>
            <a:rPr lang="en-US" sz="2100" kern="1200" dirty="0" err="1">
              <a:cs typeface="Times New Roman" panose="02020603050405020304" pitchFamily="18" charset="0"/>
            </a:rPr>
            <a:t>thiếu</a:t>
          </a:r>
          <a:r>
            <a:rPr lang="en-US" sz="2100" kern="1200" dirty="0">
              <a:cs typeface="Times New Roman" panose="02020603050405020304" pitchFamily="18" charset="0"/>
            </a:rPr>
            <a:t> Y/</a:t>
          </a:r>
          <a:r>
            <a:rPr lang="en-US" sz="2100" kern="1200" dirty="0" err="1">
              <a:cs typeface="Times New Roman" panose="02020603050405020304" pitchFamily="18" charset="0"/>
            </a:rPr>
            <a:t>tố</a:t>
          </a:r>
          <a:r>
            <a:rPr lang="en-US" sz="2100" kern="1200" dirty="0">
              <a:cs typeface="Times New Roman" panose="02020603050405020304" pitchFamily="18" charset="0"/>
            </a:rPr>
            <a:t> II, V, VII,X ( </a:t>
          </a:r>
          <a14:m xmlns:a14="http://schemas.microsoft.com/office/drawing/2010/main">
            <m:oMath xmlns:m="http://schemas.openxmlformats.org/officeDocument/2006/math">
              <m:r>
                <a:rPr lang="en-US" sz="2100" i="1" kern="1200">
                  <a:latin typeface="Cambria Math"/>
                  <a:ea typeface="Cambria Math"/>
                  <a:cs typeface="Times New Roman" panose="02020603050405020304" pitchFamily="18" charset="0"/>
                </a:rPr>
                <m:t>∈</m:t>
              </m:r>
            </m:oMath>
          </a14:m>
          <a:r>
            <a:rPr lang="en-US" sz="2100" kern="1200" dirty="0">
              <a:cs typeface="Times New Roman" panose="02020603050405020304" pitchFamily="18" charset="0"/>
            </a:rPr>
            <a:t> </a:t>
          </a:r>
          <a:r>
            <a:rPr lang="en-US" sz="2100" kern="1200" dirty="0" err="1">
              <a:cs typeface="Times New Roman" panose="02020603050405020304" pitchFamily="18" charset="0"/>
            </a:rPr>
            <a:t>sinh</a:t>
          </a:r>
          <a:r>
            <a:rPr lang="en-US" sz="2100" kern="1200" dirty="0">
              <a:cs typeface="Times New Roman" panose="02020603050405020304" pitchFamily="18" charset="0"/>
            </a:rPr>
            <a:t> </a:t>
          </a:r>
          <a:r>
            <a:rPr lang="en-US" sz="2100" kern="1200" dirty="0" err="1">
              <a:cs typeface="Times New Roman" panose="02020603050405020304" pitchFamily="18" charset="0"/>
            </a:rPr>
            <a:t>tố</a:t>
          </a:r>
          <a:r>
            <a:rPr lang="en-US" sz="2100" kern="1200" dirty="0">
              <a:cs typeface="Times New Roman" panose="02020603050405020304" pitchFamily="18" charset="0"/>
            </a:rPr>
            <a:t> K)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cs typeface="Times New Roman" panose="02020603050405020304" pitchFamily="18" charset="0"/>
            </a:rPr>
            <a:t>Mắc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phải</a:t>
          </a:r>
          <a:r>
            <a:rPr lang="en-US" sz="2100" kern="1200" dirty="0" smtClean="0">
              <a:cs typeface="Times New Roman" panose="02020603050405020304" pitchFamily="18" charset="0"/>
            </a:rPr>
            <a:t> : </a:t>
          </a:r>
          <a:r>
            <a:rPr lang="en-US" sz="2100" kern="1200" dirty="0" err="1" smtClean="0">
              <a:cs typeface="Times New Roman" panose="02020603050405020304" pitchFamily="18" charset="0"/>
            </a:rPr>
            <a:t>thiếu</a:t>
          </a:r>
          <a:r>
            <a:rPr lang="en-US" sz="2100" kern="1200" dirty="0" smtClean="0">
              <a:cs typeface="Times New Roman" panose="02020603050405020304" pitchFamily="18" charset="0"/>
            </a:rPr>
            <a:t> vitamin K, </a:t>
          </a:r>
          <a:r>
            <a:rPr lang="en-US" sz="2100" kern="1200" dirty="0" err="1" smtClean="0">
              <a:cs typeface="Times New Roman" panose="02020603050405020304" pitchFamily="18" charset="0"/>
            </a:rPr>
            <a:t>suy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gan</a:t>
          </a:r>
          <a:endParaRPr lang="en-US" sz="2100" kern="1200" dirty="0">
            <a:cs typeface="Times New Roman" panose="02020603050405020304" pitchFamily="18" charset="0"/>
          </a:endParaRPr>
        </a:p>
      </dsp:txBody>
      <dsp:txXfrm>
        <a:off x="3103866" y="1342308"/>
        <a:ext cx="2720242" cy="3098418"/>
      </dsp:txXfrm>
    </dsp:sp>
    <dsp:sp modelId="{41B771EF-9798-4856-A273-47B146F20564}">
      <dsp:nvSpPr>
        <dsp:cNvPr id="0" name=""/>
        <dsp:cNvSpPr/>
      </dsp:nvSpPr>
      <dsp:spPr>
        <a:xfrm>
          <a:off x="6204943" y="284417"/>
          <a:ext cx="2720242" cy="105789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C00000"/>
              </a:solidFill>
            </a:rPr>
            <a:t>Rối</a:t>
          </a:r>
          <a:r>
            <a:rPr lang="en-US" sz="2100" kern="1200" dirty="0" smtClean="0">
              <a:solidFill>
                <a:srgbClr val="C00000"/>
              </a:solidFill>
            </a:rPr>
            <a:t> </a:t>
          </a:r>
          <a:r>
            <a:rPr lang="en-US" sz="2100" kern="1200" dirty="0" err="1" smtClean="0">
              <a:solidFill>
                <a:srgbClr val="C00000"/>
              </a:solidFill>
            </a:rPr>
            <a:t>loạn</a:t>
          </a:r>
          <a:r>
            <a:rPr lang="en-US" sz="2100" kern="1200" dirty="0" smtClean="0">
              <a:solidFill>
                <a:srgbClr val="C00000"/>
              </a:solidFill>
            </a:rPr>
            <a:t> </a:t>
          </a:r>
          <a:r>
            <a:rPr lang="en-US" sz="2100" kern="1200" dirty="0" err="1" smtClean="0">
              <a:solidFill>
                <a:srgbClr val="C00000"/>
              </a:solidFill>
            </a:rPr>
            <a:t>sinh</a:t>
          </a:r>
          <a:r>
            <a:rPr lang="en-US" sz="2100" kern="1200" dirty="0" smtClean="0">
              <a:solidFill>
                <a:srgbClr val="C00000"/>
              </a:solidFill>
            </a:rPr>
            <a:t> fibrin</a:t>
          </a:r>
          <a:endParaRPr lang="en-US" sz="2100" kern="1200" dirty="0">
            <a:solidFill>
              <a:srgbClr val="C00000"/>
            </a:solidFill>
          </a:endParaRPr>
        </a:p>
      </dsp:txBody>
      <dsp:txXfrm>
        <a:off x="6204943" y="284417"/>
        <a:ext cx="2720242" cy="1057891"/>
      </dsp:txXfrm>
    </dsp:sp>
    <dsp:sp modelId="{7C1DA536-5CF8-4276-A6A2-27D239CFD04C}">
      <dsp:nvSpPr>
        <dsp:cNvPr id="0" name=""/>
        <dsp:cNvSpPr/>
      </dsp:nvSpPr>
      <dsp:spPr>
        <a:xfrm>
          <a:off x="6204943" y="1342308"/>
          <a:ext cx="2720242" cy="3098418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cs typeface="Times New Roman" panose="02020603050405020304" pitchFamily="18" charset="0"/>
            </a:rPr>
            <a:t>Tiêu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hủy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quá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mức</a:t>
          </a:r>
          <a:r>
            <a:rPr lang="en-US" sz="2100" kern="1200" dirty="0" smtClean="0">
              <a:cs typeface="Times New Roman" panose="02020603050405020304" pitchFamily="18" charset="0"/>
            </a:rPr>
            <a:t> : + </a:t>
          </a:r>
          <a:r>
            <a:rPr lang="en-US" sz="2100" kern="1200" dirty="0" err="1" smtClean="0">
              <a:cs typeface="Times New Roman" panose="02020603050405020304" pitchFamily="18" charset="0"/>
            </a:rPr>
            <a:t>Tiêu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thụ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nhiều</a:t>
          </a:r>
          <a:r>
            <a:rPr lang="en-US" sz="2100" kern="1200" dirty="0" smtClean="0">
              <a:cs typeface="Times New Roman" panose="02020603050405020304" pitchFamily="18" charset="0"/>
            </a:rPr>
            <a:t> : </a:t>
          </a:r>
          <a:r>
            <a:rPr lang="en-US" sz="2100" kern="1200" dirty="0" err="1" smtClean="0">
              <a:cs typeface="Times New Roman" panose="02020603050405020304" pitchFamily="18" charset="0"/>
            </a:rPr>
            <a:t>đông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máu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trong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mạch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lan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tỏa</a:t>
          </a:r>
          <a:r>
            <a:rPr lang="en-US" sz="2100" kern="1200" dirty="0" smtClean="0">
              <a:cs typeface="Times New Roman" panose="02020603050405020304" pitchFamily="18" charset="0"/>
            </a:rPr>
            <a:t>    +</a:t>
          </a:r>
          <a:r>
            <a:rPr lang="en-US" sz="2100" kern="1200" dirty="0" err="1" smtClean="0">
              <a:cs typeface="Times New Roman" panose="02020603050405020304" pitchFamily="18" charset="0"/>
            </a:rPr>
            <a:t>Tiêu</a:t>
          </a:r>
          <a:r>
            <a:rPr lang="en-US" sz="2100" kern="1200" dirty="0" smtClean="0">
              <a:cs typeface="Times New Roman" panose="02020603050405020304" pitchFamily="18" charset="0"/>
            </a:rPr>
            <a:t> Fibrin : H/</a:t>
          </a:r>
          <a:r>
            <a:rPr lang="en-US" sz="2100" kern="1200" dirty="0" err="1" smtClean="0">
              <a:cs typeface="Times New Roman" panose="02020603050405020304" pitchFamily="18" charset="0"/>
            </a:rPr>
            <a:t>chứng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tiêu</a:t>
          </a:r>
          <a:r>
            <a:rPr lang="en-US" sz="2100" kern="1200" dirty="0" smtClean="0">
              <a:cs typeface="Times New Roman" panose="02020603050405020304" pitchFamily="18" charset="0"/>
            </a:rPr>
            <a:t> Fibrin </a:t>
          </a:r>
          <a:r>
            <a:rPr lang="en-US" sz="2100" kern="1200" dirty="0" err="1" smtClean="0">
              <a:cs typeface="Times New Roman" panose="02020603050405020304" pitchFamily="18" charset="0"/>
            </a:rPr>
            <a:t>cấp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cs typeface="Times New Roman" panose="02020603050405020304" pitchFamily="18" charset="0"/>
            </a:rPr>
            <a:t>Bất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thường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tổng</a:t>
          </a:r>
          <a:r>
            <a:rPr lang="en-US" sz="2100" kern="1200" dirty="0" smtClean="0"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cs typeface="Times New Roman" panose="02020603050405020304" pitchFamily="18" charset="0"/>
            </a:rPr>
            <a:t>hợp</a:t>
          </a:r>
          <a:endParaRPr lang="en-US" sz="2100" kern="1200" dirty="0">
            <a:cs typeface="Times New Roman" panose="02020603050405020304" pitchFamily="18" charset="0"/>
          </a:endParaRPr>
        </a:p>
      </dsp:txBody>
      <dsp:txXfrm>
        <a:off x="6204943" y="1342308"/>
        <a:ext cx="2720242" cy="3098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F8CD2-3EE1-437C-A926-EB272DC3266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4F202-639A-4995-BC7C-4CF13E571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0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4F202-639A-4995-BC7C-4CF13E571E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3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6D02-C96A-47D5-B944-DFBEB90F0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44B4-8114-481D-B0EC-521B57E8D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6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6D02-C96A-47D5-B944-DFBEB90F0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44B4-8114-481D-B0EC-521B57E8D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3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6D02-C96A-47D5-B944-DFBEB90F0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44B4-8114-481D-B0EC-521B57E8D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6D02-C96A-47D5-B944-DFBEB90F0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44B4-8114-481D-B0EC-521B57E8D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1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6D02-C96A-47D5-B944-DFBEB90F0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44B4-8114-481D-B0EC-521B57E8D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1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6D02-C96A-47D5-B944-DFBEB90F0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44B4-8114-481D-B0EC-521B57E8D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2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6D02-C96A-47D5-B944-DFBEB90F0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44B4-8114-481D-B0EC-521B57E8D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4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6D02-C96A-47D5-B944-DFBEB90F0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44B4-8114-481D-B0EC-521B57E8D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6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6D02-C96A-47D5-B944-DFBEB90F0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44B4-8114-481D-B0EC-521B57E8D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6D02-C96A-47D5-B944-DFBEB90F0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44B4-8114-481D-B0EC-521B57E8D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6D02-C96A-47D5-B944-DFBEB90F0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44B4-8114-481D-B0EC-521B57E8D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7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86D02-C96A-47D5-B944-DFBEB90F0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844B4-8114-481D-B0EC-521B57E8D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5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TRƯỜNG ĐẠI HỌC DUY TÂN</a:t>
            </a:r>
            <a:br>
              <a:rPr lang="en-US" sz="3600" dirty="0" smtClean="0"/>
            </a:br>
            <a:r>
              <a:rPr lang="en-US" sz="3600" dirty="0" smtClean="0"/>
              <a:t>KHOA DƯỢC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960" y="4869160"/>
            <a:ext cx="4824536" cy="1800200"/>
          </a:xfrm>
        </p:spPr>
        <p:txBody>
          <a:bodyPr>
            <a:noAutofit/>
          </a:bodyPr>
          <a:lstStyle/>
          <a:p>
            <a:pPr algn="l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GVHD: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Ths.Bs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PTH 350 J</a:t>
            </a:r>
          </a:p>
          <a:p>
            <a:pPr algn="l"/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95734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 HUYẾT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2" y="1592317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316342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4000đ/</a:t>
            </a:r>
            <a:r>
              <a:rPr lang="en-US" dirty="0" err="1" smtClean="0"/>
              <a:t>viên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374441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3316342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16.000đ/</a:t>
            </a:r>
            <a:r>
              <a:rPr lang="en-US" dirty="0" err="1" smtClean="0"/>
              <a:t>viên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338437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4947" y="6453336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180.000đ/</a:t>
            </a:r>
            <a:r>
              <a:rPr lang="en-US" dirty="0" err="1" smtClean="0"/>
              <a:t>hộp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83634"/>
            <a:ext cx="3096344" cy="249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76817" y="6292876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500đ/</a:t>
            </a:r>
            <a:r>
              <a:rPr lang="en-US" dirty="0" err="1" smtClean="0"/>
              <a:t>viên</a:t>
            </a:r>
            <a:r>
              <a:rPr lang="en-US" dirty="0" smtClean="0"/>
              <a:t>/</a:t>
            </a:r>
            <a:r>
              <a:rPr lang="en-US" dirty="0" err="1" smtClean="0"/>
              <a:t>hộp</a:t>
            </a:r>
            <a:r>
              <a:rPr lang="en-US" dirty="0" smtClean="0"/>
              <a:t> 200 </a:t>
            </a:r>
            <a:r>
              <a:rPr lang="en-US" dirty="0" err="1" smtClean="0"/>
              <a:t>viên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4122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(Hemophilia)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511100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00"/>
                <a:gridCol w="2114489"/>
                <a:gridCol w="2403759"/>
                <a:gridCol w="2339752"/>
              </a:tblGrid>
              <a:tr h="65720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Nguyên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nhân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Triệu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chứng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lâm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sàng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Xét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nghiệm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huyết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học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Điều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trị</a:t>
                      </a:r>
                      <a:endParaRPr lang="en-US" dirty="0"/>
                    </a:p>
                  </a:txBody>
                  <a:tcPr/>
                </a:tc>
              </a:tr>
              <a:tr h="5220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Thiếu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kháng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hemophila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bẩm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biệt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hemophilia A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-Hemophilia A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nặng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hơn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phổ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biến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Hemophilia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bệnh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di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truyền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lặn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Xảy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anh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mẹ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Bệnh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di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truyền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đời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sang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đời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khác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Xuất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huyết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xảy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dưới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tuổi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chấn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tai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nạn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Da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bầm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tím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tụ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Chảy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khớp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lớn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gối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lần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cứng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teo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huyết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Howell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kéo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prothrobin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thụ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prothrombin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kém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Đàn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cục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: r: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am: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thromboplastin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APTT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kéo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Định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lượng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yếu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tố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VIII hay IX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thấy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thiếu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hụt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Cầm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toàn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phòng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xuất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huyết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tiếp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Huyết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tương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tươi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đông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lạnh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Huyết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tương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tủa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lạnh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Huyết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tương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tươi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Chế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PPSP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Cầm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chỗ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ép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chặt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đắp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thromin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hay fibrin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Chảy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khớp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cố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định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ít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ngày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thuốc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giảm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đau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điều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trị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phục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hồi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8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(Hemophilia)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916832"/>
            <a:ext cx="4248472" cy="324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5229199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100ml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275.000đ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93" y="1916832"/>
            <a:ext cx="443109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5229199"/>
            <a:ext cx="4545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100ml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140.000đ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vitamin K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2" y="880120"/>
            <a:ext cx="8686800" cy="4565104"/>
          </a:xfrm>
        </p:spPr>
        <p:txBody>
          <a:bodyPr>
            <a:normAutofit/>
          </a:bodyPr>
          <a:lstStyle/>
          <a:p>
            <a:pPr lvl="0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vitamin K: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K1,K2,K3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K,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warfarin,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2880" lvl="0" indent="-182880">
              <a:buClr>
                <a:srgbClr val="93A299"/>
              </a:buClr>
              <a:buSzPct val="85000"/>
              <a:buNone/>
            </a:pP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82880" lvl="0" indent="-182880">
              <a:buClr>
                <a:srgbClr val="93A299"/>
              </a:buClr>
              <a:buSzPct val="85000"/>
              <a:buNone/>
              <a:defRPr/>
            </a:pPr>
            <a:r>
              <a:rPr lang="vi-VN" sz="2000" dirty="0">
                <a:latin typeface="+mj-lt"/>
              </a:rPr>
              <a:t>Triệu chứng chủ yếu là chảy máu; </a:t>
            </a:r>
            <a:endParaRPr lang="en-US" sz="2000" dirty="0">
              <a:latin typeface="+mj-lt"/>
            </a:endParaRPr>
          </a:p>
          <a:p>
            <a:pPr marL="182880" lvl="0" indent="-182880">
              <a:buClr>
                <a:srgbClr val="93A299"/>
              </a:buClr>
              <a:buSzPct val="85000"/>
              <a:buNone/>
              <a:defRPr/>
            </a:pPr>
            <a:r>
              <a:rPr lang="vi-VN" sz="2000" dirty="0">
                <a:latin typeface="+mj-lt"/>
              </a:rPr>
              <a:t>‒ Chảy máu đường tiêu hoá: nôn ra máu, ỉa ra máu; </a:t>
            </a:r>
            <a:endParaRPr lang="en-US" sz="2000" dirty="0">
              <a:latin typeface="+mj-lt"/>
            </a:endParaRPr>
          </a:p>
          <a:p>
            <a:pPr marL="182880" lvl="0" indent="-182880">
              <a:buClr>
                <a:srgbClr val="93A299"/>
              </a:buClr>
              <a:buSzPct val="85000"/>
              <a:buNone/>
              <a:defRPr/>
            </a:pPr>
            <a:r>
              <a:rPr lang="vi-VN" sz="2000" dirty="0">
                <a:latin typeface="+mj-lt"/>
              </a:rPr>
              <a:t>‒ Chảy máu ở da, niêm mạc; </a:t>
            </a:r>
            <a:endParaRPr lang="en-US" sz="2000" dirty="0">
              <a:latin typeface="+mj-lt"/>
            </a:endParaRPr>
          </a:p>
          <a:p>
            <a:pPr marL="182880" lvl="0" indent="-182880">
              <a:buClr>
                <a:srgbClr val="93A299"/>
              </a:buClr>
              <a:buSzPct val="85000"/>
              <a:buNone/>
              <a:defRPr/>
            </a:pPr>
            <a:r>
              <a:rPr lang="vi-VN" sz="2000" dirty="0">
                <a:latin typeface="+mj-lt"/>
              </a:rPr>
              <a:t>‒ Chảy máu màng não; hiếm và nặng </a:t>
            </a:r>
            <a:endParaRPr lang="en-US" sz="2000" dirty="0" smtClean="0">
              <a:latin typeface="+mj-lt"/>
            </a:endParaRPr>
          </a:p>
          <a:p>
            <a:pPr marL="182880" lvl="0" indent="-182880">
              <a:buClr>
                <a:srgbClr val="93A299"/>
              </a:buClr>
              <a:buSzPct val="85000"/>
              <a:buNone/>
              <a:defRPr/>
            </a:pPr>
            <a:r>
              <a:rPr lang="vi-VN" sz="2000" b="1" u="sng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vi-VN" sz="2000" b="1" u="sng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u="sng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 smtClean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lvl="0" indent="-182880">
              <a:buClr>
                <a:srgbClr val="93A299"/>
              </a:buClr>
              <a:buSzPct val="85000"/>
              <a:buNone/>
              <a:defRPr/>
            </a:pPr>
            <a:r>
              <a:rPr lang="en-US" sz="24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  <a:p>
            <a:pPr marL="182880" lvl="0" indent="-182880">
              <a:buClr>
                <a:srgbClr val="93A299"/>
              </a:buClr>
              <a:buSzPct val="85000"/>
              <a:buNone/>
            </a:pPr>
            <a:endParaRPr lang="en-US" sz="23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38437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1740" y="626867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4.500 đ/ </a:t>
            </a:r>
            <a:r>
              <a:rPr lang="en-US" dirty="0" err="1" smtClean="0"/>
              <a:t>ống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3537012" cy="197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 SCHOLEIN HENOCH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453650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a.Xuất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ỉa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gối,cổ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máu,cao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nhẹ,ít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1196752"/>
            <a:ext cx="360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Xét nghiệm protein niệu, hồng cầu niệu, urê, creatinin để phát hiện viêm thận.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4392488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6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778098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 SCHOLEIN HENOCH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94" y="642618"/>
            <a:ext cx="4932040" cy="525658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prednisolon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histamin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Phenergan; Vitamin C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Giảm đau trong các trường hợp đau nhiều 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Truyền dịch khi bệnh nhân nôn nhiều, đau bụng không ăn uống </a:t>
            </a:r>
            <a:r>
              <a:rPr lang="vi-V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1200"/>
              </a:spcBef>
              <a:buNone/>
            </a:pPr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565" y="978848"/>
            <a:ext cx="3528392" cy="255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1694" y="327091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2.500đ/</a:t>
            </a:r>
            <a:r>
              <a:rPr lang="en-US" dirty="0" err="1" smtClean="0"/>
              <a:t>viên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34" y="3861048"/>
            <a:ext cx="3799454" cy="234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11146" y="6412686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1000đ/</a:t>
            </a:r>
            <a:r>
              <a:rPr lang="en-US" dirty="0" err="1" smtClean="0"/>
              <a:t>viên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2" y="4334802"/>
            <a:ext cx="2597274" cy="252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87824" y="62035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23.000đ/chai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CẢM ƠN THẦY VÀ CÁC BẠN ĐÃ LẮNG NGHE</a:t>
            </a:r>
            <a:endParaRPr lang="en-US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0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75" y="1306486"/>
            <a:ext cx="1798637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25630"/>
            <a:ext cx="183620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25630"/>
            <a:ext cx="1776859" cy="22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5755" y="3738463"/>
            <a:ext cx="226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3738463"/>
            <a:ext cx="234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630528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30" y="630528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16006"/>
            <a:ext cx="2199150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0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pPr marL="0" lvl="0" indent="0" algn="just">
              <a:spcBef>
                <a:spcPts val="600"/>
              </a:spcBef>
              <a:buNone/>
            </a:pPr>
            <a:r>
              <a:rPr lang="vi-VN" sz="2300" b="1" dirty="0" smtClean="0">
                <a:solidFill>
                  <a:prstClr val="black"/>
                </a:solidFill>
                <a:latin typeface="Times New Roman"/>
              </a:rPr>
              <a:t>Xuất </a:t>
            </a:r>
            <a:r>
              <a:rPr lang="vi-VN" sz="2300" b="1" dirty="0">
                <a:solidFill>
                  <a:prstClr val="black"/>
                </a:solidFill>
                <a:latin typeface="Times New Roman"/>
              </a:rPr>
              <a:t>huyết do tổn th</a:t>
            </a:r>
            <a:r>
              <a:rPr lang="en-US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vi-VN" sz="2300" b="1" dirty="0">
                <a:solidFill>
                  <a:prstClr val="black"/>
                </a:solidFill>
                <a:latin typeface="Times New Roman"/>
              </a:rPr>
              <a:t>ơng thành mạch </a:t>
            </a:r>
            <a:endParaRPr lang="en-US" sz="2300" b="1" dirty="0">
              <a:solidFill>
                <a:prstClr val="black"/>
              </a:solidFill>
            </a:endParaRPr>
          </a:p>
          <a:p>
            <a:pPr marL="457200" lvl="1" indent="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vi-VN" sz="2300" dirty="0">
                <a:solidFill>
                  <a:prstClr val="black"/>
                </a:solidFill>
                <a:latin typeface="Times New Roman"/>
              </a:rPr>
              <a:t>Do tăng tính thấm thành mạch: thiếu vitamin C (bệnh Scorbut). </a:t>
            </a:r>
            <a:endParaRPr lang="en-US" sz="2300" dirty="0">
              <a:solidFill>
                <a:prstClr val="black"/>
              </a:solidFill>
            </a:endParaRPr>
          </a:p>
          <a:p>
            <a:pPr marL="457200" lvl="1" indent="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lvl="1" indent="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Schonlein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Henoch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1" indent="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rendu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osler</a:t>
            </a:r>
            <a:endParaRPr lang="en-US" sz="2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spcBef>
                <a:spcPts val="600"/>
              </a:spcBef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5" y="4149080"/>
            <a:ext cx="26892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23" y="4142730"/>
            <a:ext cx="3182937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04" y="4110282"/>
            <a:ext cx="30480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3"/>
          <p:cNvSpPr txBox="1"/>
          <p:nvPr/>
        </p:nvSpPr>
        <p:spPr>
          <a:xfrm>
            <a:off x="0" y="622080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Scorbut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vitamin C)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3161227" y="6366997"/>
            <a:ext cx="285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rendu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6251580"/>
            <a:ext cx="260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huyết,sốt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rét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300" b="1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uất</a:t>
            </a:r>
            <a:r>
              <a:rPr lang="en-US" sz="23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3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300" b="1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3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3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3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3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n-US" sz="2300" dirty="0" smtClean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3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3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Do rối loạn về mặt số lượng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vi-VN" sz="23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+Do giảm số lượng: </a:t>
            </a:r>
            <a:r>
              <a:rPr lang="vi-VN" sz="23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tiểu cầu</a:t>
            </a:r>
            <a:r>
              <a:rPr lang="en-US" sz="23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vi-VN" sz="23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100.000/mm3</a:t>
            </a:r>
            <a:r>
              <a:rPr lang="en-US" sz="23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sz="23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xuất huyết. 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vi-VN" sz="23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+Do tăng số lượng: </a:t>
            </a:r>
            <a:r>
              <a:rPr lang="vi-VN" sz="23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tiểu </a:t>
            </a:r>
            <a:r>
              <a:rPr lang="vi-VN" sz="23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en-US" sz="23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vi-VN" sz="23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800.000/mm3 </a:t>
            </a:r>
            <a:r>
              <a:rPr lang="en-US" sz="23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sz="23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xuất </a:t>
            </a:r>
            <a:r>
              <a:rPr lang="vi-VN" sz="23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endParaRPr lang="en-US" sz="2300" dirty="0" smtClean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vi-VN" sz="23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300" dirty="0" smtClean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3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3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Do rối loạn về mặt chất lượng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3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+Di </a:t>
            </a:r>
            <a:r>
              <a:rPr lang="en-US" sz="23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3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3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Willebrand</a:t>
            </a:r>
            <a:endParaRPr lang="en-US" sz="2300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3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3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3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3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3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3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3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1004529329"/>
                  </p:ext>
                </p:extLst>
              </p:nvPr>
            </p:nvGraphicFramePr>
            <p:xfrm>
              <a:off x="107504" y="2132856"/>
              <a:ext cx="8927976" cy="472514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1004529329"/>
                  </p:ext>
                </p:extLst>
              </p:nvPr>
            </p:nvGraphicFramePr>
            <p:xfrm>
              <a:off x="107504" y="2132856"/>
              <a:ext cx="8927976" cy="472514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321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5544616" cy="478112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</a:t>
            </a:r>
          </a:p>
          <a:p>
            <a:pPr marL="0" lvl="0" indent="0">
              <a:buClr>
                <a:srgbClr val="93A299"/>
              </a:buClr>
              <a:buSzPct val="85000"/>
              <a:buNone/>
            </a:pPr>
            <a:r>
              <a:rPr lang="vi-VN" sz="20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Màu </a:t>
            </a:r>
            <a:r>
              <a:rPr lang="vi-VN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sắc </a:t>
            </a:r>
            <a:r>
              <a:rPr lang="vi-VN" sz="20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thay đổi theo thời gian: </a:t>
            </a:r>
            <a:r>
              <a:rPr lang="en-US" sz="20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sz="20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vi-VN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 đỏ </a:t>
            </a:r>
            <a:r>
              <a:rPr lang="en-US" sz="20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sz="20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tím – vàng – xanh rồi mất đi. </a:t>
            </a:r>
            <a:r>
              <a:rPr lang="en-US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0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vi-VN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nhiều hình thái tùy theo kích thước</a:t>
            </a:r>
            <a:r>
              <a:rPr lang="vi-VN" sz="20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 smtClean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-182880"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vi-VN" sz="20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Chấm xuất huyết : nhỏ &lt; 1mm </a:t>
            </a:r>
          </a:p>
          <a:p>
            <a:pPr marL="457200" lvl="1" indent="-182880"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20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: 1 – 10mm </a:t>
            </a:r>
          </a:p>
          <a:p>
            <a:pPr marL="457200" lvl="1" indent="-182880"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20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1 – 10cm </a:t>
            </a:r>
          </a:p>
          <a:p>
            <a:pPr marL="457200" lvl="1" indent="-182880"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20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lvl="1" indent="-182880"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vi-VN" sz="20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Khối tụ máu: thành cục dưới da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18354"/>
            <a:ext cx="3418721" cy="415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7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886" y="1628800"/>
            <a:ext cx="39707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:                                 </a:t>
            </a:r>
          </a:p>
          <a:p>
            <a:pPr marL="0" indent="0">
              <a:buNone/>
            </a:pPr>
            <a:r>
              <a:rPr lang="vi-VN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Niêm mạc miệng, lưỡi, răng, lợi có chấm xuất huyết hoặc khối tụ máu hoặc chảy máu </a:t>
            </a:r>
            <a:endParaRPr lang="en-US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1" y="3124200"/>
            <a:ext cx="2792427" cy="1676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1" y="4800600"/>
            <a:ext cx="2652727" cy="2057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1621686"/>
            <a:ext cx="460851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tạng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 thể xuất huyết vào các tạng như : gan, lách, phổi và có thể tái phát nhiều </a:t>
            </a:r>
            <a:r>
              <a:rPr lang="vi-VN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2888"/>
            <a:ext cx="3774360" cy="2520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Các xét nghiệm thường làm đối với một bệnh nhân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Nghiệm pháp dây thắt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Đánh giá tiểu cầu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Đánh giá các yếu tố đông máu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005064"/>
            <a:ext cx="304718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320384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639" y="6488668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thắt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6453336"/>
            <a:ext cx="215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52" y="3947255"/>
            <a:ext cx="2173475" cy="2541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2493" y="6453336"/>
            <a:ext cx="180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000186"/>
              </p:ext>
            </p:extLst>
          </p:nvPr>
        </p:nvGraphicFramePr>
        <p:xfrm>
          <a:off x="0" y="1700808"/>
          <a:ext cx="9144000" cy="51571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  <a:gridCol w="3048000"/>
              </a:tblGrid>
              <a:tr h="38692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lâm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sàng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huyết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7027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vi-V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Xuất huyết với tính chất tự nhiên, xuất huyết dưới dạng nốt, chấm, bầm máu. Vị trí thường gặp là xuất huyết dưới da, xuất huyết niêm mạc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kumimoji="0" lang="vi-V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ó thể xuất huyết nội tạng như chảy máu phổi, chảy máu não, màng não. 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vi-V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 gái tuổi dậy thì có thể rong kinh, đa kinh. 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vi-V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Thiếu máu: tương xứng với mức độ chảy máu. 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chảy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kéo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dài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vi-V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Tiểu cầu giảm dưới 100.000/mm3 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cục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kéo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dài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giờ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cục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co.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vi-V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TEG: biên độ am hẹp. 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Bigg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Douglas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vi-V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Tuỷ đồ 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Cầm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chỗ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băng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ép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nút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mũi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gạt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Prednison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còn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xuất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huyết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tiểu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tăng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lên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Truyền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khối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tiểu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cầu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định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cắt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lách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mãn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cắt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lách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tiểu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tiếp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tục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giảm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xuất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huyết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Thuốc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ức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chế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miễn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dịch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6MP,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cyclophosphamid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Vincristin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0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RƯỜNG ĐẠI HỌC DUY TÂN KHOA DƯỢC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Sinh viên thực hiện:&amp;quot;&quot;/&gt;&lt;property id=&quot;20307&quot; value=&quot;274&quot;/&gt;&lt;/object&gt;&lt;object type=&quot;3&quot; unique_id=&quot;10005&quot;&gt;&lt;property id=&quot;20148&quot; value=&quot;5&quot;/&gt;&lt;property id=&quot;20300&quot; value=&quot;Slide 3 - &amp;quot; Nguyên nhân xuất huyết 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Nguyên nhân xuất huyết 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Nguyên nhân xuất huyết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Triệu chứng xuất huyết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Triệu chứng xuất huyết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Triệu chứng xuất huyết&amp;quot;&quot;/&gt;&lt;property id=&quot;20307&quot; value=&quot;263&quot;/&gt;&lt;/object&gt;&lt;object type=&quot;3&quot; unique_id=&quot;10011&quot;&gt;&lt;property id=&quot;20148&quot; value=&quot;5&quot;/&gt;&lt;property id=&quot;20300&quot; value=&quot;Slide 9 - &amp;quot;Xuất huyết giảm tiểu cầu tự miễn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Một số thuốc điều trị&amp;quot;&quot;/&gt;&lt;property id=&quot;20307&quot; value=&quot;265&quot;/&gt;&lt;/object&gt;&lt;object type=&quot;3&quot; unique_id=&quot;10013&quot;&gt;&lt;property id=&quot;20148&quot; value=&quot;5&quot;/&gt;&lt;property id=&quot;20300&quot; value=&quot;Slide 11 - &amp;quot;Bệnh ưa chảy máu (Hemophilia)&amp;quot;&quot;/&gt;&lt;property id=&quot;20307&quot; value=&quot;266&quot;/&gt;&lt;/object&gt;&lt;object type=&quot;3&quot; unique_id=&quot;10014&quot;&gt;&lt;property id=&quot;20148&quot; value=&quot;5&quot;/&gt;&lt;property id=&quot;20300&quot; value=&quot;Slide 12 - &amp;quot;Bệnh ưa chảy máu (Hemophilia)&amp;quot;&quot;/&gt;&lt;property id=&quot;20307&quot; value=&quot;267&quot;/&gt;&lt;/object&gt;&lt;object type=&quot;3&quot; unique_id=&quot;10015&quot;&gt;&lt;property id=&quot;20148&quot; value=&quot;5&quot;/&gt;&lt;property id=&quot;20300&quot; value=&quot;Slide 13 - &amp;quot;Thiếu vitamin K&amp;quot;&quot;/&gt;&lt;property id=&quot;20307&quot; value=&quot;268&quot;/&gt;&lt;/object&gt;&lt;object type=&quot;3&quot; unique_id=&quot;10016&quot;&gt;&lt;property id=&quot;20148&quot; value=&quot;5&quot;/&gt;&lt;property id=&quot;20300&quot; value=&quot;Slide 14 - &amp;quot;BỆNH SCHOLEIN HENOCH&amp;quot;&quot;/&gt;&lt;property id=&quot;20307&quot; value=&quot;270&quot;/&gt;&lt;/object&gt;&lt;object type=&quot;3&quot; unique_id=&quot;10017&quot;&gt;&lt;property id=&quot;20148&quot; value=&quot;5&quot;/&gt;&lt;property id=&quot;20300&quot; value=&quot;Slide 15 - &amp;quot;BỆNH SCHOLEIN HENOCH&amp;quot;&quot;/&gt;&lt;property id=&quot;20307&quot; value=&quot;271&quot;/&gt;&lt;/object&gt;&lt;object type=&quot;3&quot; unique_id=&quot;10018&quot;&gt;&lt;property id=&quot;20148&quot; value=&quot;5&quot;/&gt;&lt;property id=&quot;20300&quot; value=&quot;Slide 16 - &amp;quot;CẢM ƠN THẦY VÀ CÁC BẠN ĐÃ LẮNG NGHE&amp;quot;&quot;/&gt;&lt;property id=&quot;20307&quot; value=&quot;273&quot;/&gt;&lt;/object&gt;&lt;/object&gt;&lt;object type=&quot;8&quot; unique_id=&quot;1003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1231</Words>
  <Application>Microsoft Office PowerPoint</Application>
  <PresentationFormat>On-screen Show (4:3)</PresentationFormat>
  <Paragraphs>166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TRƯỜNG ĐẠI HỌC DUY TÂN KHOA DƯỢC</vt:lpstr>
      <vt:lpstr>Sinh viên thực hiện:</vt:lpstr>
      <vt:lpstr> Nguyên nhân xuất huyết </vt:lpstr>
      <vt:lpstr>Nguyên nhân xuất huyết </vt:lpstr>
      <vt:lpstr>Nguyên nhân xuất huyết</vt:lpstr>
      <vt:lpstr>Triệu chứng xuất huyết</vt:lpstr>
      <vt:lpstr>Triệu chứng xuất huyết</vt:lpstr>
      <vt:lpstr>Triệu chứng xuất huyết</vt:lpstr>
      <vt:lpstr>Xuất huyết giảm tiểu cầu tự miễn</vt:lpstr>
      <vt:lpstr>Một số thuốc điều trị</vt:lpstr>
      <vt:lpstr>Bệnh ưa chảy máu (Hemophilia)</vt:lpstr>
      <vt:lpstr>Bệnh ưa chảy máu (Hemophilia)</vt:lpstr>
      <vt:lpstr>Thiếu vitamin K</vt:lpstr>
      <vt:lpstr>BỆNH SCHOLEIN HENOCH</vt:lpstr>
      <vt:lpstr>BỆNH SCHOLEIN HENOCH</vt:lpstr>
      <vt:lpstr>CẢM ƠN THẦY VÀ CÁC BẠN ĐÃ LẮNG NGHE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DUY TÂN KHOA DƯỢC</dc:title>
  <dc:creator>Administrator</dc:creator>
  <cp:lastModifiedBy>AutoBVT</cp:lastModifiedBy>
  <cp:revision>63</cp:revision>
  <dcterms:created xsi:type="dcterms:W3CDTF">2018-04-28T03:46:15Z</dcterms:created>
  <dcterms:modified xsi:type="dcterms:W3CDTF">2018-05-11T08:46:32Z</dcterms:modified>
</cp:coreProperties>
</file>