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sldIdLst>
    <p:sldId id="257" r:id="rId3"/>
    <p:sldId id="258" r:id="rId4"/>
    <p:sldId id="259" r:id="rId5"/>
    <p:sldId id="260" r:id="rId6"/>
    <p:sldId id="267" r:id="rId7"/>
    <p:sldId id="270" r:id="rId8"/>
    <p:sldId id="263" r:id="rId9"/>
    <p:sldId id="275" r:id="rId10"/>
    <p:sldId id="274" r:id="rId11"/>
    <p:sldId id="273" r:id="rId12"/>
    <p:sldId id="272" r:id="rId13"/>
    <p:sldId id="280" r:id="rId14"/>
    <p:sldId id="281" r:id="rId15"/>
    <p:sldId id="282" r:id="rId16"/>
    <p:sldId id="283"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B8001CC-70E3-4954-BF81-B5315DEEE32B}" type="datetimeFigureOut">
              <a:rPr lang="en-US" smtClean="0"/>
              <a:pPr/>
              <a:t>5/30/2017</a:t>
            </a:fld>
            <a:endParaRPr lang="en-US"/>
          </a:p>
        </p:txBody>
      </p:sp>
      <p:sp>
        <p:nvSpPr>
          <p:cNvPr id="8" name="Slide Number Placeholder 7"/>
          <p:cNvSpPr>
            <a:spLocks noGrp="1"/>
          </p:cNvSpPr>
          <p:nvPr>
            <p:ph type="sldNum" sz="quarter" idx="11"/>
          </p:nvPr>
        </p:nvSpPr>
        <p:spPr/>
        <p:txBody>
          <a:bodyPr/>
          <a:lstStyle/>
          <a:p>
            <a:fld id="{CC135D3B-FA83-444F-A78F-4B588AB3E18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001CC-70E3-4954-BF81-B5315DEEE32B}" type="datetimeFigureOut">
              <a:rPr lang="en-US" smtClean="0"/>
              <a:pPr/>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5D3B-FA83-444F-A78F-4B588AB3E1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001CC-70E3-4954-BF81-B5315DEEE32B}" type="datetimeFigureOut">
              <a:rPr lang="en-US" smtClean="0"/>
              <a:pPr/>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5D3B-FA83-444F-A78F-4B588AB3E18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userDrawn="1"/>
        </p:nvSpPr>
        <p:spPr>
          <a:xfrm>
            <a:off x="160338" y="144463"/>
            <a:ext cx="8831262" cy="6561137"/>
          </a:xfrm>
          <a:prstGeom prst="roundRect">
            <a:avLst>
              <a:gd name="adj" fmla="val 3912"/>
            </a:avLst>
          </a:prstGeom>
          <a:noFill/>
          <a:ln w="1270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84CA3123-2576-438D-9A83-55AD214EC710}" type="datetimeFigureOut">
              <a:rPr lang="en-US"/>
              <a:pPr>
                <a:defRPr/>
              </a:pPr>
              <a:t>5/30/2017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8C5BB4-4A6C-4231-AF70-D52FB3372A96}" type="slidenum">
              <a:rPr lang="en-US"/>
              <a:pPr>
                <a:defRPr/>
              </a:pPr>
              <a:t>‹#›</a:t>
            </a:fld>
            <a:endParaRPr lang="en-US"/>
          </a:p>
        </p:txBody>
      </p:sp>
    </p:spTree>
    <p:extLst>
      <p:ext uri="{BB962C8B-B14F-4D97-AF65-F5344CB8AC3E}">
        <p14:creationId xmlns:p14="http://schemas.microsoft.com/office/powerpoint/2010/main" xmlns="" val="4074860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62BD53-D2B5-4B61-82F2-9ADD9C6AA01F}" type="datetimeFigureOut">
              <a:rPr lang="en-US"/>
              <a:pPr>
                <a:defRPr/>
              </a:pPr>
              <a:t>5/30/2017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15BFDD-CAF6-476C-A658-9C5A6201EE96}" type="slidenum">
              <a:rPr lang="en-US"/>
              <a:pPr>
                <a:defRPr/>
              </a:pPr>
              <a:t>‹#›</a:t>
            </a:fld>
            <a:endParaRPr lang="en-US"/>
          </a:p>
        </p:txBody>
      </p:sp>
    </p:spTree>
    <p:extLst>
      <p:ext uri="{BB962C8B-B14F-4D97-AF65-F5344CB8AC3E}">
        <p14:creationId xmlns:p14="http://schemas.microsoft.com/office/powerpoint/2010/main" xmlns="" val="3882959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6D880D6-7C4C-4AC1-9227-29A59BB70BE6}" type="datetimeFigureOut">
              <a:rPr lang="en-US"/>
              <a:pPr>
                <a:defRPr/>
              </a:pPr>
              <a:t>5/30/2017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3F898E-479D-4903-9BAD-1F831A3DE48F}" type="slidenum">
              <a:rPr lang="en-US"/>
              <a:pPr>
                <a:defRPr/>
              </a:pPr>
              <a:t>‹#›</a:t>
            </a:fld>
            <a:endParaRPr lang="en-US"/>
          </a:p>
        </p:txBody>
      </p:sp>
    </p:spTree>
    <p:extLst>
      <p:ext uri="{BB962C8B-B14F-4D97-AF65-F5344CB8AC3E}">
        <p14:creationId xmlns:p14="http://schemas.microsoft.com/office/powerpoint/2010/main" xmlns="" val="3010903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A2D75A-2D40-41A2-A500-A77EC242E0D9}" type="datetimeFigureOut">
              <a:rPr lang="en-US"/>
              <a:pPr>
                <a:defRPr/>
              </a:pPr>
              <a:t>5/30/2017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6C9E9A-8277-4D2B-9307-12D9E93FACF8}" type="slidenum">
              <a:rPr lang="en-US"/>
              <a:pPr>
                <a:defRPr/>
              </a:pPr>
              <a:t>‹#›</a:t>
            </a:fld>
            <a:endParaRPr lang="en-US"/>
          </a:p>
        </p:txBody>
      </p:sp>
    </p:spTree>
    <p:extLst>
      <p:ext uri="{BB962C8B-B14F-4D97-AF65-F5344CB8AC3E}">
        <p14:creationId xmlns:p14="http://schemas.microsoft.com/office/powerpoint/2010/main" xmlns="" val="69020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290B0BE-F576-43EB-B154-F8AE993924B5}" type="datetimeFigureOut">
              <a:rPr lang="en-US"/>
              <a:pPr>
                <a:defRPr/>
              </a:pPr>
              <a:t>5/30/2017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1C2127-5EA1-4CB9-9213-95AFD77E3261}" type="slidenum">
              <a:rPr lang="en-US"/>
              <a:pPr>
                <a:defRPr/>
              </a:pPr>
              <a:t>‹#›</a:t>
            </a:fld>
            <a:endParaRPr lang="en-US"/>
          </a:p>
        </p:txBody>
      </p:sp>
    </p:spTree>
    <p:extLst>
      <p:ext uri="{BB962C8B-B14F-4D97-AF65-F5344CB8AC3E}">
        <p14:creationId xmlns:p14="http://schemas.microsoft.com/office/powerpoint/2010/main" xmlns="" val="3014288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2ABF8E3-A743-457C-A27F-896D43773DA6}" type="datetimeFigureOut">
              <a:rPr lang="en-US"/>
              <a:pPr>
                <a:defRPr/>
              </a:pPr>
              <a:t>5/30/2017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70C9FAB-D794-41A0-A015-629EE4C1A07B}" type="slidenum">
              <a:rPr lang="en-US"/>
              <a:pPr>
                <a:defRPr/>
              </a:pPr>
              <a:t>‹#›</a:t>
            </a:fld>
            <a:endParaRPr lang="en-US"/>
          </a:p>
        </p:txBody>
      </p:sp>
    </p:spTree>
    <p:extLst>
      <p:ext uri="{BB962C8B-B14F-4D97-AF65-F5344CB8AC3E}">
        <p14:creationId xmlns:p14="http://schemas.microsoft.com/office/powerpoint/2010/main" xmlns="" val="1600146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67FC1C-4464-4B0D-BD19-4F5ADA7E5A5A}" type="datetimeFigureOut">
              <a:rPr lang="en-US"/>
              <a:pPr>
                <a:defRPr/>
              </a:pPr>
              <a:t>5/30/2017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C50FF6-7BD2-4102-9AD1-0CE9071A8AF7}" type="slidenum">
              <a:rPr lang="en-US"/>
              <a:pPr>
                <a:defRPr/>
              </a:pPr>
              <a:t>‹#›</a:t>
            </a:fld>
            <a:endParaRPr lang="en-US"/>
          </a:p>
        </p:txBody>
      </p:sp>
    </p:spTree>
    <p:extLst>
      <p:ext uri="{BB962C8B-B14F-4D97-AF65-F5344CB8AC3E}">
        <p14:creationId xmlns:p14="http://schemas.microsoft.com/office/powerpoint/2010/main" xmlns="" val="939896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CFCE35-7E1F-4FFD-BC02-CDE0A2FBA1AD}" type="datetimeFigureOut">
              <a:rPr lang="en-US"/>
              <a:pPr>
                <a:defRPr/>
              </a:pPr>
              <a:t>5/30/2017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CC51CB-DFB8-49FA-9190-AEDAD4C91A07}" type="slidenum">
              <a:rPr lang="en-US"/>
              <a:pPr>
                <a:defRPr/>
              </a:pPr>
              <a:t>‹#›</a:t>
            </a:fld>
            <a:endParaRPr lang="en-US"/>
          </a:p>
        </p:txBody>
      </p:sp>
    </p:spTree>
    <p:extLst>
      <p:ext uri="{BB962C8B-B14F-4D97-AF65-F5344CB8AC3E}">
        <p14:creationId xmlns:p14="http://schemas.microsoft.com/office/powerpoint/2010/main" xmlns="" val="148562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B8001CC-70E3-4954-BF81-B5315DEEE32B}" type="datetimeFigureOut">
              <a:rPr lang="en-US" smtClean="0"/>
              <a:pPr/>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5D3B-FA83-444F-A78F-4B588AB3E182}"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338812-B12F-4A59-A452-854CEB0D875D}" type="datetimeFigureOut">
              <a:rPr lang="en-US"/>
              <a:pPr>
                <a:defRPr/>
              </a:pPr>
              <a:t>5/30/2017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71EA74-7A3B-4A17-B25F-35FEA7730C83}" type="slidenum">
              <a:rPr lang="en-US"/>
              <a:pPr>
                <a:defRPr/>
              </a:pPr>
              <a:t>‹#›</a:t>
            </a:fld>
            <a:endParaRPr lang="en-US"/>
          </a:p>
        </p:txBody>
      </p:sp>
    </p:spTree>
    <p:extLst>
      <p:ext uri="{BB962C8B-B14F-4D97-AF65-F5344CB8AC3E}">
        <p14:creationId xmlns:p14="http://schemas.microsoft.com/office/powerpoint/2010/main" xmlns="" val="41878275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D33F30-A5DA-4C08-A5AC-C0FF2DB18421}" type="datetimeFigureOut">
              <a:rPr lang="en-US"/>
              <a:pPr>
                <a:defRPr/>
              </a:pPr>
              <a:t>5/30/2017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A3A2D4-293A-44A0-A563-A1CBDD39923A}" type="slidenum">
              <a:rPr lang="en-US"/>
              <a:pPr>
                <a:defRPr/>
              </a:pPr>
              <a:t>‹#›</a:t>
            </a:fld>
            <a:endParaRPr lang="en-US"/>
          </a:p>
        </p:txBody>
      </p:sp>
    </p:spTree>
    <p:extLst>
      <p:ext uri="{BB962C8B-B14F-4D97-AF65-F5344CB8AC3E}">
        <p14:creationId xmlns:p14="http://schemas.microsoft.com/office/powerpoint/2010/main" xmlns="" val="1989343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A863B8-AEF5-41E8-9810-C1613FD60EFE}" type="datetimeFigureOut">
              <a:rPr lang="en-US"/>
              <a:pPr>
                <a:defRPr/>
              </a:pPr>
              <a:t>5/30/2017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F4C9DD-C983-4294-83CD-D379F875BBE9}" type="slidenum">
              <a:rPr lang="en-US"/>
              <a:pPr>
                <a:defRPr/>
              </a:pPr>
              <a:t>‹#›</a:t>
            </a:fld>
            <a:endParaRPr lang="en-US"/>
          </a:p>
        </p:txBody>
      </p:sp>
    </p:spTree>
    <p:extLst>
      <p:ext uri="{BB962C8B-B14F-4D97-AF65-F5344CB8AC3E}">
        <p14:creationId xmlns:p14="http://schemas.microsoft.com/office/powerpoint/2010/main" xmlns="" val="168795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8001CC-70E3-4954-BF81-B5315DEEE32B}" type="datetimeFigureOut">
              <a:rPr lang="en-US" smtClean="0"/>
              <a:pPr/>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5D3B-FA83-444F-A78F-4B588AB3E182}"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B8001CC-70E3-4954-BF81-B5315DEEE32B}" type="datetimeFigureOut">
              <a:rPr lang="en-US" smtClean="0"/>
              <a:pPr/>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35D3B-FA83-444F-A78F-4B588AB3E182}"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B8001CC-70E3-4954-BF81-B5315DEEE32B}" type="datetimeFigureOut">
              <a:rPr lang="en-US" smtClean="0"/>
              <a:pPr/>
              <a:t>5/30/2017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135D3B-FA83-444F-A78F-4B588AB3E182}"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8001CC-70E3-4954-BF81-B5315DEEE32B}" type="datetimeFigureOut">
              <a:rPr lang="en-US" smtClean="0"/>
              <a:pPr/>
              <a:t>5/30/2017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135D3B-FA83-444F-A78F-4B588AB3E1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001CC-70E3-4954-BF81-B5315DEEE32B}" type="datetimeFigureOut">
              <a:rPr lang="en-US" smtClean="0"/>
              <a:pPr/>
              <a:t>5/30/2017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135D3B-FA83-444F-A78F-4B588AB3E1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001CC-70E3-4954-BF81-B5315DEEE32B}" type="datetimeFigureOut">
              <a:rPr lang="en-US" smtClean="0"/>
              <a:pPr/>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35D3B-FA83-444F-A78F-4B588AB3E1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001CC-70E3-4954-BF81-B5315DEEE32B}" type="datetimeFigureOut">
              <a:rPr lang="en-US" smtClean="0"/>
              <a:pPr/>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35D3B-FA83-444F-A78F-4B588AB3E1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B8001CC-70E3-4954-BF81-B5315DEEE32B}" type="datetimeFigureOut">
              <a:rPr lang="en-US" smtClean="0"/>
              <a:pPr/>
              <a:t>5/30/2017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C135D3B-FA83-444F-A78F-4B588AB3E182}"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35000">
              <a:schemeClr val="bg1">
                <a:tint val="80000"/>
                <a:satMod val="300000"/>
              </a:schemeClr>
            </a:gs>
            <a:gs pos="100000">
              <a:schemeClr val="bg1">
                <a:shade val="30000"/>
                <a:satMod val="200000"/>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AA5BE6D9-2389-40EC-80F2-9A5E7BB2BC4D}" type="datetimeFigureOut">
              <a:rPr lang="en-US"/>
              <a:pPr>
                <a:defRPr/>
              </a:pPr>
              <a:t>5/30/2017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A9E4A4CA-91AF-4386-A975-532AD2111037}" type="slidenum">
              <a:rPr lang="en-US"/>
              <a:pPr>
                <a:defRPr/>
              </a:pPr>
              <a:t>‹#›</a:t>
            </a:fld>
            <a:endParaRPr lang="en-US"/>
          </a:p>
        </p:txBody>
      </p:sp>
    </p:spTree>
    <p:extLst>
      <p:ext uri="{BB962C8B-B14F-4D97-AF65-F5344CB8AC3E}">
        <p14:creationId xmlns:p14="http://schemas.microsoft.com/office/powerpoint/2010/main" xmlns="" val="140205672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dieutri.vn/hscctt/4-10-2014/S5110/Chan-doan-va-xu-tri-hon-me.htm" TargetMode="External"/><Relationship Id="rId2" Type="http://schemas.openxmlformats.org/officeDocument/2006/relationships/hyperlink" Target="https://www.dieutri.vn/vietnam/22-6-2012/S2135/Cham-soc-benh-nhan-hon-me.ht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685801"/>
            <a:ext cx="7924800" cy="1752599"/>
          </a:xfrm>
        </p:spPr>
        <p:txBody>
          <a:bodyPr>
            <a:normAutofit/>
          </a:bodyPr>
          <a:lstStyle/>
          <a:p>
            <a:r>
              <a:rPr lang="vi-VN" sz="4800" b="1" dirty="0" smtClean="0">
                <a:solidFill>
                  <a:srgbClr val="FF0000"/>
                </a:solidFill>
              </a:rPr>
              <a:t>CHĂM SÓC BỆNH NHÂN HÔN MÊ</a:t>
            </a:r>
            <a:endParaRPr lang="en-US" sz="4800" b="1" dirty="0">
              <a:solidFill>
                <a:srgbClr val="FF0000"/>
              </a:solidFill>
            </a:endParaRPr>
          </a:p>
        </p:txBody>
      </p:sp>
      <p:sp>
        <p:nvSpPr>
          <p:cNvPr id="5" name="Subtitle 4"/>
          <p:cNvSpPr>
            <a:spLocks noGrp="1"/>
          </p:cNvSpPr>
          <p:nvPr>
            <p:ph type="subTitle" idx="1"/>
          </p:nvPr>
        </p:nvSpPr>
        <p:spPr>
          <a:xfrm>
            <a:off x="1371600" y="2743200"/>
            <a:ext cx="6400800" cy="3124200"/>
          </a:xfrm>
        </p:spPr>
        <p:txBody>
          <a:bodyPr>
            <a:normAutofit/>
          </a:bodyPr>
          <a:lstStyle/>
          <a:p>
            <a:pPr algn="l"/>
            <a:r>
              <a:rPr lang="vi-VN" sz="2400" b="1" dirty="0" smtClean="0">
                <a:solidFill>
                  <a:schemeClr val="tx1"/>
                </a:solidFill>
              </a:rPr>
              <a:t>GVHD:      </a:t>
            </a:r>
            <a:r>
              <a:rPr lang="vi-VN" sz="2400" b="1" dirty="0" smtClean="0">
                <a:solidFill>
                  <a:schemeClr val="tx1"/>
                </a:solidFill>
              </a:rPr>
              <a:t>NGUYỄN </a:t>
            </a:r>
            <a:r>
              <a:rPr lang="vi-VN" sz="2400" b="1" dirty="0" smtClean="0">
                <a:solidFill>
                  <a:schemeClr val="tx1"/>
                </a:solidFill>
              </a:rPr>
              <a:t>PHÚC HỌC</a:t>
            </a:r>
          </a:p>
          <a:p>
            <a:pPr algn="l"/>
            <a:r>
              <a:rPr lang="vi-VN" sz="2400" b="1" dirty="0" smtClean="0">
                <a:solidFill>
                  <a:schemeClr val="tx1"/>
                </a:solidFill>
              </a:rPr>
              <a:t>LỚP:         K20YDD4</a:t>
            </a:r>
          </a:p>
          <a:p>
            <a:pPr algn="l"/>
            <a:r>
              <a:rPr lang="vi-VN" sz="2400" b="1" dirty="0" smtClean="0">
                <a:solidFill>
                  <a:schemeClr val="tx1"/>
                </a:solidFill>
              </a:rPr>
              <a:t>SVTH:       PHAN THÁI HÀ</a:t>
            </a:r>
          </a:p>
          <a:p>
            <a:pPr algn="l"/>
            <a:r>
              <a:rPr lang="vi-VN" sz="2400" b="1" dirty="0" smtClean="0">
                <a:solidFill>
                  <a:schemeClr val="tx1"/>
                </a:solidFill>
              </a:rPr>
              <a:t>                  NGUYỄN THỊ LỆ</a:t>
            </a:r>
          </a:p>
          <a:p>
            <a:pPr algn="l"/>
            <a:r>
              <a:rPr lang="vi-VN" sz="2400" b="1" dirty="0" smtClean="0">
                <a:solidFill>
                  <a:schemeClr val="tx1"/>
                </a:solidFill>
              </a:rPr>
              <a:t>                  NGUYỄN THỊ KIM QUYÊN</a:t>
            </a:r>
          </a:p>
          <a:p>
            <a:pPr algn="l"/>
            <a:r>
              <a:rPr lang="vi-VN" sz="2400" b="1" dirty="0" smtClean="0">
                <a:solidFill>
                  <a:schemeClr val="tx1"/>
                </a:solidFill>
              </a:rPr>
              <a:t>                  PHẠM THỊ BÍCH TRÂM </a:t>
            </a:r>
            <a:endParaRPr lang="en-US" sz="2400" b="1" dirty="0">
              <a:solidFill>
                <a:schemeClr val="tx1"/>
              </a:solidFill>
            </a:endParaRPr>
          </a:p>
        </p:txBody>
      </p:sp>
    </p:spTree>
    <p:extLst>
      <p:ext uri="{BB962C8B-B14F-4D97-AF65-F5344CB8AC3E}">
        <p14:creationId xmlns:p14="http://schemas.microsoft.com/office/powerpoint/2010/main" xmlns="" val="337675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400800"/>
          </a:xfrm>
        </p:spPr>
        <p:txBody>
          <a:bodyPr>
            <a:normAutofit lnSpcReduction="10000"/>
          </a:bodyPr>
          <a:lstStyle/>
          <a:p>
            <a:pPr marL="0" indent="0">
              <a:buNone/>
            </a:pPr>
            <a:r>
              <a:rPr lang="vi-VN" b="1" i="1" dirty="0" smtClean="0">
                <a:solidFill>
                  <a:schemeClr val="tx1"/>
                </a:solidFill>
              </a:rPr>
              <a:t>- </a:t>
            </a:r>
            <a:r>
              <a:rPr lang="vi-VN" b="1" i="1" dirty="0">
                <a:solidFill>
                  <a:schemeClr val="tx1"/>
                </a:solidFill>
                <a:latin typeface="+mn-lt"/>
              </a:rPr>
              <a:t>Kiểm soát chức năng tuần hoàn</a:t>
            </a:r>
          </a:p>
          <a:p>
            <a:pPr marL="0" indent="0">
              <a:buNone/>
            </a:pPr>
            <a:r>
              <a:rPr lang="vi-VN" dirty="0" smtClean="0">
                <a:solidFill>
                  <a:schemeClr val="tx1"/>
                </a:solidFill>
                <a:latin typeface="+mn-lt"/>
              </a:rPr>
              <a:t>+Nếu </a:t>
            </a:r>
            <a:r>
              <a:rPr lang="vi-VN" dirty="0">
                <a:solidFill>
                  <a:schemeClr val="tx1"/>
                </a:solidFill>
                <a:latin typeface="+mn-lt"/>
              </a:rPr>
              <a:t>bệnh nhân có tăng huyết áp: cần sử dụng các thuốc hạ huyết áp hợp lý, </a:t>
            </a:r>
            <a:r>
              <a:rPr lang="vi-VN" dirty="0" smtClean="0">
                <a:solidFill>
                  <a:schemeClr val="tx1"/>
                </a:solidFill>
                <a:latin typeface="+mn-lt"/>
              </a:rPr>
              <a:t>duy trì huyết áp ổn định</a:t>
            </a:r>
            <a:endParaRPr lang="vi-VN" dirty="0">
              <a:solidFill>
                <a:schemeClr val="tx1"/>
              </a:solidFill>
              <a:latin typeface="+mn-lt"/>
            </a:endParaRPr>
          </a:p>
          <a:p>
            <a:pPr marL="0" indent="0">
              <a:buNone/>
            </a:pPr>
            <a:r>
              <a:rPr lang="vi-VN" dirty="0" smtClean="0">
                <a:solidFill>
                  <a:schemeClr val="tx1"/>
                </a:solidFill>
                <a:latin typeface="+mn-lt"/>
              </a:rPr>
              <a:t>+Nếu </a:t>
            </a:r>
            <a:r>
              <a:rPr lang="vi-VN" dirty="0">
                <a:solidFill>
                  <a:schemeClr val="tx1"/>
                </a:solidFill>
                <a:latin typeface="+mn-lt"/>
              </a:rPr>
              <a:t>bệnh nhân có tụt huyết áp, trụy mạch, sốc: đảm bảo kiểm soát huyết động nếu có giảm khối lượng tuần hoàn cần bù dịch, hoặc truyền máu nếu có chỉ định, sử dụng thuốc vận mạch khi đã bù đủ khối lượng tuần </a:t>
            </a:r>
            <a:r>
              <a:rPr lang="vi-VN" dirty="0" smtClean="0">
                <a:solidFill>
                  <a:schemeClr val="tx1"/>
                </a:solidFill>
                <a:latin typeface="+mn-lt"/>
              </a:rPr>
              <a:t>hoàn.</a:t>
            </a:r>
          </a:p>
          <a:p>
            <a:pPr marL="0" indent="0">
              <a:buNone/>
            </a:pPr>
            <a:r>
              <a:rPr lang="vi-VN" i="1" dirty="0" smtClean="0">
                <a:solidFill>
                  <a:schemeClr val="tx1"/>
                </a:solidFill>
                <a:latin typeface="+mn-lt"/>
              </a:rPr>
              <a:t>- </a:t>
            </a:r>
            <a:r>
              <a:rPr lang="vi-VN" b="1" i="1" dirty="0" smtClean="0">
                <a:solidFill>
                  <a:schemeClr val="tx1"/>
                </a:solidFill>
                <a:latin typeface="+mn-lt"/>
              </a:rPr>
              <a:t>Cân </a:t>
            </a:r>
            <a:r>
              <a:rPr lang="vi-VN" b="1" i="1" dirty="0">
                <a:solidFill>
                  <a:schemeClr val="tx1"/>
                </a:solidFill>
                <a:latin typeface="+mn-lt"/>
              </a:rPr>
              <a:t>bằng nước điện giải, toan kiềm</a:t>
            </a:r>
          </a:p>
          <a:p>
            <a:pPr marL="0" indent="0">
              <a:buNone/>
            </a:pPr>
            <a:r>
              <a:rPr lang="vi-VN" dirty="0" smtClean="0">
                <a:solidFill>
                  <a:schemeClr val="tx1"/>
                </a:solidFill>
                <a:latin typeface="+mn-lt"/>
              </a:rPr>
              <a:t>+ Cân </a:t>
            </a:r>
            <a:r>
              <a:rPr lang="vi-VN" dirty="0">
                <a:solidFill>
                  <a:schemeClr val="tx1"/>
                </a:solidFill>
                <a:latin typeface="+mn-lt"/>
              </a:rPr>
              <a:t>bằng nước và natri là quan trọng nhất, nhưng tránh điều chỉnh quá nhanh, vì sẽ gây phù </a:t>
            </a:r>
            <a:r>
              <a:rPr lang="vi-VN" dirty="0" smtClean="0">
                <a:solidFill>
                  <a:schemeClr val="tx1"/>
                </a:solidFill>
                <a:latin typeface="+mn-lt"/>
              </a:rPr>
              <a:t>não.</a:t>
            </a:r>
          </a:p>
          <a:p>
            <a:pPr marL="0" indent="0">
              <a:buNone/>
            </a:pPr>
            <a:r>
              <a:rPr lang="vi-VN" dirty="0" smtClean="0">
                <a:solidFill>
                  <a:schemeClr val="tx1"/>
                </a:solidFill>
                <a:latin typeface="+mn-lt"/>
              </a:rPr>
              <a:t>+ Khi </a:t>
            </a:r>
            <a:r>
              <a:rPr lang="vi-VN" dirty="0">
                <a:solidFill>
                  <a:schemeClr val="tx1"/>
                </a:solidFill>
                <a:latin typeface="+mn-lt"/>
              </a:rPr>
              <a:t>bệnh nhân có toan chuyển hóa nặng, có thể truyền bicarbonate, lọc máu</a:t>
            </a:r>
            <a:r>
              <a:rPr lang="vi-VN" dirty="0" smtClean="0">
                <a:solidFill>
                  <a:schemeClr val="tx1"/>
                </a:solidFill>
                <a:latin typeface="+mn-lt"/>
              </a:rPr>
              <a:t>…</a:t>
            </a:r>
          </a:p>
          <a:p>
            <a:pPr marL="0" indent="0">
              <a:buNone/>
            </a:pPr>
            <a:r>
              <a:rPr lang="vi-VN" i="1" dirty="0">
                <a:solidFill>
                  <a:schemeClr val="tx1"/>
                </a:solidFill>
                <a:latin typeface="+mn-lt"/>
              </a:rPr>
              <a:t>- </a:t>
            </a:r>
            <a:r>
              <a:rPr lang="vi-VN" b="1" i="1" dirty="0">
                <a:solidFill>
                  <a:schemeClr val="tx1"/>
                </a:solidFill>
                <a:latin typeface="+mn-lt"/>
              </a:rPr>
              <a:t>Chống phù não và tăng áp lực nội sọ</a:t>
            </a:r>
          </a:p>
          <a:p>
            <a:pPr marL="0" indent="0">
              <a:buNone/>
            </a:pPr>
            <a:r>
              <a:rPr lang="vi-VN" dirty="0" smtClean="0">
                <a:solidFill>
                  <a:schemeClr val="tx1"/>
                </a:solidFill>
                <a:latin typeface="+mn-lt"/>
              </a:rPr>
              <a:t>Khi bệnh nhân có </a:t>
            </a:r>
            <a:r>
              <a:rPr lang="vi-VN" dirty="0">
                <a:solidFill>
                  <a:schemeClr val="tx1"/>
                </a:solidFill>
                <a:latin typeface="+mn-lt"/>
              </a:rPr>
              <a:t>các biểu hiện lâm sàng của phù não, tăng áp lực nội sọ, </a:t>
            </a:r>
            <a:r>
              <a:rPr lang="vi-VN" dirty="0" smtClean="0">
                <a:solidFill>
                  <a:schemeClr val="tx1"/>
                </a:solidFill>
                <a:latin typeface="+mn-lt"/>
              </a:rPr>
              <a:t> </a:t>
            </a:r>
            <a:r>
              <a:rPr lang="vi-VN" dirty="0">
                <a:solidFill>
                  <a:schemeClr val="tx1"/>
                </a:solidFill>
                <a:latin typeface="+mn-lt"/>
              </a:rPr>
              <a:t>cần điều trị </a:t>
            </a:r>
            <a:r>
              <a:rPr lang="vi-VN" dirty="0" smtClean="0">
                <a:solidFill>
                  <a:schemeClr val="tx1"/>
                </a:solidFill>
                <a:latin typeface="+mn-lt"/>
              </a:rPr>
              <a:t>ngay.Các </a:t>
            </a:r>
            <a:r>
              <a:rPr lang="vi-VN" dirty="0">
                <a:solidFill>
                  <a:schemeClr val="tx1"/>
                </a:solidFill>
                <a:latin typeface="+mn-lt"/>
              </a:rPr>
              <a:t>biện pháp điều trị bao gồm: tăng thông khí, tư thế nằm đầu cao 30- 45 độ , truyền dung dịch ưu trương: manitol, natriclorua 3%.</a:t>
            </a:r>
          </a:p>
          <a:p>
            <a:pPr marL="0" indent="0">
              <a:buNone/>
            </a:pPr>
            <a:endParaRPr lang="vi-VN" sz="2200" dirty="0">
              <a:solidFill>
                <a:schemeClr val="tx1"/>
              </a:solidFill>
              <a:latin typeface="+mn-lt"/>
            </a:endParaRPr>
          </a:p>
          <a:p>
            <a:pPr marL="0" indent="0">
              <a:buNone/>
            </a:pPr>
            <a:endParaRPr lang="en-US" sz="2200" dirty="0">
              <a:solidFill>
                <a:schemeClr val="tx1"/>
              </a:solidFill>
              <a:latin typeface="+mn-lt"/>
            </a:endParaRPr>
          </a:p>
        </p:txBody>
      </p:sp>
    </p:spTree>
    <p:extLst>
      <p:ext uri="{BB962C8B-B14F-4D97-AF65-F5344CB8AC3E}">
        <p14:creationId xmlns:p14="http://schemas.microsoft.com/office/powerpoint/2010/main" xmlns="" val="1432391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52400"/>
            <a:ext cx="8915400" cy="6629400"/>
          </a:xfrm>
        </p:spPr>
        <p:txBody>
          <a:bodyPr>
            <a:noAutofit/>
          </a:bodyPr>
          <a:lstStyle/>
          <a:p>
            <a:pPr>
              <a:buFontTx/>
              <a:buChar char="-"/>
            </a:pPr>
            <a:r>
              <a:rPr lang="vi-VN" sz="2200" b="1" i="1" dirty="0" smtClean="0">
                <a:solidFill>
                  <a:schemeClr val="tx1"/>
                </a:solidFill>
                <a:latin typeface="+mn-lt"/>
              </a:rPr>
              <a:t>Chống </a:t>
            </a:r>
            <a:r>
              <a:rPr lang="vi-VN" sz="2200" b="1" i="1" dirty="0">
                <a:solidFill>
                  <a:schemeClr val="tx1"/>
                </a:solidFill>
                <a:latin typeface="+mn-lt"/>
              </a:rPr>
              <a:t>co </a:t>
            </a:r>
            <a:r>
              <a:rPr lang="vi-VN" sz="2200" b="1" i="1" dirty="0" smtClean="0">
                <a:solidFill>
                  <a:schemeClr val="tx1"/>
                </a:solidFill>
                <a:latin typeface="+mn-lt"/>
              </a:rPr>
              <a:t>giật</a:t>
            </a:r>
          </a:p>
          <a:p>
            <a:pPr marL="0" indent="0">
              <a:buNone/>
            </a:pPr>
            <a:r>
              <a:rPr lang="vi-VN" sz="2200" dirty="0">
                <a:solidFill>
                  <a:schemeClr val="tx1"/>
                </a:solidFill>
                <a:latin typeface="+mn-lt"/>
              </a:rPr>
              <a:t> </a:t>
            </a:r>
            <a:r>
              <a:rPr lang="vi-VN" sz="2200" dirty="0" smtClean="0">
                <a:solidFill>
                  <a:schemeClr val="tx1"/>
                </a:solidFill>
                <a:latin typeface="+mn-lt"/>
              </a:rPr>
              <a:t>    + Có </a:t>
            </a:r>
            <a:r>
              <a:rPr lang="vi-VN" sz="2200" dirty="0">
                <a:solidFill>
                  <a:schemeClr val="tx1"/>
                </a:solidFill>
                <a:latin typeface="+mn-lt"/>
              </a:rPr>
              <a:t>thể cho diazepam 10 mg tiêm tĩnh mạch, Phenobarbital tiêm bắp, Propofol truyền tĩnh mạch. Cần kiểm soát tốt co giật đồng thời với kiểm soát tốt về hô hấp.</a:t>
            </a:r>
          </a:p>
          <a:p>
            <a:pPr marL="0" indent="0">
              <a:buNone/>
            </a:pPr>
            <a:r>
              <a:rPr lang="vi-VN" sz="2200" dirty="0" smtClean="0">
                <a:solidFill>
                  <a:schemeClr val="tx1"/>
                </a:solidFill>
                <a:latin typeface="+mn-lt"/>
              </a:rPr>
              <a:t>      + Tìm </a:t>
            </a:r>
            <a:r>
              <a:rPr lang="vi-VN" sz="2200" dirty="0">
                <a:solidFill>
                  <a:schemeClr val="tx1"/>
                </a:solidFill>
                <a:latin typeface="+mn-lt"/>
              </a:rPr>
              <a:t>kiếm nguyên nhân gây co giật để điều trị: rối loạn chuyển hóa, rối loạn nước điện giải, căn nguyên ngộ độc thuốc gây co giật.</a:t>
            </a:r>
          </a:p>
          <a:p>
            <a:pPr marL="0" indent="0">
              <a:buNone/>
            </a:pPr>
            <a:r>
              <a:rPr lang="vi-VN" sz="2200" dirty="0" smtClean="0">
                <a:solidFill>
                  <a:schemeClr val="tx1"/>
                </a:solidFill>
                <a:latin typeface="+mn-lt"/>
              </a:rPr>
              <a:t> -    </a:t>
            </a:r>
            <a:r>
              <a:rPr lang="vi-VN" sz="2200" b="1" i="1" dirty="0" smtClean="0">
                <a:solidFill>
                  <a:schemeClr val="tx1"/>
                </a:solidFill>
                <a:latin typeface="+mn-lt"/>
              </a:rPr>
              <a:t>Kiểm </a:t>
            </a:r>
            <a:r>
              <a:rPr lang="vi-VN" sz="2200" b="1" i="1" dirty="0">
                <a:solidFill>
                  <a:schemeClr val="tx1"/>
                </a:solidFill>
                <a:latin typeface="+mn-lt"/>
              </a:rPr>
              <a:t>soát bệnh lý nhiễm </a:t>
            </a:r>
            <a:r>
              <a:rPr lang="vi-VN" sz="2200" b="1" i="1" dirty="0" smtClean="0">
                <a:solidFill>
                  <a:schemeClr val="tx1"/>
                </a:solidFill>
                <a:latin typeface="+mn-lt"/>
              </a:rPr>
              <a:t>trùng:</a:t>
            </a:r>
          </a:p>
          <a:p>
            <a:pPr marL="0" indent="0">
              <a:buNone/>
            </a:pPr>
            <a:r>
              <a:rPr lang="vi-VN" sz="2200" dirty="0">
                <a:solidFill>
                  <a:schemeClr val="tx1"/>
                </a:solidFill>
                <a:latin typeface="+mn-lt"/>
              </a:rPr>
              <a:t> </a:t>
            </a:r>
            <a:r>
              <a:rPr lang="vi-VN" sz="2200" dirty="0" smtClean="0">
                <a:solidFill>
                  <a:schemeClr val="tx1"/>
                </a:solidFill>
                <a:latin typeface="+mn-lt"/>
              </a:rPr>
              <a:t>      Điều </a:t>
            </a:r>
            <a:r>
              <a:rPr lang="vi-VN" sz="2200" dirty="0">
                <a:solidFill>
                  <a:schemeClr val="tx1"/>
                </a:solidFill>
                <a:latin typeface="+mn-lt"/>
              </a:rPr>
              <a:t>trị tốt các nhiễm trùng là bệnh nguyên như viêm màng não, nhiễm trùng huyết, viêm não…cần kiểm soát tốt các nhiễm trùng cơ hội (bội nhiễm) đặc biệt là viêm phổi và nhiễm trùng tiết niệu, cần sử dụng kháng sinh hợp </a:t>
            </a:r>
            <a:r>
              <a:rPr lang="vi-VN" sz="2200" dirty="0" smtClean="0">
                <a:solidFill>
                  <a:schemeClr val="tx1"/>
                </a:solidFill>
                <a:latin typeface="+mn-lt"/>
              </a:rPr>
              <a:t>lý.</a:t>
            </a:r>
          </a:p>
          <a:p>
            <a:pPr marL="0" indent="0">
              <a:buNone/>
            </a:pPr>
            <a:r>
              <a:rPr lang="vi-VN" sz="2200" b="1" i="1" dirty="0" smtClean="0">
                <a:solidFill>
                  <a:schemeClr val="tx1"/>
                </a:solidFill>
                <a:latin typeface="+mn-lt"/>
              </a:rPr>
              <a:t>-     Lọc </a:t>
            </a:r>
            <a:r>
              <a:rPr lang="vi-VN" sz="2200" b="1" i="1" dirty="0">
                <a:solidFill>
                  <a:schemeClr val="tx1"/>
                </a:solidFill>
                <a:latin typeface="+mn-lt"/>
              </a:rPr>
              <a:t>máu và giải độc</a:t>
            </a:r>
          </a:p>
          <a:p>
            <a:pPr marL="0" indent="0">
              <a:buNone/>
            </a:pPr>
            <a:r>
              <a:rPr lang="vi-VN" sz="2200" dirty="0" smtClean="0">
                <a:solidFill>
                  <a:schemeClr val="tx1"/>
                </a:solidFill>
                <a:latin typeface="+mn-lt"/>
              </a:rPr>
              <a:t>      + Thường </a:t>
            </a:r>
            <a:r>
              <a:rPr lang="vi-VN" sz="2200" dirty="0">
                <a:solidFill>
                  <a:schemeClr val="tx1"/>
                </a:solidFill>
                <a:latin typeface="+mn-lt"/>
              </a:rPr>
              <a:t>áp dụng cho bệnh nhân do ngộ độc thuốc ngủ như Gardenal, các ngộ độc khác có thể dùng thuốc giải độc đặc </a:t>
            </a:r>
            <a:r>
              <a:rPr lang="vi-VN" sz="2200" dirty="0" smtClean="0">
                <a:solidFill>
                  <a:schemeClr val="tx1"/>
                </a:solidFill>
                <a:latin typeface="+mn-lt"/>
              </a:rPr>
              <a:t>hiệu</a:t>
            </a:r>
          </a:p>
          <a:p>
            <a:pPr marL="0" indent="0">
              <a:buNone/>
            </a:pPr>
            <a:r>
              <a:rPr lang="vi-VN" sz="2200" dirty="0">
                <a:solidFill>
                  <a:schemeClr val="tx1"/>
                </a:solidFill>
                <a:latin typeface="+mn-lt"/>
              </a:rPr>
              <a:t> </a:t>
            </a:r>
            <a:r>
              <a:rPr lang="vi-VN" sz="2200" dirty="0" smtClean="0">
                <a:solidFill>
                  <a:schemeClr val="tx1"/>
                </a:solidFill>
                <a:latin typeface="+mn-lt"/>
              </a:rPr>
              <a:t>      + Hạ </a:t>
            </a:r>
            <a:r>
              <a:rPr lang="vi-VN" sz="2200" dirty="0">
                <a:solidFill>
                  <a:schemeClr val="tx1"/>
                </a:solidFill>
                <a:latin typeface="+mn-lt"/>
              </a:rPr>
              <a:t>đường huyết truyền đường ưu trương</a:t>
            </a:r>
          </a:p>
          <a:p>
            <a:pPr marL="0" indent="0">
              <a:buNone/>
            </a:pPr>
            <a:r>
              <a:rPr lang="vi-VN" sz="2200" dirty="0">
                <a:solidFill>
                  <a:schemeClr val="tx1"/>
                </a:solidFill>
                <a:latin typeface="+mn-lt"/>
              </a:rPr>
              <a:t> </a:t>
            </a:r>
            <a:r>
              <a:rPr lang="vi-VN" sz="2200" dirty="0" smtClean="0">
                <a:solidFill>
                  <a:schemeClr val="tx1"/>
                </a:solidFill>
                <a:latin typeface="+mn-lt"/>
              </a:rPr>
              <a:t>      + Quá </a:t>
            </a:r>
            <a:r>
              <a:rPr lang="vi-VN" sz="2200" dirty="0">
                <a:solidFill>
                  <a:schemeClr val="tx1"/>
                </a:solidFill>
                <a:latin typeface="+mn-lt"/>
              </a:rPr>
              <a:t>liều các chế phẩm thuốc phiện dùng chất đối kháng </a:t>
            </a:r>
            <a:r>
              <a:rPr lang="vi-VN" sz="2200" dirty="0" smtClean="0">
                <a:solidFill>
                  <a:schemeClr val="tx1"/>
                </a:solidFill>
                <a:latin typeface="+mn-lt"/>
              </a:rPr>
              <a:t>naloxon</a:t>
            </a:r>
            <a:endParaRPr lang="vi-VN" sz="2200" dirty="0">
              <a:solidFill>
                <a:schemeClr val="tx1"/>
              </a:solidFill>
              <a:latin typeface="+mn-lt"/>
            </a:endParaRPr>
          </a:p>
          <a:p>
            <a:pPr marL="0" indent="0">
              <a:buNone/>
            </a:pPr>
            <a:r>
              <a:rPr lang="vi-VN" sz="2200" dirty="0" smtClean="0">
                <a:solidFill>
                  <a:schemeClr val="tx1"/>
                </a:solidFill>
                <a:latin typeface="+mn-lt"/>
              </a:rPr>
              <a:t>-     </a:t>
            </a:r>
            <a:r>
              <a:rPr lang="vi-VN" sz="2200" b="1" i="1" dirty="0" smtClean="0">
                <a:solidFill>
                  <a:schemeClr val="tx1"/>
                </a:solidFill>
                <a:latin typeface="+mn-lt"/>
              </a:rPr>
              <a:t>Các </a:t>
            </a:r>
            <a:r>
              <a:rPr lang="vi-VN" sz="2200" b="1" i="1" dirty="0">
                <a:solidFill>
                  <a:schemeClr val="tx1"/>
                </a:solidFill>
                <a:latin typeface="+mn-lt"/>
              </a:rPr>
              <a:t>chỉ định phẫu </a:t>
            </a:r>
            <a:r>
              <a:rPr lang="vi-VN" sz="2200" b="1" i="1" dirty="0" smtClean="0">
                <a:solidFill>
                  <a:schemeClr val="tx1"/>
                </a:solidFill>
                <a:latin typeface="+mn-lt"/>
              </a:rPr>
              <a:t>thuật </a:t>
            </a:r>
            <a:r>
              <a:rPr lang="vi-VN" sz="2200" i="1" dirty="0" smtClean="0">
                <a:solidFill>
                  <a:schemeClr val="tx1"/>
                </a:solidFill>
                <a:latin typeface="+mn-lt"/>
              </a:rPr>
              <a:t>: </a:t>
            </a:r>
            <a:r>
              <a:rPr lang="vi-VN" sz="2200" dirty="0" smtClean="0">
                <a:solidFill>
                  <a:schemeClr val="tx1"/>
                </a:solidFill>
                <a:latin typeface="+mn-lt"/>
              </a:rPr>
              <a:t>Thường </a:t>
            </a:r>
            <a:r>
              <a:rPr lang="vi-VN" sz="2200" dirty="0">
                <a:solidFill>
                  <a:schemeClr val="tx1"/>
                </a:solidFill>
                <a:latin typeface="+mn-lt"/>
              </a:rPr>
              <a:t>trong chấn thương sọ não có máu tụ ngoài màng cứng ,dưới màng </a:t>
            </a:r>
            <a:r>
              <a:rPr lang="vi-VN" sz="2200" dirty="0" smtClean="0">
                <a:solidFill>
                  <a:schemeClr val="tx1"/>
                </a:solidFill>
                <a:latin typeface="+mn-lt"/>
              </a:rPr>
              <a:t>cứng, các </a:t>
            </a:r>
            <a:r>
              <a:rPr lang="vi-VN" sz="2200" dirty="0">
                <a:solidFill>
                  <a:schemeClr val="tx1"/>
                </a:solidFill>
                <a:latin typeface="+mn-lt"/>
              </a:rPr>
              <a:t>dị dạng mạch não, u não, áp xe não..</a:t>
            </a:r>
          </a:p>
        </p:txBody>
      </p:sp>
    </p:spTree>
    <p:extLst>
      <p:ext uri="{BB962C8B-B14F-4D97-AF65-F5344CB8AC3E}">
        <p14:creationId xmlns:p14="http://schemas.microsoft.com/office/powerpoint/2010/main" xmlns="" val="3312259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4000" dirty="0">
                <a:solidFill>
                  <a:srgbClr val="0070C0"/>
                </a:solidFill>
                <a:latin typeface="Times New Roman" pitchFamily="18" charset="0"/>
                <a:cs typeface="Times New Roman" pitchFamily="18" charset="0"/>
              </a:rPr>
              <a:t>VI. KẾ HOẠCH CHĂM SÓC</a:t>
            </a:r>
          </a:p>
        </p:txBody>
      </p:sp>
      <p:sp>
        <p:nvSpPr>
          <p:cNvPr id="5" name="Content Placeholder 4"/>
          <p:cNvSpPr>
            <a:spLocks noGrp="1"/>
          </p:cNvSpPr>
          <p:nvPr>
            <p:ph idx="1"/>
          </p:nvPr>
        </p:nvSpPr>
        <p:spPr>
          <a:xfrm>
            <a:off x="228600" y="914400"/>
            <a:ext cx="8763000" cy="5715000"/>
          </a:xfrm>
        </p:spPr>
        <p:txBody>
          <a:bodyPr/>
          <a:lstStyle/>
          <a:p>
            <a:pPr marL="0" indent="0">
              <a:buNone/>
            </a:pPr>
            <a:r>
              <a:rPr lang="vi-VN"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6" name="Rectangle 5"/>
          <p:cNvSpPr/>
          <p:nvPr/>
        </p:nvSpPr>
        <p:spPr>
          <a:xfrm>
            <a:off x="228600" y="1166843"/>
            <a:ext cx="8763000" cy="6309420"/>
          </a:xfrm>
          <a:prstGeom prst="rect">
            <a:avLst/>
          </a:prstGeom>
        </p:spPr>
        <p:txBody>
          <a:bodyPr wrap="square">
            <a:spAutoFit/>
          </a:bodyPr>
          <a:lstStyle/>
          <a:p>
            <a:r>
              <a:rPr lang="vi-VN" sz="2400" b="1" i="1" dirty="0" smtClean="0">
                <a:latin typeface="+mj-lt"/>
              </a:rPr>
              <a:t>1. Nhận định</a:t>
            </a:r>
          </a:p>
          <a:p>
            <a:r>
              <a:rPr lang="vi-VN" sz="2200" dirty="0" smtClean="0">
                <a:latin typeface="+mj-lt"/>
              </a:rPr>
              <a:t>  </a:t>
            </a:r>
            <a:r>
              <a:rPr lang="vi-VN" sz="2400" dirty="0" smtClean="0">
                <a:latin typeface="+mj-lt"/>
              </a:rPr>
              <a:t>Nhận định tình trạng sinh hiệu,chức năng sống và</a:t>
            </a:r>
          </a:p>
          <a:p>
            <a:r>
              <a:rPr lang="vi-VN" sz="2400" dirty="0" smtClean="0">
                <a:latin typeface="+mj-lt"/>
              </a:rPr>
              <a:t>− Mức độ hôn mê (điểm Glasgow).</a:t>
            </a:r>
          </a:p>
          <a:p>
            <a:r>
              <a:rPr lang="vi-VN" sz="2400" dirty="0" smtClean="0">
                <a:latin typeface="+mj-lt"/>
              </a:rPr>
              <a:t>  Nhận định tình trạng sinh hiệu và các chức năng sống</a:t>
            </a:r>
          </a:p>
          <a:p>
            <a:r>
              <a:rPr lang="vi-VN" sz="2400" dirty="0" smtClean="0">
                <a:latin typeface="+mj-lt"/>
              </a:rPr>
              <a:t>− Hô hấp: + Đường thở: tụt lưỡi, ứ đọng đờm dãi.</a:t>
            </a:r>
          </a:p>
          <a:p>
            <a:r>
              <a:rPr lang="vi-VN" sz="2400" dirty="0" smtClean="0">
                <a:latin typeface="+mj-lt"/>
              </a:rPr>
              <a:t>                 + Nhịp thở: rối loạn nhịp </a:t>
            </a:r>
            <a:r>
              <a:rPr lang="vi-VN" sz="2400" dirty="0" smtClean="0">
                <a:latin typeface="+mj-lt"/>
              </a:rPr>
              <a:t>thở</a:t>
            </a:r>
            <a:r>
              <a:rPr lang="en-US" sz="2400" smtClean="0">
                <a:latin typeface="+mj-lt"/>
              </a:rPr>
              <a:t>, </a:t>
            </a:r>
            <a:r>
              <a:rPr lang="vi-VN" sz="2400" smtClean="0">
                <a:latin typeface="+mj-lt"/>
              </a:rPr>
              <a:t>ngừng </a:t>
            </a:r>
            <a:r>
              <a:rPr lang="vi-VN" sz="2400" dirty="0" smtClean="0">
                <a:latin typeface="+mj-lt"/>
              </a:rPr>
              <a:t>thở.</a:t>
            </a:r>
          </a:p>
          <a:p>
            <a:r>
              <a:rPr lang="vi-VN" sz="2400" dirty="0" smtClean="0">
                <a:latin typeface="+mj-lt"/>
              </a:rPr>
              <a:t>                 + Triệu chứng suy hô hấp: tím, vã mồ hôi, SpO2 thấp...</a:t>
            </a:r>
          </a:p>
          <a:p>
            <a:r>
              <a:rPr lang="vi-VN" sz="2400" dirty="0" smtClean="0">
                <a:latin typeface="+mj-lt"/>
              </a:rPr>
              <a:t>− Tuần hoàn: Nhịp tim, huyết áp.</a:t>
            </a:r>
          </a:p>
          <a:p>
            <a:r>
              <a:rPr lang="vi-VN" sz="2400" dirty="0" smtClean="0">
                <a:latin typeface="+mj-lt"/>
              </a:rPr>
              <a:t>− Nhiệt độ: Hạ hoặc tăng thân nhiệt.</a:t>
            </a:r>
          </a:p>
          <a:p>
            <a:r>
              <a:rPr lang="vi-VN" sz="2400" dirty="0" smtClean="0">
                <a:latin typeface="+mj-lt"/>
              </a:rPr>
              <a:t>− Các biến chứng: Bội nhiễm,sặc phổi, loét mục...</a:t>
            </a:r>
          </a:p>
          <a:p>
            <a:r>
              <a:rPr lang="vi-VN" sz="2400" b="1" i="1" dirty="0" smtClean="0">
                <a:latin typeface="+mj-lt"/>
              </a:rPr>
              <a:t>2. Chẩn đoán điều dưỡng</a:t>
            </a:r>
          </a:p>
          <a:p>
            <a:r>
              <a:rPr lang="vi-VN" sz="2400" dirty="0" smtClean="0">
                <a:latin typeface="+mj-lt"/>
              </a:rPr>
              <a:t>-  Tắc nghẽn đường thở liên quan tăng tiết đờm dãi, dị vật, tụt lưỡi.</a:t>
            </a:r>
          </a:p>
          <a:p>
            <a:r>
              <a:rPr lang="vi-VN" sz="2400" dirty="0" smtClean="0">
                <a:latin typeface="+mj-lt"/>
              </a:rPr>
              <a:t>−  Hô hấp không hiệu quả liên quan đến rối loạn nhịp thở.</a:t>
            </a:r>
          </a:p>
          <a:p>
            <a:pPr algn="just"/>
            <a:r>
              <a:rPr lang="vi-VN" sz="2400" dirty="0" smtClean="0">
                <a:latin typeface="+mj-lt"/>
              </a:rPr>
              <a:t>− Rối loạn nhịp tim và huyết áp liên quan đến thiếu máu não, tai biến   mạch não, thiếu nước điện giải…</a:t>
            </a:r>
          </a:p>
          <a:p>
            <a:endParaRPr lang="vi-VN" sz="2200" dirty="0" smtClean="0">
              <a:latin typeface="+mj-lt"/>
            </a:endParaRPr>
          </a:p>
          <a:p>
            <a:endParaRPr lang="vi-VN" sz="2200" dirty="0">
              <a:latin typeface="+mj-lt"/>
            </a:endParaRPr>
          </a:p>
        </p:txBody>
      </p:sp>
    </p:spTree>
    <p:extLst>
      <p:ext uri="{BB962C8B-B14F-4D97-AF65-F5344CB8AC3E}">
        <p14:creationId xmlns:p14="http://schemas.microsoft.com/office/powerpoint/2010/main" xmlns="" val="3022841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152400"/>
            <a:ext cx="8686800" cy="6324600"/>
          </a:xfrm>
        </p:spPr>
        <p:txBody>
          <a:bodyPr/>
          <a:lstStyle/>
          <a:p>
            <a:pPr marL="0" indent="0">
              <a:buNone/>
            </a:pPr>
            <a:r>
              <a:rPr lang="vi-VN" sz="2400" dirty="0">
                <a:latin typeface="Times New Roman" pitchFamily="18" charset="0"/>
                <a:cs typeface="Times New Roman" pitchFamily="18" charset="0"/>
              </a:rPr>
              <a:t>− Rối loạn thân nhiệt liên quan đến tổn thương trung khu điều</a:t>
            </a:r>
          </a:p>
          <a:p>
            <a:pPr marL="0" indent="0">
              <a:buNone/>
            </a:pPr>
            <a:r>
              <a:rPr lang="vi-VN" sz="2400" dirty="0">
                <a:latin typeface="Times New Roman" pitchFamily="18" charset="0"/>
                <a:cs typeface="Times New Roman" pitchFamily="18" charset="0"/>
              </a:rPr>
              <a:t>nhiệt do độc chất hoặc môi trường.</a:t>
            </a:r>
          </a:p>
          <a:p>
            <a:pPr marL="0" indent="0">
              <a:buNone/>
            </a:pPr>
            <a:r>
              <a:rPr lang="vi-VN" sz="2400" dirty="0">
                <a:latin typeface="Times New Roman" pitchFamily="18" charset="0"/>
                <a:cs typeface="Times New Roman" pitchFamily="18" charset="0"/>
              </a:rPr>
              <a:t>− Loét vùng tỳ đè, teo cơ, cứng khớp liên quan đến bất động lâu.</a:t>
            </a:r>
          </a:p>
          <a:p>
            <a:pPr marL="0" indent="0">
              <a:buNone/>
            </a:pPr>
            <a:r>
              <a:rPr lang="vi-VN" sz="2400" dirty="0">
                <a:latin typeface="Times New Roman" pitchFamily="18" charset="0"/>
                <a:cs typeface="Times New Roman" pitchFamily="18" charset="0"/>
              </a:rPr>
              <a:t>− Nguy cơ bội nhiễm liên quan đến tình trạng nhiễm trùng </a:t>
            </a:r>
            <a:r>
              <a:rPr lang="vi-VN" sz="2400" dirty="0"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hô </a:t>
            </a:r>
            <a:r>
              <a:rPr lang="vi-VN" sz="2400" dirty="0">
                <a:latin typeface="Times New Roman" pitchFamily="18" charset="0"/>
                <a:cs typeface="Times New Roman" pitchFamily="18" charset="0"/>
              </a:rPr>
              <a:t>hấp, loét mục</a:t>
            </a:r>
            <a:r>
              <a:rPr lang="vi-VN" sz="2400" dirty="0" smtClean="0">
                <a:latin typeface="Times New Roman" pitchFamily="18" charset="0"/>
                <a:cs typeface="Times New Roman" pitchFamily="18" charset="0"/>
              </a:rPr>
              <a:t>…</a:t>
            </a:r>
          </a:p>
          <a:p>
            <a:pPr marL="0" indent="0">
              <a:buNone/>
            </a:pPr>
            <a:r>
              <a:rPr lang="vi-VN" sz="2400" b="1" i="1" dirty="0" smtClean="0">
                <a:latin typeface="Times New Roman" pitchFamily="18" charset="0"/>
                <a:cs typeface="Times New Roman" pitchFamily="18" charset="0"/>
              </a:rPr>
              <a:t>3. Lập kế hoạch chăm sóc.</a:t>
            </a:r>
          </a:p>
          <a:p>
            <a:pPr marL="0" indent="0">
              <a:buNone/>
            </a:pPr>
            <a:r>
              <a:rPr lang="vi-VN" sz="2400" dirty="0">
                <a:latin typeface="Times New Roman" pitchFamily="18" charset="0"/>
                <a:cs typeface="Times New Roman" pitchFamily="18" charset="0"/>
              </a:rPr>
              <a:t>- Đảm bảo tuần hoàn.</a:t>
            </a:r>
          </a:p>
          <a:p>
            <a:pPr marL="0" indent="0">
              <a:buNone/>
            </a:pPr>
            <a:r>
              <a:rPr lang="vi-VN" sz="2400" dirty="0">
                <a:latin typeface="Times New Roman" pitchFamily="18" charset="0"/>
                <a:cs typeface="Times New Roman" pitchFamily="18" charset="0"/>
              </a:rPr>
              <a:t>- Phòng chống nhiễm khuẩn (đặc biệt là nhiễm khuẩn hô hấp, tiết niệu, da).</a:t>
            </a:r>
          </a:p>
          <a:p>
            <a:pPr marL="0" indent="0">
              <a:buNone/>
            </a:pPr>
            <a:r>
              <a:rPr lang="vi-VN" sz="2400" dirty="0">
                <a:latin typeface="Times New Roman" pitchFamily="18" charset="0"/>
                <a:cs typeface="Times New Roman" pitchFamily="18" charset="0"/>
              </a:rPr>
              <a:t>- Đảm bảo dinh dưỡng.</a:t>
            </a:r>
          </a:p>
          <a:p>
            <a:pPr marL="0" indent="0">
              <a:buNone/>
            </a:pPr>
            <a:r>
              <a:rPr lang="vi-VN" sz="2400" dirty="0">
                <a:latin typeface="Times New Roman" pitchFamily="18" charset="0"/>
                <a:cs typeface="Times New Roman" pitchFamily="18" charset="0"/>
              </a:rPr>
              <a:t>- Chống loét.</a:t>
            </a:r>
          </a:p>
          <a:p>
            <a:pPr marL="0" indent="0">
              <a:buNone/>
            </a:pPr>
            <a:r>
              <a:rPr lang="vi-VN" sz="2400" dirty="0">
                <a:latin typeface="Times New Roman" pitchFamily="18" charset="0"/>
                <a:cs typeface="Times New Roman" pitchFamily="18" charset="0"/>
              </a:rPr>
              <a:t>- Chống teo cơ, tắc mạch.</a:t>
            </a:r>
          </a:p>
          <a:p>
            <a:pPr marL="0" indent="0">
              <a:buNone/>
            </a:pPr>
            <a:r>
              <a:rPr lang="vi-VN" sz="2400" dirty="0">
                <a:latin typeface="Times New Roman" pitchFamily="18" charset="0"/>
                <a:cs typeface="Times New Roman" pitchFamily="18" charset="0"/>
              </a:rPr>
              <a:t>- Thực hiện nghiêm túc các y lệnh.</a:t>
            </a:r>
          </a:p>
          <a:p>
            <a:pPr marL="0" indent="0">
              <a:buNone/>
            </a:pPr>
            <a:r>
              <a:rPr lang="vi-VN" sz="2400" dirty="0">
                <a:latin typeface="Times New Roman" pitchFamily="18" charset="0"/>
                <a:cs typeface="Times New Roman" pitchFamily="18" charset="0"/>
              </a:rPr>
              <a:t>- Theo dõi tiến triển bệnh</a:t>
            </a:r>
          </a:p>
          <a:p>
            <a:pPr marL="0" indent="0">
              <a:buNone/>
            </a:pPr>
            <a:endParaRPr lang="vi-VN"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917753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00800"/>
          </a:xfrm>
        </p:spPr>
        <p:txBody>
          <a:bodyPr/>
          <a:lstStyle/>
          <a:p>
            <a:pPr marL="0" indent="0">
              <a:buNone/>
            </a:pPr>
            <a:r>
              <a:rPr lang="vi-VN" sz="2400" b="1" i="1" dirty="0">
                <a:latin typeface="Times New Roman" pitchFamily="18" charset="0"/>
                <a:cs typeface="Times New Roman" pitchFamily="18" charset="0"/>
              </a:rPr>
              <a:t>4. Thực hiện kế hoạch chăm sóc. </a:t>
            </a:r>
          </a:p>
          <a:p>
            <a:pPr marL="0" indent="0">
              <a:buNone/>
            </a:pPr>
            <a:r>
              <a:rPr lang="vi-VN" sz="2400" dirty="0" smtClean="0">
                <a:latin typeface="Times New Roman" pitchFamily="18" charset="0"/>
                <a:cs typeface="Times New Roman" pitchFamily="18" charset="0"/>
              </a:rPr>
              <a:t>a. Nghỉ ngơi:Đầu </a:t>
            </a:r>
            <a:r>
              <a:rPr lang="vi-VN" sz="2400" dirty="0">
                <a:latin typeface="Times New Roman" pitchFamily="18" charset="0"/>
                <a:cs typeface="Times New Roman" pitchFamily="18" charset="0"/>
              </a:rPr>
              <a:t>người bệnh nằm nghiêng về </a:t>
            </a:r>
            <a:r>
              <a:rPr lang="vi-VN" sz="2400" dirty="0" smtClean="0">
                <a:latin typeface="Times New Roman" pitchFamily="18" charset="0"/>
                <a:cs typeface="Times New Roman" pitchFamily="18" charset="0"/>
              </a:rPr>
              <a:t>m</a:t>
            </a:r>
            <a:r>
              <a:rPr lang="en-US" sz="2400" dirty="0" smtClean="0">
                <a:latin typeface="Times New Roman" pitchFamily="18" charset="0"/>
                <a:cs typeface="Times New Roman" pitchFamily="18" charset="0"/>
              </a:rPr>
              <a:t>ộ</a:t>
            </a:r>
            <a:r>
              <a:rPr lang="vi-VN" sz="2400" dirty="0" smtClean="0">
                <a:latin typeface="Times New Roman" pitchFamily="18" charset="0"/>
                <a:cs typeface="Times New Roman" pitchFamily="18" charset="0"/>
              </a:rPr>
              <a:t>t </a:t>
            </a:r>
            <a:r>
              <a:rPr lang="vi-VN" sz="2400" dirty="0">
                <a:latin typeface="Times New Roman" pitchFamily="18" charset="0"/>
                <a:cs typeface="Times New Roman" pitchFamily="18" charset="0"/>
              </a:rPr>
              <a:t>bên.</a:t>
            </a:r>
          </a:p>
          <a:p>
            <a:pPr marL="0" indent="0">
              <a:buNone/>
            </a:pPr>
            <a:r>
              <a:rPr lang="vi-VN" sz="2400" dirty="0" smtClean="0">
                <a:latin typeface="Times New Roman" pitchFamily="18" charset="0"/>
                <a:cs typeface="Times New Roman" pitchFamily="18" charset="0"/>
              </a:rPr>
              <a:t>b. Ăn </a:t>
            </a:r>
            <a:r>
              <a:rPr lang="vi-VN" sz="2400" dirty="0">
                <a:latin typeface="Times New Roman" pitchFamily="18" charset="0"/>
                <a:cs typeface="Times New Roman" pitchFamily="18" charset="0"/>
              </a:rPr>
              <a:t>uống</a:t>
            </a:r>
            <a:r>
              <a:rPr lang="vi-VN" sz="2400" dirty="0" smtClean="0">
                <a:latin typeface="Times New Roman" pitchFamily="18" charset="0"/>
                <a:cs typeface="Times New Roman" pitchFamily="18" charset="0"/>
              </a:rPr>
              <a:t>:</a:t>
            </a:r>
          </a:p>
          <a:p>
            <a:pPr marL="0" indent="0">
              <a:buNone/>
            </a:pPr>
            <a:r>
              <a:rPr lang="vi-VN" sz="2400" dirty="0" smtClean="0">
                <a:latin typeface="Times New Roman" pitchFamily="18" charset="0"/>
                <a:cs typeface="Times New Roman" pitchFamily="18" charset="0"/>
              </a:rPr>
              <a:t>-    Đặt xông dạ dày cho ăn nếu bệnh nhân có rối loạn nuốt.</a:t>
            </a:r>
          </a:p>
          <a:p>
            <a:pPr>
              <a:buFontTx/>
              <a:buChar char="-"/>
            </a:pPr>
            <a:r>
              <a:rPr lang="vi-VN" sz="2400" dirty="0" smtClean="0">
                <a:latin typeface="Times New Roman" pitchFamily="18" charset="0"/>
                <a:cs typeface="Times New Roman" pitchFamily="18" charset="0"/>
              </a:rPr>
              <a:t>Chế </a:t>
            </a:r>
            <a:r>
              <a:rPr lang="vi-VN" sz="2400" dirty="0">
                <a:latin typeface="Times New Roman" pitchFamily="18" charset="0"/>
                <a:cs typeface="Times New Roman" pitchFamily="18" charset="0"/>
              </a:rPr>
              <a:t>độ ăn đủ calo phù hợp với bệnh nhân: 25-30 </a:t>
            </a:r>
            <a:r>
              <a:rPr lang="vi-VN" sz="2400" dirty="0" smtClean="0">
                <a:latin typeface="Times New Roman" pitchFamily="18" charset="0"/>
                <a:cs typeface="Times New Roman" pitchFamily="18" charset="0"/>
              </a:rPr>
              <a:t>calo/kg/ngày,  chia 4-6 </a:t>
            </a:r>
            <a:r>
              <a:rPr lang="vi-VN" sz="2400" dirty="0">
                <a:latin typeface="Times New Roman" pitchFamily="18" charset="0"/>
                <a:cs typeface="Times New Roman" pitchFamily="18" charset="0"/>
              </a:rPr>
              <a:t>bữa (ăn nhạt nếu tăng HA, suy thận, suy tim).</a:t>
            </a:r>
          </a:p>
          <a:p>
            <a:pPr marL="0" indent="0">
              <a:buNone/>
            </a:pPr>
            <a:r>
              <a:rPr lang="vi-VN" sz="2400" dirty="0" smtClean="0">
                <a:latin typeface="Times New Roman" pitchFamily="18" charset="0"/>
                <a:cs typeface="Times New Roman" pitchFamily="18" charset="0"/>
              </a:rPr>
              <a:t>-    Đảm </a:t>
            </a:r>
            <a:r>
              <a:rPr lang="vi-VN" sz="2400" dirty="0">
                <a:latin typeface="Times New Roman" pitchFamily="18" charset="0"/>
                <a:cs typeface="Times New Roman" pitchFamily="18" charset="0"/>
              </a:rPr>
              <a:t>bảo đủ nước.</a:t>
            </a:r>
          </a:p>
          <a:p>
            <a:pPr marL="0" indent="0">
              <a:buNone/>
            </a:pPr>
            <a:r>
              <a:rPr lang="vi-VN" sz="2400" dirty="0">
                <a:latin typeface="Times New Roman" pitchFamily="18" charset="0"/>
                <a:cs typeface="Times New Roman" pitchFamily="18" charset="0"/>
              </a:rPr>
              <a:t>c. Vận động</a:t>
            </a:r>
            <a:r>
              <a:rPr lang="vi-VN" sz="2400" dirty="0" smtClean="0">
                <a:latin typeface="Times New Roman" pitchFamily="18" charset="0"/>
                <a:cs typeface="Times New Roman" pitchFamily="18" charset="0"/>
              </a:rPr>
              <a:t>:</a:t>
            </a:r>
          </a:p>
          <a:p>
            <a:pPr marL="0" indent="0">
              <a:buNone/>
            </a:pPr>
            <a:r>
              <a:rPr lang="vi-VN"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  Thay </a:t>
            </a:r>
            <a:r>
              <a:rPr lang="vi-VN" sz="2400" dirty="0">
                <a:latin typeface="Times New Roman" pitchFamily="18" charset="0"/>
                <a:cs typeface="Times New Roman" pitchFamily="18" charset="0"/>
              </a:rPr>
              <a:t>đổi tư thế thường xuyên định kỳ (2-3 h/lần).</a:t>
            </a:r>
          </a:p>
          <a:p>
            <a:pPr marL="0" indent="0">
              <a:buNone/>
            </a:pPr>
            <a:r>
              <a:rPr lang="vi-VN" sz="2400" dirty="0" smtClean="0">
                <a:latin typeface="Times New Roman" pitchFamily="18" charset="0"/>
                <a:cs typeface="Times New Roman" pitchFamily="18" charset="0"/>
              </a:rPr>
              <a:t>-  Xoa </a:t>
            </a:r>
            <a:r>
              <a:rPr lang="vi-VN" sz="2400" dirty="0">
                <a:latin typeface="Times New Roman" pitchFamily="18" charset="0"/>
                <a:cs typeface="Times New Roman" pitchFamily="18" charset="0"/>
              </a:rPr>
              <a:t>bóp và xoa bột talk vào các điểm tỳ </a:t>
            </a:r>
            <a:r>
              <a:rPr lang="vi-VN" sz="2400" dirty="0" smtClean="0">
                <a:latin typeface="Times New Roman" pitchFamily="18" charset="0"/>
                <a:cs typeface="Times New Roman" pitchFamily="18" charset="0"/>
              </a:rPr>
              <a:t>đè.Đặt các khớp tư thế cơ năng.</a:t>
            </a:r>
          </a:p>
          <a:p>
            <a:pPr>
              <a:buFontTx/>
              <a:buChar char="-"/>
            </a:pPr>
            <a:r>
              <a:rPr lang="vi-VN" sz="2400" dirty="0" smtClean="0">
                <a:latin typeface="Times New Roman" pitchFamily="18" charset="0"/>
                <a:cs typeface="Times New Roman" pitchFamily="18" charset="0"/>
              </a:rPr>
              <a:t>Thường xuyên tập </a:t>
            </a:r>
            <a:r>
              <a:rPr lang="vi-VN" sz="2400" dirty="0">
                <a:latin typeface="Times New Roman" pitchFamily="18" charset="0"/>
                <a:cs typeface="Times New Roman" pitchFamily="18" charset="0"/>
              </a:rPr>
              <a:t>vận động cho các chi và cơ của bệnh </a:t>
            </a:r>
            <a:r>
              <a:rPr lang="vi-VN" sz="2400" dirty="0" smtClean="0">
                <a:latin typeface="Times New Roman" pitchFamily="18" charset="0"/>
                <a:cs typeface="Times New Roman" pitchFamily="18" charset="0"/>
              </a:rPr>
              <a:t>nhân.</a:t>
            </a:r>
          </a:p>
          <a:p>
            <a:pPr marL="0" indent="0">
              <a:buNone/>
            </a:pPr>
            <a:r>
              <a:rPr lang="vi-VN" sz="2400" dirty="0" smtClean="0">
                <a:latin typeface="Times New Roman" pitchFamily="18" charset="0"/>
                <a:cs typeface="Times New Roman" pitchFamily="18" charset="0"/>
              </a:rPr>
              <a:t>d. Vệ sinh</a:t>
            </a:r>
          </a:p>
          <a:p>
            <a:pPr>
              <a:buFontTx/>
              <a:buChar char="-"/>
            </a:pPr>
            <a:r>
              <a:rPr lang="vi-VN" sz="2400" dirty="0" smtClean="0">
                <a:latin typeface="Times New Roman" pitchFamily="18" charset="0"/>
                <a:cs typeface="Times New Roman" pitchFamily="18" charset="0"/>
              </a:rPr>
              <a:t>Đảm bảo giường bệnh, phòng bệnh sạch sẽ.</a:t>
            </a:r>
          </a:p>
          <a:p>
            <a:pPr>
              <a:buFontTx/>
              <a:buChar char="-"/>
            </a:pPr>
            <a:r>
              <a:rPr lang="vi-VN" sz="2400" dirty="0">
                <a:latin typeface="Times New Roman" pitchFamily="18" charset="0"/>
                <a:cs typeface="Times New Roman" pitchFamily="18" charset="0"/>
              </a:rPr>
              <a:t>G</a:t>
            </a:r>
            <a:r>
              <a:rPr lang="vi-VN" sz="2400" dirty="0" smtClean="0">
                <a:latin typeface="Times New Roman" pitchFamily="18" charset="0"/>
                <a:cs typeface="Times New Roman" pitchFamily="18" charset="0"/>
              </a:rPr>
              <a:t>iữ </a:t>
            </a:r>
            <a:r>
              <a:rPr lang="vi-VN" sz="2400" dirty="0">
                <a:latin typeface="Times New Roman" pitchFamily="18" charset="0"/>
                <a:cs typeface="Times New Roman" pitchFamily="18" charset="0"/>
              </a:rPr>
              <a:t>vệ sinh </a:t>
            </a:r>
            <a:r>
              <a:rPr lang="vi-VN" sz="2400" dirty="0" smtClean="0">
                <a:latin typeface="Times New Roman" pitchFamily="18" charset="0"/>
                <a:cs typeface="Times New Roman" pitchFamily="18" charset="0"/>
              </a:rPr>
              <a:t>da, chăm sóc mắt, chống nhiễm khuẩn ống nội khí quản</a:t>
            </a:r>
            <a:endParaRPr lang="vi-VN" sz="2400" dirty="0">
              <a:latin typeface="Times New Roman" pitchFamily="18" charset="0"/>
              <a:cs typeface="Times New Roman" pitchFamily="18" charset="0"/>
            </a:endParaRPr>
          </a:p>
          <a:p>
            <a:pPr marL="0" indent="0">
              <a:buNone/>
            </a:pPr>
            <a:endParaRPr lang="vi-VN"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765596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248400"/>
          </a:xfrm>
        </p:spPr>
        <p:txBody>
          <a:bodyPr/>
          <a:lstStyle/>
          <a:p>
            <a:pPr marL="0" indent="0">
              <a:buNone/>
            </a:pPr>
            <a:r>
              <a:rPr lang="vi-VN" sz="2400" b="1" i="1" dirty="0" smtClean="0">
                <a:latin typeface="Times New Roman" pitchFamily="18" charset="0"/>
                <a:cs typeface="Times New Roman" pitchFamily="18" charset="0"/>
              </a:rPr>
              <a:t>5.Lượng giá</a:t>
            </a:r>
          </a:p>
          <a:p>
            <a:pPr marL="0" indent="0">
              <a:buNone/>
            </a:pP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 Đường thở thông thoáng, không ứ đọng, không tụt lưỡi,</a:t>
            </a:r>
          </a:p>
          <a:p>
            <a:pPr marL="0" indent="0">
              <a:buNone/>
            </a:pPr>
            <a:r>
              <a:rPr lang="vi-VN" sz="2400" dirty="0">
                <a:latin typeface="Times New Roman" pitchFamily="18" charset="0"/>
                <a:cs typeface="Times New Roman" pitchFamily="18" charset="0"/>
              </a:rPr>
              <a:t>không sặc vào phổi.</a:t>
            </a:r>
          </a:p>
          <a:p>
            <a:pPr marL="0" indent="0">
              <a:buNone/>
            </a:pPr>
            <a:r>
              <a:rPr lang="vi-VN" sz="2400" dirty="0">
                <a:latin typeface="Times New Roman" pitchFamily="18" charset="0"/>
                <a:cs typeface="Times New Roman" pitchFamily="18" charset="0"/>
              </a:rPr>
              <a:t>− Các chức năng sống cơ bản được theo dõi và đánh giá chặt</a:t>
            </a:r>
          </a:p>
          <a:p>
            <a:pPr marL="0" indent="0">
              <a:buNone/>
            </a:pPr>
            <a:r>
              <a:rPr lang="vi-VN" sz="2400" dirty="0">
                <a:latin typeface="Times New Roman" pitchFamily="18" charset="0"/>
                <a:cs typeface="Times New Roman" pitchFamily="18" charset="0"/>
              </a:rPr>
              <a:t>chẽ.</a:t>
            </a:r>
          </a:p>
          <a:p>
            <a:pPr marL="0" indent="0">
              <a:buNone/>
            </a:pPr>
            <a:r>
              <a:rPr lang="vi-VN" sz="2400" dirty="0">
                <a:latin typeface="Times New Roman" pitchFamily="18" charset="0"/>
                <a:cs typeface="Times New Roman" pitchFamily="18" charset="0"/>
              </a:rPr>
              <a:t>− Sinh hiệu ổn, tri giác dần tiến bộ (Tỉnh lại – điểm Glasgow</a:t>
            </a:r>
          </a:p>
          <a:p>
            <a:pPr marL="0" indent="0">
              <a:buNone/>
            </a:pPr>
            <a:r>
              <a:rPr lang="vi-VN" sz="2400" dirty="0">
                <a:latin typeface="Times New Roman" pitchFamily="18" charset="0"/>
                <a:cs typeface="Times New Roman" pitchFamily="18" charset="0"/>
              </a:rPr>
              <a:t>tăng dần…)</a:t>
            </a:r>
          </a:p>
          <a:p>
            <a:pPr marL="0" indent="0">
              <a:buNone/>
            </a:pPr>
            <a:r>
              <a:rPr lang="vi-VN" sz="2400" dirty="0">
                <a:latin typeface="Times New Roman" pitchFamily="18" charset="0"/>
                <a:cs typeface="Times New Roman" pitchFamily="18" charset="0"/>
              </a:rPr>
              <a:t>− Bệnh nhân không bị các biến chứng do thiếu chăm sóc:</a:t>
            </a:r>
          </a:p>
          <a:p>
            <a:pPr marL="0" indent="0">
              <a:buNone/>
            </a:pPr>
            <a:r>
              <a:rPr lang="vi-VN" sz="2400" dirty="0">
                <a:latin typeface="Times New Roman" pitchFamily="18" charset="0"/>
                <a:cs typeface="Times New Roman" pitchFamily="18" charset="0"/>
              </a:rPr>
              <a:t>nhiễm khuẩn, loét vùng tỳ đè, teo cơ, cứng khớp...</a:t>
            </a:r>
          </a:p>
          <a:p>
            <a:pPr marL="0" indent="0">
              <a:buNone/>
            </a:pPr>
            <a:r>
              <a:rPr lang="vi-VN" sz="2400" dirty="0">
                <a:latin typeface="Times New Roman" pitchFamily="18" charset="0"/>
                <a:cs typeface="Times New Roman" pitchFamily="18" charset="0"/>
              </a:rPr>
              <a:t>− Bệnh nhân được nuôi dưỡng tốt, không có các rối loạn điện</a:t>
            </a:r>
          </a:p>
          <a:p>
            <a:pPr marL="0" indent="0">
              <a:buNone/>
            </a:pPr>
            <a:r>
              <a:rPr lang="vi-VN" sz="2400" dirty="0">
                <a:latin typeface="Times New Roman" pitchFamily="18" charset="0"/>
                <a:cs typeface="Times New Roman" pitchFamily="18" charset="0"/>
              </a:rPr>
              <a:t>giải, giữ được cân nặng, không bị suy kiệt.</a:t>
            </a:r>
          </a:p>
          <a:p>
            <a:pPr marL="0" indent="0">
              <a:buNone/>
            </a:pPr>
            <a:r>
              <a:rPr lang="vi-VN" sz="2400" dirty="0">
                <a:latin typeface="Times New Roman" pitchFamily="18" charset="0"/>
                <a:cs typeface="Times New Roman" pitchFamily="18" charset="0"/>
              </a:rPr>
              <a:t>− Gia đình bệnh nhân yên tâm, hợp tác với nhân viên y tế để</a:t>
            </a:r>
          </a:p>
          <a:p>
            <a:pPr marL="0" indent="0">
              <a:buNone/>
            </a:pPr>
            <a:r>
              <a:rPr lang="vi-VN" sz="2400" dirty="0">
                <a:latin typeface="Times New Roman" pitchFamily="18" charset="0"/>
                <a:cs typeface="Times New Roman" pitchFamily="18" charset="0"/>
              </a:rPr>
              <a:t>chăm sóc bệnh nhân</a:t>
            </a:r>
            <a:r>
              <a:rPr lang="vi-VN" sz="2200" dirty="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728478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4000" dirty="0" smtClean="0">
                <a:solidFill>
                  <a:srgbClr val="0070C0"/>
                </a:solidFill>
                <a:latin typeface="Times New Roman" pitchFamily="18" charset="0"/>
                <a:cs typeface="Times New Roman" pitchFamily="18" charset="0"/>
              </a:rPr>
              <a:t>TÀI LIỆU THAM KHẢO</a:t>
            </a:r>
            <a:endParaRPr lang="en-US" sz="40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57200" indent="-457200">
              <a:buAutoNum type="arabicPeriod"/>
            </a:pPr>
            <a:r>
              <a:rPr lang="en-US" sz="2400" b="1" dirty="0" smtClean="0">
                <a:latin typeface="Times New Roman" pitchFamily="18" charset="0"/>
                <a:cs typeface="Times New Roman" pitchFamily="18" charset="0"/>
                <a:hlinkClick r:id="rId2"/>
              </a:rPr>
              <a:t>https</a:t>
            </a:r>
            <a:r>
              <a:rPr lang="en-US" sz="2400" b="1" dirty="0">
                <a:latin typeface="Times New Roman" pitchFamily="18" charset="0"/>
                <a:cs typeface="Times New Roman" pitchFamily="18" charset="0"/>
                <a:hlinkClick r:id="rId2"/>
              </a:rPr>
              <a:t>://</a:t>
            </a:r>
            <a:r>
              <a:rPr lang="en-US" sz="2400" b="1" dirty="0" smtClean="0">
                <a:latin typeface="Times New Roman" pitchFamily="18" charset="0"/>
                <a:cs typeface="Times New Roman" pitchFamily="18" charset="0"/>
                <a:hlinkClick r:id="rId2"/>
              </a:rPr>
              <a:t>www.dieutri.vn/vietnam/22-6-2012/S2135/Cham-soc-benh-nhan-hon-me.htm</a:t>
            </a:r>
            <a:endParaRPr lang="vi-VN" sz="2400" b="1" dirty="0" smtClean="0">
              <a:latin typeface="Times New Roman" pitchFamily="18" charset="0"/>
              <a:cs typeface="Times New Roman" pitchFamily="18" charset="0"/>
            </a:endParaRPr>
          </a:p>
          <a:p>
            <a:pPr marL="457200" indent="-457200">
              <a:buAutoNum type="arabicPeriod"/>
            </a:pPr>
            <a:r>
              <a:rPr lang="en-US" sz="2400" dirty="0">
                <a:latin typeface="Times New Roman" pitchFamily="18" charset="0"/>
                <a:cs typeface="Times New Roman" pitchFamily="18" charset="0"/>
              </a:rPr>
              <a:t>http://</a:t>
            </a:r>
            <a:r>
              <a:rPr lang="en-US" sz="2400" dirty="0" smtClean="0">
                <a:latin typeface="Times New Roman" pitchFamily="18" charset="0"/>
                <a:cs typeface="Times New Roman" pitchFamily="18" charset="0"/>
              </a:rPr>
              <a:t>bacsinoitru.vn/f21/chan-doan-va-xu-tri-cap-cuu-hon-me-236.html</a:t>
            </a:r>
            <a:endParaRPr lang="vi-VN" sz="2400" dirty="0" smtClean="0">
              <a:latin typeface="Times New Roman" pitchFamily="18" charset="0"/>
              <a:cs typeface="Times New Roman" pitchFamily="18" charset="0"/>
            </a:endParaRPr>
          </a:p>
          <a:p>
            <a:pPr marL="457200" indent="-457200">
              <a:buAutoNum type="arabicPeriod"/>
            </a:pPr>
            <a:r>
              <a:rPr lang="en-US" sz="2400" dirty="0">
                <a:latin typeface="Times New Roman" pitchFamily="18" charset="0"/>
                <a:cs typeface="Times New Roman" pitchFamily="18" charset="0"/>
                <a:hlinkClick r:id="rId3"/>
              </a:rPr>
              <a:t>https://</a:t>
            </a:r>
            <a:r>
              <a:rPr lang="en-US" sz="2400" dirty="0" smtClean="0">
                <a:latin typeface="Times New Roman" pitchFamily="18" charset="0"/>
                <a:cs typeface="Times New Roman" pitchFamily="18" charset="0"/>
                <a:hlinkClick r:id="rId3"/>
              </a:rPr>
              <a:t>www.dieutri.vn/hscctt/4-10-2014/S5110/Chan-doan-va-xu-tri-hon-me.htm</a:t>
            </a:r>
            <a:endParaRPr lang="vi-VN" sz="2400" dirty="0" smtClean="0">
              <a:latin typeface="Times New Roman" pitchFamily="18" charset="0"/>
              <a:cs typeface="Times New Roman" pitchFamily="18" charset="0"/>
            </a:endParaRPr>
          </a:p>
          <a:p>
            <a:pPr marL="457200" indent="-457200">
              <a:buAutoNum type="arabicPeriod"/>
            </a:pPr>
            <a:r>
              <a:rPr lang="vi-VN" sz="2400" dirty="0">
                <a:latin typeface="Times New Roman" pitchFamily="18" charset="0"/>
                <a:cs typeface="Times New Roman" pitchFamily="18" charset="0"/>
              </a:rPr>
              <a:t>http://www.nguyenphuchoc199.com/uploads/7/2/6/7/72679/7._ch%C4%83m_soc_bn_h%C3%B4n_m%C3%AA.pdf</a:t>
            </a:r>
            <a:endParaRPr lang="vi-VN" sz="2400" dirty="0" smtClean="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5361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4000" b="1" dirty="0" smtClean="0"/>
              <a:t>NỘI DUNG</a:t>
            </a:r>
            <a:endParaRPr lang="en-US" sz="4000" b="1" dirty="0"/>
          </a:p>
        </p:txBody>
      </p:sp>
      <p:sp>
        <p:nvSpPr>
          <p:cNvPr id="3" name="Content Placeholder 2"/>
          <p:cNvSpPr>
            <a:spLocks noGrp="1"/>
          </p:cNvSpPr>
          <p:nvPr>
            <p:ph idx="1"/>
          </p:nvPr>
        </p:nvSpPr>
        <p:spPr/>
        <p:txBody>
          <a:bodyPr/>
          <a:lstStyle/>
          <a:p>
            <a:pPr marL="571500" indent="-571500">
              <a:buAutoNum type="romanUcPeriod"/>
            </a:pPr>
            <a:r>
              <a:rPr lang="vi-VN" dirty="0" smtClean="0">
                <a:solidFill>
                  <a:schemeClr val="tx1"/>
                </a:solidFill>
                <a:latin typeface="+mj-lt"/>
              </a:rPr>
              <a:t>ĐỊNH NGHĨA</a:t>
            </a:r>
          </a:p>
          <a:p>
            <a:pPr marL="571500" indent="-571500">
              <a:buAutoNum type="romanUcPeriod"/>
            </a:pPr>
            <a:r>
              <a:rPr lang="vi-VN" dirty="0" smtClean="0">
                <a:solidFill>
                  <a:schemeClr val="tx1"/>
                </a:solidFill>
                <a:latin typeface="+mj-lt"/>
              </a:rPr>
              <a:t>NGUYÊN NHÂN</a:t>
            </a:r>
          </a:p>
          <a:p>
            <a:pPr marL="571500" indent="-571500">
              <a:buAutoNum type="romanUcPeriod"/>
            </a:pPr>
            <a:r>
              <a:rPr lang="vi-VN" dirty="0" smtClean="0">
                <a:solidFill>
                  <a:schemeClr val="tx1"/>
                </a:solidFill>
                <a:latin typeface="+mj-lt"/>
              </a:rPr>
              <a:t>TRIỆU CHỨNG VÀ PHÂN ĐỘ HÔN MÊ</a:t>
            </a:r>
          </a:p>
          <a:p>
            <a:pPr marL="571500" indent="-571500">
              <a:buAutoNum type="romanUcPeriod"/>
            </a:pPr>
            <a:r>
              <a:rPr lang="vi-VN" dirty="0" smtClean="0">
                <a:solidFill>
                  <a:schemeClr val="tx1"/>
                </a:solidFill>
                <a:latin typeface="+mj-lt"/>
              </a:rPr>
              <a:t>CÁC LOẠI HÔN MÊ </a:t>
            </a:r>
          </a:p>
          <a:p>
            <a:pPr marL="571500" indent="-571500">
              <a:buAutoNum type="romanUcPeriod"/>
            </a:pPr>
            <a:r>
              <a:rPr lang="vi-VN" dirty="0" smtClean="0">
                <a:solidFill>
                  <a:schemeClr val="tx1"/>
                </a:solidFill>
                <a:latin typeface="+mj-lt"/>
              </a:rPr>
              <a:t>NGUYÊN TẮC XỬ TRÍ CẤP CỨU</a:t>
            </a:r>
          </a:p>
          <a:p>
            <a:pPr marL="571500" indent="-571500">
              <a:buAutoNum type="romanUcPeriod"/>
            </a:pPr>
            <a:r>
              <a:rPr lang="vi-VN" dirty="0" smtClean="0">
                <a:solidFill>
                  <a:schemeClr val="tx1"/>
                </a:solidFill>
                <a:latin typeface="+mj-lt"/>
              </a:rPr>
              <a:t>KẾ HOẠCH CHĂM SÓC </a:t>
            </a:r>
          </a:p>
        </p:txBody>
      </p:sp>
    </p:spTree>
    <p:extLst>
      <p:ext uri="{BB962C8B-B14F-4D97-AF65-F5344CB8AC3E}">
        <p14:creationId xmlns:p14="http://schemas.microsoft.com/office/powerpoint/2010/main" xmlns="" val="1437130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vi-VN" sz="4000" dirty="0" smtClean="0">
                <a:solidFill>
                  <a:srgbClr val="0070C0"/>
                </a:solidFill>
                <a:latin typeface="Times New Roman" pitchFamily="18" charset="0"/>
                <a:cs typeface="Times New Roman" pitchFamily="18" charset="0"/>
              </a:rPr>
              <a:t>I. ĐỊNH NGHĨA</a:t>
            </a:r>
            <a:endParaRPr lang="en-US" sz="40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vi-VN" dirty="0" smtClean="0">
                <a:solidFill>
                  <a:schemeClr val="tx1"/>
                </a:solidFill>
                <a:latin typeface="Times New Roman" pitchFamily="18" charset="0"/>
                <a:cs typeface="Times New Roman" pitchFamily="18" charset="0"/>
              </a:rPr>
              <a:t>Hôn mê là tình trạng mất ý thức và mất sự thức tỉnh, không hồi phục lại hoàn toàn khi thức tỉnh.</a:t>
            </a:r>
          </a:p>
          <a:p>
            <a:pPr>
              <a:buFontTx/>
              <a:buChar char="-"/>
            </a:pPr>
            <a:r>
              <a:rPr lang="vi-VN" dirty="0" smtClean="0">
                <a:solidFill>
                  <a:schemeClr val="tx1"/>
                </a:solidFill>
                <a:latin typeface="Times New Roman" pitchFamily="18" charset="0"/>
                <a:cs typeface="Times New Roman" pitchFamily="18" charset="0"/>
              </a:rPr>
              <a:t>Mất ý thức: mất khả năng tự </a:t>
            </a:r>
            <a:r>
              <a:rPr lang="vi-VN" dirty="0" smtClean="0">
                <a:solidFill>
                  <a:schemeClr val="tx1"/>
                </a:solidFill>
                <a:latin typeface="Times New Roman" pitchFamily="18" charset="0"/>
                <a:cs typeface="Times New Roman" pitchFamily="18" charset="0"/>
              </a:rPr>
              <a:t>nh</a:t>
            </a:r>
            <a:r>
              <a:rPr lang="en-US" dirty="0" err="1" smtClean="0">
                <a:solidFill>
                  <a:schemeClr val="tx1"/>
                </a:solidFill>
                <a:latin typeface="Times New Roman" pitchFamily="18" charset="0"/>
                <a:cs typeface="Times New Roman" pitchFamily="18" charset="0"/>
              </a:rPr>
              <a:t>ận</a:t>
            </a:r>
            <a:r>
              <a:rPr lang="vi-VN"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biết bản thân và thế giới xung quanh-khả năng nhận biết phụ thuộc vào trạng thái nhận thức.</a:t>
            </a:r>
          </a:p>
          <a:p>
            <a:pPr>
              <a:buFontTx/>
              <a:buChar char="-"/>
            </a:pPr>
            <a:r>
              <a:rPr lang="vi-VN" dirty="0" smtClean="0">
                <a:solidFill>
                  <a:schemeClr val="tx1"/>
                </a:solidFill>
                <a:latin typeface="Times New Roman" pitchFamily="18" charset="0"/>
                <a:cs typeface="Times New Roman" pitchFamily="18" charset="0"/>
              </a:rPr>
              <a:t>Mất sự thức tỉnh: mất sự tỉnh táo và sự phản ứng với các kích thích.</a:t>
            </a:r>
          </a:p>
          <a:p>
            <a:pPr marL="0" indent="0">
              <a:buNone/>
            </a:pPr>
            <a:endParaRPr lang="vi-VN" dirty="0" smtClean="0">
              <a:solidFill>
                <a:schemeClr val="tx1"/>
              </a:solidFill>
              <a:latin typeface="+mj-lt"/>
            </a:endParaRPr>
          </a:p>
          <a:p>
            <a:pPr marL="0" indent="0">
              <a:buNone/>
            </a:pPr>
            <a:endParaRPr lang="vi-VN" dirty="0" smtClean="0">
              <a:latin typeface="+mj-lt"/>
            </a:endParaRPr>
          </a:p>
          <a:p>
            <a:pPr marL="0" indent="0">
              <a:buNone/>
            </a:pPr>
            <a:endParaRPr lang="vi-VN" dirty="0" smtClean="0">
              <a:latin typeface="+mj-lt"/>
            </a:endParaRPr>
          </a:p>
          <a:p>
            <a:pPr marL="0" indent="0">
              <a:buNone/>
            </a:pPr>
            <a:endParaRPr lang="en-US" dirty="0"/>
          </a:p>
        </p:txBody>
      </p:sp>
    </p:spTree>
    <p:extLst>
      <p:ext uri="{BB962C8B-B14F-4D97-AF65-F5344CB8AC3E}">
        <p14:creationId xmlns:p14="http://schemas.microsoft.com/office/powerpoint/2010/main" xmlns="" val="1264856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vi-VN" sz="4000" dirty="0" smtClean="0">
                <a:latin typeface="Times New Roman" pitchFamily="18" charset="0"/>
                <a:cs typeface="Times New Roman" pitchFamily="18" charset="0"/>
              </a:rPr>
              <a:t>II. NGUYÊN NHÂN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buFontTx/>
              <a:buChar char="-"/>
            </a:pPr>
            <a:r>
              <a:rPr lang="vi-VN" sz="2800" dirty="0" smtClean="0">
                <a:solidFill>
                  <a:schemeClr val="tx1"/>
                </a:solidFill>
                <a:latin typeface="Times New Roman" pitchFamily="18" charset="0"/>
                <a:cs typeface="Times New Roman" pitchFamily="18" charset="0"/>
              </a:rPr>
              <a:t>60% do rối loạn chuyển hóa và bệnh toàn thể:</a:t>
            </a:r>
          </a:p>
          <a:p>
            <a:pPr marL="0" indent="0">
              <a:buNone/>
            </a:pPr>
            <a:r>
              <a:rPr lang="vi-VN" sz="2800" dirty="0" smtClean="0">
                <a:solidFill>
                  <a:schemeClr val="tx1"/>
                </a:solidFill>
                <a:latin typeface="Times New Roman" pitchFamily="18" charset="0"/>
                <a:cs typeface="Times New Roman" pitchFamily="18" charset="0"/>
              </a:rPr>
              <a:t>     +   Thuốc và độc tố</a:t>
            </a:r>
          </a:p>
          <a:p>
            <a:pPr marL="0" indent="0">
              <a:buNone/>
            </a:pPr>
            <a:r>
              <a:rPr lang="vi-VN" sz="2800" dirty="0" smtClean="0">
                <a:solidFill>
                  <a:schemeClr val="tx1"/>
                </a:solidFill>
                <a:latin typeface="Times New Roman" pitchFamily="18" charset="0"/>
                <a:cs typeface="Times New Roman" pitchFamily="18" charset="0"/>
              </a:rPr>
              <a:t>     +   Viêm não, viêm màng não, thiếu máu não...</a:t>
            </a:r>
          </a:p>
          <a:p>
            <a:pPr marL="0" indent="0">
              <a:buNone/>
            </a:pPr>
            <a:r>
              <a:rPr lang="vi-VN" sz="2800" dirty="0" smtClean="0">
                <a:solidFill>
                  <a:schemeClr val="tx1"/>
                </a:solidFill>
                <a:latin typeface="Times New Roman" pitchFamily="18" charset="0"/>
                <a:cs typeface="Times New Roman" pitchFamily="18" charset="0"/>
              </a:rPr>
              <a:t>     + Rối loạn điện giải, giảm oxy máu, tăng CO2 máu,...</a:t>
            </a:r>
          </a:p>
          <a:p>
            <a:pPr marL="0" indent="0">
              <a:buNone/>
            </a:pPr>
            <a:r>
              <a:rPr lang="vi-VN" sz="2800" dirty="0" smtClean="0">
                <a:solidFill>
                  <a:schemeClr val="tx1"/>
                </a:solidFill>
                <a:latin typeface="Times New Roman" pitchFamily="18" charset="0"/>
                <a:cs typeface="Times New Roman" pitchFamily="18" charset="0"/>
              </a:rPr>
              <a:t>     + Động kinh, tăng áp lực nội sọ, chấn thương não kín.</a:t>
            </a:r>
          </a:p>
          <a:p>
            <a:pPr>
              <a:buFontTx/>
              <a:buChar char="-"/>
            </a:pPr>
            <a:r>
              <a:rPr lang="vi-VN" sz="2800" dirty="0" smtClean="0">
                <a:solidFill>
                  <a:schemeClr val="tx1"/>
                </a:solidFill>
                <a:latin typeface="Times New Roman" pitchFamily="18" charset="0"/>
                <a:cs typeface="Times New Roman" pitchFamily="18" charset="0"/>
              </a:rPr>
              <a:t>30% do tổn thương trên </a:t>
            </a:r>
            <a:r>
              <a:rPr lang="vi-VN" sz="2800" dirty="0" smtClean="0">
                <a:solidFill>
                  <a:schemeClr val="tx1"/>
                </a:solidFill>
                <a:latin typeface="Times New Roman" pitchFamily="18" charset="0"/>
                <a:cs typeface="Times New Roman" pitchFamily="18" charset="0"/>
              </a:rPr>
              <a:t>l</a:t>
            </a:r>
            <a:r>
              <a:rPr lang="en-US" sz="2800" dirty="0" err="1" smtClean="0">
                <a:solidFill>
                  <a:schemeClr val="tx1"/>
                </a:solidFill>
                <a:latin typeface="Times New Roman" pitchFamily="18" charset="0"/>
                <a:cs typeface="Times New Roman" pitchFamily="18" charset="0"/>
              </a:rPr>
              <a:t>i</a:t>
            </a:r>
            <a:r>
              <a:rPr lang="vi-VN" sz="2800" dirty="0" smtClean="0">
                <a:solidFill>
                  <a:schemeClr val="tx1"/>
                </a:solidFill>
                <a:latin typeface="Times New Roman" pitchFamily="18" charset="0"/>
                <a:cs typeface="Times New Roman" pitchFamily="18" charset="0"/>
              </a:rPr>
              <a:t>ều</a:t>
            </a:r>
            <a:r>
              <a:rPr lang="vi-VN" sz="2800" dirty="0" smtClean="0">
                <a:solidFill>
                  <a:schemeClr val="tx1"/>
                </a:solidFill>
                <a:latin typeface="Times New Roman" pitchFamily="18" charset="0"/>
                <a:cs typeface="Times New Roman" pitchFamily="18" charset="0"/>
              </a:rPr>
              <a:t>: chảy máu trong não, tụ máu dưới hoặc quanh màng cứng, ngập máu tuyến yên...</a:t>
            </a:r>
          </a:p>
          <a:p>
            <a:pPr>
              <a:buFontTx/>
              <a:buChar char="-"/>
            </a:pPr>
            <a:r>
              <a:rPr lang="vi-VN" sz="2800" dirty="0" smtClean="0">
                <a:solidFill>
                  <a:schemeClr val="tx1"/>
                </a:solidFill>
                <a:latin typeface="Times New Roman" pitchFamily="18" charset="0"/>
                <a:cs typeface="Times New Roman" pitchFamily="18" charset="0"/>
              </a:rPr>
              <a:t>10% do tổn thương dưới liều: chảy máu hoặc nhồi máu thân não,tiểu não; u não.</a:t>
            </a:r>
          </a:p>
          <a:p>
            <a:pPr>
              <a:buFontTx/>
              <a:buChar char="-"/>
            </a:pPr>
            <a:r>
              <a:rPr lang="vi-VN" sz="2800" dirty="0" smtClean="0">
                <a:solidFill>
                  <a:schemeClr val="tx1"/>
                </a:solidFill>
                <a:latin typeface="Times New Roman" pitchFamily="18" charset="0"/>
                <a:cs typeface="Times New Roman" pitchFamily="18" charset="0"/>
              </a:rPr>
              <a:t>1% tình trạng bắt chước hôn mê: tình trạng trì trệ, hysteria.</a:t>
            </a:r>
          </a:p>
          <a:p>
            <a:pPr>
              <a:buFontTx/>
              <a:buChar char="-"/>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438212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485173" y="242958"/>
            <a:ext cx="8070479" cy="707886"/>
          </a:xfrm>
          <a:prstGeom prst="rect">
            <a:avLst/>
          </a:prstGeom>
          <a:noFill/>
          <a:ln w="9525">
            <a:noFill/>
            <a:miter lim="800000"/>
            <a:headEnd/>
            <a:tailEnd/>
          </a:ln>
        </p:spPr>
        <p:txBody>
          <a:bodyPr wrap="none" anchor="ctr">
            <a:spAutoFit/>
          </a:bodyPr>
          <a:lstStyle/>
          <a:p>
            <a:pPr algn="ctr" fontAlgn="base">
              <a:spcBef>
                <a:spcPct val="0"/>
              </a:spcBef>
              <a:spcAft>
                <a:spcPct val="0"/>
              </a:spcAft>
            </a:pPr>
            <a:r>
              <a:rPr lang="vi-VN" sz="4000" b="1" dirty="0" smtClean="0">
                <a:solidFill>
                  <a:srgbClr val="0070C0"/>
                </a:solidFill>
                <a:latin typeface="Times New Roman" pitchFamily="18" charset="0"/>
                <a:cs typeface="Times New Roman" pitchFamily="18" charset="0"/>
              </a:rPr>
              <a:t>III. TRIỆU CHỨNG VÀ PHÂN ĐỘ</a:t>
            </a:r>
            <a:endParaRPr lang="en-US" sz="4000" b="1" dirty="0">
              <a:solidFill>
                <a:srgbClr val="0070C0"/>
              </a:solidFill>
              <a:latin typeface="Times New Roman" pitchFamily="18" charset="0"/>
              <a:cs typeface="Times New Roman" pitchFamily="18" charset="0"/>
            </a:endParaRPr>
          </a:p>
        </p:txBody>
      </p:sp>
      <p:grpSp>
        <p:nvGrpSpPr>
          <p:cNvPr id="6147" name="Group 7"/>
          <p:cNvGrpSpPr>
            <a:grpSpLocks/>
          </p:cNvGrpSpPr>
          <p:nvPr/>
        </p:nvGrpSpPr>
        <p:grpSpPr bwMode="auto">
          <a:xfrm>
            <a:off x="403225" y="1697038"/>
            <a:ext cx="3101975" cy="3636962"/>
            <a:chOff x="457200" y="1239996"/>
            <a:chExt cx="2177144" cy="2804886"/>
          </a:xfrm>
        </p:grpSpPr>
        <p:sp>
          <p:nvSpPr>
            <p:cNvPr id="4" name="Rectangle 3"/>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57" name="Rectangle 56"/>
            <p:cNvSpPr/>
            <p:nvPr/>
          </p:nvSpPr>
          <p:spPr>
            <a:xfrm>
              <a:off x="536316" y="1293865"/>
              <a:ext cx="2018913" cy="2694698"/>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grpSp>
      <p:grpSp>
        <p:nvGrpSpPr>
          <p:cNvPr id="6148" name="Group 6"/>
          <p:cNvGrpSpPr>
            <a:grpSpLocks/>
          </p:cNvGrpSpPr>
          <p:nvPr/>
        </p:nvGrpSpPr>
        <p:grpSpPr bwMode="auto">
          <a:xfrm flipV="1">
            <a:off x="276224" y="1697037"/>
            <a:ext cx="2390775" cy="911225"/>
            <a:chOff x="4763053" y="2429435"/>
            <a:chExt cx="2840865" cy="833718"/>
          </a:xfrm>
        </p:grpSpPr>
        <p:sp>
          <p:nvSpPr>
            <p:cNvPr id="55" name="Freeform 54"/>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56" name="Pie 55"/>
            <p:cNvSpPr/>
            <p:nvPr/>
          </p:nvSpPr>
          <p:spPr bwMode="gray">
            <a:xfrm>
              <a:off x="4763053" y="3083859"/>
              <a:ext cx="304685" cy="17929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endParaRPr>
            </a:p>
          </p:txBody>
        </p:sp>
      </p:grpSp>
      <p:grpSp>
        <p:nvGrpSpPr>
          <p:cNvPr id="6149" name="Group 57"/>
          <p:cNvGrpSpPr>
            <a:grpSpLocks/>
          </p:cNvGrpSpPr>
          <p:nvPr/>
        </p:nvGrpSpPr>
        <p:grpSpPr bwMode="auto">
          <a:xfrm>
            <a:off x="4800600" y="1833563"/>
            <a:ext cx="2927057" cy="3636962"/>
            <a:chOff x="457200" y="1239996"/>
            <a:chExt cx="2177144" cy="2804886"/>
          </a:xfrm>
        </p:grpSpPr>
        <p:sp>
          <p:nvSpPr>
            <p:cNvPr id="59" name="Rectangle 58"/>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60" name="Rectangle 59"/>
            <p:cNvSpPr/>
            <p:nvPr/>
          </p:nvSpPr>
          <p:spPr>
            <a:xfrm>
              <a:off x="536316" y="1293865"/>
              <a:ext cx="2018913" cy="2694698"/>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grpSp>
      <p:grpSp>
        <p:nvGrpSpPr>
          <p:cNvPr id="6150" name="Group 60"/>
          <p:cNvGrpSpPr>
            <a:grpSpLocks/>
          </p:cNvGrpSpPr>
          <p:nvPr/>
        </p:nvGrpSpPr>
        <p:grpSpPr bwMode="auto">
          <a:xfrm flipV="1">
            <a:off x="4899458" y="1766886"/>
            <a:ext cx="2339542" cy="889291"/>
            <a:chOff x="4782670" y="2429435"/>
            <a:chExt cx="2840865" cy="833718"/>
          </a:xfrm>
        </p:grpSpPr>
        <p:sp>
          <p:nvSpPr>
            <p:cNvPr id="64" name="Freeform 63"/>
            <p:cNvSpPr/>
            <p:nvPr/>
          </p:nvSpPr>
          <p:spPr bwMode="gray">
            <a:xfrm>
              <a:off x="4790411"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1">
                    <a:lumMod val="75000"/>
                  </a:schemeClr>
                </a:gs>
                <a:gs pos="69000">
                  <a:schemeClr val="accent1"/>
                </a:gs>
                <a:gs pos="100000">
                  <a:schemeClr val="accent1">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65" name="Pie 64"/>
            <p:cNvSpPr/>
            <p:nvPr/>
          </p:nvSpPr>
          <p:spPr bwMode="gray">
            <a:xfrm>
              <a:off x="4782670" y="3083859"/>
              <a:ext cx="304685" cy="179294"/>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endParaRPr>
            </a:p>
          </p:txBody>
        </p:sp>
      </p:grpSp>
      <p:sp>
        <p:nvSpPr>
          <p:cNvPr id="6153" name="Rectangle 79"/>
          <p:cNvSpPr>
            <a:spLocks noChangeArrowheads="1"/>
          </p:cNvSpPr>
          <p:nvPr/>
        </p:nvSpPr>
        <p:spPr bwMode="auto">
          <a:xfrm>
            <a:off x="590550" y="2959546"/>
            <a:ext cx="1888866" cy="1384995"/>
          </a:xfrm>
          <a:prstGeom prst="rect">
            <a:avLst/>
          </a:prstGeom>
          <a:noFill/>
          <a:ln w="9525">
            <a:noFill/>
            <a:miter lim="800000"/>
            <a:headEnd/>
            <a:tailEnd/>
          </a:ln>
        </p:spPr>
        <p:txBody>
          <a:bodyPr wrap="square" anchor="ctr">
            <a:spAutoFit/>
          </a:bodyPr>
          <a:lstStyle/>
          <a:p>
            <a:pPr fontAlgn="base">
              <a:spcBef>
                <a:spcPct val="0"/>
              </a:spcBef>
              <a:spcAft>
                <a:spcPct val="0"/>
              </a:spcAft>
            </a:pPr>
            <a:r>
              <a:rPr lang="vi-VN" sz="2800" b="1" dirty="0" smtClean="0">
                <a:solidFill>
                  <a:srgbClr val="4A4644"/>
                </a:solidFill>
                <a:latin typeface="+mj-lt"/>
                <a:cs typeface="Arial" charset="0"/>
              </a:rPr>
              <a:t>+ U ám</a:t>
            </a:r>
          </a:p>
          <a:p>
            <a:pPr fontAlgn="base">
              <a:spcBef>
                <a:spcPct val="0"/>
              </a:spcBef>
              <a:spcAft>
                <a:spcPct val="0"/>
              </a:spcAft>
            </a:pPr>
            <a:r>
              <a:rPr lang="vi-VN" sz="2800" b="1" dirty="0" smtClean="0">
                <a:solidFill>
                  <a:srgbClr val="4A4644"/>
                </a:solidFill>
                <a:latin typeface="+mj-lt"/>
                <a:cs typeface="Arial" charset="0"/>
              </a:rPr>
              <a:t>+ Ngủ gà</a:t>
            </a:r>
          </a:p>
          <a:p>
            <a:pPr fontAlgn="base">
              <a:spcBef>
                <a:spcPct val="0"/>
              </a:spcBef>
              <a:spcAft>
                <a:spcPct val="0"/>
              </a:spcAft>
            </a:pPr>
            <a:r>
              <a:rPr lang="vi-VN" sz="2800" b="1" dirty="0" smtClean="0">
                <a:solidFill>
                  <a:srgbClr val="4A4644"/>
                </a:solidFill>
                <a:latin typeface="+mj-lt"/>
                <a:cs typeface="Arial" charset="0"/>
              </a:rPr>
              <a:t>+ Đờ đẫn</a:t>
            </a:r>
            <a:endParaRPr lang="en-US" sz="2800" b="1" dirty="0">
              <a:solidFill>
                <a:srgbClr val="4A4644"/>
              </a:solidFill>
              <a:latin typeface="+mj-lt"/>
              <a:cs typeface="Arial" charset="0"/>
            </a:endParaRPr>
          </a:p>
        </p:txBody>
      </p:sp>
      <p:sp>
        <p:nvSpPr>
          <p:cNvPr id="6154" name="Rectangle 82"/>
          <p:cNvSpPr>
            <a:spLocks noChangeArrowheads="1"/>
          </p:cNvSpPr>
          <p:nvPr/>
        </p:nvSpPr>
        <p:spPr bwMode="auto">
          <a:xfrm>
            <a:off x="4906967" y="2809299"/>
            <a:ext cx="3086307" cy="1815882"/>
          </a:xfrm>
          <a:prstGeom prst="rect">
            <a:avLst/>
          </a:prstGeom>
          <a:noFill/>
          <a:ln w="9525">
            <a:noFill/>
            <a:miter lim="800000"/>
            <a:headEnd/>
            <a:tailEnd/>
          </a:ln>
        </p:spPr>
        <p:txBody>
          <a:bodyPr wrap="square" anchor="ctr">
            <a:spAutoFit/>
          </a:bodyPr>
          <a:lstStyle/>
          <a:p>
            <a:pPr fontAlgn="base">
              <a:spcBef>
                <a:spcPct val="0"/>
              </a:spcBef>
              <a:spcAft>
                <a:spcPct val="0"/>
              </a:spcAft>
            </a:pPr>
            <a:r>
              <a:rPr lang="vi-VN" sz="2800" b="1" dirty="0" smtClean="0">
                <a:solidFill>
                  <a:srgbClr val="4A4644"/>
                </a:solidFill>
                <a:latin typeface="+mj-lt"/>
                <a:cs typeface="Arial" charset="0"/>
              </a:rPr>
              <a:t>+ Hôn mê độ </a:t>
            </a:r>
            <a:r>
              <a:rPr lang="en-US" sz="2800" b="1" dirty="0" smtClean="0">
                <a:solidFill>
                  <a:srgbClr val="4A4644"/>
                </a:solidFill>
                <a:latin typeface="+mj-lt"/>
                <a:cs typeface="Arial" charset="0"/>
              </a:rPr>
              <a:t>I</a:t>
            </a:r>
            <a:endParaRPr lang="vi-VN" sz="2800" b="1" dirty="0" smtClean="0">
              <a:solidFill>
                <a:srgbClr val="4A4644"/>
              </a:solidFill>
              <a:latin typeface="+mj-lt"/>
              <a:cs typeface="Arial" charset="0"/>
            </a:endParaRPr>
          </a:p>
          <a:p>
            <a:pPr fontAlgn="base">
              <a:spcBef>
                <a:spcPct val="0"/>
              </a:spcBef>
              <a:spcAft>
                <a:spcPct val="0"/>
              </a:spcAft>
            </a:pPr>
            <a:r>
              <a:rPr lang="vi-VN" sz="2800" b="1" dirty="0" smtClean="0">
                <a:solidFill>
                  <a:srgbClr val="4A4644"/>
                </a:solidFill>
                <a:latin typeface="+mj-lt"/>
                <a:cs typeface="Arial" charset="0"/>
              </a:rPr>
              <a:t>+ Hôn mê độ </a:t>
            </a:r>
            <a:r>
              <a:rPr lang="en-US" sz="2800" b="1" dirty="0" smtClean="0">
                <a:solidFill>
                  <a:srgbClr val="4A4644"/>
                </a:solidFill>
                <a:latin typeface="+mj-lt"/>
                <a:cs typeface="Arial" charset="0"/>
              </a:rPr>
              <a:t>II</a:t>
            </a:r>
            <a:endParaRPr lang="vi-VN" sz="2800" b="1" dirty="0" smtClean="0">
              <a:solidFill>
                <a:srgbClr val="4A4644"/>
              </a:solidFill>
              <a:latin typeface="+mj-lt"/>
              <a:cs typeface="Arial" charset="0"/>
            </a:endParaRPr>
          </a:p>
          <a:p>
            <a:pPr fontAlgn="base">
              <a:spcBef>
                <a:spcPct val="0"/>
              </a:spcBef>
              <a:spcAft>
                <a:spcPct val="0"/>
              </a:spcAft>
            </a:pPr>
            <a:r>
              <a:rPr lang="vi-VN" sz="2800" b="1" dirty="0" smtClean="0">
                <a:solidFill>
                  <a:srgbClr val="4A4644"/>
                </a:solidFill>
                <a:latin typeface="+mj-lt"/>
                <a:cs typeface="Arial" charset="0"/>
              </a:rPr>
              <a:t>+ Hôn mê độ </a:t>
            </a:r>
            <a:r>
              <a:rPr lang="en-US" sz="2800" b="1" dirty="0" smtClean="0">
                <a:solidFill>
                  <a:srgbClr val="4A4644"/>
                </a:solidFill>
                <a:latin typeface="+mj-lt"/>
                <a:cs typeface="Arial" charset="0"/>
              </a:rPr>
              <a:t>III</a:t>
            </a:r>
            <a:endParaRPr lang="vi-VN" sz="2800" b="1" dirty="0" smtClean="0">
              <a:solidFill>
                <a:srgbClr val="4A4644"/>
              </a:solidFill>
              <a:latin typeface="+mj-lt"/>
              <a:cs typeface="Arial" charset="0"/>
            </a:endParaRPr>
          </a:p>
          <a:p>
            <a:pPr fontAlgn="base">
              <a:spcBef>
                <a:spcPct val="0"/>
              </a:spcBef>
              <a:spcAft>
                <a:spcPct val="0"/>
              </a:spcAft>
            </a:pPr>
            <a:r>
              <a:rPr lang="vi-VN" sz="2800" b="1" dirty="0" smtClean="0">
                <a:solidFill>
                  <a:srgbClr val="4A4644"/>
                </a:solidFill>
                <a:latin typeface="+mj-lt"/>
                <a:cs typeface="Arial" charset="0"/>
              </a:rPr>
              <a:t>+ Hôn mê độ </a:t>
            </a:r>
            <a:r>
              <a:rPr lang="en-US" sz="2800" b="1" dirty="0" smtClean="0">
                <a:solidFill>
                  <a:srgbClr val="4A4644"/>
                </a:solidFill>
                <a:latin typeface="+mj-lt"/>
                <a:cs typeface="Arial" charset="0"/>
              </a:rPr>
              <a:t>IV</a:t>
            </a:r>
            <a:endParaRPr lang="en-US" sz="2800" b="1" dirty="0">
              <a:solidFill>
                <a:srgbClr val="4A4644"/>
              </a:solidFill>
              <a:latin typeface="+mj-lt"/>
              <a:cs typeface="Arial" charset="0"/>
            </a:endParaRPr>
          </a:p>
        </p:txBody>
      </p:sp>
      <p:sp>
        <p:nvSpPr>
          <p:cNvPr id="11" name="TextBox 10"/>
          <p:cNvSpPr txBox="1"/>
          <p:nvPr/>
        </p:nvSpPr>
        <p:spPr>
          <a:xfrm>
            <a:off x="403225" y="2035504"/>
            <a:ext cx="2076191" cy="523220"/>
          </a:xfrm>
          <a:prstGeom prst="rect">
            <a:avLst/>
          </a:prstGeom>
          <a:noFill/>
        </p:spPr>
        <p:txBody>
          <a:bodyPr wrap="square" anchor="ctr">
            <a:spAutoFit/>
          </a:bodyPr>
          <a:lstStyle/>
          <a:p>
            <a:pPr algn="ctr" fontAlgn="base">
              <a:spcBef>
                <a:spcPct val="0"/>
              </a:spcBef>
              <a:spcAft>
                <a:spcPct val="0"/>
              </a:spcAft>
              <a:defRPr/>
            </a:pPr>
            <a:r>
              <a:rPr lang="vi-VN" sz="28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Tiền hôn mê</a:t>
            </a:r>
            <a:endParaRPr lang="en-US" sz="2800" b="1"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5" name="TextBox 84"/>
          <p:cNvSpPr txBox="1"/>
          <p:nvPr/>
        </p:nvSpPr>
        <p:spPr>
          <a:xfrm>
            <a:off x="5124883" y="2035504"/>
            <a:ext cx="1656916" cy="523220"/>
          </a:xfrm>
          <a:prstGeom prst="rect">
            <a:avLst/>
          </a:prstGeom>
          <a:noFill/>
        </p:spPr>
        <p:txBody>
          <a:bodyPr wrap="square" anchor="ctr">
            <a:spAutoFit/>
          </a:bodyPr>
          <a:lstStyle/>
          <a:p>
            <a:pPr algn="ctr" fontAlgn="base">
              <a:spcBef>
                <a:spcPct val="0"/>
              </a:spcBef>
              <a:spcAft>
                <a:spcPct val="0"/>
              </a:spcAft>
              <a:defRPr/>
            </a:pPr>
            <a:r>
              <a:rPr lang="vi-VN" sz="2800" b="1" dirty="0" smtClean="0">
                <a:solidFill>
                  <a:srgbClr val="FFFFFF"/>
                </a:solidFill>
                <a:effectLst>
                  <a:outerShdw blurRad="38100" dist="38100" dir="2700000" algn="tl">
                    <a:srgbClr val="000000">
                      <a:alpha val="43137"/>
                    </a:srgbClr>
                  </a:outerShdw>
                </a:effectLst>
                <a:latin typeface="+mj-lt"/>
                <a:cs typeface="Arial" pitchFamily="34" charset="0"/>
              </a:rPr>
              <a:t>Hôn mê</a:t>
            </a:r>
            <a:endParaRPr lang="en-US" sz="2800" b="1" dirty="0">
              <a:solidFill>
                <a:srgbClr val="FFFFFF"/>
              </a:solidFill>
              <a:effectLst>
                <a:outerShdw blurRad="38100" dist="38100" dir="2700000" algn="tl">
                  <a:srgbClr val="000000">
                    <a:alpha val="43137"/>
                  </a:srgbClr>
                </a:outerShdw>
              </a:effectLst>
              <a:latin typeface="+mj-lt"/>
              <a:cs typeface="Arial" pitchFamily="34" charset="0"/>
            </a:endParaRPr>
          </a:p>
        </p:txBody>
      </p:sp>
    </p:spTree>
    <p:extLst>
      <p:ext uri="{BB962C8B-B14F-4D97-AF65-F5344CB8AC3E}">
        <p14:creationId xmlns:p14="http://schemas.microsoft.com/office/powerpoint/2010/main" xmlns="" val="1220560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2"/>
          <p:cNvGrpSpPr>
            <a:grpSpLocks/>
          </p:cNvGrpSpPr>
          <p:nvPr/>
        </p:nvGrpSpPr>
        <p:grpSpPr bwMode="auto">
          <a:xfrm>
            <a:off x="6756400" y="671773"/>
            <a:ext cx="2387600" cy="6186227"/>
            <a:chOff x="79642" y="1320814"/>
            <a:chExt cx="2554703" cy="2724068"/>
          </a:xfrm>
        </p:grpSpPr>
        <p:sp>
          <p:nvSpPr>
            <p:cNvPr id="24" name="Rectangle 23"/>
            <p:cNvSpPr/>
            <p:nvPr/>
          </p:nvSpPr>
          <p:spPr>
            <a:xfrm>
              <a:off x="79642" y="1320814"/>
              <a:ext cx="2554703" cy="2724068"/>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5" name="Rectangle 24"/>
            <p:cNvSpPr/>
            <p:nvPr/>
          </p:nvSpPr>
          <p:spPr>
            <a:xfrm>
              <a:off x="536316" y="1341008"/>
              <a:ext cx="2018913" cy="2601058"/>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grpSp>
      <p:grpSp>
        <p:nvGrpSpPr>
          <p:cNvPr id="7171" name="Group 25"/>
          <p:cNvGrpSpPr>
            <a:grpSpLocks/>
          </p:cNvGrpSpPr>
          <p:nvPr/>
        </p:nvGrpSpPr>
        <p:grpSpPr bwMode="auto">
          <a:xfrm flipV="1">
            <a:off x="6705600" y="582741"/>
            <a:ext cx="2286000" cy="770850"/>
            <a:chOff x="4763053" y="2429435"/>
            <a:chExt cx="2840865" cy="833718"/>
          </a:xfrm>
        </p:grpSpPr>
        <p:sp>
          <p:nvSpPr>
            <p:cNvPr id="27" name="Freeform 26"/>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1">
                    <a:lumMod val="75000"/>
                  </a:schemeClr>
                </a:gs>
                <a:gs pos="69000">
                  <a:schemeClr val="accent1"/>
                </a:gs>
                <a:gs pos="100000">
                  <a:schemeClr val="accent1">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28" name="Pie 27"/>
            <p:cNvSpPr/>
            <p:nvPr/>
          </p:nvSpPr>
          <p:spPr bwMode="gray">
            <a:xfrm>
              <a:off x="4763053" y="3083859"/>
              <a:ext cx="304685" cy="179294"/>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endParaRPr>
            </a:p>
          </p:txBody>
        </p:sp>
      </p:grpSp>
      <p:grpSp>
        <p:nvGrpSpPr>
          <p:cNvPr id="7172" name="Group 16"/>
          <p:cNvGrpSpPr>
            <a:grpSpLocks/>
          </p:cNvGrpSpPr>
          <p:nvPr/>
        </p:nvGrpSpPr>
        <p:grpSpPr bwMode="auto">
          <a:xfrm>
            <a:off x="4874540" y="1003463"/>
            <a:ext cx="2444460" cy="5744150"/>
            <a:chOff x="457200" y="1239996"/>
            <a:chExt cx="2177144" cy="2804886"/>
          </a:xfrm>
        </p:grpSpPr>
        <p:sp>
          <p:nvSpPr>
            <p:cNvPr id="18" name="Rectangle 17"/>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19" name="Rectangle 18"/>
            <p:cNvSpPr/>
            <p:nvPr/>
          </p:nvSpPr>
          <p:spPr>
            <a:xfrm>
              <a:off x="536316" y="1341073"/>
              <a:ext cx="2018913" cy="2600927"/>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grpSp>
      <p:grpSp>
        <p:nvGrpSpPr>
          <p:cNvPr id="7173" name="Group 19"/>
          <p:cNvGrpSpPr>
            <a:grpSpLocks/>
          </p:cNvGrpSpPr>
          <p:nvPr/>
        </p:nvGrpSpPr>
        <p:grpSpPr bwMode="auto">
          <a:xfrm flipV="1">
            <a:off x="4820669" y="1084389"/>
            <a:ext cx="1773877" cy="739775"/>
            <a:chOff x="4763053" y="2429435"/>
            <a:chExt cx="2840865" cy="833718"/>
          </a:xfrm>
        </p:grpSpPr>
        <p:sp>
          <p:nvSpPr>
            <p:cNvPr id="21" name="Freeform 20"/>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22" name="Pie 21"/>
            <p:cNvSpPr/>
            <p:nvPr/>
          </p:nvSpPr>
          <p:spPr bwMode="gray">
            <a:xfrm>
              <a:off x="4763053" y="3084244"/>
              <a:ext cx="304685" cy="178909"/>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endParaRPr>
            </a:p>
          </p:txBody>
        </p:sp>
      </p:grpSp>
      <p:grpSp>
        <p:nvGrpSpPr>
          <p:cNvPr id="7174" name="Group 10"/>
          <p:cNvGrpSpPr>
            <a:grpSpLocks/>
          </p:cNvGrpSpPr>
          <p:nvPr/>
        </p:nvGrpSpPr>
        <p:grpSpPr bwMode="auto">
          <a:xfrm>
            <a:off x="2332179" y="1163765"/>
            <a:ext cx="2773221" cy="5618036"/>
            <a:chOff x="457200" y="1239996"/>
            <a:chExt cx="2177144" cy="2804886"/>
          </a:xfrm>
        </p:grpSpPr>
        <p:sp>
          <p:nvSpPr>
            <p:cNvPr id="12" name="Rectangle 11"/>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13" name="Rectangle 12"/>
            <p:cNvSpPr/>
            <p:nvPr/>
          </p:nvSpPr>
          <p:spPr>
            <a:xfrm>
              <a:off x="536369" y="1341073"/>
              <a:ext cx="2018806" cy="2600927"/>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grpSp>
      <p:grpSp>
        <p:nvGrpSpPr>
          <p:cNvPr id="7175" name="Group 13"/>
          <p:cNvGrpSpPr>
            <a:grpSpLocks/>
          </p:cNvGrpSpPr>
          <p:nvPr/>
        </p:nvGrpSpPr>
        <p:grpSpPr bwMode="auto">
          <a:xfrm flipV="1">
            <a:off x="2325660" y="1210459"/>
            <a:ext cx="2392462" cy="760270"/>
            <a:chOff x="4763053" y="2429435"/>
            <a:chExt cx="2840865" cy="957174"/>
          </a:xfrm>
        </p:grpSpPr>
        <p:sp>
          <p:nvSpPr>
            <p:cNvPr id="15" name="Freeform 14"/>
            <p:cNvSpPr/>
            <p:nvPr/>
          </p:nvSpPr>
          <p:spPr bwMode="gray">
            <a:xfrm>
              <a:off x="4770794" y="2429435"/>
              <a:ext cx="2833124" cy="957174"/>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1">
                    <a:lumMod val="75000"/>
                  </a:schemeClr>
                </a:gs>
                <a:gs pos="69000">
                  <a:schemeClr val="accent1"/>
                </a:gs>
                <a:gs pos="100000">
                  <a:schemeClr val="accent1">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16" name="Pie 15"/>
            <p:cNvSpPr/>
            <p:nvPr/>
          </p:nvSpPr>
          <p:spPr bwMode="gray">
            <a:xfrm>
              <a:off x="4763053" y="3084244"/>
              <a:ext cx="304685" cy="178909"/>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endParaRPr>
            </a:p>
          </p:txBody>
        </p:sp>
      </p:grpSp>
      <p:sp>
        <p:nvSpPr>
          <p:cNvPr id="7176" name="TextBox 4"/>
          <p:cNvSpPr txBox="1">
            <a:spLocks noChangeArrowheads="1"/>
          </p:cNvSpPr>
          <p:nvPr/>
        </p:nvSpPr>
        <p:spPr bwMode="auto">
          <a:xfrm>
            <a:off x="2576296" y="114399"/>
            <a:ext cx="3049909" cy="707886"/>
          </a:xfrm>
          <a:prstGeom prst="rect">
            <a:avLst/>
          </a:prstGeom>
          <a:noFill/>
          <a:ln w="9525">
            <a:noFill/>
            <a:miter lim="800000"/>
            <a:headEnd/>
            <a:tailEnd/>
          </a:ln>
        </p:spPr>
        <p:txBody>
          <a:bodyPr wrap="square" anchor="ctr">
            <a:spAutoFit/>
          </a:bodyPr>
          <a:lstStyle/>
          <a:p>
            <a:pPr algn="ctr" fontAlgn="base">
              <a:spcBef>
                <a:spcPct val="0"/>
              </a:spcBef>
              <a:spcAft>
                <a:spcPct val="0"/>
              </a:spcAft>
            </a:pPr>
            <a:r>
              <a:rPr lang="vi-VN" sz="4000" b="1" dirty="0" smtClean="0">
                <a:solidFill>
                  <a:srgbClr val="0070C0"/>
                </a:solidFill>
                <a:latin typeface="+mj-lt"/>
                <a:cs typeface="Arial" charset="0"/>
              </a:rPr>
              <a:t>PHÂN ĐỘ</a:t>
            </a:r>
            <a:endParaRPr lang="en-US" sz="4000" b="1" dirty="0">
              <a:solidFill>
                <a:srgbClr val="0070C0"/>
              </a:solidFill>
              <a:latin typeface="+mj-lt"/>
              <a:cs typeface="Arial" charset="0"/>
            </a:endParaRPr>
          </a:p>
        </p:txBody>
      </p:sp>
      <p:grpSp>
        <p:nvGrpSpPr>
          <p:cNvPr id="7177" name="Group 4"/>
          <p:cNvGrpSpPr>
            <a:grpSpLocks/>
          </p:cNvGrpSpPr>
          <p:nvPr/>
        </p:nvGrpSpPr>
        <p:grpSpPr bwMode="auto">
          <a:xfrm>
            <a:off x="199276" y="1483005"/>
            <a:ext cx="2359025" cy="5298795"/>
            <a:chOff x="457200" y="1239996"/>
            <a:chExt cx="2177144" cy="2804886"/>
          </a:xfrm>
        </p:grpSpPr>
        <p:sp>
          <p:nvSpPr>
            <p:cNvPr id="6" name="Rectangle 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7" name="Rectangle 6"/>
            <p:cNvSpPr/>
            <p:nvPr/>
          </p:nvSpPr>
          <p:spPr>
            <a:xfrm>
              <a:off x="536316" y="1341008"/>
              <a:ext cx="2018913" cy="26010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grpSp>
      <p:grpSp>
        <p:nvGrpSpPr>
          <p:cNvPr id="7178" name="Group 7"/>
          <p:cNvGrpSpPr>
            <a:grpSpLocks/>
          </p:cNvGrpSpPr>
          <p:nvPr/>
        </p:nvGrpSpPr>
        <p:grpSpPr bwMode="auto">
          <a:xfrm flipV="1">
            <a:off x="165524" y="1474661"/>
            <a:ext cx="2185811" cy="699007"/>
            <a:chOff x="4763053" y="2429435"/>
            <a:chExt cx="2840865" cy="833718"/>
          </a:xfrm>
        </p:grpSpPr>
        <p:sp>
          <p:nvSpPr>
            <p:cNvPr id="9" name="Freeform 8"/>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10" name="Pie 9"/>
            <p:cNvSpPr/>
            <p:nvPr/>
          </p:nvSpPr>
          <p:spPr bwMode="gray">
            <a:xfrm>
              <a:off x="4763053" y="3083859"/>
              <a:ext cx="304685" cy="17929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endParaRPr>
            </a:p>
          </p:txBody>
        </p:sp>
      </p:grpSp>
      <p:sp>
        <p:nvSpPr>
          <p:cNvPr id="29" name="TextBox 28"/>
          <p:cNvSpPr txBox="1"/>
          <p:nvPr/>
        </p:nvSpPr>
        <p:spPr>
          <a:xfrm>
            <a:off x="589809" y="1604298"/>
            <a:ext cx="1343196" cy="523220"/>
          </a:xfrm>
          <a:prstGeom prst="rect">
            <a:avLst/>
          </a:prstGeom>
          <a:noFill/>
        </p:spPr>
        <p:txBody>
          <a:bodyPr wrap="square" anchor="ctr">
            <a:spAutoFit/>
          </a:bodyPr>
          <a:lstStyle/>
          <a:p>
            <a:pPr algn="ctr" fontAlgn="base">
              <a:spcBef>
                <a:spcPct val="0"/>
              </a:spcBef>
              <a:spcAft>
                <a:spcPct val="0"/>
              </a:spcAft>
              <a:defRPr/>
            </a:pPr>
            <a:r>
              <a:rPr lang="vi-VN" sz="2800" b="1" dirty="0" smtClean="0">
                <a:solidFill>
                  <a:srgbClr val="FFFFFF"/>
                </a:solidFill>
                <a:effectLst>
                  <a:outerShdw blurRad="38100" dist="38100" dir="2700000" algn="tl">
                    <a:srgbClr val="000000">
                      <a:alpha val="43137"/>
                    </a:srgbClr>
                  </a:outerShdw>
                </a:effectLst>
                <a:latin typeface="+mj-lt"/>
                <a:cs typeface="Arial" pitchFamily="34" charset="0"/>
              </a:rPr>
              <a:t>ĐỘ I</a:t>
            </a:r>
            <a:endParaRPr lang="en-US" sz="2800" b="1" dirty="0">
              <a:solidFill>
                <a:srgbClr val="FFFFFF"/>
              </a:solidFill>
              <a:effectLst>
                <a:outerShdw blurRad="38100" dist="38100" dir="2700000" algn="tl">
                  <a:srgbClr val="000000">
                    <a:alpha val="43137"/>
                  </a:srgbClr>
                </a:outerShdw>
              </a:effectLst>
              <a:latin typeface="+mj-lt"/>
              <a:cs typeface="Arial" pitchFamily="34" charset="0"/>
            </a:endParaRPr>
          </a:p>
        </p:txBody>
      </p:sp>
      <p:sp>
        <p:nvSpPr>
          <p:cNvPr id="30" name="TextBox 29"/>
          <p:cNvSpPr txBox="1"/>
          <p:nvPr/>
        </p:nvSpPr>
        <p:spPr>
          <a:xfrm>
            <a:off x="2576296" y="1450410"/>
            <a:ext cx="1944112" cy="461665"/>
          </a:xfrm>
          <a:prstGeom prst="rect">
            <a:avLst/>
          </a:prstGeom>
          <a:noFill/>
        </p:spPr>
        <p:txBody>
          <a:bodyPr wrap="square" anchor="ctr">
            <a:spAutoFit/>
          </a:bodyPr>
          <a:lstStyle/>
          <a:p>
            <a:pPr algn="ctr" fontAlgn="base">
              <a:spcBef>
                <a:spcPct val="0"/>
              </a:spcBef>
              <a:spcAft>
                <a:spcPct val="0"/>
              </a:spcAft>
              <a:defRPr/>
            </a:pPr>
            <a:r>
              <a:rPr lang="vi-VN" sz="24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ĐỘ II</a:t>
            </a:r>
            <a:endParaRPr lang="en-US" sz="2400" b="1"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1" name="TextBox 30"/>
          <p:cNvSpPr txBox="1"/>
          <p:nvPr/>
        </p:nvSpPr>
        <p:spPr>
          <a:xfrm>
            <a:off x="4711701" y="1307425"/>
            <a:ext cx="1822882" cy="461665"/>
          </a:xfrm>
          <a:prstGeom prst="rect">
            <a:avLst/>
          </a:prstGeom>
          <a:noFill/>
        </p:spPr>
        <p:txBody>
          <a:bodyPr wrap="square" anchor="ctr">
            <a:spAutoFit/>
          </a:bodyPr>
          <a:lstStyle/>
          <a:p>
            <a:pPr algn="ctr" fontAlgn="base">
              <a:spcBef>
                <a:spcPct val="0"/>
              </a:spcBef>
              <a:spcAft>
                <a:spcPct val="0"/>
              </a:spcAft>
              <a:defRPr/>
            </a:pPr>
            <a:r>
              <a:rPr lang="vi-VN" sz="24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ĐỘ III</a:t>
            </a:r>
            <a:endParaRPr lang="en-US" sz="2400" b="1"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2" name="TextBox 31"/>
          <p:cNvSpPr txBox="1"/>
          <p:nvPr/>
        </p:nvSpPr>
        <p:spPr>
          <a:xfrm>
            <a:off x="7319000" y="804146"/>
            <a:ext cx="1384637" cy="461665"/>
          </a:xfrm>
          <a:prstGeom prst="rect">
            <a:avLst/>
          </a:prstGeom>
          <a:noFill/>
        </p:spPr>
        <p:txBody>
          <a:bodyPr wrap="square" anchor="ctr">
            <a:spAutoFit/>
          </a:bodyPr>
          <a:lstStyle/>
          <a:p>
            <a:pPr algn="ctr" fontAlgn="base">
              <a:spcBef>
                <a:spcPct val="0"/>
              </a:spcBef>
              <a:spcAft>
                <a:spcPct val="0"/>
              </a:spcAft>
              <a:defRPr/>
            </a:pPr>
            <a:r>
              <a:rPr lang="vi-VN" sz="24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ĐỘ IV</a:t>
            </a:r>
            <a:endParaRPr lang="en-US" sz="2400" b="1"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183" name="Rectangle 32"/>
          <p:cNvSpPr>
            <a:spLocks noChangeArrowheads="1"/>
          </p:cNvSpPr>
          <p:nvPr/>
        </p:nvSpPr>
        <p:spPr bwMode="auto">
          <a:xfrm>
            <a:off x="199276" y="2079402"/>
            <a:ext cx="2377019" cy="4293483"/>
          </a:xfrm>
          <a:prstGeom prst="rect">
            <a:avLst/>
          </a:prstGeom>
          <a:noFill/>
          <a:ln w="9525">
            <a:noFill/>
            <a:miter lim="800000"/>
            <a:headEnd/>
            <a:tailEnd/>
          </a:ln>
        </p:spPr>
        <p:txBody>
          <a:bodyPr wrap="square" anchor="ctr">
            <a:spAutoFit/>
          </a:bodyPr>
          <a:lstStyle/>
          <a:p>
            <a:pPr fontAlgn="base">
              <a:spcBef>
                <a:spcPct val="0"/>
              </a:spcBef>
              <a:spcAft>
                <a:spcPct val="0"/>
              </a:spcAft>
            </a:pPr>
            <a:r>
              <a:rPr lang="vi-VN" sz="2100" dirty="0" smtClean="0">
                <a:latin typeface="Times New Roman" pitchFamily="18" charset="0"/>
                <a:cs typeface="Times New Roman" pitchFamily="18" charset="0"/>
              </a:rPr>
              <a:t>Hôn mê nhẹ, do ức chế vỏ não lan rộng</a:t>
            </a:r>
          </a:p>
          <a:p>
            <a:pPr fontAlgn="base">
              <a:spcBef>
                <a:spcPct val="0"/>
              </a:spcBef>
              <a:spcAft>
                <a:spcPct val="0"/>
              </a:spcAft>
            </a:pPr>
            <a:r>
              <a:rPr lang="vi-VN" sz="2100" dirty="0" smtClean="0">
                <a:latin typeface="Times New Roman" pitchFamily="18" charset="0"/>
                <a:cs typeface="Times New Roman" pitchFamily="18" charset="0"/>
              </a:rPr>
              <a:t>- Ý thức mất-gọi </a:t>
            </a:r>
            <a:r>
              <a:rPr lang="vi-VN" sz="2100" dirty="0" smtClean="0">
                <a:latin typeface="Times New Roman" pitchFamily="18" charset="0"/>
                <a:cs typeface="Times New Roman" pitchFamily="18" charset="0"/>
              </a:rPr>
              <a:t>k</a:t>
            </a:r>
            <a:r>
              <a:rPr lang="en-US" sz="2100" dirty="0" err="1" smtClean="0">
                <a:latin typeface="Times New Roman" pitchFamily="18" charset="0"/>
                <a:cs typeface="Times New Roman" pitchFamily="18" charset="0"/>
              </a:rPr>
              <a:t>hông</a:t>
            </a:r>
            <a:r>
              <a:rPr lang="vi-VN"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đáp ứng,kích thích đau mạnh có thể nhăn mặt, rên.</a:t>
            </a:r>
          </a:p>
          <a:p>
            <a:pPr fontAlgn="base">
              <a:spcBef>
                <a:spcPct val="0"/>
              </a:spcBef>
              <a:spcAft>
                <a:spcPct val="0"/>
              </a:spcAft>
            </a:pPr>
            <a:r>
              <a:rPr lang="vi-VN" sz="2100" dirty="0" smtClean="0">
                <a:latin typeface="Times New Roman" pitchFamily="18" charset="0"/>
                <a:cs typeface="Times New Roman" pitchFamily="18" charset="0"/>
              </a:rPr>
              <a:t>- Phản xạ-đồng tử với ánh sáng, phản xạ giác mạc, phản xạ nuốt ở miệng.</a:t>
            </a:r>
          </a:p>
          <a:p>
            <a:pPr fontAlgn="base">
              <a:spcBef>
                <a:spcPct val="0"/>
              </a:spcBef>
              <a:spcAft>
                <a:spcPct val="0"/>
              </a:spcAft>
            </a:pPr>
            <a:r>
              <a:rPr lang="vi-VN" sz="2100" dirty="0" smtClean="0">
                <a:latin typeface="Times New Roman" pitchFamily="18" charset="0"/>
                <a:cs typeface="Times New Roman" pitchFamily="18" charset="0"/>
              </a:rPr>
              <a:t>- TKTV-chưa có rối loạn hô hấp tim mạch</a:t>
            </a:r>
            <a:r>
              <a:rPr lang="vi-VN" sz="2100" dirty="0" smtClean="0">
                <a:solidFill>
                  <a:srgbClr val="4A4644"/>
                </a:solidFill>
                <a:latin typeface="Times New Roman" pitchFamily="18" charset="0"/>
                <a:cs typeface="Times New Roman" pitchFamily="18" charset="0"/>
              </a:rPr>
              <a:t>.</a:t>
            </a:r>
          </a:p>
        </p:txBody>
      </p:sp>
      <p:sp>
        <p:nvSpPr>
          <p:cNvPr id="7184" name="Rectangle 33"/>
          <p:cNvSpPr>
            <a:spLocks noChangeArrowheads="1"/>
          </p:cNvSpPr>
          <p:nvPr/>
        </p:nvSpPr>
        <p:spPr bwMode="auto">
          <a:xfrm>
            <a:off x="2558300" y="1885976"/>
            <a:ext cx="2547099" cy="4708981"/>
          </a:xfrm>
          <a:prstGeom prst="rect">
            <a:avLst/>
          </a:prstGeom>
          <a:noFill/>
          <a:ln w="9525">
            <a:noFill/>
            <a:miter lim="800000"/>
            <a:headEnd/>
            <a:tailEnd/>
          </a:ln>
        </p:spPr>
        <p:txBody>
          <a:bodyPr wrap="square" anchor="ctr">
            <a:spAutoFit/>
          </a:bodyPr>
          <a:lstStyle/>
          <a:p>
            <a:pPr algn="just" fontAlgn="base">
              <a:spcBef>
                <a:spcPct val="0"/>
              </a:spcBef>
              <a:spcAft>
                <a:spcPct val="0"/>
              </a:spcAft>
            </a:pPr>
            <a:r>
              <a:rPr lang="vi-VN" sz="2000" dirty="0" smtClean="0">
                <a:latin typeface="Times New Roman" pitchFamily="18" charset="0"/>
                <a:cs typeface="Times New Roman" pitchFamily="18" charset="0"/>
              </a:rPr>
              <a:t>Hôn mê vừa, do ức chế </a:t>
            </a:r>
            <a:r>
              <a:rPr lang="vi-VN" sz="2000" dirty="0"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tới </a:t>
            </a:r>
            <a:r>
              <a:rPr lang="vi-VN" sz="2000" dirty="0" smtClean="0">
                <a:latin typeface="Times New Roman" pitchFamily="18" charset="0"/>
                <a:cs typeface="Times New Roman" pitchFamily="18" charset="0"/>
              </a:rPr>
              <a:t>gian não,não giữa.</a:t>
            </a:r>
          </a:p>
          <a:p>
            <a:pPr algn="just" fontAlgn="base">
              <a:spcBef>
                <a:spcPct val="0"/>
              </a:spcBef>
              <a:spcAft>
                <a:spcPct val="0"/>
              </a:spcAft>
            </a:pPr>
            <a:r>
              <a:rPr lang="vi-VN" sz="2000" dirty="0" smtClean="0">
                <a:latin typeface="Times New Roman" pitchFamily="18" charset="0"/>
                <a:cs typeface="Times New Roman" pitchFamily="18" charset="0"/>
              </a:rPr>
              <a:t>- Ý thức-gọi hỏi không trả lời,kích thích đau mạnh không đáp ứng</a:t>
            </a:r>
          </a:p>
          <a:p>
            <a:pPr algn="just" fontAlgn="base">
              <a:spcBef>
                <a:spcPct val="0"/>
              </a:spcBef>
              <a:spcAft>
                <a:spcPct val="0"/>
              </a:spcAft>
            </a:pPr>
            <a:r>
              <a:rPr lang="vi-VN" sz="2000" dirty="0" smtClean="0">
                <a:latin typeface="Times New Roman" pitchFamily="18" charset="0"/>
                <a:cs typeface="Times New Roman" pitchFamily="18" charset="0"/>
              </a:rPr>
              <a:t>- Phản xạ- đồng tử, giác mạc kém hoặc </a:t>
            </a:r>
            <a:r>
              <a:rPr lang="vi-VN" sz="2000" dirty="0" smtClean="0">
                <a:latin typeface="Times New Roman" pitchFamily="18" charset="0"/>
                <a:cs typeface="Times New Roman" pitchFamily="18" charset="0"/>
              </a:rPr>
              <a:t>mất,còn</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phản </a:t>
            </a:r>
            <a:r>
              <a:rPr lang="vi-VN" sz="2000" dirty="0" smtClean="0">
                <a:latin typeface="Times New Roman" pitchFamily="18" charset="0"/>
                <a:cs typeface="Times New Roman" pitchFamily="18" charset="0"/>
              </a:rPr>
              <a:t>xạ nuốt.</a:t>
            </a:r>
          </a:p>
          <a:p>
            <a:pPr algn="just" fontAlgn="base">
              <a:spcBef>
                <a:spcPct val="0"/>
              </a:spcBef>
              <a:spcAft>
                <a:spcPct val="0"/>
              </a:spcAft>
            </a:pPr>
            <a:r>
              <a:rPr lang="vi-VN" sz="2000" dirty="0" smtClean="0">
                <a:latin typeface="Times New Roman" pitchFamily="18" charset="0"/>
                <a:cs typeface="Times New Roman" pitchFamily="18" charset="0"/>
              </a:rPr>
              <a:t>- TKTV– rối </a:t>
            </a:r>
            <a:r>
              <a:rPr lang="vi-VN" sz="2000" dirty="0" smtClean="0">
                <a:latin typeface="Times New Roman" pitchFamily="18" charset="0"/>
                <a:cs typeface="Times New Roman" pitchFamily="18" charset="0"/>
              </a:rPr>
              <a:t>l</a:t>
            </a:r>
            <a:r>
              <a:rPr lang="en-US" sz="2000" dirty="0" err="1" smtClean="0">
                <a:latin typeface="Times New Roman" pitchFamily="18" charset="0"/>
                <a:cs typeface="Times New Roman" pitchFamily="18" charset="0"/>
              </a:rPr>
              <a:t>ọa</a:t>
            </a:r>
            <a:r>
              <a:rPr lang="vi-VN" sz="2000" dirty="0" smtClean="0">
                <a:latin typeface="Times New Roman" pitchFamily="18" charset="0"/>
                <a:cs typeface="Times New Roman" pitchFamily="18" charset="0"/>
              </a:rPr>
              <a:t>n </a:t>
            </a:r>
            <a:r>
              <a:rPr lang="vi-VN" sz="2000" dirty="0" smtClean="0">
                <a:latin typeface="Times New Roman" pitchFamily="18" charset="0"/>
                <a:cs typeface="Times New Roman" pitchFamily="18" charset="0"/>
              </a:rPr>
              <a:t>nhịp thở, loạn nhịp tim, HA giao động, loạn thân nhiệt, đại tiểu tiện không tự chủ có thể thấy co cứng não</a:t>
            </a:r>
            <a:endParaRPr lang="en-US" sz="2000" dirty="0">
              <a:latin typeface="Times New Roman" pitchFamily="18" charset="0"/>
              <a:cs typeface="Times New Roman" pitchFamily="18" charset="0"/>
            </a:endParaRPr>
          </a:p>
        </p:txBody>
      </p:sp>
      <p:sp>
        <p:nvSpPr>
          <p:cNvPr id="7185" name="Rectangle 34"/>
          <p:cNvSpPr>
            <a:spLocks noChangeArrowheads="1"/>
          </p:cNvSpPr>
          <p:nvPr/>
        </p:nvSpPr>
        <p:spPr bwMode="auto">
          <a:xfrm>
            <a:off x="5105399" y="1810769"/>
            <a:ext cx="2138923" cy="4401205"/>
          </a:xfrm>
          <a:prstGeom prst="rect">
            <a:avLst/>
          </a:prstGeom>
          <a:noFill/>
          <a:ln w="9525">
            <a:noFill/>
            <a:miter lim="800000"/>
            <a:headEnd/>
            <a:tailEnd/>
          </a:ln>
        </p:spPr>
        <p:txBody>
          <a:bodyPr wrap="square" anchor="ctr">
            <a:spAutoFit/>
          </a:bodyPr>
          <a:lstStyle/>
          <a:p>
            <a:pPr algn="just" fontAlgn="base">
              <a:spcBef>
                <a:spcPct val="0"/>
              </a:spcBef>
              <a:spcAft>
                <a:spcPct val="0"/>
              </a:spcAft>
            </a:pPr>
            <a:r>
              <a:rPr lang="vi-VN" sz="2000" dirty="0" smtClean="0">
                <a:latin typeface="Times New Roman" pitchFamily="18" charset="0"/>
                <a:cs typeface="Times New Roman" pitchFamily="18" charset="0"/>
              </a:rPr>
              <a:t>Hôn mê sâu,do ức chế lan cầu não, một phần hành não</a:t>
            </a:r>
          </a:p>
          <a:p>
            <a:pPr algn="just" fontAlgn="base">
              <a:spcBef>
                <a:spcPct val="0"/>
              </a:spcBef>
              <a:spcAft>
                <a:spcPct val="0"/>
              </a:spcAft>
            </a:pPr>
            <a:r>
              <a:rPr lang="vi-VN"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Ý</a:t>
            </a:r>
            <a:r>
              <a:rPr lang="vi-VN"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thức - không đáp ứng với mọi kích thích.</a:t>
            </a:r>
          </a:p>
          <a:p>
            <a:pPr algn="just" fontAlgn="base">
              <a:spcBef>
                <a:spcPct val="0"/>
              </a:spcBef>
              <a:spcAft>
                <a:spcPct val="0"/>
              </a:spcAft>
            </a:pPr>
            <a:r>
              <a:rPr lang="vi-VN" sz="2000" dirty="0">
                <a:latin typeface="Times New Roman" pitchFamily="18" charset="0"/>
                <a:cs typeface="Times New Roman" pitchFamily="18" charset="0"/>
              </a:rPr>
              <a:t>-</a:t>
            </a:r>
            <a:r>
              <a:rPr lang="vi-VN" sz="2000" dirty="0" smtClean="0">
                <a:latin typeface="Times New Roman" pitchFamily="18" charset="0"/>
                <a:cs typeface="Times New Roman" pitchFamily="18" charset="0"/>
              </a:rPr>
              <a:t>Phản xạ- mất hết tất cả phản xạ nuốt, đồng tử giãn.</a:t>
            </a:r>
          </a:p>
          <a:p>
            <a:pPr algn="just" fontAlgn="base">
              <a:spcBef>
                <a:spcPct val="0"/>
              </a:spcBef>
              <a:spcAft>
                <a:spcPct val="0"/>
              </a:spcAft>
            </a:pPr>
            <a:r>
              <a:rPr lang="vi-VN" sz="2000" dirty="0">
                <a:latin typeface="Times New Roman" pitchFamily="18" charset="0"/>
                <a:cs typeface="Times New Roman" pitchFamily="18" charset="0"/>
              </a:rPr>
              <a:t>-</a:t>
            </a:r>
            <a:r>
              <a:rPr lang="vi-VN" sz="2000" dirty="0" smtClean="0">
                <a:latin typeface="Times New Roman" pitchFamily="18" charset="0"/>
                <a:cs typeface="Times New Roman" pitchFamily="18" charset="0"/>
              </a:rPr>
              <a:t> TKTV - suy tim, tụt huyết áp, thở yếu, loạn nhiệt, ỉa đái </a:t>
            </a:r>
            <a:r>
              <a:rPr lang="vi-VN" sz="2000" dirty="0" smtClean="0">
                <a:latin typeface="Times New Roman" pitchFamily="18" charset="0"/>
                <a:cs typeface="Times New Roman" pitchFamily="18" charset="0"/>
              </a:rPr>
              <a:t>dầm</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dề</a:t>
            </a:r>
            <a:r>
              <a:rPr lang="vi-VN" sz="2000" dirty="0" smtClean="0">
                <a:latin typeface="Times New Roman" pitchFamily="18" charset="0"/>
                <a:cs typeface="Times New Roman" pitchFamily="18" charset="0"/>
              </a:rPr>
              <a:t>, duỗi mất não?</a:t>
            </a:r>
            <a:endParaRPr lang="en-US" sz="2000" dirty="0">
              <a:latin typeface="Times New Roman" pitchFamily="18" charset="0"/>
              <a:cs typeface="Times New Roman" pitchFamily="18" charset="0"/>
            </a:endParaRPr>
          </a:p>
        </p:txBody>
      </p:sp>
      <p:sp>
        <p:nvSpPr>
          <p:cNvPr id="7186" name="Rectangle 35"/>
          <p:cNvSpPr>
            <a:spLocks noChangeArrowheads="1"/>
          </p:cNvSpPr>
          <p:nvPr/>
        </p:nvSpPr>
        <p:spPr bwMode="auto">
          <a:xfrm>
            <a:off x="7319000" y="1473493"/>
            <a:ext cx="1812178" cy="3000821"/>
          </a:xfrm>
          <a:prstGeom prst="rect">
            <a:avLst/>
          </a:prstGeom>
          <a:noFill/>
          <a:ln w="9525">
            <a:noFill/>
            <a:miter lim="800000"/>
            <a:headEnd/>
            <a:tailEnd/>
          </a:ln>
        </p:spPr>
        <p:txBody>
          <a:bodyPr wrap="square" anchor="ctr">
            <a:spAutoFit/>
          </a:bodyPr>
          <a:lstStyle/>
          <a:p>
            <a:pPr algn="just" fontAlgn="base">
              <a:spcBef>
                <a:spcPct val="0"/>
              </a:spcBef>
              <a:spcAft>
                <a:spcPct val="0"/>
              </a:spcAft>
            </a:pPr>
            <a:r>
              <a:rPr lang="vi-VN" sz="2100" dirty="0" smtClean="0">
                <a:latin typeface="Times New Roman" pitchFamily="18" charset="0"/>
                <a:cs typeface="Times New Roman" pitchFamily="18" charset="0"/>
              </a:rPr>
              <a:t>Hôn mê quá mức, do ức chế hành não</a:t>
            </a:r>
          </a:p>
          <a:p>
            <a:pPr algn="just" fontAlgn="base">
              <a:spcBef>
                <a:spcPct val="0"/>
              </a:spcBef>
              <a:spcAft>
                <a:spcPct val="0"/>
              </a:spcAft>
            </a:pPr>
            <a:r>
              <a:rPr lang="vi-VN" sz="2100" dirty="0" smtClean="0">
                <a:latin typeface="Times New Roman" pitchFamily="18" charset="0"/>
                <a:cs typeface="Times New Roman" pitchFamily="18" charset="0"/>
              </a:rPr>
              <a:t> -Thở máy do không còn tự thở được, đồng tử giãn, lạnh, tim yếu, huyết áp bằng 0</a:t>
            </a:r>
            <a:r>
              <a:rPr lang="vi-VN" dirty="0" smtClean="0">
                <a:cs typeface="Arial" charset="0"/>
              </a:rPr>
              <a:t>.</a:t>
            </a:r>
            <a:endParaRPr lang="en-US" dirty="0">
              <a:latin typeface="Arial" charset="0"/>
              <a:cs typeface="Arial" charset="0"/>
            </a:endParaRPr>
          </a:p>
        </p:txBody>
      </p:sp>
    </p:spTree>
    <p:extLst>
      <p:ext uri="{BB962C8B-B14F-4D97-AF65-F5344CB8AC3E}">
        <p14:creationId xmlns:p14="http://schemas.microsoft.com/office/powerpoint/2010/main" xmlns="" val="4107026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vi-VN" sz="4000" dirty="0" smtClean="0">
                <a:solidFill>
                  <a:srgbClr val="FF0000"/>
                </a:solidFill>
              </a:rPr>
              <a:t>BẢNG ĐIỂM GLASGOW</a:t>
            </a:r>
            <a:endParaRPr lang="en-US" sz="4000" dirty="0">
              <a:solidFill>
                <a:srgbClr val="FF0000"/>
              </a:solidFill>
            </a:endParaRPr>
          </a:p>
        </p:txBody>
      </p:sp>
      <p:sp>
        <p:nvSpPr>
          <p:cNvPr id="5" name="Content Placeholder 4"/>
          <p:cNvSpPr>
            <a:spLocks noGrp="1"/>
          </p:cNvSpPr>
          <p:nvPr>
            <p:ph sz="half" idx="1"/>
          </p:nvPr>
        </p:nvSpPr>
        <p:spPr>
          <a:xfrm>
            <a:off x="304800" y="1066800"/>
            <a:ext cx="3733800" cy="5562600"/>
          </a:xfrm>
        </p:spPr>
        <p:txBody>
          <a:bodyPr/>
          <a:lstStyle/>
          <a:p>
            <a:pPr marL="514350" indent="-514350">
              <a:buAutoNum type="arabicPeriod"/>
            </a:pPr>
            <a:r>
              <a:rPr lang="vi-VN" sz="2400" b="1" dirty="0" smtClean="0">
                <a:solidFill>
                  <a:srgbClr val="002060"/>
                </a:solidFill>
                <a:latin typeface="+mj-lt"/>
              </a:rPr>
              <a:t>Mắ</a:t>
            </a:r>
            <a:r>
              <a:rPr lang="vi-VN" sz="2400" b="1" dirty="0" smtClean="0">
                <a:latin typeface="+mj-lt"/>
              </a:rPr>
              <a:t>t</a:t>
            </a:r>
          </a:p>
          <a:p>
            <a:pPr>
              <a:buFontTx/>
              <a:buChar char="-"/>
            </a:pPr>
            <a:r>
              <a:rPr lang="vi-VN" sz="2400" dirty="0" smtClean="0">
                <a:latin typeface="+mj-lt"/>
              </a:rPr>
              <a:t>Mở tự nhiên (4)</a:t>
            </a:r>
          </a:p>
          <a:p>
            <a:pPr>
              <a:buFontTx/>
              <a:buChar char="-"/>
            </a:pPr>
            <a:r>
              <a:rPr lang="vi-VN" sz="2400" dirty="0" smtClean="0">
                <a:latin typeface="+mj-lt"/>
              </a:rPr>
              <a:t>Mở khi ra lệnh (3)</a:t>
            </a:r>
          </a:p>
          <a:p>
            <a:pPr>
              <a:buFontTx/>
              <a:buChar char="-"/>
            </a:pPr>
            <a:r>
              <a:rPr lang="vi-VN" sz="2400" dirty="0" smtClean="0">
                <a:latin typeface="+mj-lt"/>
              </a:rPr>
              <a:t>Mở khi gây đau (2)</a:t>
            </a:r>
          </a:p>
          <a:p>
            <a:pPr>
              <a:buFontTx/>
              <a:buChar char="-"/>
            </a:pPr>
            <a:r>
              <a:rPr lang="vi-VN" sz="2400" dirty="0" smtClean="0">
                <a:latin typeface="+mj-lt"/>
              </a:rPr>
              <a:t>Không mở khi kích </a:t>
            </a:r>
          </a:p>
          <a:p>
            <a:pPr marL="0" indent="0">
              <a:buNone/>
            </a:pPr>
            <a:r>
              <a:rPr lang="vi-VN" sz="2400" dirty="0">
                <a:latin typeface="+mj-lt"/>
              </a:rPr>
              <a:t> </a:t>
            </a:r>
            <a:r>
              <a:rPr lang="vi-VN" sz="2400" dirty="0" smtClean="0">
                <a:latin typeface="+mj-lt"/>
              </a:rPr>
              <a:t>   thích (1</a:t>
            </a:r>
            <a:r>
              <a:rPr lang="vi-VN" sz="2400" dirty="0" smtClean="0"/>
              <a:t>)</a:t>
            </a:r>
          </a:p>
          <a:p>
            <a:pPr marL="0" indent="0">
              <a:buNone/>
            </a:pPr>
            <a:r>
              <a:rPr lang="vi-VN" sz="2400" b="1" dirty="0" smtClean="0">
                <a:latin typeface="+mj-lt"/>
              </a:rPr>
              <a:t>3</a:t>
            </a:r>
            <a:r>
              <a:rPr lang="vi-VN" sz="2400" b="1" dirty="0" smtClean="0"/>
              <a:t>.</a:t>
            </a:r>
            <a:r>
              <a:rPr lang="vi-VN" sz="2400" b="1" dirty="0" smtClean="0">
                <a:latin typeface="+mj-lt"/>
              </a:rPr>
              <a:t> Vận động</a:t>
            </a:r>
          </a:p>
          <a:p>
            <a:pPr marL="0" indent="0">
              <a:buNone/>
            </a:pPr>
            <a:r>
              <a:rPr lang="vi-VN" sz="2400" dirty="0">
                <a:latin typeface="+mj-lt"/>
              </a:rPr>
              <a:t>- Làm đúng theo lệnh (6)</a:t>
            </a:r>
          </a:p>
          <a:p>
            <a:pPr marL="0" indent="0">
              <a:buNone/>
            </a:pPr>
            <a:r>
              <a:rPr lang="vi-VN" sz="2400" dirty="0" smtClean="0">
                <a:latin typeface="+mj-lt"/>
              </a:rPr>
              <a:t>- </a:t>
            </a:r>
            <a:r>
              <a:rPr lang="vi-VN" sz="2400" dirty="0">
                <a:latin typeface="+mj-lt"/>
              </a:rPr>
              <a:t>Đáp ứng khi đau (5)</a:t>
            </a:r>
          </a:p>
          <a:p>
            <a:pPr marL="0" indent="0">
              <a:buNone/>
            </a:pPr>
            <a:r>
              <a:rPr lang="vi-VN" sz="2400" dirty="0" smtClean="0">
                <a:latin typeface="+mj-lt"/>
              </a:rPr>
              <a:t>- </a:t>
            </a:r>
            <a:r>
              <a:rPr lang="vi-VN" sz="2400" dirty="0">
                <a:latin typeface="+mj-lt"/>
              </a:rPr>
              <a:t>Cử động không tự chủ (4)</a:t>
            </a:r>
          </a:p>
          <a:p>
            <a:pPr marL="0" indent="0">
              <a:buNone/>
            </a:pPr>
            <a:r>
              <a:rPr lang="vi-VN" sz="2400" dirty="0" smtClean="0">
                <a:latin typeface="+mj-lt"/>
              </a:rPr>
              <a:t>- </a:t>
            </a:r>
            <a:r>
              <a:rPr lang="vi-VN" sz="2400" dirty="0">
                <a:latin typeface="+mj-lt"/>
              </a:rPr>
              <a:t>Co cứng mất vỏ não (3)</a:t>
            </a:r>
          </a:p>
          <a:p>
            <a:pPr marL="0" indent="0">
              <a:buNone/>
            </a:pPr>
            <a:r>
              <a:rPr lang="vi-VN" sz="2400" dirty="0" smtClean="0">
                <a:latin typeface="+mj-lt"/>
              </a:rPr>
              <a:t>- </a:t>
            </a:r>
            <a:r>
              <a:rPr lang="vi-VN" sz="2400" dirty="0">
                <a:latin typeface="+mj-lt"/>
              </a:rPr>
              <a:t>Duỗi cứng mất não (2)</a:t>
            </a:r>
          </a:p>
          <a:p>
            <a:pPr marL="0" indent="0">
              <a:buNone/>
            </a:pPr>
            <a:r>
              <a:rPr lang="vi-VN" sz="2400" dirty="0" smtClean="0">
                <a:latin typeface="+mj-lt"/>
              </a:rPr>
              <a:t>- </a:t>
            </a:r>
            <a:r>
              <a:rPr lang="vi-VN" sz="2400" dirty="0">
                <a:latin typeface="+mj-lt"/>
              </a:rPr>
              <a:t>Không đáp ứng gì cả (1)</a:t>
            </a:r>
            <a:endParaRPr lang="vi-VN" sz="2400" dirty="0" smtClean="0"/>
          </a:p>
          <a:p>
            <a:pPr>
              <a:buFontTx/>
              <a:buChar char="-"/>
            </a:pPr>
            <a:endParaRPr lang="en-US" dirty="0"/>
          </a:p>
        </p:txBody>
      </p:sp>
      <p:sp>
        <p:nvSpPr>
          <p:cNvPr id="6" name="Content Placeholder 5"/>
          <p:cNvSpPr>
            <a:spLocks noGrp="1"/>
          </p:cNvSpPr>
          <p:nvPr>
            <p:ph sz="half" idx="2"/>
          </p:nvPr>
        </p:nvSpPr>
        <p:spPr>
          <a:xfrm>
            <a:off x="3886200" y="990600"/>
            <a:ext cx="5257800" cy="5867400"/>
          </a:xfrm>
        </p:spPr>
        <p:txBody>
          <a:bodyPr/>
          <a:lstStyle/>
          <a:p>
            <a:pPr marL="0" indent="0" algn="just">
              <a:buNone/>
            </a:pPr>
            <a:r>
              <a:rPr lang="vi-VN" sz="2400" b="1" dirty="0">
                <a:latin typeface="+mj-lt"/>
              </a:rPr>
              <a:t>2. Nói</a:t>
            </a:r>
          </a:p>
          <a:p>
            <a:pPr marL="0" indent="0" algn="just">
              <a:buNone/>
            </a:pPr>
            <a:r>
              <a:rPr lang="vi-VN" sz="2400" dirty="0" smtClean="0">
                <a:latin typeface="+mj-lt"/>
              </a:rPr>
              <a:t>-   Trả </a:t>
            </a:r>
            <a:r>
              <a:rPr lang="vi-VN" sz="2400" dirty="0">
                <a:latin typeface="+mj-lt"/>
              </a:rPr>
              <a:t>lời đúng (5)</a:t>
            </a:r>
          </a:p>
          <a:p>
            <a:pPr algn="just">
              <a:buFontTx/>
              <a:buChar char="-"/>
            </a:pPr>
            <a:r>
              <a:rPr lang="vi-VN" sz="2400" dirty="0" smtClean="0">
                <a:latin typeface="+mj-lt"/>
              </a:rPr>
              <a:t>Trả </a:t>
            </a:r>
            <a:r>
              <a:rPr lang="vi-VN" sz="2400" dirty="0">
                <a:latin typeface="+mj-lt"/>
              </a:rPr>
              <a:t>lời hạn chế (</a:t>
            </a:r>
            <a:r>
              <a:rPr lang="vi-VN" sz="2400" dirty="0" smtClean="0">
                <a:latin typeface="+mj-lt"/>
              </a:rPr>
              <a:t>4)</a:t>
            </a:r>
          </a:p>
          <a:p>
            <a:pPr algn="just">
              <a:buFontTx/>
              <a:buChar char="-"/>
            </a:pPr>
            <a:r>
              <a:rPr lang="vi-VN" sz="2400" dirty="0" smtClean="0">
                <a:latin typeface="+mj-lt"/>
              </a:rPr>
              <a:t>Trả </a:t>
            </a:r>
            <a:r>
              <a:rPr lang="vi-VN" sz="2400" dirty="0">
                <a:latin typeface="+mj-lt"/>
              </a:rPr>
              <a:t>lời lộn xộn (3)</a:t>
            </a:r>
          </a:p>
          <a:p>
            <a:pPr marL="0" indent="0" algn="just">
              <a:buNone/>
            </a:pPr>
            <a:r>
              <a:rPr lang="vi-VN" sz="2400" dirty="0">
                <a:latin typeface="+mj-lt"/>
              </a:rPr>
              <a:t>-</a:t>
            </a:r>
            <a:r>
              <a:rPr lang="vi-VN" sz="2400" dirty="0" smtClean="0">
                <a:latin typeface="+mj-lt"/>
              </a:rPr>
              <a:t>   Nói </a:t>
            </a:r>
            <a:r>
              <a:rPr lang="vi-VN" sz="2400" dirty="0">
                <a:latin typeface="+mj-lt"/>
              </a:rPr>
              <a:t>không rõ (2)</a:t>
            </a:r>
          </a:p>
          <a:p>
            <a:pPr marL="0" indent="0" algn="just">
              <a:buNone/>
            </a:pPr>
            <a:r>
              <a:rPr lang="vi-VN" sz="2400" dirty="0" smtClean="0">
                <a:latin typeface="+mj-lt"/>
              </a:rPr>
              <a:t>-    Không </a:t>
            </a:r>
            <a:r>
              <a:rPr lang="vi-VN" sz="2400" dirty="0">
                <a:latin typeface="+mj-lt"/>
              </a:rPr>
              <a:t>nói (1)</a:t>
            </a:r>
          </a:p>
          <a:p>
            <a:pPr marL="0" indent="0">
              <a:buNone/>
            </a:pPr>
            <a:r>
              <a:rPr lang="vi-VN" sz="2400" b="1" dirty="0" smtClean="0">
                <a:latin typeface="+mj-lt"/>
              </a:rPr>
              <a:t> *  Đánh </a:t>
            </a:r>
            <a:r>
              <a:rPr lang="vi-VN" sz="2400" b="1" dirty="0">
                <a:latin typeface="+mj-lt"/>
              </a:rPr>
              <a:t>giá:</a:t>
            </a:r>
          </a:p>
          <a:p>
            <a:r>
              <a:rPr lang="vi-VN" sz="2400" dirty="0">
                <a:latin typeface="+mj-lt"/>
              </a:rPr>
              <a:t>(+) = 15 điểm: bình thường.</a:t>
            </a:r>
          </a:p>
          <a:p>
            <a:r>
              <a:rPr lang="vi-VN" sz="2400" dirty="0">
                <a:latin typeface="+mj-lt"/>
              </a:rPr>
              <a:t>(+) = 14 - 10 điểm: rối loạn ý thức</a:t>
            </a:r>
          </a:p>
          <a:p>
            <a:r>
              <a:rPr lang="vi-VN" sz="2400" dirty="0">
                <a:latin typeface="+mj-lt"/>
              </a:rPr>
              <a:t>(+) = 10 - 8 điểm: rối loạn ý thức nặng</a:t>
            </a:r>
          </a:p>
          <a:p>
            <a:r>
              <a:rPr lang="vi-VN" sz="2400" dirty="0">
                <a:latin typeface="+mj-lt"/>
              </a:rPr>
              <a:t>(+) = 7 - 6 : hôn mê</a:t>
            </a:r>
          </a:p>
          <a:p>
            <a:r>
              <a:rPr lang="vi-VN" sz="2400" dirty="0">
                <a:latin typeface="+mj-lt"/>
              </a:rPr>
              <a:t>(+) = 5 - 4 điểm: hôn mê sâu</a:t>
            </a:r>
          </a:p>
          <a:p>
            <a:r>
              <a:rPr lang="vi-VN" sz="2400" dirty="0">
                <a:latin typeface="+mj-lt"/>
              </a:rPr>
              <a:t>(+) = 3 điểm: hôn mê không hồi phục</a:t>
            </a:r>
            <a:r>
              <a:rPr lang="vi-VN" sz="2400" dirty="0"/>
              <a:t>.</a:t>
            </a:r>
            <a:endParaRPr lang="en-US" sz="2400" dirty="0"/>
          </a:p>
        </p:txBody>
      </p:sp>
    </p:spTree>
    <p:extLst>
      <p:ext uri="{BB962C8B-B14F-4D97-AF65-F5344CB8AC3E}">
        <p14:creationId xmlns:p14="http://schemas.microsoft.com/office/powerpoint/2010/main" xmlns="" val="829033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70C0"/>
                </a:solidFill>
              </a:rPr>
              <a:t>IV. CÁC LOẠI HÔN MÊ </a:t>
            </a:r>
          </a:p>
        </p:txBody>
      </p:sp>
      <p:sp>
        <p:nvSpPr>
          <p:cNvPr id="5" name="Content Placeholder 4"/>
          <p:cNvSpPr>
            <a:spLocks noGrp="1"/>
          </p:cNvSpPr>
          <p:nvPr>
            <p:ph sz="half" idx="1"/>
          </p:nvPr>
        </p:nvSpPr>
        <p:spPr/>
        <p:txBody>
          <a:bodyPr/>
          <a:lstStyle/>
          <a:p>
            <a:pPr marL="0" indent="0">
              <a:buNone/>
            </a:pPr>
            <a:r>
              <a:rPr lang="vi-VN" b="1" dirty="0">
                <a:latin typeface="Times New Roman" pitchFamily="18" charset="0"/>
                <a:cs typeface="Times New Roman" pitchFamily="18" charset="0"/>
              </a:rPr>
              <a:t>1.Hôn mê nội </a:t>
            </a:r>
            <a:r>
              <a:rPr lang="vi-VN" b="1" dirty="0" smtClean="0">
                <a:latin typeface="Times New Roman" pitchFamily="18" charset="0"/>
                <a:cs typeface="Times New Roman" pitchFamily="18" charset="0"/>
              </a:rPr>
              <a:t>sinh</a:t>
            </a:r>
          </a:p>
          <a:p>
            <a:pPr>
              <a:buFontTx/>
              <a:buChar char="-"/>
            </a:pPr>
            <a:r>
              <a:rPr lang="vi-VN" sz="2400" dirty="0" smtClean="0">
                <a:latin typeface="Times New Roman" pitchFamily="18" charset="0"/>
                <a:cs typeface="Times New Roman" pitchFamily="18" charset="0"/>
              </a:rPr>
              <a:t>Hôn </a:t>
            </a:r>
            <a:r>
              <a:rPr lang="vi-VN" sz="2400" dirty="0">
                <a:latin typeface="Times New Roman" pitchFamily="18" charset="0"/>
                <a:cs typeface="Times New Roman" pitchFamily="18" charset="0"/>
              </a:rPr>
              <a:t>mê do tiểu đường </a:t>
            </a:r>
            <a:endParaRPr lang="vi-VN" sz="2400" dirty="0" smtClean="0">
              <a:latin typeface="Times New Roman" pitchFamily="18" charset="0"/>
              <a:cs typeface="Times New Roman" pitchFamily="18" charset="0"/>
            </a:endParaRPr>
          </a:p>
          <a:p>
            <a:pPr>
              <a:buFontTx/>
              <a:buChar char="-"/>
            </a:pPr>
            <a:r>
              <a:rPr lang="vi-VN" sz="2400" dirty="0" smtClean="0">
                <a:latin typeface="Times New Roman" pitchFamily="18" charset="0"/>
                <a:cs typeface="Times New Roman" pitchFamily="18" charset="0"/>
              </a:rPr>
              <a:t>Hôn </a:t>
            </a:r>
            <a:r>
              <a:rPr lang="vi-VN" sz="2400" dirty="0">
                <a:latin typeface="Times New Roman" pitchFamily="18" charset="0"/>
                <a:cs typeface="Times New Roman" pitchFamily="18" charset="0"/>
              </a:rPr>
              <a:t>mê do tăng urê huyết </a:t>
            </a:r>
            <a:endParaRPr lang="vi-VN" sz="2400" dirty="0" smtClean="0">
              <a:latin typeface="Times New Roman" pitchFamily="18" charset="0"/>
              <a:cs typeface="Times New Roman" pitchFamily="18" charset="0"/>
            </a:endParaRPr>
          </a:p>
          <a:p>
            <a:pPr>
              <a:buFontTx/>
              <a:buChar char="-"/>
            </a:pPr>
            <a:r>
              <a:rPr lang="vi-VN" sz="2400" dirty="0" smtClean="0">
                <a:latin typeface="Times New Roman" pitchFamily="18" charset="0"/>
                <a:cs typeface="Times New Roman" pitchFamily="18" charset="0"/>
              </a:rPr>
              <a:t>Hôn </a:t>
            </a:r>
            <a:r>
              <a:rPr lang="vi-VN" sz="2400" dirty="0">
                <a:latin typeface="Times New Roman" pitchFamily="18" charset="0"/>
                <a:cs typeface="Times New Roman" pitchFamily="18" charset="0"/>
              </a:rPr>
              <a:t>mê do cường </a:t>
            </a:r>
            <a:r>
              <a:rPr lang="vi-VN" sz="2400" dirty="0" smtClean="0">
                <a:latin typeface="Times New Roman" pitchFamily="18" charset="0"/>
                <a:cs typeface="Times New Roman" pitchFamily="18" charset="0"/>
              </a:rPr>
              <a:t>giáp</a:t>
            </a:r>
          </a:p>
          <a:p>
            <a:pPr>
              <a:buFontTx/>
              <a:buChar char="-"/>
            </a:pPr>
            <a:r>
              <a:rPr lang="vi-VN" sz="2400" dirty="0" smtClean="0">
                <a:latin typeface="Times New Roman" pitchFamily="18" charset="0"/>
                <a:cs typeface="Times New Roman" pitchFamily="18" charset="0"/>
              </a:rPr>
              <a:t>Hôn </a:t>
            </a:r>
            <a:r>
              <a:rPr lang="vi-VN" sz="2400" dirty="0">
                <a:latin typeface="Times New Roman" pitchFamily="18" charset="0"/>
                <a:cs typeface="Times New Roman" pitchFamily="18" charset="0"/>
              </a:rPr>
              <a:t>mê do thiểu năng </a:t>
            </a:r>
            <a:r>
              <a:rPr lang="vi-VN" sz="2400" dirty="0" smtClean="0">
                <a:latin typeface="Times New Roman" pitchFamily="18" charset="0"/>
                <a:cs typeface="Times New Roman" pitchFamily="18" charset="0"/>
              </a:rPr>
              <a:t>giáp</a:t>
            </a:r>
          </a:p>
          <a:p>
            <a:pPr>
              <a:buFontTx/>
              <a:buChar char="-"/>
            </a:pPr>
            <a:r>
              <a:rPr lang="vi-VN" sz="2400" dirty="0" smtClean="0">
                <a:latin typeface="Times New Roman" pitchFamily="18" charset="0"/>
                <a:cs typeface="Times New Roman" pitchFamily="18" charset="0"/>
              </a:rPr>
              <a:t>Suy </a:t>
            </a:r>
            <a:r>
              <a:rPr lang="vi-VN" sz="2400" dirty="0">
                <a:latin typeface="Times New Roman" pitchFamily="18" charset="0"/>
                <a:cs typeface="Times New Roman" pitchFamily="18" charset="0"/>
              </a:rPr>
              <a:t>tuyến thượng thận cấp, cơn Addison</a:t>
            </a:r>
            <a:r>
              <a:rPr lang="vi-VN" sz="2400" dirty="0" smtClean="0">
                <a:latin typeface="Times New Roman" pitchFamily="18" charset="0"/>
                <a:cs typeface="Times New Roman" pitchFamily="18" charset="0"/>
              </a:rPr>
              <a:t>.</a:t>
            </a:r>
          </a:p>
          <a:p>
            <a:pPr>
              <a:buFontTx/>
              <a:buChar char="-"/>
            </a:pP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Hôn mê tuyến </a:t>
            </a:r>
            <a:r>
              <a:rPr lang="vi-VN" sz="2400" dirty="0" smtClean="0">
                <a:latin typeface="Times New Roman" pitchFamily="18" charset="0"/>
                <a:cs typeface="Times New Roman" pitchFamily="18" charset="0"/>
              </a:rPr>
              <a:t>yên</a:t>
            </a:r>
          </a:p>
          <a:p>
            <a:pPr>
              <a:buFontTx/>
              <a:buChar char="-"/>
            </a:pPr>
            <a:r>
              <a:rPr lang="vi-VN" sz="2400" dirty="0" smtClean="0">
                <a:latin typeface="Times New Roman" pitchFamily="18" charset="0"/>
                <a:cs typeface="Times New Roman" pitchFamily="18" charset="0"/>
              </a:rPr>
              <a:t>Hôn mê gan</a:t>
            </a:r>
            <a:endParaRPr lang="en-US" sz="2400" dirty="0">
              <a:latin typeface="Times New Roman" pitchFamily="18" charset="0"/>
              <a:cs typeface="Times New Roman" pitchFamily="18" charset="0"/>
            </a:endParaRPr>
          </a:p>
        </p:txBody>
      </p:sp>
      <p:sp>
        <p:nvSpPr>
          <p:cNvPr id="6" name="Content Placeholder 5"/>
          <p:cNvSpPr>
            <a:spLocks noGrp="1"/>
          </p:cNvSpPr>
          <p:nvPr>
            <p:ph sz="half" idx="2"/>
          </p:nvPr>
        </p:nvSpPr>
        <p:spPr/>
        <p:txBody>
          <a:bodyPr/>
          <a:lstStyle/>
          <a:p>
            <a:pPr marL="0" indent="0">
              <a:buNone/>
            </a:pPr>
            <a:r>
              <a:rPr lang="vi-VN" b="1" dirty="0" smtClean="0">
                <a:latin typeface="+mj-lt"/>
              </a:rPr>
              <a:t>2. Hôn mê ngoại sinh</a:t>
            </a:r>
          </a:p>
          <a:p>
            <a:pPr>
              <a:buFontTx/>
              <a:buChar char="-"/>
            </a:pPr>
            <a:r>
              <a:rPr lang="vi-VN" sz="2400" dirty="0" smtClean="0">
                <a:latin typeface="+mj-lt"/>
              </a:rPr>
              <a:t>Hôn </a:t>
            </a:r>
            <a:r>
              <a:rPr lang="vi-VN" sz="2400" dirty="0">
                <a:latin typeface="+mj-lt"/>
              </a:rPr>
              <a:t>mê sau chấn thương sọ </a:t>
            </a:r>
            <a:r>
              <a:rPr lang="vi-VN" sz="2400" dirty="0" smtClean="0">
                <a:latin typeface="+mj-lt"/>
              </a:rPr>
              <a:t>não</a:t>
            </a:r>
          </a:p>
          <a:p>
            <a:pPr>
              <a:buFontTx/>
              <a:buChar char="-"/>
            </a:pPr>
            <a:r>
              <a:rPr lang="pt-BR" sz="2400" dirty="0">
                <a:latin typeface="Times New Roman" pitchFamily="18" charset="0"/>
                <a:cs typeface="Times New Roman" pitchFamily="18" charset="0"/>
              </a:rPr>
              <a:t>Hôn mê do chảy máu </a:t>
            </a:r>
            <a:r>
              <a:rPr lang="pt-BR" sz="2400" dirty="0" smtClean="0">
                <a:latin typeface="Times New Roman" pitchFamily="18" charset="0"/>
                <a:cs typeface="Times New Roman" pitchFamily="18" charset="0"/>
              </a:rPr>
              <a:t>não</a:t>
            </a:r>
            <a:endParaRPr lang="vi-VN" sz="2400" dirty="0" smtClean="0">
              <a:latin typeface="Times New Roman" pitchFamily="18" charset="0"/>
              <a:cs typeface="Times New Roman" pitchFamily="18" charset="0"/>
            </a:endParaRPr>
          </a:p>
          <a:p>
            <a:pPr>
              <a:buFontTx/>
              <a:buChar char="-"/>
            </a:pPr>
            <a:r>
              <a:rPr lang="pt-BR" sz="2400" dirty="0">
                <a:latin typeface="Times New Roman" pitchFamily="18" charset="0"/>
                <a:cs typeface="Times New Roman" pitchFamily="18" charset="0"/>
              </a:rPr>
              <a:t>Hôn mê do viêm não </a:t>
            </a:r>
            <a:r>
              <a:rPr lang="pt-BR" sz="2400" dirty="0" smtClean="0">
                <a:latin typeface="Times New Roman" pitchFamily="18" charset="0"/>
                <a:cs typeface="Times New Roman" pitchFamily="18" charset="0"/>
              </a:rPr>
              <a:t>virus</a:t>
            </a:r>
            <a:endParaRPr lang="vi-VN" sz="2400" dirty="0" smtClean="0">
              <a:latin typeface="Times New Roman" pitchFamily="18" charset="0"/>
              <a:cs typeface="Times New Roman" pitchFamily="18" charset="0"/>
            </a:endParaRPr>
          </a:p>
          <a:p>
            <a:pPr>
              <a:buFontTx/>
              <a:buChar char="-"/>
            </a:pPr>
            <a:r>
              <a:rPr lang="vi-VN" sz="2400" dirty="0">
                <a:latin typeface="+mj-lt"/>
              </a:rPr>
              <a:t>Hôn mê do ngộ độc thuốc </a:t>
            </a:r>
            <a:r>
              <a:rPr lang="vi-VN" sz="2400" dirty="0" smtClean="0">
                <a:latin typeface="+mj-lt"/>
              </a:rPr>
              <a:t>ngủ</a:t>
            </a:r>
          </a:p>
          <a:p>
            <a:pPr marL="0" indent="0">
              <a:buNone/>
            </a:pPr>
            <a:endParaRPr lang="en-US" sz="2400" dirty="0">
              <a:latin typeface="+mj-lt"/>
            </a:endParaRPr>
          </a:p>
        </p:txBody>
      </p:sp>
    </p:spTree>
    <p:extLst>
      <p:ext uri="{BB962C8B-B14F-4D97-AF65-F5344CB8AC3E}">
        <p14:creationId xmlns:p14="http://schemas.microsoft.com/office/powerpoint/2010/main" xmlns="" val="3277781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vi-VN" sz="4000" dirty="0" smtClean="0"/>
              <a:t>V. NGUYÊN TẮC XỬ TRÍ CẤP CỨU</a:t>
            </a:r>
            <a:endParaRPr lang="en-US" sz="4000" dirty="0"/>
          </a:p>
        </p:txBody>
      </p:sp>
      <p:sp>
        <p:nvSpPr>
          <p:cNvPr id="3" name="Content Placeholder 2"/>
          <p:cNvSpPr>
            <a:spLocks noGrp="1"/>
          </p:cNvSpPr>
          <p:nvPr>
            <p:ph idx="1"/>
          </p:nvPr>
        </p:nvSpPr>
        <p:spPr>
          <a:xfrm>
            <a:off x="428596" y="1285860"/>
            <a:ext cx="8229600" cy="5334000"/>
          </a:xfrm>
        </p:spPr>
        <p:txBody>
          <a:bodyPr>
            <a:noAutofit/>
          </a:bodyPr>
          <a:lstStyle/>
          <a:p>
            <a:pPr marL="0" indent="0">
              <a:buNone/>
            </a:pPr>
            <a:r>
              <a:rPr lang="vi-VN" b="1" i="1" dirty="0">
                <a:solidFill>
                  <a:schemeClr val="tx1"/>
                </a:solidFill>
                <a:latin typeface="+mn-lt"/>
              </a:rPr>
              <a:t>Cần lưu ý</a:t>
            </a:r>
            <a:r>
              <a:rPr lang="vi-VN" dirty="0">
                <a:solidFill>
                  <a:schemeClr val="tx1"/>
                </a:solidFill>
                <a:latin typeface="+mn-lt"/>
              </a:rPr>
              <a:t>:</a:t>
            </a:r>
          </a:p>
          <a:p>
            <a:pPr marL="0" indent="0">
              <a:buNone/>
            </a:pPr>
            <a:r>
              <a:rPr lang="vi-VN" dirty="0">
                <a:solidFill>
                  <a:schemeClr val="tx1"/>
                </a:solidFill>
                <a:latin typeface="+mn-lt"/>
              </a:rPr>
              <a:t>* Hôn mê luôn có nguy cơ: Ngạt thở cấp + Suy tim mạch</a:t>
            </a:r>
          </a:p>
          <a:p>
            <a:pPr marL="0" indent="0">
              <a:buNone/>
            </a:pPr>
            <a:r>
              <a:rPr lang="vi-VN" dirty="0">
                <a:solidFill>
                  <a:schemeClr val="tx1"/>
                </a:solidFill>
                <a:latin typeface="+mn-lt"/>
              </a:rPr>
              <a:t>+ Thiếu máu não</a:t>
            </a:r>
          </a:p>
          <a:p>
            <a:pPr marL="0" indent="0">
              <a:buNone/>
            </a:pPr>
            <a:r>
              <a:rPr lang="vi-VN" b="1" dirty="0">
                <a:solidFill>
                  <a:schemeClr val="tx1"/>
                </a:solidFill>
                <a:latin typeface="+mn-lt"/>
              </a:rPr>
              <a:t>* </a:t>
            </a:r>
            <a:r>
              <a:rPr lang="vi-VN" dirty="0">
                <a:solidFill>
                  <a:schemeClr val="tx1"/>
                </a:solidFill>
                <a:latin typeface="+mn-lt"/>
              </a:rPr>
              <a:t>Phải nghĩ trước tiên đến: Do chấn thương + Mạch não</a:t>
            </a:r>
          </a:p>
          <a:p>
            <a:pPr marL="0" indent="0">
              <a:buNone/>
            </a:pPr>
            <a:r>
              <a:rPr lang="vi-VN" dirty="0">
                <a:solidFill>
                  <a:schemeClr val="tx1"/>
                </a:solidFill>
                <a:latin typeface="+mn-lt"/>
              </a:rPr>
              <a:t>+ Chuyển hóa + Nhiễm độc</a:t>
            </a:r>
          </a:p>
          <a:p>
            <a:pPr marL="0" indent="0">
              <a:buNone/>
            </a:pPr>
            <a:r>
              <a:rPr lang="vi-VN" b="1" dirty="0">
                <a:solidFill>
                  <a:schemeClr val="tx1"/>
                </a:solidFill>
                <a:latin typeface="+mn-lt"/>
              </a:rPr>
              <a:t>*</a:t>
            </a:r>
            <a:r>
              <a:rPr lang="vi-VN" dirty="0">
                <a:solidFill>
                  <a:schemeClr val="tx1"/>
                </a:solidFill>
                <a:latin typeface="+mn-lt"/>
              </a:rPr>
              <a:t> Làm ngay: Đặt canun Mayo + Truyền dịch (không muối).</a:t>
            </a:r>
          </a:p>
          <a:p>
            <a:r>
              <a:rPr lang="vi-VN" dirty="0">
                <a:solidFill>
                  <a:schemeClr val="tx1"/>
                </a:solidFill>
                <a:latin typeface="+mn-lt"/>
              </a:rPr>
              <a:t>Đảm bảo chức năng sống cho bệnh nhân</a:t>
            </a:r>
            <a:r>
              <a:rPr lang="vi-VN" dirty="0">
                <a:latin typeface="+mn-lt"/>
              </a:rPr>
              <a:t>:</a:t>
            </a:r>
          </a:p>
          <a:p>
            <a:pPr marL="0" indent="0">
              <a:buNone/>
            </a:pPr>
            <a:r>
              <a:rPr lang="vi-VN" dirty="0">
                <a:solidFill>
                  <a:schemeClr val="tx1"/>
                </a:solidFill>
                <a:latin typeface="+mn-lt"/>
              </a:rPr>
              <a:t>− </a:t>
            </a:r>
            <a:r>
              <a:rPr lang="vi-VN" b="1" i="1" dirty="0">
                <a:solidFill>
                  <a:schemeClr val="tx1"/>
                </a:solidFill>
                <a:latin typeface="+mn-lt"/>
              </a:rPr>
              <a:t>Kiểm soát tốt chức năng </a:t>
            </a:r>
            <a:r>
              <a:rPr lang="vi-VN" b="1" i="1" dirty="0" smtClean="0">
                <a:solidFill>
                  <a:schemeClr val="tx1"/>
                </a:solidFill>
                <a:latin typeface="+mn-lt"/>
              </a:rPr>
              <a:t>hô hấp:</a:t>
            </a:r>
          </a:p>
          <a:p>
            <a:pPr marL="0" indent="0">
              <a:buNone/>
            </a:pPr>
            <a:r>
              <a:rPr lang="vi-VN" dirty="0" smtClean="0">
                <a:solidFill>
                  <a:schemeClr val="tx1"/>
                </a:solidFill>
                <a:latin typeface="+mn-lt"/>
              </a:rPr>
              <a:t>+ khai thông đường thở:lấy dị vật, hút đờm </a:t>
            </a:r>
            <a:r>
              <a:rPr lang="en-US" dirty="0" err="1" smtClean="0">
                <a:solidFill>
                  <a:schemeClr val="tx1"/>
                </a:solidFill>
                <a:latin typeface="+mn-lt"/>
              </a:rPr>
              <a:t>dã</a:t>
            </a:r>
            <a:r>
              <a:rPr lang="vi-VN" dirty="0" smtClean="0">
                <a:solidFill>
                  <a:schemeClr val="tx1"/>
                </a:solidFill>
                <a:latin typeface="+mn-lt"/>
              </a:rPr>
              <a:t>i</a:t>
            </a:r>
            <a:r>
              <a:rPr lang="vi-VN" dirty="0" smtClean="0">
                <a:solidFill>
                  <a:schemeClr val="tx1"/>
                </a:solidFill>
                <a:latin typeface="+mn-lt"/>
              </a:rPr>
              <a:t>, đặt đầu nghiêng sang 1 bên.</a:t>
            </a:r>
          </a:p>
          <a:p>
            <a:pPr marL="0" indent="0">
              <a:buNone/>
            </a:pPr>
            <a:r>
              <a:rPr lang="vi-VN" dirty="0" smtClean="0">
                <a:solidFill>
                  <a:schemeClr val="tx1"/>
                </a:solidFill>
                <a:latin typeface="+mn-lt"/>
              </a:rPr>
              <a:t>+ Cung cấp oxy: cho thở qua mặt nạ hoặc kính mũi, theo dõi tình trạng hô hấp</a:t>
            </a:r>
          </a:p>
          <a:p>
            <a:pPr marL="0" indent="0">
              <a:buNone/>
            </a:pPr>
            <a:endParaRPr lang="vi-VN" dirty="0">
              <a:solidFill>
                <a:schemeClr val="tx1"/>
              </a:solidFill>
              <a:latin typeface="+mn-lt"/>
            </a:endParaRPr>
          </a:p>
        </p:txBody>
      </p:sp>
    </p:spTree>
    <p:extLst>
      <p:ext uri="{BB962C8B-B14F-4D97-AF65-F5344CB8AC3E}">
        <p14:creationId xmlns:p14="http://schemas.microsoft.com/office/powerpoint/2010/main" xmlns="" val="2563961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Custom 78">
      <a:dk1>
        <a:srgbClr val="2D2015"/>
      </a:dk1>
      <a:lt1>
        <a:srgbClr val="FFFFFF"/>
      </a:lt1>
      <a:dk2>
        <a:srgbClr val="523E26"/>
      </a:dk2>
      <a:lt2>
        <a:srgbClr val="E9D683"/>
      </a:lt2>
      <a:accent1>
        <a:srgbClr val="E19023"/>
      </a:accent1>
      <a:accent2>
        <a:srgbClr val="7AAC54"/>
      </a:accent2>
      <a:accent3>
        <a:srgbClr val="B3AFAC"/>
      </a:accent3>
      <a:accent4>
        <a:srgbClr val="AE7C52"/>
      </a:accent4>
      <a:accent5>
        <a:srgbClr val="EEC6AC"/>
      </a:accent5>
      <a:accent6>
        <a:srgbClr val="6E9B4B"/>
      </a:accent6>
      <a:hlink>
        <a:srgbClr val="E9D683"/>
      </a:hlink>
      <a:folHlink>
        <a:srgbClr val="E9D6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527</TotalTime>
  <Words>1987</Words>
  <Application>Microsoft Office PowerPoint</Application>
  <PresentationFormat>On-screen Show (4:3)</PresentationFormat>
  <Paragraphs>187</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Executive</vt:lpstr>
      <vt:lpstr>1_Office Theme</vt:lpstr>
      <vt:lpstr>CHĂM SÓC BỆNH NHÂN HÔN MÊ</vt:lpstr>
      <vt:lpstr>NỘI DUNG</vt:lpstr>
      <vt:lpstr>I. ĐỊNH NGHĨA</vt:lpstr>
      <vt:lpstr>II. NGUYÊN NHÂN</vt:lpstr>
      <vt:lpstr>Slide 5</vt:lpstr>
      <vt:lpstr>Slide 6</vt:lpstr>
      <vt:lpstr>BẢNG ĐIỂM GLASGOW</vt:lpstr>
      <vt:lpstr>IV. CÁC LOẠI HÔN MÊ </vt:lpstr>
      <vt:lpstr>V. NGUYÊN TẮC XỬ TRÍ CẤP CỨU</vt:lpstr>
      <vt:lpstr>Slide 10</vt:lpstr>
      <vt:lpstr>Slide 11</vt:lpstr>
      <vt:lpstr>VI. KẾ HOẠCH CHĂM SÓC</vt:lpstr>
      <vt:lpstr>Slide 13</vt:lpstr>
      <vt:lpstr>Slide 14</vt:lpstr>
      <vt:lpstr>Slide 15</vt:lpstr>
      <vt:lpstr>TÀI LIỆU THAM KHẢO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NAM</cp:lastModifiedBy>
  <cp:revision>64</cp:revision>
  <dcterms:created xsi:type="dcterms:W3CDTF">2017-05-29T09:01:05Z</dcterms:created>
  <dcterms:modified xsi:type="dcterms:W3CDTF">2017-05-30T07:26:03Z</dcterms:modified>
</cp:coreProperties>
</file>