
<file path=[Content_Types].xml><?xml version="1.0" encoding="utf-8"?>
<Types xmlns="http://schemas.openxmlformats.org/package/2006/content-types">
  <Default Extension="jpg" ContentType="image/jpeg"/>
  <Default Extension="JPG" ContentType="image/jpeg"/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gif" ContentType="image/gif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59" r:id="rId2"/>
  </p:sldMasterIdLst>
  <p:notesMasterIdLst>
    <p:notesMasterId r:id="rId1"/>
  </p:notesMasterIdLst>
  <p:sldIdLst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21" Type="http://schemas.openxmlformats.org/officeDocument/2006/relationships/tableStyles" Target="tableStyles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3" Type="http://schemas.openxmlformats.org/officeDocument/2006/relationships/slide" Target="slides/slide11.xml"/><Relationship Id="rId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11" Type="http://schemas.openxmlformats.org/officeDocument/2006/relationships/slide" Target="slides/slide9.xml"/><Relationship Id="rId3" Type="http://schemas.openxmlformats.org/officeDocument/2006/relationships/slide" Target="slides/slide1.xml"/><Relationship Id="rId20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8" Type="http://schemas.openxmlformats.org/officeDocument/2006/relationships/slide" Target="slides/slide6.xml"/><Relationship Id="rId7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lIns="91440" tIns="45720" rIns="91440" bIns="45720"/>
          <a:lstStyle>
            <a:lvl1pPr lvl="0" algn="l" rtl="0">
              <a:defRPr sz="1200"/>
            </a:lvl1pPr>
          </a:lstStyle>
          <a:p/>
        </p:txBody>
      </p:sp>
      <p:sp>
        <p:nvSpPr>
          <p:cNvPr id="3" name=""/>
          <p:cNvSpPr txBox="1"/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lIns="91440" tIns="45720" rIns="91440" bIns="45720"/>
          <a:lstStyle>
            <a:lvl1pPr lvl="0" algn="r" rtl="0">
              <a:defRPr sz="1200"/>
            </a:lvl1pPr>
          </a:lstStyle>
          <a:p/>
        </p:txBody>
      </p:sp>
      <p:sp>
        <p:nvSpPr>
          <p:cNvPr id="4" name=""/>
          <p:cNvSpPr txBox="1"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srgbClr val="000000"/>
            </a:solidFill>
          </a:ln>
        </p:spPr>
        <p:txBody>
          <a:bodyPr lIns="91440" tIns="45720" rIns="91440" bIns="45720" anchor="ctr"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body" idx="3" sz="quarter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 rtl="0"/>
            <a:r>
              <a:rPr/>
              <a:t>Click to edit Master text styles</a:t>
            </a:r>
          </a:p>
          <a:p>
            <a:pPr lvl="1" rtl="0"/>
            <a:r>
              <a:rPr/>
              <a:t>Second level</a:t>
            </a:r>
          </a:p>
          <a:p>
            <a:pPr lvl="2" rtl="0"/>
            <a:r>
              <a:rPr/>
              <a:t>Third level</a:t>
            </a:r>
          </a:p>
          <a:p>
            <a:pPr lvl="3" rtl="0"/>
            <a:r>
              <a:rPr/>
              <a:t>Fourth level</a:t>
            </a:r>
          </a:p>
          <a:p>
            <a:pPr lvl="4" rtl="0"/>
            <a:r>
              <a:rPr/>
              <a:t>Fifth level</a:t>
            </a:r>
          </a:p>
        </p:txBody>
      </p:sp>
      <p:sp>
        <p:nvSpPr>
          <p:cNvPr id="6" name=""/>
          <p:cNvSpPr txBox="1"/>
          <p:nvPr>
            <p:ph type="ftr" idx="4" sz="quarter"/>
          </p:nvPr>
        </p:nvSpPr>
        <p:spPr>
          <a:xfrm>
            <a:off x="0" y="8685214"/>
            <a:ext cx="2971800" cy="458786"/>
          </a:xfrm>
          <a:prstGeom prst="rect"/>
        </p:spPr>
        <p:txBody>
          <a:bodyPr lIns="91440" tIns="45720" rIns="91440" bIns="45720" anchor="b"/>
          <a:lstStyle>
            <a:lvl1pPr lvl="0" algn="l" rtl="0">
              <a:defRPr sz="1200"/>
            </a:lvl1pPr>
          </a:lstStyle>
          <a:p/>
        </p:txBody>
      </p:sp>
      <p:sp>
        <p:nvSpPr>
          <p:cNvPr id="7" name=""/>
          <p:cNvSpPr txBox="1"/>
          <p:nvPr>
            <p:ph type="sldNum" idx="5" sz="quarter"/>
          </p:nvPr>
        </p:nvSpPr>
        <p:spPr>
          <a:xfrm>
            <a:off x="3884613" y="8685214"/>
            <a:ext cx="2971800" cy="458786"/>
          </a:xfrm>
          <a:prstGeom prst="rect"/>
        </p:spPr>
        <p:txBody>
          <a:bodyPr lIns="91440" tIns="45720" rIns="91440" bIns="45720" anchor="b"/>
          <a:lstStyle>
            <a:lvl1pPr lvl="0" algn="r" rtl="0">
              <a:defRPr sz="1200"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vl="0" algn="l" rtl="0" marL="0">
      <a:defRPr sz="1200">
        <a:solidFill>
          <a:schemeClr val="tx1"/>
        </a:solidFill>
        <a:latin typeface="Calibri"/>
      </a:defRPr>
    </a:lvl1pPr>
    <a:lvl2pPr lvl="0" algn="l" rtl="0" marL="457200">
      <a:defRPr sz="1200">
        <a:solidFill>
          <a:schemeClr val="tx1"/>
        </a:solidFill>
        <a:latin typeface="Calibri"/>
      </a:defRPr>
    </a:lvl2pPr>
    <a:lvl3pPr lvl="0" algn="l" rtl="0" marL="914400">
      <a:defRPr sz="1200">
        <a:solidFill>
          <a:schemeClr val="tx1"/>
        </a:solidFill>
        <a:latin typeface="Calibri"/>
      </a:defRPr>
    </a:lvl3pPr>
    <a:lvl4pPr lvl="0" algn="l" rtl="0" marL="1371600">
      <a:defRPr sz="1200">
        <a:solidFill>
          <a:schemeClr val="tx1"/>
        </a:solidFill>
        <a:latin typeface="Calibri"/>
      </a:defRPr>
    </a:lvl4pPr>
    <a:lvl5pPr lvl="0" algn="l" rtl="0" marL="1828800">
      <a:defRPr sz="1200">
        <a:solidFill>
          <a:schemeClr val="tx1"/>
        </a:solidFill>
        <a:latin typeface="Calibri"/>
      </a:defRPr>
    </a:lvl5pPr>
    <a:lvl6pPr lvl="0" algn="l" rtl="0" marL="2286000">
      <a:defRPr sz="1200">
        <a:solidFill>
          <a:schemeClr val="tx1"/>
        </a:solidFill>
        <a:latin typeface="Calibri"/>
      </a:defRPr>
    </a:lvl6pPr>
    <a:lvl7pPr lvl="0" algn="l" rtl="0" marL="2743200">
      <a:defRPr sz="1200">
        <a:solidFill>
          <a:schemeClr val="tx1"/>
        </a:solidFill>
        <a:latin typeface="Calibri"/>
      </a:defRPr>
    </a:lvl7pPr>
    <a:lvl8pPr lvl="0" algn="l" rtl="0" marL="3200400">
      <a:defRPr sz="1200">
        <a:solidFill>
          <a:schemeClr val="tx1"/>
        </a:solidFill>
        <a:latin typeface="Calibri"/>
      </a:defRPr>
    </a:lvl8pPr>
    <a:lvl9pPr lvl="0" algn="l" rtl="0" marL="3657600">
      <a:defRPr sz="1200">
        <a:solidFill>
          <a:schemeClr val="tx1"/>
        </a:solidFill>
        <a:latin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/Relationships>
</file>

<file path=ppt/notesSlides/_rels/notesSlide2.xml.rels><?xml version="1.0" encoding="UTF-8" standalone="yes"?>
<Relationships xmlns="http://schemas.openxmlformats.org/package/2006/relationships"></Relationships>
</file>

<file path=ppt/notesSlides/_rels/notesSlide3.xml.rels><?xml version="1.0" encoding="UTF-8" standalone="yes"?>
<Relationships xmlns="http://schemas.openxmlformats.org/package/2006/relationships"></Relationships>
</file>

<file path=ppt/notesSlides/notesSlide1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sldImg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body" idx="1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Num" idx="10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notes>
</file>

<file path=ppt/notesSlides/notesSlide2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3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/>
        </p:spPr>
        <p:txBody>
          <a:bodyPr anchor="b"/>
          <a:lstStyle>
            <a:lvl1pPr lvl="0" rtl="0">
              <a:defRPr sz="3200"/>
            </a:lvl1pPr>
          </a:lstStyle>
          <a:p>
            <a:pPr lvl="0" rt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/>
        </p:spPr>
        <p:txBody>
          <a:bodyPr/>
          <a:lstStyle>
            <a:lvl1pPr lvl="0" rtl="0">
              <a:defRPr sz="3200"/>
            </a:lvl1pPr>
          </a:lstStyle>
          <a:p>
            <a:pPr lvl="0" rtl="0"/>
            <a:r>
              <a:rPr/>
              <a:t>Click to edit Master text styles</a:t>
            </a:r>
          </a:p>
          <a:p>
            <a:pPr lvl="1" rtl="0"/>
            <a:r>
              <a:rPr/>
              <a:t>Second level</a:t>
            </a:r>
          </a:p>
          <a:p>
            <a:pPr lvl="2" rtl="0"/>
            <a:r>
              <a:rPr/>
              <a:t>Third level</a:t>
            </a:r>
          </a:p>
          <a:p>
            <a:pPr lvl="3" rtl="0"/>
            <a:r>
              <a:rPr/>
              <a:t>Fourth level</a:t>
            </a:r>
          </a:p>
          <a:p>
            <a:pPr lvl="4" rt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839788" y="2057400"/>
            <a:ext cx="3932237" cy="3811588"/>
          </a:xfrm>
          <a:prstGeom prst="rect"/>
        </p:spPr>
        <p:txBody>
          <a:bodyPr/>
          <a:lstStyle>
            <a:lvl1pPr lvl="0" rtl="0" marL="0" indent="0">
              <a:buNone/>
              <a:defRPr sz="1600"/>
            </a:lvl1pPr>
          </a:lstStyle>
          <a:p>
            <a:pPr lvl="0" rtl="0"/>
            <a:r>
              <a:rPr/>
              <a:t>Click to edit Master text styles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 sz="half"/>
          </p:nvPr>
        </p:nvSpPr>
        <p:spPr>
          <a:xfrm>
            <a:off x="838200" y="1825625"/>
            <a:ext cx="5181600" cy="435133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/>
              <a:t>Click to edit Master text styles</a:t>
            </a:r>
          </a:p>
          <a:p>
            <a:pPr lvl="1" rtl="0"/>
            <a:r>
              <a:rPr/>
              <a:t>Second level</a:t>
            </a:r>
          </a:p>
          <a:p>
            <a:pPr lvl="2" rtl="0"/>
            <a:r>
              <a:rPr/>
              <a:t>Third level</a:t>
            </a:r>
          </a:p>
          <a:p>
            <a:pPr lvl="3" rtl="0"/>
            <a:r>
              <a:rPr/>
              <a:t>Fourth level</a:t>
            </a:r>
          </a:p>
          <a:p>
            <a:pPr lvl="4" rt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6172200" y="1825625"/>
            <a:ext cx="5181600" cy="435133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/>
              <a:t>Click to edit Master text styles</a:t>
            </a:r>
          </a:p>
          <a:p>
            <a:pPr lvl="1" rtl="0"/>
            <a:r>
              <a:rPr/>
              <a:t>Second level</a:t>
            </a:r>
          </a:p>
          <a:p>
            <a:pPr lvl="2" rtl="0"/>
            <a:r>
              <a:rPr/>
              <a:t>Third level</a:t>
            </a:r>
          </a:p>
          <a:p>
            <a:pPr lvl="3" rtl="0"/>
            <a:r>
              <a:rPr/>
              <a:t>Fourth level</a:t>
            </a:r>
          </a:p>
          <a:p>
            <a:pPr lvl="4" rtl="0"/>
            <a:r>
              <a:rPr/>
              <a:t>Fifth level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/>
        </p:spPr>
        <p:txBody>
          <a:bodyPr anchor="b"/>
          <a:lstStyle>
            <a:lvl1pPr lvl="0" rtl="0">
              <a:defRPr sz="3200"/>
            </a:lvl1pPr>
          </a:lstStyle>
          <a:p>
            <a:pPr lvl="0" rt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/>
        </p:spPr>
        <p:txBody>
          <a:bodyPr/>
          <a:lstStyle>
            <a:lvl1pPr lvl="0" rtl="0" marL="0" indent="0">
              <a:buNone/>
              <a:defRPr sz="3200"/>
            </a:lvl1pPr>
          </a:lstStyle>
          <a:p/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839788" y="2057400"/>
            <a:ext cx="3932237" cy="3811588"/>
          </a:xfrm>
          <a:prstGeom prst="rect"/>
        </p:spPr>
        <p:txBody>
          <a:bodyPr/>
          <a:lstStyle>
            <a:lvl1pPr lvl="0" rtl="0" marL="0" indent="0">
              <a:buNone/>
              <a:defRPr sz="1600"/>
            </a:lvl1pPr>
          </a:lstStyle>
          <a:p>
            <a:pPr lvl="0" rtl="0"/>
            <a:r>
              <a:rPr/>
              <a:t>Click to edit Master text styles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/>
        </p:spPr>
        <p:txBody>
          <a:bodyPr anchor="b"/>
          <a:lstStyle>
            <a:lvl1pPr lvl="0" rtl="0">
              <a:defRPr sz="6000"/>
            </a:lvl1pPr>
          </a:lstStyle>
          <a:p>
            <a:pPr lvl="0" rt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/>
        </p:spPr>
        <p:txBody>
          <a:bodyPr/>
          <a:lstStyle>
            <a:lvl1pPr lvl="0" rtl="0"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/>
              <a:t>Click to edit Master text styles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/>
              <a:t>Click to edit Master text styles</a:t>
            </a:r>
          </a:p>
          <a:p>
            <a:pPr lvl="1" rtl="0"/>
            <a:r>
              <a:rPr/>
              <a:t>Second level</a:t>
            </a:r>
          </a:p>
          <a:p>
            <a:pPr lvl="2" rtl="0"/>
            <a:r>
              <a:rPr/>
              <a:t>Third level</a:t>
            </a:r>
          </a:p>
          <a:p>
            <a:pPr lvl="3" rtl="0"/>
            <a:r>
              <a:rPr/>
              <a:t>Fourth level</a:t>
            </a:r>
          </a:p>
          <a:p>
            <a:pPr lvl="4" rt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/>
        </p:spPr>
        <p:txBody>
          <a:bodyPr anchor="b"/>
          <a:lstStyle>
            <a:lvl1pPr lvl="0" algn="ctr" rtl="0">
              <a:defRPr sz="6000"/>
            </a:lvl1pPr>
          </a:lstStyle>
          <a:p>
            <a:pPr lvl="0" rt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/>
        </p:spPr>
        <p:txBody>
          <a:bodyPr/>
          <a:lstStyle>
            <a:lvl1pPr lvl="0" algn="ctr" rtl="0" marL="0" indent="0">
              <a:buNone/>
              <a:defRPr sz="2400"/>
            </a:lvl1pPr>
          </a:lstStyle>
          <a:p>
            <a:pPr lvl="0" rtl="0"/>
            <a:r>
              <a:rPr/>
              <a:t>Click to edit Master subtitle style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724900" y="365125"/>
            <a:ext cx="2628900" cy="5811839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8200" y="365125"/>
            <a:ext cx="7734300" cy="5811839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/>
              <a:t>Click to edit Master text styles</a:t>
            </a:r>
          </a:p>
          <a:p>
            <a:pPr lvl="1" rtl="0"/>
            <a:r>
              <a:rPr/>
              <a:t>Second level</a:t>
            </a:r>
          </a:p>
          <a:p>
            <a:pPr lvl="2" rtl="0"/>
            <a:r>
              <a:rPr/>
              <a:t>Third level</a:t>
            </a:r>
          </a:p>
          <a:p>
            <a:pPr lvl="3" rtl="0"/>
            <a:r>
              <a:rPr/>
              <a:t>Fourth level</a:t>
            </a:r>
          </a:p>
          <a:p>
            <a:pPr lvl="4" rt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/>
        </p:spPr>
        <p:txBody>
          <a:bodyPr anchor="b"/>
          <a:lstStyle>
            <a:lvl1pPr lvl="0" rtl="0" marL="0" indent="0">
              <a:buNone/>
              <a:defRPr sz="2400" b="1"/>
            </a:lvl1pPr>
          </a:lstStyle>
          <a:p>
            <a:pPr lvl="0" rtl="0"/>
            <a:r>
              <a:rPr/>
              <a:t>Click to edit Master text styles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839788" y="2505075"/>
            <a:ext cx="5157787" cy="368458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/>
              <a:t>Click to edit Master text styles</a:t>
            </a:r>
          </a:p>
          <a:p>
            <a:pPr lvl="1" rtl="0"/>
            <a:r>
              <a:rPr/>
              <a:t>Second level</a:t>
            </a:r>
          </a:p>
          <a:p>
            <a:pPr lvl="2" rtl="0"/>
            <a:r>
              <a:rPr/>
              <a:t>Third level</a:t>
            </a:r>
          </a:p>
          <a:p>
            <a:pPr lvl="3" rtl="0"/>
            <a:r>
              <a:rPr/>
              <a:t>Fourth level</a:t>
            </a:r>
          </a:p>
          <a:p>
            <a:pPr lvl="4" rtl="0"/>
            <a:r>
              <a:rPr/>
              <a:t>Fifth level</a:t>
            </a:r>
          </a:p>
        </p:txBody>
      </p:sp>
      <p:sp>
        <p:nvSpPr>
          <p:cNvPr id="5" name=""/>
          <p:cNvSpPr txBox="1"/>
          <p:nvPr>
            <p:ph type="body" idx="3" sz="quarter"/>
          </p:nvPr>
        </p:nvSpPr>
        <p:spPr>
          <a:xfrm>
            <a:off x="6172200" y="1681163"/>
            <a:ext cx="5183188" cy="823912"/>
          </a:xfrm>
          <a:prstGeom prst="rect"/>
        </p:spPr>
        <p:txBody>
          <a:bodyPr anchor="b"/>
          <a:lstStyle>
            <a:lvl1pPr lvl="0" rtl="0" marL="0" indent="0">
              <a:buNone/>
              <a:defRPr sz="2400" b="1"/>
            </a:lvl1pPr>
          </a:lstStyle>
          <a:p>
            <a:pPr lvl="0" rtl="0"/>
            <a:r>
              <a:rPr/>
              <a:t>Click to edit Master text styles</a:t>
            </a:r>
          </a:p>
        </p:txBody>
      </p:sp>
      <p:sp>
        <p:nvSpPr>
          <p:cNvPr id="6" name=""/>
          <p:cNvSpPr txBox="1"/>
          <p:nvPr>
            <p:ph type="body" idx="4" sz="quarter"/>
          </p:nvPr>
        </p:nvSpPr>
        <p:spPr>
          <a:xfrm>
            <a:off x="6172200" y="2505075"/>
            <a:ext cx="5183188" cy="368458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/>
              <a:t>Click to edit Master text styles</a:t>
            </a:r>
          </a:p>
          <a:p>
            <a:pPr lvl="1" rtl="0"/>
            <a:r>
              <a:rPr/>
              <a:t>Second level</a:t>
            </a:r>
          </a:p>
          <a:p>
            <a:pPr lvl="2" rtl="0"/>
            <a:r>
              <a:rPr/>
              <a:t>Third level</a:t>
            </a:r>
          </a:p>
          <a:p>
            <a:pPr lvl="3" rtl="0"/>
            <a:r>
              <a:rPr/>
              <a:t>Fourth level</a:t>
            </a:r>
          </a:p>
          <a:p>
            <a:pPr lvl="4" rtl="0"/>
            <a:r>
              <a:rPr/>
              <a:t>Fifth level</a:t>
            </a:r>
          </a:p>
        </p:txBody>
      </p:sp>
      <p:sp>
        <p:nvSpPr>
          <p:cNvPr id="7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8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9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/>
              <a:t>Click to edit Master text styles</a:t>
            </a:r>
          </a:p>
          <a:p>
            <a:pPr lvl="1" rtl="0"/>
            <a:r>
              <a:rPr/>
              <a:t>Second level</a:t>
            </a:r>
          </a:p>
          <a:p>
            <a:pPr lvl="2" rtl="0"/>
            <a:r>
              <a:rPr/>
              <a:t>Third level</a:t>
            </a:r>
          </a:p>
          <a:p>
            <a:pPr lvl="3" rtl="0"/>
            <a:r>
              <a:rPr/>
              <a:t>Fourth level</a:t>
            </a:r>
          </a:p>
          <a:p>
            <a:pPr lvl="4" rt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Masters/_rels/slideMaster1.xml.rels><?xml version="1.0" encoding="UTF-8" standalone="yes"?>
<Relationships xmlns="http://schemas.openxmlformats.org/package/2006/relationships"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pPr lvl="0" rt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 rtl="0"/>
            <a:r>
              <a:rPr/>
              <a:t>Click to edit Master text styles</a:t>
            </a:r>
          </a:p>
          <a:p>
            <a:pPr lvl="1" rtl="0"/>
            <a:r>
              <a:rPr/>
              <a:t>Second level</a:t>
            </a:r>
          </a:p>
          <a:p>
            <a:pPr lvl="2" rtl="0"/>
            <a:r>
              <a:rPr/>
              <a:t>Third level</a:t>
            </a:r>
          </a:p>
          <a:p>
            <a:pPr lvl="3" rtl="0"/>
            <a:r>
              <a:rPr/>
              <a:t>Fourth level</a:t>
            </a:r>
          </a:p>
          <a:p>
            <a:pPr lvl="4" rtl="0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dt" idx="2" sz="half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lIns="91440" tIns="45720" rIns="91440" bIns="45720" anchor="ctr"/>
          <a:lstStyle>
            <a:lvl1pPr lvl="0"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"/>
          <p:cNvSpPr txBox="1"/>
          <p:nvPr>
            <p:ph type="ftr" idx="3" sz="quarter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lIns="91440" tIns="45720" rIns="91440" bIns="45720" anchor="ctr"/>
          <a:lstStyle>
            <a:lvl1pPr lvl="0"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"/>
          <p:cNvSpPr txBox="1"/>
          <p:nvPr>
            <p:ph type="sldNum" idx="4" sz="quarter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lIns="91440" tIns="45720" rIns="91440" bIns="45720" anchor="ctr"/>
          <a:lstStyle>
            <a:lvl1pPr lvl="0"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accent2="accent2" accent3="accent3" accent4="accent4" accent5="accent5" accent6="accent6" hlink="hlink" tx2="dk2" tx1="dk1" bg2="lt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lvl="0" algn="l" rtl="0">
        <a:lnSpc>
          <a:spcPct val="90000"/>
        </a:lnSpc>
        <a:buNone/>
        <a:defRPr sz="4400">
          <a:solidFill>
            <a:schemeClr val="tx1"/>
          </a:solidFill>
          <a:latin typeface="Calibri Light"/>
        </a:defRPr>
      </a:lvl1pPr>
    </p:titleStyle>
    <p:bodyStyle>
      <a:lvl1pPr lvl="0" algn="l" rtl="0" marL="228600" indent="-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Calibri"/>
        </a:defRPr>
      </a:lvl1pPr>
      <a:lvl2pPr lvl="0" algn="l" rtl="0" marL="685800" indent="-2286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2pPr>
      <a:lvl3pPr lvl="0" algn="l" rtl="0" marL="1143000" indent="-2286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3pPr>
      <a:lvl4pPr lvl="0" algn="l" rtl="0" marL="16002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4pPr>
      <a:lvl5pPr lvl="0" algn="l" rtl="0" marL="20574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5pPr>
      <a:lvl6pPr lvl="0" algn="l" rtl="0" marL="25146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6pPr>
      <a:lvl7pPr lvl="0" algn="l" rtl="0" marL="29718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7pPr>
      <a:lvl8pPr lvl="0" algn="l" rtl="0" marL="34290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8pPr>
      <a:lvl9pPr lvl="0" algn="l" rtl="0" marL="38862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9pPr>
    </p:bodyStyle>
    <p:otherStyle>
      <a:lvl1pPr lvl="0" algn="l" rtl="0" marL="0">
        <a:defRPr sz="1800">
          <a:solidFill>
            <a:schemeClr val="tx1"/>
          </a:solidFill>
          <a:latin typeface="Calibri"/>
        </a:defRPr>
      </a:lvl1pPr>
      <a:lvl2pPr lvl="0" algn="l" rtl="0" marL="457200">
        <a:defRPr sz="1800">
          <a:solidFill>
            <a:schemeClr val="tx1"/>
          </a:solidFill>
          <a:latin typeface="Calibri"/>
        </a:defRPr>
      </a:lvl2pPr>
      <a:lvl3pPr lvl="0" algn="l" rtl="0" marL="914400">
        <a:defRPr sz="1800">
          <a:solidFill>
            <a:schemeClr val="tx1"/>
          </a:solidFill>
          <a:latin typeface="Calibri"/>
        </a:defRPr>
      </a:lvl3pPr>
      <a:lvl4pPr lvl="0" algn="l" rtl="0" marL="1371600">
        <a:defRPr sz="1800">
          <a:solidFill>
            <a:schemeClr val="tx1"/>
          </a:solidFill>
          <a:latin typeface="Calibri"/>
        </a:defRPr>
      </a:lvl4pPr>
      <a:lvl5pPr lvl="0" algn="l" rtl="0" marL="1828800">
        <a:defRPr sz="1800">
          <a:solidFill>
            <a:schemeClr val="tx1"/>
          </a:solidFill>
          <a:latin typeface="Calibri"/>
        </a:defRPr>
      </a:lvl5pPr>
      <a:lvl6pPr lvl="0" algn="l" rtl="0" marL="2286000">
        <a:defRPr sz="1800">
          <a:solidFill>
            <a:schemeClr val="tx1"/>
          </a:solidFill>
          <a:latin typeface="Calibri"/>
        </a:defRPr>
      </a:lvl6pPr>
      <a:lvl7pPr lvl="0" algn="l" rtl="0" marL="2743200">
        <a:defRPr sz="1800">
          <a:solidFill>
            <a:schemeClr val="tx1"/>
          </a:solidFill>
          <a:latin typeface="Calibri"/>
        </a:defRPr>
      </a:lvl7pPr>
      <a:lvl8pPr lvl="0" algn="l" rtl="0" marL="3200400">
        <a:defRPr sz="1800">
          <a:solidFill>
            <a:schemeClr val="tx1"/>
          </a:solidFill>
          <a:latin typeface="Calibri"/>
        </a:defRPr>
      </a:lvl8pPr>
      <a:lvl9pPr lvl="0" algn="l" rtl="0" marL="3657600">
        <a:defRPr sz="18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notesMaster" Target="../notesMasters/notesMaster1.xml"/><Relationship Id="rId3" Type="http://schemas.openxmlformats.org/officeDocument/2006/relationships/slide" Target="../slides/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3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Relationship Id="rId3" Type="http://schemas.openxmlformats.org/officeDocument/2006/relationships/image" Target="../media/image14.JPG"/><Relationship Id="rId5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3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Relationship Id="rId3" Type="http://schemas.openxmlformats.org/officeDocument/2006/relationships/image" Target="../media/image20.jpg"/><Relationship Id="rId5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3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image" Target="../media/image24.jpg"/><Relationship Id="rId3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g"/><Relationship Id="rId4" Type="http://schemas.openxmlformats.org/officeDocument/2006/relationships/slide" Target="../slides/slide2.xml"/><Relationship Id="rId3" Type="http://schemas.openxmlformats.org/officeDocument/2006/relationships/notesSlide" Target="../notesSlides/notesSlide2.xml"/><Relationship Id="rId5" Type="http://schemas.openxmlformats.org/officeDocument/2006/relationships/notesMaster" Target="../notesMasters/notesMaster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6" Type="http://schemas.openxmlformats.org/officeDocument/2006/relationships/notesMaster" Target="../notesMasters/notesMaster1.xml"/><Relationship Id="rId5" Type="http://schemas.openxmlformats.org/officeDocument/2006/relationships/slide" Target="../slides/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image" Target="../media/image5.jpeg"/><Relationship Id="rId3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image" Target="../media/image7.jpeg"/><Relationship Id="rId3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1810363" y="155350"/>
            <a:ext cx="8229601" cy="1222151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7200">
                <a:solidFill>
                  <a:srgbClr val="C00000"/>
                </a:solidFill>
                <a:latin typeface="Arial"/>
              </a:rPr>
              <a:t>SUY TIM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1532586" y="1638300"/>
            <a:ext cx="4411014" cy="4610100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algn="l" rtl="0"/>
            <a:r>
              <a:rPr sz="2600">
                <a:latin typeface="Arial"/>
              </a:rPr>
              <a:t>Lớp</a:t>
            </a:r>
            <a:r>
              <a:rPr sz="2600">
                <a:latin typeface="Arial"/>
              </a:rPr>
              <a:t> K20YDH8</a:t>
            </a:r>
          </a:p>
          <a:p>
            <a:pPr lvl="0" algn="l" rtl="0"/>
            <a:r>
              <a:rPr sz="2600">
                <a:latin typeface="Arial"/>
              </a:rPr>
              <a:t>Nhóm</a:t>
            </a:r>
            <a:r>
              <a:rPr sz="2600">
                <a:latin typeface="Arial"/>
              </a:rPr>
              <a:t> </a:t>
            </a:r>
            <a:r>
              <a:rPr sz="2600">
                <a:latin typeface="Arial"/>
              </a:rPr>
              <a:t>: 7</a:t>
            </a:r>
          </a:p>
          <a:p>
            <a:pPr lvl="0" algn="l" rtl="0"/>
            <a:r>
              <a:rPr sz="2600">
                <a:latin typeface="Arial"/>
              </a:rPr>
              <a:t>1, </a:t>
            </a:r>
            <a:r>
              <a:rPr sz="2600">
                <a:latin typeface="Arial"/>
              </a:rPr>
              <a:t>Phạm</a:t>
            </a:r>
            <a:r>
              <a:rPr sz="2600">
                <a:latin typeface="Arial"/>
              </a:rPr>
              <a:t> </a:t>
            </a:r>
            <a:r>
              <a:rPr sz="2600">
                <a:latin typeface="Arial"/>
              </a:rPr>
              <a:t>Thị</a:t>
            </a:r>
            <a:r>
              <a:rPr sz="2600">
                <a:latin typeface="Arial"/>
              </a:rPr>
              <a:t> Ly</a:t>
            </a:r>
          </a:p>
          <a:p>
            <a:pPr lvl="0" algn="l" rtl="0"/>
            <a:r>
              <a:rPr sz="2600">
                <a:latin typeface="Arial"/>
              </a:rPr>
              <a:t>2, </a:t>
            </a:r>
            <a:r>
              <a:rPr sz="2600">
                <a:latin typeface="Arial"/>
              </a:rPr>
              <a:t>Đặng</a:t>
            </a:r>
            <a:r>
              <a:rPr sz="2600">
                <a:latin typeface="Arial"/>
              </a:rPr>
              <a:t> </a:t>
            </a:r>
            <a:r>
              <a:rPr sz="2600">
                <a:latin typeface="Arial"/>
              </a:rPr>
              <a:t>Thị</a:t>
            </a:r>
            <a:r>
              <a:rPr sz="2600">
                <a:latin typeface="Arial"/>
              </a:rPr>
              <a:t> </a:t>
            </a:r>
            <a:r>
              <a:rPr sz="2600">
                <a:latin typeface="Arial"/>
              </a:rPr>
              <a:t>Thanh</a:t>
            </a:r>
            <a:r>
              <a:rPr sz="2600">
                <a:latin typeface="Arial"/>
              </a:rPr>
              <a:t> </a:t>
            </a:r>
            <a:r>
              <a:rPr sz="2600">
                <a:latin typeface="Arial"/>
              </a:rPr>
              <a:t>Hiền</a:t>
            </a:r>
          </a:p>
          <a:p>
            <a:pPr lvl="0" algn="l" rtl="0"/>
            <a:r>
              <a:rPr sz="2600">
                <a:latin typeface="Arial"/>
              </a:rPr>
              <a:t>3, </a:t>
            </a:r>
            <a:r>
              <a:rPr sz="2600">
                <a:latin typeface="Arial"/>
              </a:rPr>
              <a:t>Chế</a:t>
            </a:r>
            <a:r>
              <a:rPr sz="2600">
                <a:latin typeface="Arial"/>
              </a:rPr>
              <a:t> </a:t>
            </a:r>
            <a:r>
              <a:rPr sz="2600">
                <a:latin typeface="Arial"/>
              </a:rPr>
              <a:t>Thị</a:t>
            </a:r>
            <a:r>
              <a:rPr sz="2600">
                <a:latin typeface="Arial"/>
              </a:rPr>
              <a:t> </a:t>
            </a:r>
            <a:r>
              <a:rPr sz="2600">
                <a:latin typeface="Arial"/>
              </a:rPr>
              <a:t>Thanh</a:t>
            </a:r>
            <a:r>
              <a:rPr sz="2600">
                <a:latin typeface="Arial"/>
              </a:rPr>
              <a:t> </a:t>
            </a:r>
            <a:r>
              <a:rPr sz="2600">
                <a:latin typeface="Arial"/>
              </a:rPr>
              <a:t>Hương</a:t>
            </a:r>
          </a:p>
          <a:p>
            <a:pPr lvl="0" algn="l" rtl="0"/>
            <a:r>
              <a:rPr sz="2600">
                <a:latin typeface="Arial"/>
              </a:rPr>
              <a:t>4, </a:t>
            </a:r>
            <a:r>
              <a:rPr sz="2600">
                <a:latin typeface="Arial"/>
              </a:rPr>
              <a:t>Huỳnh</a:t>
            </a:r>
            <a:r>
              <a:rPr sz="2600">
                <a:latin typeface="Arial"/>
              </a:rPr>
              <a:t> </a:t>
            </a:r>
            <a:r>
              <a:rPr sz="2600">
                <a:latin typeface="Arial"/>
              </a:rPr>
              <a:t>Châu</a:t>
            </a:r>
            <a:r>
              <a:rPr sz="2600">
                <a:latin typeface="Arial"/>
              </a:rPr>
              <a:t> </a:t>
            </a:r>
            <a:r>
              <a:rPr sz="2600">
                <a:latin typeface="Arial"/>
              </a:rPr>
              <a:t>Ngân</a:t>
            </a:r>
          </a:p>
          <a:p>
            <a:pPr lvl="0" algn="l" rtl="0"/>
            <a:r>
              <a:rPr sz="2600">
                <a:latin typeface="Arial"/>
              </a:rPr>
              <a:t>5, </a:t>
            </a:r>
            <a:r>
              <a:rPr sz="2600">
                <a:latin typeface="Arial"/>
              </a:rPr>
              <a:t>Đào</a:t>
            </a:r>
            <a:r>
              <a:rPr sz="2600">
                <a:latin typeface="Arial"/>
              </a:rPr>
              <a:t> </a:t>
            </a:r>
            <a:r>
              <a:rPr sz="2600">
                <a:latin typeface="Arial"/>
              </a:rPr>
              <a:t>Thị</a:t>
            </a:r>
            <a:r>
              <a:rPr sz="2600">
                <a:latin typeface="Arial"/>
              </a:rPr>
              <a:t> </a:t>
            </a:r>
            <a:r>
              <a:rPr sz="2600">
                <a:latin typeface="Arial"/>
              </a:rPr>
              <a:t>Thanh</a:t>
            </a:r>
            <a:r>
              <a:rPr sz="2600">
                <a:latin typeface="Arial"/>
              </a:rPr>
              <a:t> </a:t>
            </a:r>
            <a:r>
              <a:rPr sz="2600">
                <a:latin typeface="Arial"/>
              </a:rPr>
              <a:t>Vân</a:t>
            </a:r>
          </a:p>
          <a:p>
            <a:pPr lvl="0" rtl="0"/>
          </a:p>
        </p:txBody>
      </p:sp>
      <p:sp>
        <p:nvSpPr>
          <p:cNvPr id="4" name=""/>
          <p:cNvSpPr/>
          <p:nvPr/>
        </p:nvSpPr>
        <p:spPr>
          <a:xfrm>
            <a:off x="5458936" y="1638300"/>
            <a:ext cx="2438401" cy="1295400"/>
          </a:xfrm>
          <a:prstGeom prst="round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 w="6350" cap="flat">
            <a:solidFill>
              <a:schemeClr val="accent1"/>
            </a:solidFill>
            <a:miter/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sz="2400">
                <a:latin typeface="Arial"/>
              </a:rPr>
              <a:t>Định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nghĩa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và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slb</a:t>
            </a:r>
          </a:p>
        </p:txBody>
      </p:sp>
      <p:sp>
        <p:nvSpPr>
          <p:cNvPr id="5" name=""/>
          <p:cNvSpPr/>
          <p:nvPr/>
        </p:nvSpPr>
        <p:spPr>
          <a:xfrm>
            <a:off x="7127624" y="3006949"/>
            <a:ext cx="2438400" cy="1295400"/>
          </a:xfrm>
          <a:prstGeom prst="round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 w="6350" cap="flat">
            <a:solidFill>
              <a:schemeClr val="accent2"/>
            </a:solidFill>
            <a:miter/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sz="2400">
                <a:latin typeface="Arial"/>
              </a:rPr>
              <a:t>Triệu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chứng</a:t>
            </a:r>
          </a:p>
        </p:txBody>
      </p:sp>
      <p:sp>
        <p:nvSpPr>
          <p:cNvPr id="6" name=""/>
          <p:cNvSpPr/>
          <p:nvPr/>
        </p:nvSpPr>
        <p:spPr>
          <a:xfrm>
            <a:off x="5635388" y="4267200"/>
            <a:ext cx="2438400" cy="1295400"/>
          </a:xfrm>
          <a:prstGeom prst="round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 w="6350" cap="flat">
            <a:solidFill>
              <a:schemeClr val="accent6"/>
            </a:solidFill>
            <a:miter/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sz="2400">
                <a:latin typeface="Arial"/>
              </a:rPr>
              <a:t>Phân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độ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suy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</a:p>
        </p:txBody>
      </p:sp>
      <p:sp>
        <p:nvSpPr>
          <p:cNvPr id="7" name=""/>
          <p:cNvSpPr/>
          <p:nvPr/>
        </p:nvSpPr>
        <p:spPr>
          <a:xfrm>
            <a:off x="8530988" y="1565051"/>
            <a:ext cx="2438400" cy="1295400"/>
          </a:xfrm>
          <a:prstGeom prst="roundRect">
            <a:avLst/>
          </a:prstGeom>
          <a:gradFill rotWithShape="1"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 w="6350" cap="flat">
            <a:solidFill>
              <a:schemeClr val="dk1"/>
            </a:solidFill>
            <a:miter/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sz="2400">
                <a:latin typeface="Arial"/>
              </a:rPr>
              <a:t>Nguyên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nhân</a:t>
            </a:r>
          </a:p>
        </p:txBody>
      </p:sp>
      <p:sp>
        <p:nvSpPr>
          <p:cNvPr id="8" name=""/>
          <p:cNvSpPr/>
          <p:nvPr/>
        </p:nvSpPr>
        <p:spPr>
          <a:xfrm>
            <a:off x="8655916" y="4267200"/>
            <a:ext cx="2438400" cy="1295400"/>
          </a:xfrm>
          <a:prstGeom prst="round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 w="6350" cap="flat">
            <a:solidFill>
              <a:schemeClr val="accent1"/>
            </a:solidFill>
            <a:miter/>
          </a:ln>
        </p:spPr>
        <p:txBody>
          <a:bodyPr anchor="ctr"/>
          <a:lstStyle>
            <a:lvl1pPr lvl="0">
              <a:defRPr/>
            </a:lvl1pPr>
          </a:lstStyle>
          <a:p>
            <a:pPr lvl="0" algn="ctr" rtl="0"/>
            <a:r>
              <a:rPr sz="2400">
                <a:latin typeface="Arial"/>
              </a:rPr>
              <a:t>Điều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trị</a:t>
            </a:r>
          </a:p>
        </p:txBody>
      </p:sp>
    </p:spTree>
  </p:cSld>
  <p:timing>
    <p:tnLst>
      <p:par>
        <p:cTn id="1" nodeType="tmRoot" dur="indefinite" restart="never">
          <p:childTnLst>
            <p:seq concurrent="1" nextAc="seek">
              <p:cTn id="2" nodeType="mainSeq" dur="indefinite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ID="4" presetSubtype="16" grpId="0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ID="3" presetSubtype="10" grpId="0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ID="8" presetSubtype="16" grpId="0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ID="16" presetSubtype="26" grpId="0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ID="13" presetSubtype="16" grpId="0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8200" y="223457"/>
            <a:ext cx="10515600" cy="523517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400">
                <a:solidFill>
                  <a:srgbClr val="FF0000"/>
                </a:solidFill>
                <a:latin typeface="Arial"/>
              </a:rPr>
              <a:t>V. ĐIỀU TRỊ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8200" y="888642"/>
            <a:ext cx="10515600" cy="5756857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 marL="0" indent="0">
              <a:buNone/>
            </a:pPr>
            <a:r>
              <a:rPr sz="2400" lang="vi-VN">
                <a:latin typeface="Arial"/>
              </a:rPr>
              <a:t>5.1 Điều tr</a:t>
            </a:r>
            <a:r>
              <a:rPr sz="2400">
                <a:latin typeface="Arial"/>
              </a:rPr>
              <a:t>ị</a:t>
            </a:r>
            <a:r>
              <a:rPr sz="2400" lang="vi-VN">
                <a:latin typeface="Arial"/>
              </a:rPr>
              <a:t> nguyên nhân gây suy tim</a:t>
            </a:r>
          </a:p>
          <a:p>
            <a:pPr lvl="0" rtl="0" marL="0" indent="0">
              <a:buNone/>
            </a:pPr>
            <a:r>
              <a:rPr sz="2400" lang="vi-VN">
                <a:latin typeface="Arial"/>
              </a:rPr>
              <a:t>• </a:t>
            </a:r>
            <a:r>
              <a:rPr sz="2400">
                <a:latin typeface="Arial"/>
              </a:rPr>
              <a:t>suy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 do</a:t>
            </a:r>
            <a:r>
              <a:rPr sz="2400" lang="vi-VN">
                <a:latin typeface="Arial"/>
              </a:rPr>
              <a:t>: bệnh van ti</a:t>
            </a:r>
            <a:r>
              <a:rPr sz="2400">
                <a:latin typeface="Arial"/>
              </a:rPr>
              <a:t>m</a:t>
            </a:r>
            <a:r>
              <a:rPr sz="2400" lang="vi-VN">
                <a:latin typeface="Arial"/>
              </a:rPr>
              <a:t>, suy giáp, rối loạn nhịp tim , ức chế cơ tim do thuốc, viêm cơ tim cấp, nhồi máu cơ tim, phì đại thát trái do tăng huyết áp</a:t>
            </a:r>
            <a:r>
              <a:rPr sz="2400">
                <a:latin typeface="Arial"/>
              </a:rPr>
              <a:t>..</a:t>
            </a:r>
            <a:r>
              <a:rPr sz="2400">
                <a:latin typeface="Arial"/>
              </a:rPr>
              <a:t> </a:t>
            </a:r>
            <a:r>
              <a:rPr sz="2400" lang="vi-VN">
                <a:latin typeface="Arial"/>
              </a:rPr>
              <a:t> </a:t>
            </a:r>
          </a:p>
          <a:p>
            <a:pPr lvl="0" rtl="0" marL="0" indent="0">
              <a:buNone/>
            </a:pPr>
            <a:r>
              <a:rPr sz="2400" lang="vi-VN">
                <a:latin typeface="Arial"/>
              </a:rPr>
              <a:t>•  suy tim không có nguyên nhân có thể điều trị được thì phải áp dụng các biện pháp điều trị khác</a:t>
            </a:r>
            <a:r>
              <a:rPr sz="2600" lang="vi-VN">
                <a:latin typeface="Arial"/>
              </a:rPr>
              <a:t>.  </a:t>
            </a:r>
          </a:p>
          <a:p>
            <a:pPr lvl="0" rtl="0" marL="0" indent="0">
              <a:buNone/>
            </a:pPr>
            <a:r>
              <a:rPr sz="2400" lang="vi-VN">
                <a:latin typeface="Arial"/>
              </a:rPr>
              <a:t>5.2 Chế độ ăn và sinh hoạt  </a:t>
            </a:r>
          </a:p>
          <a:p>
            <a:pPr lvl="0" rtl="0" marL="0" indent="0">
              <a:buNone/>
            </a:pPr>
            <a:r>
              <a:rPr sz="2400" lang="vi-VN">
                <a:latin typeface="Arial"/>
              </a:rPr>
              <a:t>• Hạn chế hoạt động thể lực, nếu suy tim nặng cần nghỉ ngơi tại giường. </a:t>
            </a:r>
          </a:p>
          <a:p>
            <a:pPr lvl="0" rtl="0" marL="0" indent="0">
              <a:buNone/>
            </a:pPr>
            <a:r>
              <a:rPr sz="2400" lang="vi-VN">
                <a:latin typeface="Arial"/>
              </a:rPr>
              <a:t>• Chế độ ăn hạn chế muối &lt; 0,5g Na/ngày. </a:t>
            </a:r>
          </a:p>
          <a:p>
            <a:pPr lvl="0" rtl="0" marL="0" indent="0">
              <a:buNone/>
            </a:pPr>
            <a:r>
              <a:rPr sz="2400" lang="vi-VN">
                <a:latin typeface="Arial"/>
              </a:rPr>
              <a:t>• Giảm lượng nước và dịch đưa vào cơ thể. </a:t>
            </a:r>
          </a:p>
          <a:p>
            <a:pPr lvl="0" rtl="0" marL="0" indent="0">
              <a:buNone/>
            </a:pPr>
            <a:r>
              <a:rPr sz="2400" lang="vi-VN">
                <a:latin typeface="Arial"/>
              </a:rPr>
              <a:t>• Thở oxy khi có suy tim nặng. </a:t>
            </a:r>
          </a:p>
          <a:p>
            <a:pPr lvl="0" rtl="0" marL="0" indent="0">
              <a:buNone/>
            </a:pPr>
            <a:r>
              <a:rPr sz="2400" lang="vi-VN">
                <a:latin typeface="Arial"/>
              </a:rPr>
              <a:t>• Loại bỏ yếu tố nguy cơ: rượu, thuốc lá, cà phê, giảm cân ở người béo, tránh stress</a:t>
            </a:r>
            <a:r>
              <a:rPr lang="vi-VN">
                <a:latin typeface="Arial"/>
              </a:rPr>
              <a:t>. </a:t>
            </a:r>
          </a:p>
        </p:txBody>
      </p:sp>
    </p:spTree>
  </p:cSld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9788" y="210578"/>
            <a:ext cx="3217057" cy="523517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400" b="1">
                <a:latin typeface="Arial"/>
              </a:rPr>
              <a:t>Dùng</a:t>
            </a:r>
            <a:r>
              <a:rPr sz="2400" b="1">
                <a:latin typeface="Arial"/>
              </a:rPr>
              <a:t> </a:t>
            </a:r>
            <a:r>
              <a:rPr sz="2400" b="1">
                <a:latin typeface="Arial"/>
              </a:rPr>
              <a:t>thuốc</a:t>
            </a:r>
          </a:p>
        </p:txBody>
      </p:sp>
      <p:sp>
        <p:nvSpPr>
          <p:cNvPr id="3" name=""/>
          <p:cNvSpPr txBox="1"/>
          <p:nvPr>
            <p:ph type="body" idx="2" sz="half"/>
          </p:nvPr>
        </p:nvSpPr>
        <p:spPr>
          <a:xfrm>
            <a:off x="839788" y="824248"/>
            <a:ext cx="5157787" cy="5821251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 marL="0" indent="0">
              <a:buNone/>
            </a:pPr>
            <a:r>
              <a:rPr sz="2400">
                <a:latin typeface="Arial"/>
              </a:rPr>
              <a:t>5.1. </a:t>
            </a:r>
            <a:r>
              <a:rPr sz="2400">
                <a:latin typeface="Arial"/>
              </a:rPr>
              <a:t>Tăng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sức</a:t>
            </a:r>
            <a:r>
              <a:rPr sz="2400">
                <a:latin typeface="Arial"/>
              </a:rPr>
              <a:t> co </a:t>
            </a:r>
            <a:r>
              <a:rPr sz="2400">
                <a:latin typeface="Arial"/>
              </a:rPr>
              <a:t>bóp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:</a:t>
            </a:r>
          </a:p>
          <a:p>
            <a:pPr lvl="0" rtl="0"/>
            <a:r>
              <a:rPr sz="2400" lang="vi-VN">
                <a:latin typeface="Arial"/>
              </a:rPr>
              <a:t>Glycosid trợ tim (digoxin, uabain):  </a:t>
            </a:r>
          </a:p>
          <a:p>
            <a:pPr lvl="0" rtl="0" marL="0" indent="0">
              <a:buNone/>
            </a:pPr>
            <a:r>
              <a:rPr sz="2400">
                <a:latin typeface="Arial"/>
              </a:rPr>
              <a:t>	</a:t>
            </a:r>
            <a:r>
              <a:rPr sz="2400" lang="vi-VN">
                <a:latin typeface="Arial"/>
              </a:rPr>
              <a:t>Ức chế men Na+, K+, ATPase, làm tăng nồng độ Ca++ trong tế bào cơ tim gây tăng co bóp cơ tim</a:t>
            </a:r>
            <a:r>
              <a:rPr sz="2400">
                <a:latin typeface="Arial"/>
              </a:rPr>
              <a:t>.</a:t>
            </a:r>
          </a:p>
          <a:p>
            <a:pPr lvl="0" rtl="0" marL="0" indent="0">
              <a:buNone/>
            </a:pPr>
            <a:r>
              <a:rPr sz="2400">
                <a:latin typeface="Arial"/>
              </a:rPr>
              <a:t>	</a:t>
            </a:r>
            <a:r>
              <a:rPr sz="2400">
                <a:latin typeface="Arial"/>
              </a:rPr>
              <a:t>Có</a:t>
            </a:r>
            <a:r>
              <a:rPr sz="2400">
                <a:latin typeface="Arial"/>
              </a:rPr>
              <a:t> </a:t>
            </a:r>
            <a:r>
              <a:rPr sz="2400" lang="vi-VN">
                <a:latin typeface="Arial"/>
              </a:rPr>
              <a:t>đặc tính</a:t>
            </a:r>
            <a:r>
              <a:rPr sz="2400">
                <a:latin typeface="Arial"/>
              </a:rPr>
              <a:t>:</a:t>
            </a:r>
            <a:r>
              <a:rPr sz="2400" lang="vi-VN">
                <a:latin typeface="Arial"/>
              </a:rPr>
              <a:t> </a:t>
            </a:r>
          </a:p>
          <a:p>
            <a:pPr lvl="0" rtl="0" marL="0" indent="0">
              <a:buNone/>
            </a:pPr>
            <a:r>
              <a:rPr sz="2400">
                <a:latin typeface="Arial"/>
              </a:rPr>
              <a:t>	</a:t>
            </a:r>
            <a:r>
              <a:rPr sz="2400" lang="vi-VN">
                <a:latin typeface="Arial"/>
              </a:rPr>
              <a:t>+ Tăng sức co bóp cơ tim. </a:t>
            </a:r>
          </a:p>
          <a:p>
            <a:pPr lvl="0" rtl="0" marL="0" indent="0">
              <a:buNone/>
            </a:pPr>
            <a:r>
              <a:rPr sz="2400">
                <a:latin typeface="Arial"/>
              </a:rPr>
              <a:t>	</a:t>
            </a:r>
            <a:r>
              <a:rPr sz="2400" lang="vi-VN">
                <a:latin typeface="Arial"/>
              </a:rPr>
              <a:t>+ Làm chậm nhịp tim. </a:t>
            </a:r>
          </a:p>
          <a:p>
            <a:pPr lvl="0" rtl="0" marL="0" indent="0">
              <a:buNone/>
            </a:pPr>
            <a:r>
              <a:rPr sz="2400">
                <a:latin typeface="Arial"/>
              </a:rPr>
              <a:t>	</a:t>
            </a:r>
            <a:r>
              <a:rPr sz="2400" lang="vi-VN">
                <a:latin typeface="Arial"/>
              </a:rPr>
              <a:t>+ Làm giảm dẫn truyền trong tim. </a:t>
            </a:r>
          </a:p>
          <a:p>
            <a:pPr lvl="0" rtl="0" marL="0" indent="0">
              <a:buNone/>
            </a:pPr>
            <a:r>
              <a:rPr sz="2400">
                <a:latin typeface="Arial"/>
              </a:rPr>
              <a:t>	</a:t>
            </a:r>
            <a:r>
              <a:rPr sz="2400" lang="vi-VN">
                <a:latin typeface="Arial"/>
              </a:rPr>
              <a:t>+ Tăng tính kích thích cơ thất.</a:t>
            </a:r>
          </a:p>
        </p:txBody>
      </p:sp>
      <p:pic>
        <p:nvPicPr>
          <p:cNvPr id="4" name=""/>
          <p:cNvPicPr/>
          <p:nvPr>
            <p:ph type="body" idx="4" sz="quarter"/>
          </p:nvPr>
        </p:nvPicPr>
        <p:blipFill>
          <a:blip r:embed="rId1"/>
          <a:srcRect/>
          <a:stretch>
            <a:fillRect/>
          </a:stretch>
        </p:blipFill>
        <p:spPr>
          <a:xfrm>
            <a:off x="5997575" y="37027"/>
            <a:ext cx="4000501" cy="4000500"/>
          </a:xfrm>
          <a:prstGeom prst="rect"/>
        </p:spPr>
      </p:pic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97589" y="3817513"/>
            <a:ext cx="5981699" cy="3048000"/>
          </a:xfrm>
          <a:prstGeom prst="rect"/>
        </p:spPr>
      </p:pic>
    </p:spTree>
  </p:cSld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 idx="1"/>
          </p:nvPr>
        </p:nvSpPr>
        <p:spPr>
          <a:xfrm>
            <a:off x="839788" y="212971"/>
            <a:ext cx="5157787" cy="823912"/>
          </a:xfrm>
          <a:prstGeom prst="rect"/>
        </p:spPr>
        <p:txBody>
          <a:bodyPr>
            <a:normAutofit fontScale="92000" lnSpcReduction="20000"/>
          </a:bodyPr>
          <a:lstStyle>
            <a:lvl1pPr lvl="0">
              <a:defRPr/>
            </a:lvl1pPr>
          </a:lstStyle>
          <a:p>
            <a:pPr lvl="0" rtl="0" marL="342900" indent="-342900">
              <a:buFont typeface="Arial"/>
              <a:buChar char="•"/>
            </a:pPr>
            <a:r>
              <a:rPr lang="vi-VN"/>
              <a:t>Thuốc ức chế men phosphodiesterasa  (amrinon, milrinon).</a:t>
            </a:r>
          </a:p>
        </p:txBody>
      </p:sp>
      <p:sp>
        <p:nvSpPr>
          <p:cNvPr id="3" name=""/>
          <p:cNvSpPr txBox="1"/>
          <p:nvPr>
            <p:ph type="body" idx="2" sz="half"/>
          </p:nvPr>
        </p:nvSpPr>
        <p:spPr>
          <a:xfrm>
            <a:off x="839788" y="1133341"/>
            <a:ext cx="5157787" cy="5056322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 marL="0" indent="0">
              <a:buNone/>
            </a:pPr>
            <a:r>
              <a:rPr/>
              <a:t>	</a:t>
            </a:r>
            <a:r>
              <a:rPr lang="vi-VN"/>
              <a:t>Cơ chế</a:t>
            </a:r>
            <a:r>
              <a:rPr/>
              <a:t> </a:t>
            </a:r>
            <a:r>
              <a:rPr/>
              <a:t>:</a:t>
            </a:r>
            <a:r>
              <a:rPr lang="vi-VN"/>
              <a:t>tăng lượng AMPc </a:t>
            </a:r>
            <a:r>
              <a:rPr/>
              <a:t> =&gt;</a:t>
            </a:r>
            <a:r>
              <a:rPr lang="vi-VN"/>
              <a:t> dãn động mạch và tăng co bóp cơ tim không lệ thuộc vào các thụ thể. </a:t>
            </a:r>
          </a:p>
        </p:txBody>
      </p:sp>
      <p:sp>
        <p:nvSpPr>
          <p:cNvPr id="4" name=""/>
          <p:cNvSpPr txBox="1"/>
          <p:nvPr>
            <p:ph type="body" idx="3" sz="quarter"/>
          </p:nvPr>
        </p:nvSpPr>
        <p:spPr>
          <a:xfrm>
            <a:off x="6172200" y="212971"/>
            <a:ext cx="5183188" cy="823912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 marL="342900" indent="-342900">
              <a:buFont typeface="Arial"/>
              <a:buChar char="•"/>
            </a:pPr>
            <a:r>
              <a:rPr lang="vi-VN"/>
              <a:t>Thuốc giống giao cảm (dopamin, dobutamin) </a:t>
            </a:r>
          </a:p>
        </p:txBody>
      </p:sp>
      <p:pic>
        <p:nvPicPr>
          <p:cNvPr id="5" name=""/>
          <p:cNvPicPr/>
          <p:nvPr>
            <p:ph type="body" idx="4" sz="quarter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2939384"/>
            <a:ext cx="4353059" cy="2903331"/>
          </a:xfrm>
          <a:prstGeom prst="rect"/>
        </p:spPr>
      </p:pic>
      <p:pic>
        <p:nvPicPr>
          <p:cNvPr id="6" name=""/>
          <p:cNvPicPr/>
          <p:nvPr/>
        </p:nvPicPr>
        <p:blipFill>
          <a:blip r:embed="rId2"/>
          <a:srcRect l="29783" r="28492"/>
          <a:stretch>
            <a:fillRect/>
          </a:stretch>
        </p:blipFill>
        <p:spPr>
          <a:xfrm>
            <a:off x="4172754" y="2794715"/>
            <a:ext cx="1648498" cy="3734874"/>
          </a:xfrm>
          <a:prstGeom prst="rect"/>
        </p:spPr>
      </p:pic>
      <p:pic>
        <p:nvPicPr>
          <p:cNvPr id="7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72200" y="2073497"/>
            <a:ext cx="2731126" cy="4272835"/>
          </a:xfrm>
          <a:prstGeom prst="rect"/>
        </p:spPr>
      </p:pic>
      <p:pic>
        <p:nvPicPr>
          <p:cNvPr id="8" name=""/>
          <p:cNvPicPr/>
          <p:nvPr/>
        </p:nvPicPr>
        <p:blipFill>
          <a:blip r:embed="rId4"/>
          <a:srcRect l="26261" r="27764"/>
          <a:stretch>
            <a:fillRect/>
          </a:stretch>
        </p:blipFill>
        <p:spPr>
          <a:xfrm>
            <a:off x="8903326" y="2174302"/>
            <a:ext cx="2627292" cy="4071223"/>
          </a:xfrm>
          <a:prstGeom prst="rect"/>
        </p:spPr>
      </p:pic>
    </p:spTree>
  </p:cSld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9788" y="365125"/>
            <a:ext cx="10515600" cy="639427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400">
                <a:latin typeface="Arial"/>
              </a:rPr>
              <a:t>5.2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 </a:t>
            </a:r>
            <a:r>
              <a:rPr sz="2400" lang="vi-VN">
                <a:latin typeface="Arial"/>
              </a:rPr>
              <a:t>Tăng đào thải muối và nước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9787" y="1037219"/>
            <a:ext cx="5157787" cy="59839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800" b="0" lang="vi-VN">
                <a:latin typeface="Arial"/>
              </a:rPr>
              <a:t>Các thuốc lợi tiểu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839788" y="1893798"/>
            <a:ext cx="5157787" cy="4777459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400" lang="vi-VN">
                <a:latin typeface="Arial"/>
              </a:rPr>
              <a:t>Vẫn được coi là chủ đạo trong điều trị suy tim ứ trệ.   </a:t>
            </a:r>
          </a:p>
          <a:p>
            <a:pPr lvl="0" rtl="0"/>
            <a:r>
              <a:rPr sz="2400">
                <a:latin typeface="Arial"/>
              </a:rPr>
              <a:t>S</a:t>
            </a:r>
            <a:r>
              <a:rPr sz="2400" lang="vi-VN">
                <a:latin typeface="Arial"/>
              </a:rPr>
              <a:t>uy tim nhẹ </a:t>
            </a:r>
            <a:r>
              <a:rPr sz="2400">
                <a:latin typeface="Arial"/>
              </a:rPr>
              <a:t>: </a:t>
            </a:r>
            <a:r>
              <a:rPr sz="2400" lang="vi-VN">
                <a:latin typeface="Arial"/>
              </a:rPr>
              <a:t>lợi tiểu thiazide liều vừa phải cũng đủ đáp ứng tốt phối hợp với chế độ ăn nhạt.   </a:t>
            </a:r>
          </a:p>
          <a:p>
            <a:pPr lvl="0" rtl="0"/>
            <a:r>
              <a:rPr sz="2400" lang="vi-VN">
                <a:latin typeface="Arial"/>
              </a:rPr>
              <a:t>Không nhất thiết phải cho sớm thuốc lợi tiểu quai trừ phi không có đáp ứng với Thiazide. Liều thuốc Thiazide 25mg (1-4 viên / ngày, Trofurit 40 mg (2-3 viên/ngày.</a:t>
            </a:r>
          </a:p>
          <a:p>
            <a:pPr lvl="0" rtl="0"/>
            <a:r>
              <a:rPr sz="2400">
                <a:latin typeface="Arial"/>
              </a:rPr>
              <a:t>G</a:t>
            </a:r>
            <a:r>
              <a:rPr sz="2400" lang="vi-VN">
                <a:latin typeface="Arial"/>
              </a:rPr>
              <a:t>iảm khối lượng máu lưu </a:t>
            </a:r>
            <a:r>
              <a:rPr sz="2400">
                <a:latin typeface="Arial"/>
              </a:rPr>
              <a:t> =&gt; </a:t>
            </a:r>
            <a:r>
              <a:rPr sz="2400" lang="vi-VN">
                <a:latin typeface="Arial"/>
              </a:rPr>
              <a:t>giảm tiền gánh cho tim.  </a:t>
            </a:r>
          </a:p>
        </p:txBody>
      </p:sp>
      <p:pic>
        <p:nvPicPr>
          <p:cNvPr id="5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062720" y="3629427"/>
            <a:ext cx="4292668" cy="2857500"/>
          </a:xfrm>
          <a:prstGeom prst="rect"/>
        </p:spPr>
      </p:pic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62720" y="875763"/>
            <a:ext cx="4605540" cy="2753664"/>
          </a:xfrm>
          <a:prstGeom prst="rect"/>
        </p:spPr>
      </p:pic>
    </p:spTree>
  </p:cSld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400">
                <a:latin typeface="Arial"/>
              </a:rPr>
              <a:t>5.3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Giảm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tiền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gánh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và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hậu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gánh</a:t>
            </a:r>
            <a:r>
              <a:rPr sz="2400">
                <a:latin typeface="Arial"/>
              </a:rPr>
              <a:t> 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 marL="342900" indent="-342900">
              <a:buFont typeface="Arial"/>
              <a:buChar char="•"/>
            </a:pPr>
            <a:r>
              <a:rPr b="0">
                <a:latin typeface="Arial"/>
              </a:rPr>
              <a:t>Thuốc</a:t>
            </a:r>
            <a:r>
              <a:rPr b="0">
                <a:latin typeface="Arial"/>
              </a:rPr>
              <a:t> </a:t>
            </a:r>
            <a:r>
              <a:rPr b="0">
                <a:latin typeface="Arial"/>
              </a:rPr>
              <a:t>ức</a:t>
            </a:r>
            <a:r>
              <a:rPr b="0">
                <a:latin typeface="Arial"/>
              </a:rPr>
              <a:t> </a:t>
            </a:r>
            <a:r>
              <a:rPr b="0">
                <a:latin typeface="Arial"/>
              </a:rPr>
              <a:t>chế</a:t>
            </a:r>
            <a:r>
              <a:rPr b="0">
                <a:latin typeface="Arial"/>
              </a:rPr>
              <a:t> men </a:t>
            </a:r>
            <a:r>
              <a:rPr b="0">
                <a:latin typeface="Arial"/>
              </a:rPr>
              <a:t>chuyển</a:t>
            </a:r>
            <a:r>
              <a:rPr b="0">
                <a:latin typeface="Arial"/>
              </a:rPr>
              <a:t> (captopril, </a:t>
            </a:r>
            <a:r>
              <a:rPr b="0">
                <a:latin typeface="Arial"/>
              </a:rPr>
              <a:t>enalapril</a:t>
            </a:r>
            <a:r>
              <a:rPr b="0">
                <a:latin typeface="Arial"/>
              </a:rPr>
              <a:t>, </a:t>
            </a:r>
            <a:r>
              <a:rPr b="0">
                <a:latin typeface="Arial"/>
              </a:rPr>
              <a:t>lisinopril</a:t>
            </a:r>
            <a:r>
              <a:rPr b="0">
                <a:latin typeface="Arial"/>
              </a:rPr>
              <a:t>)</a:t>
            </a:r>
          </a:p>
        </p:txBody>
      </p:sp>
      <p:pic>
        <p:nvPicPr>
          <p:cNvPr id="4" name=""/>
          <p:cNvPicPr/>
          <p:nvPr>
            <p:ph type="body" idx="2" sz="half"/>
          </p:nvPr>
        </p:nvPicPr>
        <p:blipFill>
          <a:blip r:embed="rId1"/>
          <a:srcRect l="12544" t="10060" r="8932"/>
          <a:stretch>
            <a:fillRect/>
          </a:stretch>
        </p:blipFill>
        <p:spPr>
          <a:xfrm>
            <a:off x="9053848" y="1368242"/>
            <a:ext cx="2871988" cy="2741356"/>
          </a:xfrm>
          <a:prstGeom prst="rect"/>
        </p:spPr>
      </p:pic>
      <p:sp>
        <p:nvSpPr>
          <p:cNvPr id="5" name=""/>
          <p:cNvSpPr/>
          <p:nvPr/>
        </p:nvSpPr>
        <p:spPr>
          <a:xfrm>
            <a:off x="814832" y="2675699"/>
            <a:ext cx="5035953" cy="3477875"/>
          </a:xfrm>
          <a:prstGeom prst="rect">
            <a:avLst/>
          </a:prstGeom>
        </p:spPr>
        <p:txBody>
          <a:bodyPr wrap="square"/>
          <a:lstStyle>
            <a:lvl1pPr lvl="0">
              <a:defRPr/>
            </a:lvl1pPr>
          </a:lstStyle>
          <a:p>
            <a:pPr lvl="0" rtl="0" marL="457200" indent="-457200">
              <a:buFont typeface="Arial"/>
              <a:buChar char="•"/>
            </a:pPr>
            <a:r>
              <a:rPr sz="2400">
                <a:latin typeface="Arial"/>
              </a:rPr>
              <a:t>Đối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kháng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thụ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thể</a:t>
            </a:r>
            <a:r>
              <a:rPr sz="2400">
                <a:latin typeface="Arial"/>
              </a:rPr>
              <a:t> angiotensin II: benazepril, captopril, </a:t>
            </a:r>
            <a:r>
              <a:rPr sz="2400">
                <a:latin typeface="Arial"/>
              </a:rPr>
              <a:t>enalapril</a:t>
            </a:r>
            <a:r>
              <a:rPr sz="2400">
                <a:latin typeface="Arial"/>
              </a:rPr>
              <a:t> …  </a:t>
            </a:r>
          </a:p>
          <a:p>
            <a:pPr lvl="0" rtl="0" marL="457200" indent="-457200">
              <a:buFont typeface="Arial"/>
              <a:buChar char="•"/>
            </a:pPr>
            <a:r>
              <a:rPr sz="2400">
                <a:latin typeface="Arial"/>
              </a:rPr>
              <a:t>Chẹn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kênh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calci</a:t>
            </a:r>
            <a:r>
              <a:rPr sz="2400">
                <a:latin typeface="Arial"/>
              </a:rPr>
              <a:t>: </a:t>
            </a:r>
            <a:r>
              <a:rPr sz="2400">
                <a:latin typeface="Arial"/>
              </a:rPr>
              <a:t>nifedipin</a:t>
            </a:r>
            <a:r>
              <a:rPr sz="2400">
                <a:latin typeface="Arial"/>
              </a:rPr>
              <a:t>, </a:t>
            </a:r>
            <a:r>
              <a:rPr sz="2400">
                <a:latin typeface="Arial"/>
              </a:rPr>
              <a:t>nicardipin</a:t>
            </a:r>
            <a:r>
              <a:rPr sz="2400">
                <a:latin typeface="Arial"/>
              </a:rPr>
              <a:t>, </a:t>
            </a:r>
            <a:r>
              <a:rPr sz="2400">
                <a:latin typeface="Arial"/>
              </a:rPr>
              <a:t>amlodipin</a:t>
            </a:r>
            <a:r>
              <a:rPr sz="2400">
                <a:latin typeface="Arial"/>
              </a:rPr>
              <a:t>… </a:t>
            </a:r>
          </a:p>
          <a:p>
            <a:pPr lvl="0" rtl="0" marL="457200" indent="-457200">
              <a:buFont typeface="Arial"/>
              <a:buChar char="•"/>
            </a:pPr>
            <a:r>
              <a:rPr sz="2400">
                <a:latin typeface="Arial"/>
              </a:rPr>
              <a:t>Nhóm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nitrat</a:t>
            </a:r>
            <a:r>
              <a:rPr sz="2400">
                <a:latin typeface="Arial"/>
              </a:rPr>
              <a:t> (nitroglycerin, </a:t>
            </a:r>
            <a:r>
              <a:rPr sz="2400">
                <a:latin typeface="Arial"/>
              </a:rPr>
              <a:t>mononitrat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isosobid</a:t>
            </a:r>
            <a:r>
              <a:rPr sz="2400">
                <a:latin typeface="Arial"/>
              </a:rPr>
              <a:t>, </a:t>
            </a:r>
            <a:r>
              <a:rPr sz="2400">
                <a:latin typeface="Arial"/>
              </a:rPr>
              <a:t>dinitrat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isosobid</a:t>
            </a:r>
            <a:r>
              <a:rPr sz="2400">
                <a:latin typeface="Arial"/>
              </a:rPr>
              <a:t>)</a:t>
            </a:r>
          </a:p>
          <a:p>
            <a:pPr lvl="0" rtl="0" marL="457200" indent="-457200">
              <a:buFont typeface="Arial"/>
              <a:buChar char="•"/>
            </a:pPr>
            <a:r>
              <a:rPr sz="2400">
                <a:latin typeface="Arial"/>
              </a:rPr>
              <a:t>Hydralazin</a:t>
            </a:r>
            <a:r>
              <a:rPr sz="2400">
                <a:latin typeface="Arial"/>
              </a:rPr>
              <a:t> (</a:t>
            </a:r>
            <a:r>
              <a:rPr sz="2400">
                <a:latin typeface="Arial"/>
              </a:rPr>
              <a:t>Prazosine</a:t>
            </a:r>
            <a:r>
              <a:rPr sz="2800">
                <a:latin typeface="Arial"/>
              </a:rPr>
              <a:t>)</a:t>
            </a:r>
          </a:p>
        </p:txBody>
      </p:sp>
      <p:pic>
        <p:nvPicPr>
          <p:cNvPr id="6" name=""/>
          <p:cNvPicPr/>
          <p:nvPr/>
        </p:nvPicPr>
        <p:blipFill>
          <a:blip r:embed="rId2"/>
          <a:srcRect l="15725" t="527" r="11735" b="0"/>
          <a:stretch>
            <a:fillRect/>
          </a:stretch>
        </p:blipFill>
        <p:spPr>
          <a:xfrm>
            <a:off x="5850785" y="1415891"/>
            <a:ext cx="2653049" cy="2428741"/>
          </a:xfrm>
          <a:prstGeom prst="rect"/>
        </p:spPr>
      </p:pic>
      <p:pic>
        <p:nvPicPr>
          <p:cNvPr id="7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10508" y="3657600"/>
            <a:ext cx="2393326" cy="2846231"/>
          </a:xfrm>
          <a:prstGeom prst="rect"/>
        </p:spPr>
      </p:pic>
      <p:pic>
        <p:nvPicPr>
          <p:cNvPr id="8" name="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763556" y="3541690"/>
            <a:ext cx="2591832" cy="3053933"/>
          </a:xfrm>
          <a:prstGeom prst="rect"/>
        </p:spPr>
      </p:pic>
    </p:spTree>
  </p:cSld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400">
                <a:latin typeface="Arial"/>
              </a:rPr>
              <a:t>5.4 </a:t>
            </a:r>
            <a:r>
              <a:rPr sz="2400">
                <a:latin typeface="Arial"/>
              </a:rPr>
              <a:t>Điều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trị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và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dự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phòng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huyết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khối</a:t>
            </a:r>
          </a:p>
        </p:txBody>
      </p:sp>
      <p:sp>
        <p:nvSpPr>
          <p:cNvPr id="3" name=""/>
          <p:cNvSpPr txBox="1"/>
          <p:nvPr>
            <p:ph type="body" idx="2" sz="half"/>
          </p:nvPr>
        </p:nvSpPr>
        <p:spPr>
          <a:xfrm>
            <a:off x="839788" y="1442434"/>
            <a:ext cx="5157787" cy="4747230"/>
          </a:xfrm>
          <a:prstGeom prst="rect"/>
        </p:spPr>
        <p:txBody>
          <a:bodyPr>
            <a:normAutofit fontScale="92000"/>
          </a:bodyPr>
          <a:lstStyle>
            <a:lvl1pPr lvl="0">
              <a:defRPr/>
            </a:lvl1pPr>
          </a:lstStyle>
          <a:p>
            <a:pPr lvl="0" rtl="0">
              <a:lnSpc>
                <a:spcPct val="150000"/>
              </a:lnSpc>
            </a:pPr>
            <a:r>
              <a:rPr sz="2400" lang="vi-VN">
                <a:latin typeface="Arial"/>
              </a:rPr>
              <a:t>Thuốc chống đông máu (heparin, kháng vitamin K): điều trị và dự phòng tắc mạch trong trường hợp suy tim có tim to hoặc kèm theo rung nhĩ. </a:t>
            </a:r>
          </a:p>
          <a:p>
            <a:pPr lvl="0" rtl="0">
              <a:lnSpc>
                <a:spcPct val="150000"/>
              </a:lnSpc>
            </a:pPr>
            <a:r>
              <a:rPr sz="2400" lang="vi-VN">
                <a:latin typeface="Arial"/>
              </a:rPr>
              <a:t>Thuốc ức chế ngưng tập tiểu cầu để dự phòng huyết khối: aspirin liều thấp 75 – 325 mg/ ngày, clopidogrel liều 75 mg/ngày</a:t>
            </a:r>
            <a:r>
              <a:rPr lang="vi-VN">
                <a:latin typeface="Arial"/>
              </a:rPr>
              <a:t>.</a:t>
            </a:r>
          </a:p>
        </p:txBody>
      </p:sp>
      <p:pic>
        <p:nvPicPr>
          <p:cNvPr id="4" name=""/>
          <p:cNvPicPr/>
          <p:nvPr>
            <p:ph type="body" idx="4" sz="quarter"/>
          </p:nvPr>
        </p:nvPicPr>
        <p:blipFill>
          <a:blip r:embed="rId1"/>
          <a:srcRect/>
          <a:stretch>
            <a:fillRect/>
          </a:stretch>
        </p:blipFill>
        <p:spPr>
          <a:xfrm>
            <a:off x="6771481" y="1442434"/>
            <a:ext cx="3810001" cy="2476500"/>
          </a:xfrm>
          <a:prstGeom prst="rect"/>
        </p:spPr>
      </p:pic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81381" y="3816048"/>
            <a:ext cx="3933825" cy="2952750"/>
          </a:xfrm>
          <a:prstGeom prst="rect"/>
        </p:spPr>
      </p:pic>
    </p:spTree>
  </p:cSld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14386" y="184822"/>
            <a:ext cx="10515600" cy="768216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400">
                <a:solidFill>
                  <a:srgbClr val="FF0000"/>
                </a:solidFill>
                <a:latin typeface="Times New Roman"/>
              </a:rPr>
              <a:t>Phác</a:t>
            </a:r>
            <a:r>
              <a:rPr sz="2400">
                <a:solidFill>
                  <a:srgbClr val="FF0000"/>
                </a:solidFill>
                <a:latin typeface="Times New Roman"/>
              </a:rPr>
              <a:t> </a:t>
            </a:r>
            <a:r>
              <a:rPr sz="2400">
                <a:solidFill>
                  <a:srgbClr val="FF0000"/>
                </a:solidFill>
                <a:latin typeface="Times New Roman"/>
              </a:rPr>
              <a:t>đồ</a:t>
            </a:r>
            <a:r>
              <a:rPr sz="2400">
                <a:solidFill>
                  <a:srgbClr val="FF0000"/>
                </a:solidFill>
                <a:latin typeface="Times New Roman"/>
              </a:rPr>
              <a:t> </a:t>
            </a:r>
            <a:r>
              <a:rPr sz="2400">
                <a:solidFill>
                  <a:srgbClr val="FF0000"/>
                </a:solidFill>
                <a:latin typeface="Times New Roman"/>
              </a:rPr>
              <a:t>điều</a:t>
            </a:r>
            <a:r>
              <a:rPr sz="2400">
                <a:solidFill>
                  <a:srgbClr val="FF0000"/>
                </a:solidFill>
                <a:latin typeface="Times New Roman"/>
              </a:rPr>
              <a:t> </a:t>
            </a:r>
            <a:r>
              <a:rPr sz="2400">
                <a:solidFill>
                  <a:srgbClr val="FF0000"/>
                </a:solidFill>
                <a:latin typeface="Times New Roman"/>
              </a:rPr>
              <a:t>trị</a:t>
            </a:r>
            <a:r>
              <a:rPr sz="2400">
                <a:solidFill>
                  <a:srgbClr val="FF0000"/>
                </a:solidFill>
                <a:latin typeface="Times New Roman"/>
              </a:rPr>
              <a:t> 4 </a:t>
            </a:r>
            <a:r>
              <a:rPr sz="2400">
                <a:solidFill>
                  <a:srgbClr val="FF0000"/>
                </a:solidFill>
                <a:latin typeface="Times New Roman"/>
              </a:rPr>
              <a:t>độ</a:t>
            </a:r>
            <a:r>
              <a:rPr sz="2400">
                <a:solidFill>
                  <a:srgbClr val="FF0000"/>
                </a:solidFill>
                <a:latin typeface="Times New Roman"/>
              </a:rPr>
              <a:t> </a:t>
            </a:r>
            <a:r>
              <a:rPr sz="2400">
                <a:solidFill>
                  <a:srgbClr val="FF0000"/>
                </a:solidFill>
                <a:latin typeface="Times New Roman"/>
              </a:rPr>
              <a:t>suy</a:t>
            </a:r>
            <a:r>
              <a:rPr sz="2400">
                <a:solidFill>
                  <a:srgbClr val="FF0000"/>
                </a:solidFill>
                <a:latin typeface="Times New Roman"/>
              </a:rPr>
              <a:t> </a:t>
            </a:r>
            <a:r>
              <a:rPr sz="2400">
                <a:solidFill>
                  <a:srgbClr val="FF0000"/>
                </a:solidFill>
                <a:latin typeface="Times New Roman"/>
              </a:rPr>
              <a:t>tim</a:t>
            </a:r>
            <a:r>
              <a:rPr sz="2400">
                <a:solidFill>
                  <a:srgbClr val="FF0000"/>
                </a:solidFill>
                <a:latin typeface="Times New Roman"/>
              </a:rPr>
              <a:t> </a:t>
            </a:r>
            <a:r>
              <a:rPr sz="2400">
                <a:solidFill>
                  <a:srgbClr val="FF0000"/>
                </a:solidFill>
                <a:latin typeface="Times New Roman"/>
              </a:rPr>
              <a:t>mạn</a:t>
            </a:r>
            <a:r>
              <a:rPr sz="2400">
                <a:solidFill>
                  <a:srgbClr val="FF0000"/>
                </a:solidFill>
                <a:latin typeface="Times New Roman"/>
              </a:rPr>
              <a:t> </a:t>
            </a:r>
            <a:r>
              <a:rPr sz="2400">
                <a:solidFill>
                  <a:srgbClr val="FF0000"/>
                </a:solidFill>
                <a:latin typeface="Times New Roman"/>
              </a:rPr>
              <a:t>tính</a:t>
            </a:r>
          </a:p>
        </p:txBody>
      </p:sp>
      <p:sp>
        <p:nvSpPr>
          <p:cNvPr id="3" name=""/>
          <p:cNvSpPr txBox="1"/>
          <p:nvPr>
            <p:ph type="body" idx="3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4" name=""/>
          <p:cNvPicPr/>
          <p:nvPr>
            <p:ph type="body" idx="4" sz="quarter"/>
          </p:nvPr>
        </p:nvPicPr>
        <p:blipFill>
          <a:blip r:embed="rId1"/>
          <a:srcRect/>
          <a:stretch>
            <a:fillRect/>
          </a:stretch>
        </p:blipFill>
        <p:spPr>
          <a:xfrm>
            <a:off x="814386" y="1133342"/>
            <a:ext cx="10094020" cy="5254580"/>
          </a:xfrm>
          <a:prstGeom prst="rect"/>
        </p:spPr>
      </p:pic>
      <p:pic>
        <p:nvPicPr>
          <p:cNvPr id="5" name=""/>
          <p:cNvPicPr/>
          <p:nvPr>
            <p:ph type="body" idx="2" sz="half"/>
          </p:nvPr>
        </p:nvPicPr>
        <p:blipFill>
          <a:blip r:embed="rId2"/>
          <a:srcRect/>
          <a:stretch>
            <a:fillRect/>
          </a:stretch>
        </p:blipFill>
        <p:spPr>
          <a:xfrm>
            <a:off x="814386" y="888645"/>
            <a:ext cx="10841350" cy="5434882"/>
          </a:xfrm>
          <a:prstGeom prst="rect"/>
        </p:spPr>
      </p:pic>
      <p:sp>
        <p:nvSpPr>
          <p:cNvPr id="6" name=""/>
          <p:cNvSpPr txBox="1"/>
          <p:nvPr/>
        </p:nvSpPr>
        <p:spPr>
          <a:xfrm>
            <a:off x="1467049" y="6245059"/>
            <a:ext cx="10188689" cy="646331"/>
          </a:xfrm>
          <a:prstGeom prst="rect"/>
          <a:noFill/>
        </p:spPr>
        <p:txBody>
          <a:bodyPr wrap="none"/>
          <a:lstStyle>
            <a:lvl1pPr lvl="0">
              <a:defRPr/>
            </a:lvl1pPr>
          </a:lstStyle>
          <a:p>
            <a:pPr lvl="0" rtl="0"/>
            <a:r>
              <a:rPr sz="3600" b="1">
                <a:latin typeface="Arial"/>
              </a:rPr>
              <a:t>CẢM ƠN THẦY VÀ CÁC BẠN ĐÃ LẮNG NGHE</a:t>
            </a:r>
          </a:p>
        </p:txBody>
      </p:sp>
    </p:spTree>
  </p:cSld>
  <p:timing>
    <p:tnLst>
      <p:par>
        <p:cTn id="1" nodeType="tmRoot" dur="indefinite" restart="never">
          <p:childTnLst>
            <p:seq concurrent="1" nextAc="seek">
              <p:cTn id="2" nodeType="mainSeq" dur="indefinite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ID="2" presetSubtype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 calcmode="lin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ID="2" presetSubtype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 calcmode="lin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ID="2" presetSubtype="4" grpId="0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 calcmode="lin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 calcmode="lin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1828799" y="274638"/>
            <a:ext cx="7147777" cy="1143000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algn="l" rtl="0"/>
            <a:r>
              <a:rPr sz="3400">
                <a:solidFill>
                  <a:srgbClr val="C00000"/>
                </a:solidFill>
                <a:latin typeface="Arial"/>
              </a:rPr>
              <a:t>I, </a:t>
            </a:r>
            <a:r>
              <a:rPr sz="3400">
                <a:solidFill>
                  <a:srgbClr val="C00000"/>
                </a:solidFill>
                <a:latin typeface="Arial"/>
              </a:rPr>
              <a:t>ĐỊNH NGHĨA VÀ SINH LÝ BỆNH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1828799" y="1296363"/>
            <a:ext cx="7239001" cy="2971800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>
              <a:buNone/>
            </a:pPr>
            <a:r>
              <a:rPr sz="2400">
                <a:latin typeface="Arial"/>
              </a:rPr>
              <a:t>1, ĐỊNH NGHĨA</a:t>
            </a:r>
          </a:p>
          <a:p>
            <a:pPr lvl="0" rtl="0"/>
            <a:r>
              <a:rPr sz="2400">
                <a:latin typeface="Arial"/>
              </a:rPr>
              <a:t>Suy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: </a:t>
            </a:r>
            <a:r>
              <a:rPr sz="2400">
                <a:latin typeface="Arial"/>
              </a:rPr>
              <a:t>cơ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mất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khả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năng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cung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cấp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máu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theo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nhu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cầu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cơ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thể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về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mặt</a:t>
            </a:r>
            <a:r>
              <a:rPr sz="2400">
                <a:latin typeface="Arial"/>
              </a:rPr>
              <a:t> oxy </a:t>
            </a:r>
          </a:p>
          <a:p>
            <a:pPr lvl="0" rtl="0"/>
            <a:r>
              <a:rPr sz="2400">
                <a:latin typeface="Arial"/>
              </a:rPr>
              <a:t>Là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hội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chứng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lâm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sàng</a:t>
            </a:r>
            <a:r>
              <a:rPr sz="2400">
                <a:latin typeface="Arial"/>
              </a:rPr>
              <a:t> do </a:t>
            </a:r>
            <a:r>
              <a:rPr sz="2400">
                <a:latin typeface="Arial"/>
              </a:rPr>
              <a:t>tổn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thương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cấu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trúc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hoặc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chức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năng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đỏ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đầy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thất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hoặc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tống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máu</a:t>
            </a:r>
            <a:r>
              <a:rPr sz="2400">
                <a:latin typeface="Arial"/>
              </a:rPr>
              <a:t> </a:t>
            </a:r>
          </a:p>
          <a:p>
            <a:pPr lvl="0" rtl="0"/>
            <a:r>
              <a:rPr sz="2400">
                <a:latin typeface="Arial"/>
              </a:rPr>
              <a:t>Biểu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hiện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chính</a:t>
            </a:r>
            <a:r>
              <a:rPr sz="2400">
                <a:latin typeface="Arial"/>
              </a:rPr>
              <a:t>: </a:t>
            </a:r>
            <a:r>
              <a:rPr sz="2400">
                <a:latin typeface="Arial"/>
              </a:rPr>
              <a:t>mệt</a:t>
            </a:r>
            <a:r>
              <a:rPr sz="2400">
                <a:latin typeface="Arial"/>
              </a:rPr>
              <a:t>, </a:t>
            </a:r>
            <a:r>
              <a:rPr sz="2400">
                <a:latin typeface="Arial"/>
              </a:rPr>
              <a:t>khó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thở</a:t>
            </a:r>
          </a:p>
          <a:p>
            <a:pPr lvl="0" rtl="0" marL="0" indent="0">
              <a:buNone/>
            </a:pP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143250" y="4267201"/>
            <a:ext cx="4762500" cy="2409826"/>
          </a:xfrm>
          <a:prstGeom prst="rect"/>
        </p:spPr>
      </p:pic>
    </p:spTree>
  </p:cSld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1713962" y="476373"/>
            <a:ext cx="6309575" cy="1103067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400">
                <a:latin typeface="Times New Roman"/>
              </a:rPr>
              <a:t>2</a:t>
            </a:r>
            <a:r>
              <a:rPr sz="2400">
                <a:latin typeface="Arial"/>
              </a:rPr>
              <a:t>, SINH LÝ BỆNH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1713962" y="1454687"/>
            <a:ext cx="4868216" cy="5049144"/>
          </a:xfrm>
          <a:prstGeom prst="rect"/>
        </p:spPr>
        <p:txBody>
          <a:bodyPr>
            <a:normAutofit lnSpcReduction="10000"/>
          </a:bodyPr>
          <a:lstStyle>
            <a:lvl1pPr lvl="0">
              <a:defRPr/>
            </a:lvl1pPr>
          </a:lstStyle>
          <a:p>
            <a:pPr lvl="0" rtl="0" marL="0" indent="0">
              <a:buNone/>
            </a:pPr>
            <a:r>
              <a:rPr sz="2400">
                <a:latin typeface="Arial"/>
              </a:rPr>
              <a:t>Hoạt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động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phụ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thuộc</a:t>
            </a:r>
            <a:r>
              <a:rPr sz="2400">
                <a:latin typeface="Arial"/>
              </a:rPr>
              <a:t> : </a:t>
            </a:r>
            <a:r>
              <a:rPr sz="2400">
                <a:latin typeface="Arial"/>
              </a:rPr>
              <a:t>Tiền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gánh</a:t>
            </a:r>
            <a:r>
              <a:rPr sz="2400">
                <a:latin typeface="Arial"/>
              </a:rPr>
              <a:t>, </a:t>
            </a:r>
            <a:r>
              <a:rPr sz="2400">
                <a:latin typeface="Arial"/>
              </a:rPr>
              <a:t>hậu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gánh</a:t>
            </a:r>
            <a:r>
              <a:rPr sz="2400">
                <a:latin typeface="Arial"/>
              </a:rPr>
              <a:t>, </a:t>
            </a:r>
            <a:r>
              <a:rPr sz="2400">
                <a:latin typeface="Arial"/>
              </a:rPr>
              <a:t>sức</a:t>
            </a:r>
            <a:r>
              <a:rPr sz="2400">
                <a:latin typeface="Arial"/>
              </a:rPr>
              <a:t> co </a:t>
            </a:r>
            <a:r>
              <a:rPr sz="2400">
                <a:latin typeface="Arial"/>
              </a:rPr>
              <a:t>bóp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, </a:t>
            </a:r>
            <a:r>
              <a:rPr sz="2400">
                <a:latin typeface="Arial"/>
              </a:rPr>
              <a:t>nhịp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</a:p>
          <a:p>
            <a:pPr lvl="0" rtl="0"/>
            <a:r>
              <a:rPr sz="2400">
                <a:latin typeface="Arial"/>
              </a:rPr>
              <a:t>Tiền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gánh</a:t>
            </a:r>
            <a:r>
              <a:rPr sz="2400">
                <a:latin typeface="Arial"/>
              </a:rPr>
              <a:t>: </a:t>
            </a:r>
            <a:r>
              <a:rPr sz="2400">
                <a:latin typeface="Arial"/>
              </a:rPr>
              <a:t>độ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kéo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dài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sợi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cơ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sau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trương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, </a:t>
            </a:r>
            <a:r>
              <a:rPr sz="2400">
                <a:latin typeface="Arial"/>
              </a:rPr>
              <a:t>thể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hiện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bằng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thể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tích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và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áp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lực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máu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trương</a:t>
            </a:r>
          </a:p>
          <a:p>
            <a:pPr lvl="0" rtl="0"/>
            <a:r>
              <a:rPr sz="2400">
                <a:latin typeface="Arial"/>
              </a:rPr>
              <a:t>Hậu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gánh</a:t>
            </a:r>
            <a:r>
              <a:rPr sz="2400">
                <a:latin typeface="Arial"/>
              </a:rPr>
              <a:t>: </a:t>
            </a:r>
            <a:r>
              <a:rPr sz="2400">
                <a:latin typeface="Arial"/>
              </a:rPr>
              <a:t>sức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cản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của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các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động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mạch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trước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sự</a:t>
            </a:r>
            <a:r>
              <a:rPr sz="2400">
                <a:latin typeface="Arial"/>
              </a:rPr>
              <a:t> co </a:t>
            </a:r>
            <a:r>
              <a:rPr sz="2400">
                <a:latin typeface="Arial"/>
              </a:rPr>
              <a:t>bóp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của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thất</a:t>
            </a:r>
          </a:p>
          <a:p>
            <a:pPr lvl="0" rtl="0"/>
            <a:r>
              <a:rPr sz="2400">
                <a:latin typeface="Arial"/>
              </a:rPr>
              <a:t>Sức</a:t>
            </a:r>
            <a:r>
              <a:rPr sz="2400">
                <a:latin typeface="Arial"/>
              </a:rPr>
              <a:t> co </a:t>
            </a:r>
            <a:r>
              <a:rPr sz="2400">
                <a:latin typeface="Arial"/>
              </a:rPr>
              <a:t>bóp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tim:tăng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thể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tích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máu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thu</a:t>
            </a:r>
          </a:p>
          <a:p>
            <a:pPr lvl="0" rtl="0"/>
            <a:r>
              <a:rPr sz="2400">
                <a:latin typeface="Arial"/>
              </a:rPr>
              <a:t>Tần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số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 tăng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sẽ</a:t>
            </a:r>
            <a:r>
              <a:rPr sz="2400">
                <a:latin typeface="Arial"/>
              </a:rPr>
              <a:t> tăng </a:t>
            </a:r>
            <a:r>
              <a:rPr sz="2400">
                <a:latin typeface="Arial"/>
              </a:rPr>
              <a:t>cung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lượng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 </a:t>
            </a:r>
          </a:p>
          <a:p>
            <a:pPr lvl="0" rtl="0"/>
          </a:p>
          <a:p>
            <a:pPr lvl="0" rtl="0" marL="0" indent="0">
              <a:buNone/>
            </a:pP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582178" y="1300766"/>
            <a:ext cx="4662152" cy="2150521"/>
          </a:xfrm>
          <a:prstGeom prst="rect"/>
        </p:spPr>
      </p:pic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96824" y="3630355"/>
            <a:ext cx="4897192" cy="2873475"/>
          </a:xfrm>
          <a:prstGeom prst="rect"/>
        </p:spPr>
      </p:pic>
    </p:spTree>
  </p:cSld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1313645" y="216727"/>
            <a:ext cx="7308581" cy="723431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400">
                <a:solidFill>
                  <a:srgbClr val="FF0000"/>
                </a:solidFill>
                <a:latin typeface="Arial"/>
              </a:rPr>
              <a:t>II. NGUYÊN NHÂN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1313645" y="1146220"/>
            <a:ext cx="9822287" cy="5460643"/>
          </a:xfrm>
          <a:prstGeom prst="rect"/>
        </p:spPr>
        <p:txBody>
          <a:bodyPr>
            <a:normAutofit lnSpcReduction="10000"/>
          </a:bodyPr>
          <a:lstStyle>
            <a:lvl1pPr lvl="0">
              <a:defRPr/>
            </a:lvl1pPr>
          </a:lstStyle>
          <a:p>
            <a:pPr lvl="0" rtl="0" marL="0" indent="0">
              <a:buNone/>
            </a:pPr>
            <a:r>
              <a:rPr sz="2400">
                <a:latin typeface="Arial"/>
              </a:rPr>
              <a:t>2.1 </a:t>
            </a:r>
            <a:r>
              <a:rPr sz="2400">
                <a:latin typeface="Arial"/>
              </a:rPr>
              <a:t>S</a:t>
            </a:r>
            <a:r>
              <a:rPr sz="2400">
                <a:latin typeface="Arial"/>
              </a:rPr>
              <a:t>uy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trái</a:t>
            </a:r>
            <a:r>
              <a:rPr sz="2400">
                <a:latin typeface="Arial"/>
              </a:rPr>
              <a:t> </a:t>
            </a:r>
            <a:br/>
            <a:r>
              <a:rPr sz="2400">
                <a:latin typeface="Arial"/>
              </a:rPr>
              <a:t>	- </a:t>
            </a:r>
            <a:r>
              <a:rPr sz="2400">
                <a:latin typeface="Arial"/>
              </a:rPr>
              <a:t>T</a:t>
            </a:r>
            <a:r>
              <a:rPr sz="2400">
                <a:latin typeface="Arial"/>
              </a:rPr>
              <a:t>ăng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huyết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áp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động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mạch</a:t>
            </a:r>
            <a:br/>
            <a:r>
              <a:rPr sz="2400">
                <a:latin typeface="Arial"/>
              </a:rPr>
              <a:t>	-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B</a:t>
            </a:r>
            <a:r>
              <a:rPr sz="2400">
                <a:latin typeface="Arial"/>
              </a:rPr>
              <a:t>ệnh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van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: </a:t>
            </a:r>
            <a:r>
              <a:rPr sz="2400">
                <a:latin typeface="Arial"/>
              </a:rPr>
              <a:t>hở</a:t>
            </a:r>
            <a:r>
              <a:rPr sz="2400">
                <a:latin typeface="Arial"/>
              </a:rPr>
              <a:t> van </a:t>
            </a:r>
            <a:r>
              <a:rPr sz="2400">
                <a:latin typeface="Arial"/>
              </a:rPr>
              <a:t>hai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lá</a:t>
            </a:r>
            <a:r>
              <a:rPr sz="2400">
                <a:latin typeface="Arial"/>
              </a:rPr>
              <a:t> , </a:t>
            </a:r>
            <a:r>
              <a:rPr sz="2400">
                <a:latin typeface="Arial"/>
              </a:rPr>
              <a:t>hở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hoặc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hẹp</a:t>
            </a:r>
            <a:r>
              <a:rPr sz="2400">
                <a:latin typeface="Arial"/>
              </a:rPr>
              <a:t> van </a:t>
            </a:r>
            <a:r>
              <a:rPr sz="2400">
                <a:latin typeface="Arial"/>
              </a:rPr>
              <a:t>động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mạch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chủ</a:t>
            </a:r>
            <a:r>
              <a:rPr sz="2400">
                <a:latin typeface="Arial"/>
              </a:rPr>
              <a:t> đ</a:t>
            </a:r>
            <a:r>
              <a:rPr sz="2400" lang="vi-VN">
                <a:latin typeface="Arial"/>
              </a:rPr>
              <a:t>ơ</a:t>
            </a:r>
            <a:r>
              <a:rPr sz="2400">
                <a:latin typeface="Arial"/>
              </a:rPr>
              <a:t>n </a:t>
            </a:r>
            <a:r>
              <a:rPr sz="2400">
                <a:latin typeface="Arial"/>
              </a:rPr>
              <a:t>thuần</a:t>
            </a:r>
            <a:r>
              <a:rPr sz="2400">
                <a:latin typeface="Arial"/>
              </a:rPr>
              <a:t> hay </a:t>
            </a:r>
            <a:r>
              <a:rPr sz="2400">
                <a:latin typeface="Arial"/>
              </a:rPr>
              <a:t>phối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hợp</a:t>
            </a:r>
            <a:br/>
            <a:r>
              <a:rPr sz="2400">
                <a:latin typeface="Arial"/>
              </a:rPr>
              <a:t>	- </a:t>
            </a:r>
            <a:r>
              <a:rPr sz="2400">
                <a:latin typeface="Arial"/>
              </a:rPr>
              <a:t>V</a:t>
            </a:r>
            <a:r>
              <a:rPr sz="2400">
                <a:latin typeface="Arial"/>
              </a:rPr>
              <a:t>iêm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</a:t>
            </a:r>
            <a:r>
              <a:rPr sz="2400" lang="vi-VN">
                <a:latin typeface="Arial"/>
              </a:rPr>
              <a:t>ơ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, </a:t>
            </a:r>
            <a:r>
              <a:rPr sz="2400">
                <a:latin typeface="Arial"/>
              </a:rPr>
              <a:t>nhồi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máu</a:t>
            </a:r>
            <a:r>
              <a:rPr sz="2400">
                <a:latin typeface="Arial"/>
              </a:rPr>
              <a:t> c</a:t>
            </a:r>
            <a:r>
              <a:rPr sz="2400" lang="vi-VN">
                <a:latin typeface="Arial"/>
              </a:rPr>
              <a:t>ơ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br/>
            <a:r>
              <a:rPr sz="2400">
                <a:latin typeface="Arial"/>
              </a:rPr>
              <a:t>	- </a:t>
            </a:r>
            <a:r>
              <a:rPr sz="2400">
                <a:latin typeface="Arial"/>
              </a:rPr>
              <a:t>R</a:t>
            </a:r>
            <a:r>
              <a:rPr sz="2400">
                <a:latin typeface="Arial"/>
              </a:rPr>
              <a:t>ối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loạn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nhịp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br/>
            <a:r>
              <a:rPr sz="2400">
                <a:latin typeface="Arial"/>
              </a:rPr>
              <a:t>	- </a:t>
            </a:r>
            <a:r>
              <a:rPr sz="2400">
                <a:latin typeface="Arial"/>
              </a:rPr>
              <a:t>B</a:t>
            </a:r>
            <a:r>
              <a:rPr sz="2400">
                <a:latin typeface="Arial"/>
              </a:rPr>
              <a:t>ệnh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bẩm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sinh</a:t>
            </a:r>
          </a:p>
          <a:p>
            <a:pPr lvl="0" rtl="0" marL="0" indent="0">
              <a:buNone/>
            </a:pPr>
            <a:r>
              <a:rPr sz="2400">
                <a:latin typeface="Arial"/>
              </a:rPr>
              <a:t>2.2 </a:t>
            </a:r>
            <a:r>
              <a:rPr sz="2400">
                <a:latin typeface="Arial"/>
              </a:rPr>
              <a:t>S</a:t>
            </a:r>
            <a:r>
              <a:rPr sz="2400">
                <a:latin typeface="Arial"/>
              </a:rPr>
              <a:t>uy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phải</a:t>
            </a:r>
            <a:r>
              <a:rPr sz="2400">
                <a:latin typeface="Arial"/>
              </a:rPr>
              <a:t> </a:t>
            </a:r>
          </a:p>
          <a:p>
            <a:pPr lvl="0" rtl="0" marL="0" indent="0">
              <a:buNone/>
            </a:pPr>
            <a:r>
              <a:rPr sz="2400">
                <a:latin typeface="Arial"/>
              </a:rPr>
              <a:t>	-</a:t>
            </a:r>
            <a:r>
              <a:rPr sz="2400" lang="vi-VN">
                <a:latin typeface="Arial"/>
              </a:rPr>
              <a:t>Bệnh phổi mạn tính (hen phế quản, viêm phế quản mạn, giãn phế quản, xơ phổi), nhồi máu phổi, tăng áp lực động mạch phổi liên phát.</a:t>
            </a:r>
          </a:p>
          <a:p>
            <a:pPr lvl="0" rtl="0" marL="0" indent="0">
              <a:buNone/>
            </a:pPr>
            <a:r>
              <a:rPr sz="2400">
                <a:latin typeface="Arial"/>
              </a:rPr>
              <a:t>	-</a:t>
            </a:r>
            <a:r>
              <a:rPr sz="2400" lang="vi-VN">
                <a:latin typeface="Arial"/>
              </a:rPr>
              <a:t>Gù vẹo cột sống và dị dạng lồng ngực</a:t>
            </a:r>
          </a:p>
          <a:p>
            <a:pPr lvl="0" rtl="0" marL="0" indent="0">
              <a:buNone/>
            </a:pPr>
            <a:r>
              <a:rPr sz="2400">
                <a:latin typeface="Arial"/>
              </a:rPr>
              <a:t>	-</a:t>
            </a:r>
            <a:r>
              <a:rPr sz="2400" lang="vi-VN">
                <a:latin typeface="Arial"/>
              </a:rPr>
              <a:t>Hẹp van 2 lá.</a:t>
            </a:r>
          </a:p>
          <a:p>
            <a:pPr lvl="0" rtl="0" marL="0" indent="0">
              <a:buNone/>
            </a:pPr>
            <a:r>
              <a:rPr sz="2400">
                <a:latin typeface="Arial"/>
              </a:rPr>
              <a:t>	-</a:t>
            </a:r>
            <a:r>
              <a:rPr sz="2400" lang="vi-VN">
                <a:latin typeface="Arial"/>
              </a:rPr>
              <a:t>Bệnh tim bẩm sinh: hẹp động mạch phổi, thông liên nhĩ, thông liên thất.</a:t>
            </a:r>
          </a:p>
        </p:txBody>
      </p:sp>
    </p:spTree>
  </p:cSld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800">
                <a:solidFill>
                  <a:srgbClr val="FF0000"/>
                </a:solidFill>
                <a:latin typeface="Arial"/>
              </a:rPr>
              <a:t>II. NGUYÊN NHÂN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8200" y="1602954"/>
            <a:ext cx="5257800" cy="4862240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 marL="0" indent="0">
              <a:buNone/>
            </a:pPr>
            <a:r>
              <a:rPr>
                <a:latin typeface="Arial"/>
              </a:rPr>
              <a:t>2.3 </a:t>
            </a:r>
            <a:r>
              <a:rPr>
                <a:latin typeface="Arial"/>
              </a:rPr>
              <a:t>S</a:t>
            </a:r>
            <a:r>
              <a:rPr>
                <a:latin typeface="Arial"/>
              </a:rPr>
              <a:t>uy</a:t>
            </a:r>
            <a:r>
              <a:rPr>
                <a:latin typeface="Arial"/>
              </a:rPr>
              <a:t> </a:t>
            </a:r>
            <a:r>
              <a:rPr>
                <a:latin typeface="Arial"/>
              </a:rPr>
              <a:t>tim</a:t>
            </a:r>
            <a:r>
              <a:rPr>
                <a:latin typeface="Arial"/>
              </a:rPr>
              <a:t> </a:t>
            </a:r>
            <a:r>
              <a:rPr>
                <a:latin typeface="Arial"/>
              </a:rPr>
              <a:t>cục</a:t>
            </a:r>
            <a:r>
              <a:rPr>
                <a:latin typeface="Arial"/>
              </a:rPr>
              <a:t> </a:t>
            </a:r>
            <a:r>
              <a:rPr>
                <a:latin typeface="Arial"/>
              </a:rPr>
              <a:t>bộ</a:t>
            </a:r>
            <a:r>
              <a:rPr>
                <a:latin typeface="Arial"/>
              </a:rPr>
              <a:t>:</a:t>
            </a:r>
          </a:p>
          <a:p>
            <a:pPr lvl="0" rtl="0" marL="0" indent="0">
              <a:buNone/>
            </a:pPr>
            <a:r>
              <a:rPr sz="2600">
                <a:latin typeface="Arial"/>
              </a:rPr>
              <a:t>	</a:t>
            </a:r>
            <a:r>
              <a:rPr sz="2600">
                <a:latin typeface="Arial"/>
              </a:rPr>
              <a:t>-</a:t>
            </a:r>
            <a:r>
              <a:rPr sz="2600" lang="vi-VN">
                <a:latin typeface="Arial"/>
              </a:rPr>
              <a:t>Suy tim trái phát triển thành suy tim toàn bộ.</a:t>
            </a:r>
            <a:br/>
            <a:r>
              <a:rPr sz="2600">
                <a:latin typeface="Arial"/>
              </a:rPr>
              <a:t>	-</a:t>
            </a:r>
            <a:r>
              <a:rPr sz="2600" lang="vi-VN">
                <a:latin typeface="Arial"/>
              </a:rPr>
              <a:t>Viêm tim toàn bộ do thấp tim, viêm cơ tim.</a:t>
            </a:r>
            <a:br/>
            <a:r>
              <a:rPr sz="2600">
                <a:latin typeface="Arial"/>
              </a:rPr>
              <a:t>	-</a:t>
            </a:r>
            <a:r>
              <a:rPr sz="2600" lang="vi-VN">
                <a:latin typeface="Arial"/>
              </a:rPr>
              <a:t>Bệnh cơ tim giãn.</a:t>
            </a:r>
            <a:br/>
            <a:r>
              <a:rPr sz="2600">
                <a:latin typeface="Arial"/>
              </a:rPr>
              <a:t>	-</a:t>
            </a:r>
            <a:r>
              <a:rPr sz="2600" lang="vi-VN">
                <a:latin typeface="Arial"/>
              </a:rPr>
              <a:t>Ngoài ra còn có một số nguyên nhân khác như cường giáp trạng, thiếu vitamin B1, thiếu máu nặng, dò động mạch – tĩnh mạch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400800" y="1602955"/>
            <a:ext cx="4953000" cy="3079376"/>
          </a:xfrm>
          <a:prstGeom prst="rect"/>
        </p:spPr>
      </p:pic>
    </p:spTree>
  </p:cSld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1981200" y="0"/>
            <a:ext cx="8229600" cy="914400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800">
                <a:solidFill>
                  <a:srgbClr val="FF0000"/>
                </a:solidFill>
                <a:latin typeface="Arial"/>
              </a:rPr>
              <a:t>III. TRIỆU CHỨNG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1416676" y="1066801"/>
            <a:ext cx="5822324" cy="5475667"/>
          </a:xfrm>
          <a:prstGeom prst="rect"/>
        </p:spPr>
        <p:txBody>
          <a:bodyPr>
            <a:normAutofit fontScale="92000" lnSpcReduction="20000"/>
          </a:bodyPr>
          <a:lstStyle>
            <a:lvl1pPr lvl="0">
              <a:defRPr/>
            </a:lvl1pPr>
          </a:lstStyle>
          <a:p>
            <a:pPr lvl="0" rtl="0" marL="0" indent="0">
              <a:buNone/>
            </a:pPr>
            <a:r>
              <a:rPr sz="2400">
                <a:latin typeface="Arial"/>
              </a:rPr>
              <a:t>3.1 SUY TIM TRÁI</a:t>
            </a:r>
          </a:p>
          <a:p>
            <a:pPr lvl="0" rtl="0">
              <a:buFont typeface="Wingdings"/>
              <a:buChar char="q"/>
            </a:pP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Lâm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sàng</a:t>
            </a:r>
          </a:p>
          <a:p>
            <a:pPr lvl="0" rtl="0">
              <a:buNone/>
            </a:pPr>
            <a:r>
              <a:rPr sz="2400">
                <a:latin typeface="Arial"/>
              </a:rPr>
              <a:t>-</a:t>
            </a:r>
            <a:r>
              <a:rPr sz="2400">
                <a:latin typeface="Arial"/>
              </a:rPr>
              <a:t>Khó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thở</a:t>
            </a:r>
            <a:r>
              <a:rPr sz="2400">
                <a:latin typeface="Arial"/>
              </a:rPr>
              <a:t>+ ho</a:t>
            </a:r>
          </a:p>
          <a:p>
            <a:pPr lvl="0" rtl="0">
              <a:buNone/>
            </a:pPr>
            <a:r>
              <a:rPr sz="2400">
                <a:latin typeface="Arial"/>
              </a:rPr>
              <a:t>-</a:t>
            </a:r>
            <a:r>
              <a:rPr sz="2400">
                <a:latin typeface="Arial"/>
              </a:rPr>
              <a:t>Khám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: </a:t>
            </a:r>
            <a:r>
              <a:rPr sz="2400">
                <a:latin typeface="Arial"/>
              </a:rPr>
              <a:t>mỏm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lệch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về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phía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bên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trái</a:t>
            </a:r>
            <a:r>
              <a:rPr sz="2400">
                <a:latin typeface="Arial"/>
              </a:rPr>
              <a:t>,  </a:t>
            </a:r>
            <a:r>
              <a:rPr sz="2400">
                <a:latin typeface="Arial"/>
              </a:rPr>
              <a:t>tiếng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thở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nhẹ</a:t>
            </a:r>
            <a:r>
              <a:rPr sz="2400">
                <a:latin typeface="Arial"/>
              </a:rPr>
              <a:t> ở </a:t>
            </a:r>
            <a:r>
              <a:rPr sz="2400">
                <a:latin typeface="Arial"/>
              </a:rPr>
              <a:t>mõm</a:t>
            </a:r>
            <a:r>
              <a:rPr sz="2400">
                <a:latin typeface="Arial"/>
              </a:rPr>
              <a:t> do </a:t>
            </a:r>
            <a:r>
              <a:rPr sz="2400">
                <a:latin typeface="Arial"/>
              </a:rPr>
              <a:t>hở</a:t>
            </a:r>
            <a:r>
              <a:rPr sz="2400">
                <a:latin typeface="Arial"/>
              </a:rPr>
              <a:t> van 2 </a:t>
            </a:r>
            <a:r>
              <a:rPr sz="2400">
                <a:latin typeface="Arial"/>
              </a:rPr>
              <a:t>lá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cơ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năng</a:t>
            </a:r>
          </a:p>
          <a:p>
            <a:pPr lvl="0" rtl="0">
              <a:buNone/>
            </a:pPr>
            <a:r>
              <a:rPr sz="2400">
                <a:latin typeface="Arial"/>
              </a:rPr>
              <a:t>-</a:t>
            </a:r>
            <a:r>
              <a:rPr sz="2400">
                <a:latin typeface="Arial"/>
              </a:rPr>
              <a:t>Khám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phổi</a:t>
            </a:r>
            <a:r>
              <a:rPr sz="2400">
                <a:latin typeface="Arial"/>
              </a:rPr>
              <a:t>: </a:t>
            </a:r>
            <a:r>
              <a:rPr sz="2400">
                <a:latin typeface="Arial"/>
              </a:rPr>
              <a:t>Nghe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được</a:t>
            </a:r>
            <a:r>
              <a:rPr sz="2400">
                <a:latin typeface="Arial"/>
              </a:rPr>
              <a:t> ran </a:t>
            </a:r>
            <a:r>
              <a:rPr sz="2400">
                <a:latin typeface="Arial"/>
              </a:rPr>
              <a:t>ẩm</a:t>
            </a:r>
            <a:r>
              <a:rPr sz="2400">
                <a:latin typeface="Arial"/>
              </a:rPr>
              <a:t> ở 2 </a:t>
            </a:r>
            <a:r>
              <a:rPr sz="2400">
                <a:latin typeface="Arial"/>
              </a:rPr>
              <a:t>đáy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phổi</a:t>
            </a:r>
          </a:p>
          <a:p>
            <a:pPr lvl="0" rtl="0">
              <a:buNone/>
            </a:pPr>
            <a:r>
              <a:rPr sz="2400">
                <a:latin typeface="Arial"/>
              </a:rPr>
              <a:t>-HA: HATT </a:t>
            </a:r>
            <a:r>
              <a:rPr sz="2400">
                <a:latin typeface="Arial"/>
              </a:rPr>
              <a:t>trung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bình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hoặc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giảm</a:t>
            </a:r>
            <a:r>
              <a:rPr sz="2400">
                <a:latin typeface="Arial"/>
              </a:rPr>
              <a:t>, </a:t>
            </a:r>
            <a:r>
              <a:rPr sz="2400">
                <a:latin typeface="Arial"/>
              </a:rPr>
              <a:t>HATTr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bình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thường</a:t>
            </a:r>
          </a:p>
          <a:p>
            <a:pPr lvl="0" rtl="0">
              <a:buFont typeface="Wingdings"/>
              <a:buChar char="q"/>
            </a:pPr>
            <a:r>
              <a:rPr sz="2400">
                <a:latin typeface="Arial"/>
              </a:rPr>
              <a:t>Cận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lâm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sàng</a:t>
            </a:r>
          </a:p>
          <a:p>
            <a:pPr lvl="0" rtl="0">
              <a:buNone/>
            </a:pPr>
            <a:r>
              <a:rPr sz="2400">
                <a:latin typeface="Arial"/>
              </a:rPr>
              <a:t>-X </a:t>
            </a:r>
            <a:r>
              <a:rPr sz="2400">
                <a:latin typeface="Arial"/>
              </a:rPr>
              <a:t>quang</a:t>
            </a:r>
            <a:r>
              <a:rPr sz="2400">
                <a:latin typeface="Arial"/>
              </a:rPr>
              <a:t>: </a:t>
            </a:r>
            <a:r>
              <a:rPr sz="2400">
                <a:latin typeface="Arial"/>
              </a:rPr>
              <a:t>Phim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phẳng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 to, </a:t>
            </a:r>
            <a:r>
              <a:rPr sz="2400">
                <a:latin typeface="Arial"/>
              </a:rPr>
              <a:t>nhất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là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các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buồng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trái</a:t>
            </a:r>
            <a:r>
              <a:rPr sz="2400">
                <a:latin typeface="Arial"/>
              </a:rPr>
              <a:t>, </a:t>
            </a:r>
            <a:r>
              <a:rPr sz="2400">
                <a:latin typeface="Arial"/>
              </a:rPr>
              <a:t>thất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trái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giãn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với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cung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dưới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trái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phồng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và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dày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ra</a:t>
            </a:r>
            <a:r>
              <a:rPr sz="2400">
                <a:latin typeface="Arial"/>
              </a:rPr>
              <a:t>, </a:t>
            </a:r>
            <a:r>
              <a:rPr sz="2400">
                <a:latin typeface="Arial"/>
              </a:rPr>
              <a:t>phổi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mờ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nhất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là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vùng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rốn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phổi</a:t>
            </a:r>
            <a:r>
              <a:rPr sz="2400">
                <a:latin typeface="Arial"/>
              </a:rPr>
              <a:t> </a:t>
            </a:r>
          </a:p>
          <a:p>
            <a:pPr lvl="0" rtl="0">
              <a:buNone/>
            </a:pPr>
            <a:r>
              <a:rPr sz="2400">
                <a:latin typeface="Arial"/>
              </a:rPr>
              <a:t>-</a:t>
            </a:r>
            <a:r>
              <a:rPr sz="2400">
                <a:latin typeface="Arial"/>
              </a:rPr>
              <a:t>Điện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đồ</a:t>
            </a:r>
            <a:r>
              <a:rPr sz="2400">
                <a:latin typeface="Arial"/>
              </a:rPr>
              <a:t>:</a:t>
            </a:r>
          </a:p>
          <a:p>
            <a:pPr lvl="0" rtl="0">
              <a:buChar char="-"/>
            </a:pPr>
            <a:r>
              <a:rPr sz="2400">
                <a:latin typeface="Arial"/>
              </a:rPr>
              <a:t>Siêu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:</a:t>
            </a:r>
          </a:p>
          <a:p>
            <a:pPr lvl="0" rtl="0">
              <a:buChar char="-"/>
            </a:pPr>
            <a:r>
              <a:rPr sz="2400">
                <a:latin typeface="Arial"/>
              </a:rPr>
              <a:t>Thăm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dò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huyết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động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572957" y="761999"/>
            <a:ext cx="4320861" cy="2552700"/>
          </a:xfrm>
          <a:prstGeom prst="rect"/>
        </p:spPr>
      </p:pic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572957" y="3314699"/>
            <a:ext cx="4190999" cy="3177383"/>
          </a:xfrm>
          <a:prstGeom prst="rect"/>
        </p:spPr>
      </p:pic>
    </p:spTree>
  </p:cSld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1587500" y="365125"/>
            <a:ext cx="6565900" cy="1325563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400">
                <a:latin typeface="Arial"/>
              </a:rPr>
              <a:t>3.2 SUY TIM PHẢI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1587500" y="1482725"/>
            <a:ext cx="5943600" cy="4351338"/>
          </a:xfrm>
          <a:prstGeom prst="rect"/>
        </p:spPr>
        <p:txBody>
          <a:bodyPr>
            <a:normAutofit lnSpcReduction="10000"/>
          </a:bodyPr>
          <a:lstStyle>
            <a:lvl1pPr lvl="0">
              <a:defRPr/>
            </a:lvl1pPr>
          </a:lstStyle>
          <a:p>
            <a:pPr lvl="0" rtl="0"/>
            <a:r>
              <a:rPr sz="2400">
                <a:latin typeface="Arial"/>
              </a:rPr>
              <a:t>Lâm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sàng</a:t>
            </a:r>
          </a:p>
          <a:p>
            <a:pPr lvl="0" rtl="0" marL="0" indent="0">
              <a:buNone/>
            </a:pPr>
            <a:r>
              <a:rPr sz="2400">
                <a:latin typeface="Arial"/>
              </a:rPr>
              <a:t>Khó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thở</a:t>
            </a:r>
          </a:p>
          <a:p>
            <a:pPr lvl="0" rtl="0">
              <a:buNone/>
            </a:pPr>
            <a:r>
              <a:rPr sz="2400">
                <a:latin typeface="Arial"/>
              </a:rPr>
              <a:t>Ứ </a:t>
            </a:r>
            <a:r>
              <a:rPr sz="2400">
                <a:latin typeface="Arial"/>
              </a:rPr>
              <a:t>máu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ngoại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biên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với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gan</a:t>
            </a:r>
            <a:r>
              <a:rPr sz="2400">
                <a:latin typeface="Arial"/>
              </a:rPr>
              <a:t> to, </a:t>
            </a:r>
            <a:r>
              <a:rPr sz="2400">
                <a:latin typeface="Arial"/>
              </a:rPr>
              <a:t>phù</a:t>
            </a:r>
          </a:p>
          <a:p>
            <a:pPr lvl="0" rtl="0">
              <a:buNone/>
            </a:pPr>
            <a:r>
              <a:rPr sz="2400">
                <a:latin typeface="Arial"/>
              </a:rPr>
              <a:t>Khám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: </a:t>
            </a:r>
            <a:r>
              <a:rPr sz="2400">
                <a:latin typeface="Arial"/>
              </a:rPr>
              <a:t>nhịp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nhanh</a:t>
            </a:r>
            <a:r>
              <a:rPr sz="2400">
                <a:latin typeface="Arial"/>
              </a:rPr>
              <a:t>,  </a:t>
            </a:r>
            <a:r>
              <a:rPr sz="2400">
                <a:latin typeface="Arial"/>
              </a:rPr>
              <a:t>tiếng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thổi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thu</a:t>
            </a:r>
            <a:r>
              <a:rPr sz="2400">
                <a:latin typeface="Arial"/>
              </a:rPr>
              <a:t> ở ổ van 3 </a:t>
            </a:r>
            <a:r>
              <a:rPr sz="2400">
                <a:latin typeface="Arial"/>
              </a:rPr>
              <a:t>lá</a:t>
            </a:r>
            <a:r>
              <a:rPr sz="2400">
                <a:latin typeface="Arial"/>
              </a:rPr>
              <a:t>, HATT </a:t>
            </a:r>
            <a:r>
              <a:rPr sz="2400">
                <a:latin typeface="Arial"/>
              </a:rPr>
              <a:t>bình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thường</a:t>
            </a:r>
            <a:r>
              <a:rPr sz="2400">
                <a:latin typeface="Arial"/>
              </a:rPr>
              <a:t>, </a:t>
            </a:r>
            <a:r>
              <a:rPr sz="2400">
                <a:latin typeface="Arial"/>
              </a:rPr>
              <a:t>HATTr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tăng</a:t>
            </a:r>
          </a:p>
          <a:p>
            <a:pPr lvl="0" rtl="0"/>
            <a:r>
              <a:rPr sz="2400">
                <a:latin typeface="Arial"/>
              </a:rPr>
              <a:t>Cận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lâm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sàng</a:t>
            </a:r>
          </a:p>
          <a:p>
            <a:pPr lvl="0" rtl="0">
              <a:buNone/>
            </a:pPr>
            <a:r>
              <a:rPr sz="2400">
                <a:latin typeface="Arial"/>
              </a:rPr>
              <a:t>-</a:t>
            </a:r>
            <a:r>
              <a:rPr sz="2400">
                <a:latin typeface="Arial"/>
              </a:rPr>
              <a:t>Xquang</a:t>
            </a:r>
            <a:r>
              <a:rPr sz="2400">
                <a:latin typeface="Arial"/>
              </a:rPr>
              <a:t>: </a:t>
            </a:r>
          </a:p>
          <a:p>
            <a:pPr lvl="0" rtl="0">
              <a:buNone/>
            </a:pPr>
            <a:r>
              <a:rPr sz="2400">
                <a:latin typeface="Arial"/>
              </a:rPr>
              <a:t>-</a:t>
            </a:r>
            <a:r>
              <a:rPr sz="2400">
                <a:latin typeface="Arial"/>
              </a:rPr>
              <a:t>Điện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đồ</a:t>
            </a:r>
          </a:p>
          <a:p>
            <a:pPr lvl="0" rtl="0">
              <a:buNone/>
            </a:pPr>
            <a:r>
              <a:rPr sz="2400">
                <a:latin typeface="Arial"/>
              </a:rPr>
              <a:t>-</a:t>
            </a:r>
            <a:r>
              <a:rPr sz="2400">
                <a:latin typeface="Arial"/>
              </a:rPr>
              <a:t>Siêu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âm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tim</a:t>
            </a:r>
          </a:p>
          <a:p>
            <a:pPr lvl="0" rtl="0">
              <a:buNone/>
            </a:pPr>
            <a:r>
              <a:rPr sz="2400">
                <a:latin typeface="Arial"/>
              </a:rPr>
              <a:t>-</a:t>
            </a:r>
            <a:r>
              <a:rPr sz="2400">
                <a:latin typeface="Arial"/>
              </a:rPr>
              <a:t>Thăm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dò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huyết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động</a:t>
            </a:r>
            <a:r>
              <a:rPr sz="2400">
                <a:latin typeface="Arial"/>
              </a:rPr>
              <a:t> </a:t>
            </a:r>
            <a:r>
              <a:rPr sz="2400">
                <a:latin typeface="Arial"/>
              </a:rPr>
              <a:t>mạch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397750" y="804863"/>
            <a:ext cx="4286250" cy="2590800"/>
          </a:xfrm>
          <a:prstGeom prst="rect"/>
        </p:spPr>
      </p:pic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807200" y="3927475"/>
            <a:ext cx="5105400" cy="2438400"/>
          </a:xfrm>
          <a:prstGeom prst="rect"/>
        </p:spPr>
      </p:pic>
    </p:spTree>
  </p:cSld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1879600" y="365125"/>
            <a:ext cx="9474200" cy="1325563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400">
                <a:latin typeface="Times New Roman"/>
              </a:rPr>
              <a:t>3.3 SUY TIM TOÀN BỘ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3517900" y="1825625"/>
            <a:ext cx="4673600" cy="371475"/>
          </a:xfrm>
          <a:prstGeom prst="rect"/>
        </p:spPr>
        <p:txBody>
          <a:bodyPr>
            <a:normAutofit fontScale="92000" lnSpcReduction="20000"/>
          </a:bodyPr>
          <a:lstStyle>
            <a:lvl1pPr lvl="0">
              <a:defRPr/>
            </a:lvl1pPr>
          </a:lstStyle>
          <a:p/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524000" y="1295400"/>
            <a:ext cx="9144000" cy="5308600"/>
          </a:xfrm>
          <a:prstGeom prst="rect"/>
        </p:spPr>
      </p:pic>
    </p:spTree>
  </p:cSld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1803400" y="365125"/>
            <a:ext cx="9550400" cy="1325563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sz="2400" b="1">
                <a:solidFill>
                  <a:srgbClr val="FF0000"/>
                </a:solidFill>
                <a:latin typeface="Times New Roman"/>
              </a:rPr>
              <a:t>IV. PHÂN ĐỘ SUY TIM</a:t>
            </a:r>
          </a:p>
        </p:txBody>
      </p:sp>
      <p:graphicFrame>
        <p:nvGraphicFramePr>
          <p:cNvPr id="3" name=""/>
          <p:cNvGraphicFramePr/>
          <p:nvPr>
            <p:extLst>
              <p:ext uri="{D42A27DB-BD31-4B8C-83A1-F6EECF244321}">
                <p14:modId xmlns:p14="http://schemas.microsoft.com/office/powerpoint/2010/main" val="3282558840"/>
              </p:ext>
            </p:extLst>
          </p:nvPr>
        </p:nvGraphicFramePr>
        <p:xfrm>
          <a:off x="1562100" y="1455315"/>
          <a:ext cx="9436100" cy="5048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8050"/>
                <a:gridCol w="4718050"/>
              </a:tblGrid>
              <a:tr h="560947">
                <a:tc>
                  <a:txBody>
                    <a:bodyPr anchor="t"/>
                    <a:lstStyle>
                      <a:lvl1pPr lvl="0">
                        <a:defRPr/>
                      </a:lvl1pPr>
                    </a:lstStyle>
                    <a:p>
                      <a:pPr lvl="0" algn="ctr" rtl="0" marL="0">
                        <a:lnSpc>
                          <a:spcPct val="115000"/>
                        </a:lnSpc>
                      </a:pPr>
                      <a:r>
                        <a:rPr sz="2000">
                          <a:latin typeface="Arial"/>
                        </a:rPr>
                        <a:t>NYHA</a:t>
                      </a:r>
                    </a:p>
                  </a:txBody>
                  <a:tcPr marL="68580" marR="68580" marT="0" marB="0"/>
                </a:tc>
                <a:tc>
                  <a:txBody>
                    <a:bodyPr anchor="t"/>
                    <a:lstStyle>
                      <a:lvl1pPr lvl="0">
                        <a:defRPr/>
                      </a:lvl1pPr>
                    </a:lstStyle>
                    <a:p>
                      <a:pPr lvl="0" algn="ctr" rtl="0" marL="0">
                        <a:lnSpc>
                          <a:spcPct val="115000"/>
                        </a:lnSpc>
                      </a:pPr>
                      <a:r>
                        <a:rPr sz="2000">
                          <a:latin typeface="Arial"/>
                        </a:rPr>
                        <a:t>HỘI NỘI KHOA VN</a:t>
                      </a:r>
                    </a:p>
                  </a:txBody>
                  <a:tcPr marL="68580" marR="68580" marT="0" marB="0"/>
                </a:tc>
              </a:tr>
              <a:tr h="1121892">
                <a:tc>
                  <a:txBody>
                    <a:bodyPr anchor="t"/>
                    <a:lstStyle>
                      <a:lvl1pPr lvl="0">
                        <a:defRPr/>
                      </a:lvl1pPr>
                    </a:lstStyle>
                    <a:p>
                      <a:pPr lvl="0" rtl="0" marL="0">
                        <a:lnSpc>
                          <a:spcPct val="115000"/>
                        </a:lnSpc>
                      </a:pPr>
                      <a:r>
                        <a:rPr sz="2000">
                          <a:latin typeface="Arial"/>
                        </a:rPr>
                        <a:t>I, </a:t>
                      </a:r>
                      <a:r>
                        <a:rPr sz="2000">
                          <a:latin typeface="Arial"/>
                        </a:rPr>
                        <a:t>Có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bệnh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tim</a:t>
                      </a:r>
                      <a:r>
                        <a:rPr sz="2000">
                          <a:latin typeface="Arial"/>
                        </a:rPr>
                        <a:t>, </a:t>
                      </a:r>
                      <a:r>
                        <a:rPr sz="2000">
                          <a:latin typeface="Arial"/>
                        </a:rPr>
                        <a:t>nhưng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không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có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tr</a:t>
                      </a:r>
                      <a:r>
                        <a:rPr sz="2000">
                          <a:latin typeface="Arial"/>
                        </a:rPr>
                        <a:t>/c </a:t>
                      </a:r>
                      <a:r>
                        <a:rPr sz="2000">
                          <a:latin typeface="Arial"/>
                        </a:rPr>
                        <a:t>cơ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năng</a:t>
                      </a:r>
                      <a:r>
                        <a:rPr sz="2000">
                          <a:latin typeface="Arial"/>
                        </a:rPr>
                        <a:t>. </a:t>
                      </a:r>
                      <a:r>
                        <a:rPr sz="2000">
                          <a:latin typeface="Arial"/>
                        </a:rPr>
                        <a:t>Sinh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hoạt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và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hoạt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động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thể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lực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gần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như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thường</a:t>
                      </a:r>
                    </a:p>
                  </a:txBody>
                  <a:tcPr marL="68580" marR="68580" marT="0" marB="0"/>
                </a:tc>
                <a:tc>
                  <a:txBody>
                    <a:bodyPr anchor="t"/>
                    <a:lstStyle>
                      <a:lvl1pPr lvl="0">
                        <a:defRPr/>
                      </a:lvl1pPr>
                    </a:lstStyle>
                    <a:p>
                      <a:pPr lvl="0" rtl="0" marL="0">
                        <a:lnSpc>
                          <a:spcPct val="115000"/>
                        </a:lnSpc>
                      </a:pPr>
                      <a:r>
                        <a:rPr sz="2000">
                          <a:latin typeface="Arial"/>
                        </a:rPr>
                        <a:t>I.Bệnh nhân có khó thở nhẹ, nhưng gan chưa sờ thấy.</a:t>
                      </a:r>
                    </a:p>
                  </a:txBody>
                  <a:tcPr marL="68580" marR="68580" marT="0" marB="0"/>
                </a:tc>
              </a:tr>
              <a:tr h="1121892">
                <a:tc>
                  <a:txBody>
                    <a:bodyPr anchor="t"/>
                    <a:lstStyle>
                      <a:lvl1pPr lvl="0">
                        <a:defRPr/>
                      </a:lvl1pPr>
                    </a:lstStyle>
                    <a:p>
                      <a:pPr lvl="0" rtl="0" marL="0">
                        <a:lnSpc>
                          <a:spcPct val="115000"/>
                        </a:lnSpc>
                      </a:pPr>
                      <a:r>
                        <a:rPr sz="2000">
                          <a:latin typeface="Arial"/>
                        </a:rPr>
                        <a:t>II. </a:t>
                      </a:r>
                      <a:r>
                        <a:rPr sz="2000">
                          <a:latin typeface="Arial"/>
                        </a:rPr>
                        <a:t>Tr</a:t>
                      </a:r>
                      <a:r>
                        <a:rPr sz="2000">
                          <a:latin typeface="Arial"/>
                        </a:rPr>
                        <a:t>/c </a:t>
                      </a:r>
                      <a:r>
                        <a:rPr sz="2000">
                          <a:latin typeface="Arial"/>
                        </a:rPr>
                        <a:t>cơ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năng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chỉ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xuất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hiện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khi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gắng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sức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nhiều</a:t>
                      </a:r>
                      <a:r>
                        <a:rPr sz="2000">
                          <a:latin typeface="Arial"/>
                        </a:rPr>
                        <a:t>. </a:t>
                      </a:r>
                      <a:r>
                        <a:rPr sz="2000">
                          <a:latin typeface="Arial"/>
                        </a:rPr>
                        <a:t>Giảm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nhẹ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các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hoạt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động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thể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lực</a:t>
                      </a:r>
                      <a:r>
                        <a:rPr sz="2000">
                          <a:latin typeface="Arial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 anchor="t"/>
                    <a:lstStyle>
                      <a:lvl1pPr lvl="0">
                        <a:defRPr/>
                      </a:lvl1pPr>
                    </a:lstStyle>
                    <a:p>
                      <a:pPr lvl="0" rtl="0" marL="0">
                        <a:lnSpc>
                          <a:spcPct val="115000"/>
                        </a:lnSpc>
                      </a:pPr>
                      <a:r>
                        <a:rPr sz="2000">
                          <a:latin typeface="Arial"/>
                        </a:rPr>
                        <a:t>II. Bệnh nhân khó thở vừa, gan to dưới bờ sườn vài cm.</a:t>
                      </a:r>
                    </a:p>
                  </a:txBody>
                  <a:tcPr marL="68580" marR="68580" marT="0" marB="0"/>
                </a:tc>
              </a:tr>
              <a:tr h="1121892">
                <a:tc>
                  <a:txBody>
                    <a:bodyPr anchor="t"/>
                    <a:lstStyle>
                      <a:lvl1pPr lvl="0">
                        <a:defRPr/>
                      </a:lvl1pPr>
                    </a:lstStyle>
                    <a:p>
                      <a:pPr lvl="0" rtl="0" marL="0">
                        <a:lnSpc>
                          <a:spcPct val="115000"/>
                        </a:lnSpc>
                      </a:pPr>
                      <a:r>
                        <a:rPr sz="2000">
                          <a:latin typeface="Arial"/>
                        </a:rPr>
                        <a:t>III. Tr/c cơ năng kể cả khi cố gắng sức rất ít. Hạn chế nhiều các hoạt động thể lực. </a:t>
                      </a:r>
                    </a:p>
                  </a:txBody>
                  <a:tcPr marL="68580" marR="68580" marT="0" marB="0"/>
                </a:tc>
                <a:tc>
                  <a:txBody>
                    <a:bodyPr anchor="t"/>
                    <a:lstStyle>
                      <a:lvl1pPr lvl="0">
                        <a:defRPr/>
                      </a:lvl1pPr>
                    </a:lstStyle>
                    <a:p>
                      <a:pPr lvl="0" rtl="0" marL="0">
                        <a:lnSpc>
                          <a:spcPct val="115000"/>
                        </a:lnSpc>
                      </a:pPr>
                      <a:r>
                        <a:rPr sz="2000">
                          <a:latin typeface="Arial"/>
                        </a:rPr>
                        <a:t>III. Bệnh nhân khó thở nhiều, gan to gần sát rốn nhưng khi được điều trị có thể nhỏ lại</a:t>
                      </a:r>
                    </a:p>
                  </a:txBody>
                  <a:tcPr marL="68580" marR="68580" marT="0" marB="0"/>
                </a:tc>
              </a:tr>
              <a:tr h="1121892">
                <a:tc>
                  <a:txBody>
                    <a:bodyPr anchor="t"/>
                    <a:lstStyle>
                      <a:lvl1pPr lvl="0">
                        <a:defRPr/>
                      </a:lvl1pPr>
                    </a:lstStyle>
                    <a:p>
                      <a:pPr lvl="0" rtl="0" marL="0">
                        <a:lnSpc>
                          <a:spcPct val="115000"/>
                        </a:lnSpc>
                      </a:pPr>
                      <a:r>
                        <a:rPr sz="2000">
                          <a:latin typeface="Arial"/>
                        </a:rPr>
                        <a:t>IV. Tr/c cơ năng tồn tại thường xuyên kể cả khi nghỉ ngơi</a:t>
                      </a:r>
                    </a:p>
                  </a:txBody>
                  <a:tcPr marL="68580" marR="68580" marT="0" marB="0"/>
                </a:tc>
                <a:tc>
                  <a:txBody>
                    <a:bodyPr anchor="t"/>
                    <a:lstStyle>
                      <a:lvl1pPr lvl="0">
                        <a:defRPr/>
                      </a:lvl1pPr>
                    </a:lstStyle>
                    <a:p>
                      <a:pPr lvl="0" rtl="0" marL="0">
                        <a:lnSpc>
                          <a:spcPct val="115000"/>
                        </a:lnSpc>
                      </a:pPr>
                      <a:r>
                        <a:rPr sz="2000">
                          <a:latin typeface="Arial"/>
                        </a:rPr>
                        <a:t>IV. </a:t>
                      </a:r>
                      <a:r>
                        <a:rPr sz="2000">
                          <a:latin typeface="Arial"/>
                        </a:rPr>
                        <a:t>Bệnh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nhân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khó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thở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thường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xuyên</a:t>
                      </a:r>
                      <a:r>
                        <a:rPr sz="2000">
                          <a:latin typeface="Arial"/>
                        </a:rPr>
                        <a:t>, </a:t>
                      </a:r>
                      <a:r>
                        <a:rPr sz="2000">
                          <a:latin typeface="Arial"/>
                        </a:rPr>
                        <a:t>gan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luôn</a:t>
                      </a:r>
                      <a:r>
                        <a:rPr sz="2000">
                          <a:latin typeface="Arial"/>
                        </a:rPr>
                        <a:t> to </a:t>
                      </a:r>
                      <a:r>
                        <a:rPr sz="2000">
                          <a:latin typeface="Arial"/>
                        </a:rPr>
                        <a:t>mặc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dù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đã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điều</a:t>
                      </a:r>
                      <a:r>
                        <a:rPr sz="2000">
                          <a:latin typeface="Arial"/>
                        </a:rPr>
                        <a:t> </a:t>
                      </a:r>
                      <a:r>
                        <a:rPr sz="2000">
                          <a:latin typeface="Arial"/>
                        </a:rPr>
                        <a:t>trị</a:t>
                      </a:r>
                      <a:r>
                        <a:rPr sz="2000">
                          <a:latin typeface="Arial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