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72" r:id="rId10"/>
    <p:sldId id="265" r:id="rId11"/>
    <p:sldId id="266" r:id="rId12"/>
    <p:sldId id="268" r:id="rId13"/>
    <p:sldId id="267" r:id="rId14"/>
    <p:sldId id="270"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70" d="100"/>
          <a:sy n="70" d="100"/>
        </p:scale>
        <p:origin x="7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51E3BD-A5ED-446C-BF49-D65A905CA057}" type="datetimeFigureOut">
              <a:rPr lang="en-US" smtClean="0"/>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1D474-F4DD-4D04-BCC5-E658605EA0E1}" type="slidenum">
              <a:rPr lang="en-US" smtClean="0"/>
              <a:t>‹#›</a:t>
            </a:fld>
            <a:endParaRPr lang="en-US"/>
          </a:p>
        </p:txBody>
      </p:sp>
    </p:spTree>
    <p:extLst>
      <p:ext uri="{BB962C8B-B14F-4D97-AF65-F5344CB8AC3E}">
        <p14:creationId xmlns:p14="http://schemas.microsoft.com/office/powerpoint/2010/main" val="3863389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1E3BD-A5ED-446C-BF49-D65A905CA057}" type="datetimeFigureOut">
              <a:rPr lang="en-US" smtClean="0"/>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1D474-F4DD-4D04-BCC5-E658605EA0E1}" type="slidenum">
              <a:rPr lang="en-US" smtClean="0"/>
              <a:t>‹#›</a:t>
            </a:fld>
            <a:endParaRPr lang="en-US"/>
          </a:p>
        </p:txBody>
      </p:sp>
    </p:spTree>
    <p:extLst>
      <p:ext uri="{BB962C8B-B14F-4D97-AF65-F5344CB8AC3E}">
        <p14:creationId xmlns:p14="http://schemas.microsoft.com/office/powerpoint/2010/main" val="3842268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1E3BD-A5ED-446C-BF49-D65A905CA057}" type="datetimeFigureOut">
              <a:rPr lang="en-US" smtClean="0"/>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1D474-F4DD-4D04-BCC5-E658605EA0E1}" type="slidenum">
              <a:rPr lang="en-US" smtClean="0"/>
              <a:t>‹#›</a:t>
            </a:fld>
            <a:endParaRPr lang="en-US"/>
          </a:p>
        </p:txBody>
      </p:sp>
    </p:spTree>
    <p:extLst>
      <p:ext uri="{BB962C8B-B14F-4D97-AF65-F5344CB8AC3E}">
        <p14:creationId xmlns:p14="http://schemas.microsoft.com/office/powerpoint/2010/main" val="190175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1E3BD-A5ED-446C-BF49-D65A905CA057}" type="datetimeFigureOut">
              <a:rPr lang="en-US" smtClean="0"/>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1D474-F4DD-4D04-BCC5-E658605EA0E1}" type="slidenum">
              <a:rPr lang="en-US" smtClean="0"/>
              <a:t>‹#›</a:t>
            </a:fld>
            <a:endParaRPr lang="en-US"/>
          </a:p>
        </p:txBody>
      </p:sp>
    </p:spTree>
    <p:extLst>
      <p:ext uri="{BB962C8B-B14F-4D97-AF65-F5344CB8AC3E}">
        <p14:creationId xmlns:p14="http://schemas.microsoft.com/office/powerpoint/2010/main" val="3452008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51E3BD-A5ED-446C-BF49-D65A905CA057}" type="datetimeFigureOut">
              <a:rPr lang="en-US" smtClean="0"/>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1D474-F4DD-4D04-BCC5-E658605EA0E1}" type="slidenum">
              <a:rPr lang="en-US" smtClean="0"/>
              <a:t>‹#›</a:t>
            </a:fld>
            <a:endParaRPr lang="en-US"/>
          </a:p>
        </p:txBody>
      </p:sp>
    </p:spTree>
    <p:extLst>
      <p:ext uri="{BB962C8B-B14F-4D97-AF65-F5344CB8AC3E}">
        <p14:creationId xmlns:p14="http://schemas.microsoft.com/office/powerpoint/2010/main" val="1890720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51E3BD-A5ED-446C-BF49-D65A905CA057}" type="datetimeFigureOut">
              <a:rPr lang="en-US" smtClean="0"/>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1D474-F4DD-4D04-BCC5-E658605EA0E1}" type="slidenum">
              <a:rPr lang="en-US" smtClean="0"/>
              <a:t>‹#›</a:t>
            </a:fld>
            <a:endParaRPr lang="en-US"/>
          </a:p>
        </p:txBody>
      </p:sp>
    </p:spTree>
    <p:extLst>
      <p:ext uri="{BB962C8B-B14F-4D97-AF65-F5344CB8AC3E}">
        <p14:creationId xmlns:p14="http://schemas.microsoft.com/office/powerpoint/2010/main" val="243164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51E3BD-A5ED-446C-BF49-D65A905CA057}" type="datetimeFigureOut">
              <a:rPr lang="en-US" smtClean="0"/>
              <a:t>3/5/2017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A1D474-F4DD-4D04-BCC5-E658605EA0E1}" type="slidenum">
              <a:rPr lang="en-US" smtClean="0"/>
              <a:t>‹#›</a:t>
            </a:fld>
            <a:endParaRPr lang="en-US"/>
          </a:p>
        </p:txBody>
      </p:sp>
    </p:spTree>
    <p:extLst>
      <p:ext uri="{BB962C8B-B14F-4D97-AF65-F5344CB8AC3E}">
        <p14:creationId xmlns:p14="http://schemas.microsoft.com/office/powerpoint/2010/main" val="2237385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51E3BD-A5ED-446C-BF49-D65A905CA057}" type="datetimeFigureOut">
              <a:rPr lang="en-US" smtClean="0"/>
              <a:t>3/5/2017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A1D474-F4DD-4D04-BCC5-E658605EA0E1}" type="slidenum">
              <a:rPr lang="en-US" smtClean="0"/>
              <a:t>‹#›</a:t>
            </a:fld>
            <a:endParaRPr lang="en-US"/>
          </a:p>
        </p:txBody>
      </p:sp>
    </p:spTree>
    <p:extLst>
      <p:ext uri="{BB962C8B-B14F-4D97-AF65-F5344CB8AC3E}">
        <p14:creationId xmlns:p14="http://schemas.microsoft.com/office/powerpoint/2010/main" val="3990264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1E3BD-A5ED-446C-BF49-D65A905CA057}" type="datetimeFigureOut">
              <a:rPr lang="en-US" smtClean="0"/>
              <a:t>3/5/2017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A1D474-F4DD-4D04-BCC5-E658605EA0E1}" type="slidenum">
              <a:rPr lang="en-US" smtClean="0"/>
              <a:t>‹#›</a:t>
            </a:fld>
            <a:endParaRPr lang="en-US"/>
          </a:p>
        </p:txBody>
      </p:sp>
    </p:spTree>
    <p:extLst>
      <p:ext uri="{BB962C8B-B14F-4D97-AF65-F5344CB8AC3E}">
        <p14:creationId xmlns:p14="http://schemas.microsoft.com/office/powerpoint/2010/main" val="2212906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1E3BD-A5ED-446C-BF49-D65A905CA057}" type="datetimeFigureOut">
              <a:rPr lang="en-US" smtClean="0"/>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1D474-F4DD-4D04-BCC5-E658605EA0E1}" type="slidenum">
              <a:rPr lang="en-US" smtClean="0"/>
              <a:t>‹#›</a:t>
            </a:fld>
            <a:endParaRPr lang="en-US"/>
          </a:p>
        </p:txBody>
      </p:sp>
    </p:spTree>
    <p:extLst>
      <p:ext uri="{BB962C8B-B14F-4D97-AF65-F5344CB8AC3E}">
        <p14:creationId xmlns:p14="http://schemas.microsoft.com/office/powerpoint/2010/main" val="142500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1E3BD-A5ED-446C-BF49-D65A905CA057}" type="datetimeFigureOut">
              <a:rPr lang="en-US" smtClean="0"/>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1D474-F4DD-4D04-BCC5-E658605EA0E1}" type="slidenum">
              <a:rPr lang="en-US" smtClean="0"/>
              <a:t>‹#›</a:t>
            </a:fld>
            <a:endParaRPr lang="en-US"/>
          </a:p>
        </p:txBody>
      </p:sp>
    </p:spTree>
    <p:extLst>
      <p:ext uri="{BB962C8B-B14F-4D97-AF65-F5344CB8AC3E}">
        <p14:creationId xmlns:p14="http://schemas.microsoft.com/office/powerpoint/2010/main" val="3929550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1E3BD-A5ED-446C-BF49-D65A905CA057}" type="datetimeFigureOut">
              <a:rPr lang="en-US" smtClean="0"/>
              <a:t>3/5/2017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A1D474-F4DD-4D04-BCC5-E658605EA0E1}" type="slidenum">
              <a:rPr lang="en-US" smtClean="0"/>
              <a:t>‹#›</a:t>
            </a:fld>
            <a:endParaRPr lang="en-US"/>
          </a:p>
        </p:txBody>
      </p:sp>
    </p:spTree>
    <p:extLst>
      <p:ext uri="{BB962C8B-B14F-4D97-AF65-F5344CB8AC3E}">
        <p14:creationId xmlns:p14="http://schemas.microsoft.com/office/powerpoint/2010/main" val="4071862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7938" y="220842"/>
            <a:ext cx="9144000" cy="1182955"/>
          </a:xfrm>
        </p:spPr>
        <p:txBody>
          <a:bodyPr>
            <a:normAutofit/>
          </a:bodyPr>
          <a:lstStyle/>
          <a:p>
            <a:r>
              <a:rPr lang="en-US" sz="6600" b="1" dirty="0" smtClean="0">
                <a:solidFill>
                  <a:srgbClr val="FF0000"/>
                </a:solidFill>
                <a:effectLst>
                  <a:outerShdw blurRad="38100" dist="38100" dir="2700000" algn="tl">
                    <a:srgbClr val="000000">
                      <a:alpha val="43137"/>
                    </a:srgbClr>
                  </a:outerShdw>
                </a:effectLst>
              </a:rPr>
              <a:t>ĐÁI THÁO ĐƯỜNG</a:t>
            </a:r>
            <a:endParaRPr lang="en-US" sz="6600" b="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70963" y="1828800"/>
            <a:ext cx="10775323" cy="4531057"/>
          </a:xfrm>
        </p:spPr>
        <p:txBody>
          <a:bodyPr>
            <a:noAutofit/>
          </a:bodyPr>
          <a:lstStyle/>
          <a:p>
            <a:pPr algn="l"/>
            <a:r>
              <a:rPr lang="en-US" sz="3200" dirty="0" err="1">
                <a:ea typeface="Arabia" panose="00000400000000000000" pitchFamily="2" charset="0"/>
                <a:cs typeface="Arabia" panose="00000400000000000000" pitchFamily="2" charset="0"/>
              </a:rPr>
              <a:t>Lớp</a:t>
            </a:r>
            <a:r>
              <a:rPr lang="en-US" sz="3200" dirty="0">
                <a:ea typeface="Arabia" panose="00000400000000000000" pitchFamily="2" charset="0"/>
                <a:cs typeface="Arabia" panose="00000400000000000000" pitchFamily="2" charset="0"/>
              </a:rPr>
              <a:t>: K20YDH 8</a:t>
            </a:r>
          </a:p>
          <a:p>
            <a:pPr algn="l"/>
            <a:r>
              <a:rPr lang="en-US" sz="3200" dirty="0" err="1">
                <a:ea typeface="Arabia" panose="00000400000000000000" pitchFamily="2" charset="0"/>
                <a:cs typeface="Arabia" panose="00000400000000000000" pitchFamily="2" charset="0"/>
              </a:rPr>
              <a:t>Nhóm</a:t>
            </a:r>
            <a:r>
              <a:rPr lang="en-US" sz="3200" dirty="0">
                <a:ea typeface="Arabia" panose="00000400000000000000" pitchFamily="2" charset="0"/>
                <a:cs typeface="Arabia" panose="00000400000000000000" pitchFamily="2" charset="0"/>
              </a:rPr>
              <a:t>: 7</a:t>
            </a:r>
          </a:p>
          <a:p>
            <a:pPr algn="l"/>
            <a:r>
              <a:rPr lang="en-US" sz="3200" dirty="0" err="1">
                <a:ea typeface="Arabia" panose="00000400000000000000" pitchFamily="2" charset="0"/>
                <a:cs typeface="Arabia" panose="00000400000000000000" pitchFamily="2" charset="0"/>
              </a:rPr>
              <a:t>Thành</a:t>
            </a:r>
            <a:r>
              <a:rPr lang="en-US" sz="3200" dirty="0">
                <a:ea typeface="Arabia" panose="00000400000000000000" pitchFamily="2" charset="0"/>
                <a:cs typeface="Arabia" panose="00000400000000000000" pitchFamily="2" charset="0"/>
              </a:rPr>
              <a:t> </a:t>
            </a:r>
            <a:r>
              <a:rPr lang="en-US" sz="3200" dirty="0" err="1">
                <a:ea typeface="Arabia" panose="00000400000000000000" pitchFamily="2" charset="0"/>
                <a:cs typeface="Arabia" panose="00000400000000000000" pitchFamily="2" charset="0"/>
              </a:rPr>
              <a:t>viên</a:t>
            </a:r>
            <a:r>
              <a:rPr lang="en-US" sz="3200" dirty="0">
                <a:ea typeface="Arabia" panose="00000400000000000000" pitchFamily="2" charset="0"/>
                <a:cs typeface="Arabia" panose="00000400000000000000" pitchFamily="2" charset="0"/>
              </a:rPr>
              <a:t>:</a:t>
            </a:r>
          </a:p>
          <a:p>
            <a:pPr algn="l"/>
            <a:r>
              <a:rPr lang="en-US" sz="3200" dirty="0" err="1">
                <a:ea typeface="Arabia" panose="00000400000000000000" pitchFamily="2" charset="0"/>
                <a:cs typeface="Arabia" panose="00000400000000000000" pitchFamily="2" charset="0"/>
              </a:rPr>
              <a:t>Phạm</a:t>
            </a:r>
            <a:r>
              <a:rPr lang="en-US" sz="3200" dirty="0">
                <a:ea typeface="Arabia" panose="00000400000000000000" pitchFamily="2" charset="0"/>
                <a:cs typeface="Arabia" panose="00000400000000000000" pitchFamily="2" charset="0"/>
              </a:rPr>
              <a:t> </a:t>
            </a:r>
            <a:r>
              <a:rPr lang="en-US" sz="3200" dirty="0" err="1">
                <a:ea typeface="Arabia" panose="00000400000000000000" pitchFamily="2" charset="0"/>
                <a:cs typeface="Arabia" panose="00000400000000000000" pitchFamily="2" charset="0"/>
              </a:rPr>
              <a:t>Thị</a:t>
            </a:r>
            <a:r>
              <a:rPr lang="en-US" sz="3200" dirty="0">
                <a:ea typeface="Arabia" panose="00000400000000000000" pitchFamily="2" charset="0"/>
                <a:cs typeface="Arabia" panose="00000400000000000000" pitchFamily="2" charset="0"/>
              </a:rPr>
              <a:t> Ly</a:t>
            </a:r>
          </a:p>
          <a:p>
            <a:pPr algn="l"/>
            <a:r>
              <a:rPr lang="en-US" sz="3200" dirty="0" err="1">
                <a:ea typeface="Arabia" panose="00000400000000000000" pitchFamily="2" charset="0"/>
                <a:cs typeface="Arabia" panose="00000400000000000000" pitchFamily="2" charset="0"/>
              </a:rPr>
              <a:t>Huỳnh</a:t>
            </a:r>
            <a:r>
              <a:rPr lang="en-US" sz="3200" dirty="0">
                <a:ea typeface="Arabia" panose="00000400000000000000" pitchFamily="2" charset="0"/>
                <a:cs typeface="Arabia" panose="00000400000000000000" pitchFamily="2" charset="0"/>
              </a:rPr>
              <a:t> </a:t>
            </a:r>
            <a:r>
              <a:rPr lang="en-US" sz="3200" dirty="0" err="1">
                <a:ea typeface="Arabia" panose="00000400000000000000" pitchFamily="2" charset="0"/>
                <a:cs typeface="Arabia" panose="00000400000000000000" pitchFamily="2" charset="0"/>
              </a:rPr>
              <a:t>Châu</a:t>
            </a:r>
            <a:r>
              <a:rPr lang="en-US" sz="3200" dirty="0">
                <a:ea typeface="Arabia" panose="00000400000000000000" pitchFamily="2" charset="0"/>
                <a:cs typeface="Arabia" panose="00000400000000000000" pitchFamily="2" charset="0"/>
              </a:rPr>
              <a:t> </a:t>
            </a:r>
            <a:r>
              <a:rPr lang="en-US" sz="3200" dirty="0" err="1">
                <a:ea typeface="Arabia" panose="00000400000000000000" pitchFamily="2" charset="0"/>
                <a:cs typeface="Arabia" panose="00000400000000000000" pitchFamily="2" charset="0"/>
              </a:rPr>
              <a:t>Ngân</a:t>
            </a:r>
            <a:endParaRPr lang="en-US" sz="3200" dirty="0">
              <a:ea typeface="Arabia" panose="00000400000000000000" pitchFamily="2" charset="0"/>
              <a:cs typeface="Arabia" panose="00000400000000000000" pitchFamily="2" charset="0"/>
            </a:endParaRPr>
          </a:p>
          <a:p>
            <a:pPr algn="l"/>
            <a:r>
              <a:rPr lang="en-US" sz="3200" dirty="0" err="1">
                <a:ea typeface="Arabia" panose="00000400000000000000" pitchFamily="2" charset="0"/>
                <a:cs typeface="Arabia" panose="00000400000000000000" pitchFamily="2" charset="0"/>
              </a:rPr>
              <a:t>Chế</a:t>
            </a:r>
            <a:r>
              <a:rPr lang="en-US" sz="3200" dirty="0">
                <a:ea typeface="Arabia" panose="00000400000000000000" pitchFamily="2" charset="0"/>
                <a:cs typeface="Arabia" panose="00000400000000000000" pitchFamily="2" charset="0"/>
              </a:rPr>
              <a:t> </a:t>
            </a:r>
            <a:r>
              <a:rPr lang="en-US" sz="3200" dirty="0" err="1">
                <a:ea typeface="Arabia" panose="00000400000000000000" pitchFamily="2" charset="0"/>
                <a:cs typeface="Arabia" panose="00000400000000000000" pitchFamily="2" charset="0"/>
              </a:rPr>
              <a:t>Thị</a:t>
            </a:r>
            <a:r>
              <a:rPr lang="en-US" sz="3200" dirty="0">
                <a:ea typeface="Arabia" panose="00000400000000000000" pitchFamily="2" charset="0"/>
                <a:cs typeface="Arabia" panose="00000400000000000000" pitchFamily="2" charset="0"/>
              </a:rPr>
              <a:t> </a:t>
            </a:r>
            <a:r>
              <a:rPr lang="en-US" sz="3200" dirty="0" err="1">
                <a:ea typeface="Arabia" panose="00000400000000000000" pitchFamily="2" charset="0"/>
                <a:cs typeface="Arabia" panose="00000400000000000000" pitchFamily="2" charset="0"/>
              </a:rPr>
              <a:t>Thanh</a:t>
            </a:r>
            <a:r>
              <a:rPr lang="en-US" sz="3200" dirty="0">
                <a:ea typeface="Arabia" panose="00000400000000000000" pitchFamily="2" charset="0"/>
                <a:cs typeface="Arabia" panose="00000400000000000000" pitchFamily="2" charset="0"/>
              </a:rPr>
              <a:t> </a:t>
            </a:r>
            <a:r>
              <a:rPr lang="en-US" sz="3200" dirty="0" err="1">
                <a:ea typeface="Arabia" panose="00000400000000000000" pitchFamily="2" charset="0"/>
                <a:cs typeface="Arabia" panose="00000400000000000000" pitchFamily="2" charset="0"/>
              </a:rPr>
              <a:t>Hương</a:t>
            </a:r>
            <a:endParaRPr lang="en-US" sz="3200" dirty="0">
              <a:ea typeface="Arabia" panose="00000400000000000000" pitchFamily="2" charset="0"/>
              <a:cs typeface="Arabia" panose="00000400000000000000" pitchFamily="2" charset="0"/>
            </a:endParaRPr>
          </a:p>
          <a:p>
            <a:pPr algn="l"/>
            <a:r>
              <a:rPr lang="en-US" sz="3200" dirty="0" err="1">
                <a:ea typeface="Arabia" panose="00000400000000000000" pitchFamily="2" charset="0"/>
                <a:cs typeface="Arabia" panose="00000400000000000000" pitchFamily="2" charset="0"/>
              </a:rPr>
              <a:t>Đặng</a:t>
            </a:r>
            <a:r>
              <a:rPr lang="en-US" sz="3200" dirty="0">
                <a:ea typeface="Arabia" panose="00000400000000000000" pitchFamily="2" charset="0"/>
                <a:cs typeface="Arabia" panose="00000400000000000000" pitchFamily="2" charset="0"/>
              </a:rPr>
              <a:t> </a:t>
            </a:r>
            <a:r>
              <a:rPr lang="en-US" sz="3200" dirty="0" err="1">
                <a:ea typeface="Arabia" panose="00000400000000000000" pitchFamily="2" charset="0"/>
                <a:cs typeface="Arabia" panose="00000400000000000000" pitchFamily="2" charset="0"/>
              </a:rPr>
              <a:t>Thị</a:t>
            </a:r>
            <a:r>
              <a:rPr lang="en-US" sz="3200" dirty="0">
                <a:ea typeface="Arabia" panose="00000400000000000000" pitchFamily="2" charset="0"/>
                <a:cs typeface="Arabia" panose="00000400000000000000" pitchFamily="2" charset="0"/>
              </a:rPr>
              <a:t> </a:t>
            </a:r>
            <a:r>
              <a:rPr lang="en-US" sz="3200" dirty="0" err="1">
                <a:ea typeface="Arabia" panose="00000400000000000000" pitchFamily="2" charset="0"/>
                <a:cs typeface="Arabia" panose="00000400000000000000" pitchFamily="2" charset="0"/>
              </a:rPr>
              <a:t>Thanh</a:t>
            </a:r>
            <a:r>
              <a:rPr lang="en-US" sz="3200" dirty="0">
                <a:ea typeface="Arabia" panose="00000400000000000000" pitchFamily="2" charset="0"/>
                <a:cs typeface="Arabia" panose="00000400000000000000" pitchFamily="2" charset="0"/>
              </a:rPr>
              <a:t> </a:t>
            </a:r>
            <a:r>
              <a:rPr lang="en-US" sz="3200" dirty="0" err="1">
                <a:ea typeface="Arabia" panose="00000400000000000000" pitchFamily="2" charset="0"/>
                <a:cs typeface="Arabia" panose="00000400000000000000" pitchFamily="2" charset="0"/>
              </a:rPr>
              <a:t>Hiền</a:t>
            </a:r>
            <a:endParaRPr lang="en-US" sz="3200" dirty="0">
              <a:ea typeface="Arabia" panose="00000400000000000000" pitchFamily="2" charset="0"/>
              <a:cs typeface="Arabia" panose="00000400000000000000" pitchFamily="2" charset="0"/>
            </a:endParaRPr>
          </a:p>
          <a:p>
            <a:pPr algn="l"/>
            <a:r>
              <a:rPr lang="en-US" sz="3200" dirty="0" err="1">
                <a:ea typeface="Arabia" panose="00000400000000000000" pitchFamily="2" charset="0"/>
                <a:cs typeface="Arabia" panose="00000400000000000000" pitchFamily="2" charset="0"/>
              </a:rPr>
              <a:t>Đào</a:t>
            </a:r>
            <a:r>
              <a:rPr lang="en-US" sz="3200" dirty="0">
                <a:ea typeface="Arabia" panose="00000400000000000000" pitchFamily="2" charset="0"/>
                <a:cs typeface="Arabia" panose="00000400000000000000" pitchFamily="2" charset="0"/>
              </a:rPr>
              <a:t> </a:t>
            </a:r>
            <a:r>
              <a:rPr lang="en-US" sz="3200" dirty="0" err="1">
                <a:ea typeface="Arabia" panose="00000400000000000000" pitchFamily="2" charset="0"/>
                <a:cs typeface="Arabia" panose="00000400000000000000" pitchFamily="2" charset="0"/>
              </a:rPr>
              <a:t>Thị</a:t>
            </a:r>
            <a:r>
              <a:rPr lang="en-US" sz="3200" dirty="0">
                <a:ea typeface="Arabia" panose="00000400000000000000" pitchFamily="2" charset="0"/>
                <a:cs typeface="Arabia" panose="00000400000000000000" pitchFamily="2" charset="0"/>
              </a:rPr>
              <a:t> </a:t>
            </a:r>
            <a:r>
              <a:rPr lang="en-US" sz="3200" dirty="0" err="1">
                <a:ea typeface="Arabia" panose="00000400000000000000" pitchFamily="2" charset="0"/>
                <a:cs typeface="Arabia" panose="00000400000000000000" pitchFamily="2" charset="0"/>
              </a:rPr>
              <a:t>Thanh</a:t>
            </a:r>
            <a:r>
              <a:rPr lang="en-US" sz="3200" dirty="0">
                <a:ea typeface="Arabia" panose="00000400000000000000" pitchFamily="2" charset="0"/>
                <a:cs typeface="Arabia" panose="00000400000000000000" pitchFamily="2" charset="0"/>
              </a:rPr>
              <a:t> </a:t>
            </a:r>
            <a:r>
              <a:rPr lang="en-US" sz="3200" dirty="0" err="1">
                <a:ea typeface="Arabia" panose="00000400000000000000" pitchFamily="2" charset="0"/>
                <a:cs typeface="Arabia" panose="00000400000000000000" pitchFamily="2" charset="0"/>
              </a:rPr>
              <a:t>Vân</a:t>
            </a:r>
            <a:endParaRPr lang="en-US" sz="3200" dirty="0">
              <a:ea typeface="Arabia" panose="00000400000000000000" pitchFamily="2" charset="0"/>
              <a:cs typeface="Arabia" panose="00000400000000000000" pitchFamily="2" charset="0"/>
            </a:endParaRPr>
          </a:p>
          <a:p>
            <a:pPr algn="l"/>
            <a:endParaRPr lang="en-US" sz="3200" dirty="0"/>
          </a:p>
        </p:txBody>
      </p:sp>
      <p:sp>
        <p:nvSpPr>
          <p:cNvPr id="4" name="Rectangle 3"/>
          <p:cNvSpPr/>
          <p:nvPr/>
        </p:nvSpPr>
        <p:spPr>
          <a:xfrm>
            <a:off x="5036022" y="2207043"/>
            <a:ext cx="2251881" cy="559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INSULIN</a:t>
            </a:r>
            <a:r>
              <a:rPr lang="en-US" dirty="0" smtClean="0"/>
              <a:t> </a:t>
            </a:r>
            <a:endParaRPr lang="en-US" dirty="0"/>
          </a:p>
        </p:txBody>
      </p:sp>
      <p:sp>
        <p:nvSpPr>
          <p:cNvPr id="5" name="Rectangle 4"/>
          <p:cNvSpPr/>
          <p:nvPr/>
        </p:nvSpPr>
        <p:spPr>
          <a:xfrm>
            <a:off x="5036022" y="3417803"/>
            <a:ext cx="2251881" cy="1351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t>Định</a:t>
            </a:r>
            <a:r>
              <a:rPr lang="en-US" sz="2400" b="1" dirty="0" smtClean="0"/>
              <a:t> </a:t>
            </a:r>
            <a:r>
              <a:rPr lang="en-US" sz="2400" b="1" dirty="0" err="1" smtClean="0"/>
              <a:t>nghĩa</a:t>
            </a:r>
            <a:r>
              <a:rPr lang="en-US" sz="2400" b="1" dirty="0" smtClean="0"/>
              <a:t>, </a:t>
            </a:r>
            <a:r>
              <a:rPr lang="en-US" sz="2400" b="1" dirty="0" err="1" smtClean="0"/>
              <a:t>phân</a:t>
            </a:r>
            <a:r>
              <a:rPr lang="en-US" sz="2400" b="1" dirty="0" smtClean="0"/>
              <a:t> </a:t>
            </a:r>
            <a:r>
              <a:rPr lang="en-US" sz="2400" b="1" dirty="0" err="1" smtClean="0"/>
              <a:t>loại</a:t>
            </a:r>
            <a:r>
              <a:rPr lang="en-US" sz="2400" b="1" dirty="0" smtClean="0"/>
              <a:t>, </a:t>
            </a:r>
            <a:r>
              <a:rPr lang="en-US" sz="2400" b="1" dirty="0" err="1" smtClean="0"/>
              <a:t>cơ</a:t>
            </a:r>
            <a:r>
              <a:rPr lang="en-US" sz="2400" b="1" dirty="0" smtClean="0"/>
              <a:t> </a:t>
            </a:r>
            <a:r>
              <a:rPr lang="en-US" sz="2400" b="1" dirty="0" err="1" smtClean="0"/>
              <a:t>chế</a:t>
            </a:r>
            <a:r>
              <a:rPr lang="en-US" sz="2400" b="1" dirty="0" smtClean="0"/>
              <a:t> </a:t>
            </a:r>
            <a:r>
              <a:rPr lang="en-US" sz="2400" b="1" dirty="0" err="1" smtClean="0"/>
              <a:t>của</a:t>
            </a:r>
            <a:r>
              <a:rPr lang="en-US" sz="2400" b="1" dirty="0" smtClean="0"/>
              <a:t> ĐTĐ</a:t>
            </a:r>
            <a:endParaRPr lang="en-US" sz="2400" b="1" dirty="0"/>
          </a:p>
        </p:txBody>
      </p:sp>
      <p:sp>
        <p:nvSpPr>
          <p:cNvPr id="6" name="Rectangle 5"/>
          <p:cNvSpPr/>
          <p:nvPr/>
        </p:nvSpPr>
        <p:spPr>
          <a:xfrm>
            <a:off x="5036022" y="4981432"/>
            <a:ext cx="2251881" cy="682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t>Triệu</a:t>
            </a:r>
            <a:r>
              <a:rPr lang="en-US" sz="3200" b="1" dirty="0" smtClean="0"/>
              <a:t> </a:t>
            </a:r>
            <a:r>
              <a:rPr lang="en-US" sz="3200" b="1" dirty="0" err="1" smtClean="0"/>
              <a:t>chứng</a:t>
            </a:r>
            <a:endParaRPr lang="en-US" sz="3200" b="1" dirty="0"/>
          </a:p>
        </p:txBody>
      </p:sp>
      <p:sp>
        <p:nvSpPr>
          <p:cNvPr id="7" name="Rectangle 6"/>
          <p:cNvSpPr/>
          <p:nvPr/>
        </p:nvSpPr>
        <p:spPr>
          <a:xfrm>
            <a:off x="8470934" y="2152452"/>
            <a:ext cx="2265528" cy="614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Biến</a:t>
            </a:r>
            <a:r>
              <a:rPr lang="en-US" sz="2800" b="1" dirty="0" smtClean="0"/>
              <a:t> </a:t>
            </a:r>
            <a:r>
              <a:rPr lang="en-US" sz="2800" b="1" dirty="0" err="1" smtClean="0"/>
              <a:t>chứng</a:t>
            </a:r>
            <a:endParaRPr lang="en-US" sz="2800" b="1" dirty="0"/>
          </a:p>
        </p:txBody>
      </p:sp>
      <p:sp>
        <p:nvSpPr>
          <p:cNvPr id="8" name="Rectangle 7"/>
          <p:cNvSpPr/>
          <p:nvPr/>
        </p:nvSpPr>
        <p:spPr>
          <a:xfrm>
            <a:off x="8812128" y="3254056"/>
            <a:ext cx="1692322" cy="764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Điều</a:t>
            </a:r>
            <a:r>
              <a:rPr lang="en-US" sz="2800" b="1" dirty="0" smtClean="0"/>
              <a:t> </a:t>
            </a:r>
            <a:r>
              <a:rPr lang="en-US" sz="2800" b="1" dirty="0" err="1" smtClean="0"/>
              <a:t>trị</a:t>
            </a:r>
            <a:endParaRPr lang="en-US" sz="2800" b="1" dirty="0"/>
          </a:p>
        </p:txBody>
      </p:sp>
      <p:sp>
        <p:nvSpPr>
          <p:cNvPr id="9" name="Rectangle 8"/>
          <p:cNvSpPr/>
          <p:nvPr/>
        </p:nvSpPr>
        <p:spPr>
          <a:xfrm>
            <a:off x="8812128" y="4804011"/>
            <a:ext cx="1433015" cy="736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Phòng</a:t>
            </a:r>
            <a:r>
              <a:rPr lang="en-US" sz="2800" b="1" dirty="0" smtClean="0"/>
              <a:t> </a:t>
            </a:r>
            <a:r>
              <a:rPr lang="en-US" sz="2800" b="1" dirty="0" err="1" smtClean="0"/>
              <a:t>bệnh</a:t>
            </a:r>
            <a:endParaRPr lang="en-US" sz="2800" b="1" dirty="0"/>
          </a:p>
        </p:txBody>
      </p:sp>
    </p:spTree>
    <p:extLst>
      <p:ext uri="{BB962C8B-B14F-4D97-AF65-F5344CB8AC3E}">
        <p14:creationId xmlns:p14="http://schemas.microsoft.com/office/powerpoint/2010/main" val="692226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5" y="171942"/>
            <a:ext cx="10515600" cy="613669"/>
          </a:xfrm>
        </p:spPr>
        <p:txBody>
          <a:bodyPr>
            <a:normAutofit fontScale="90000"/>
          </a:bodyPr>
          <a:lstStyle/>
          <a:p>
            <a:r>
              <a:rPr lang="en-US" dirty="0" smtClean="0"/>
              <a:t>4. </a:t>
            </a:r>
            <a:r>
              <a:rPr lang="en-US" dirty="0" err="1" smtClean="0"/>
              <a:t>Biến</a:t>
            </a:r>
            <a:r>
              <a:rPr lang="en-US" dirty="0" smtClean="0"/>
              <a:t> </a:t>
            </a:r>
            <a:r>
              <a:rPr lang="en-US" dirty="0" err="1" smtClean="0"/>
              <a:t>chứng</a:t>
            </a:r>
            <a:r>
              <a:rPr lang="en-US" dirty="0" smtClean="0"/>
              <a:t>:</a:t>
            </a:r>
            <a:endParaRPr lang="en-US" dirty="0"/>
          </a:p>
        </p:txBody>
      </p:sp>
      <p:sp>
        <p:nvSpPr>
          <p:cNvPr id="3" name="Text Placeholder 2"/>
          <p:cNvSpPr>
            <a:spLocks noGrp="1"/>
          </p:cNvSpPr>
          <p:nvPr>
            <p:ph type="body" idx="1"/>
          </p:nvPr>
        </p:nvSpPr>
        <p:spPr/>
        <p:txBody>
          <a:bodyPr/>
          <a:lstStyle/>
          <a:p>
            <a:endParaRPr lang="en-US"/>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785611"/>
            <a:ext cx="7595874" cy="5859888"/>
          </a:xfrm>
        </p:spPr>
      </p:pic>
      <p:sp>
        <p:nvSpPr>
          <p:cNvPr id="6" name="Content Placeholder 5"/>
          <p:cNvSpPr>
            <a:spLocks noGrp="1"/>
          </p:cNvSpPr>
          <p:nvPr>
            <p:ph sz="quarter" idx="4"/>
          </p:nvPr>
        </p:nvSpPr>
        <p:spPr>
          <a:xfrm>
            <a:off x="8535674" y="920973"/>
            <a:ext cx="3553809" cy="3684588"/>
          </a:xfrm>
        </p:spPr>
        <p:txBody>
          <a:bodyPr/>
          <a:lstStyle/>
          <a:p>
            <a:r>
              <a:rPr lang="en-US" dirty="0" err="1" smtClean="0"/>
              <a:t>Biến</a:t>
            </a:r>
            <a:r>
              <a:rPr lang="en-US" dirty="0" smtClean="0"/>
              <a:t> </a:t>
            </a:r>
            <a:r>
              <a:rPr lang="en-US" dirty="0" err="1" smtClean="0"/>
              <a:t>chứng</a:t>
            </a:r>
            <a:r>
              <a:rPr lang="en-US" dirty="0" smtClean="0"/>
              <a:t> </a:t>
            </a:r>
            <a:r>
              <a:rPr lang="en-US" dirty="0" err="1" smtClean="0"/>
              <a:t>cấp</a:t>
            </a:r>
            <a:r>
              <a:rPr lang="en-US" dirty="0" smtClean="0"/>
              <a:t> </a:t>
            </a:r>
            <a:r>
              <a:rPr lang="en-US" dirty="0" err="1" smtClean="0"/>
              <a:t>tính</a:t>
            </a:r>
            <a:endParaRPr lang="en-US" dirty="0" smtClean="0"/>
          </a:p>
          <a:p>
            <a:r>
              <a:rPr lang="en-US" dirty="0" err="1" smtClean="0"/>
              <a:t>Biến</a:t>
            </a:r>
            <a:r>
              <a:rPr lang="en-US" dirty="0" smtClean="0"/>
              <a:t> </a:t>
            </a:r>
            <a:r>
              <a:rPr lang="en-US" dirty="0" err="1" smtClean="0"/>
              <a:t>chứng</a:t>
            </a:r>
            <a:r>
              <a:rPr lang="en-US" dirty="0" smtClean="0"/>
              <a:t> </a:t>
            </a:r>
            <a:r>
              <a:rPr lang="en-US" dirty="0" err="1" smtClean="0"/>
              <a:t>mạn</a:t>
            </a:r>
            <a:r>
              <a:rPr lang="en-US" dirty="0" smtClean="0"/>
              <a:t> </a:t>
            </a:r>
            <a:r>
              <a:rPr lang="en-US" dirty="0" err="1" smtClean="0"/>
              <a:t>tính</a:t>
            </a:r>
            <a:endParaRPr lang="en-US" dirty="0"/>
          </a:p>
        </p:txBody>
      </p:sp>
    </p:spTree>
    <p:extLst>
      <p:ext uri="{BB962C8B-B14F-4D97-AF65-F5344CB8AC3E}">
        <p14:creationId xmlns:p14="http://schemas.microsoft.com/office/powerpoint/2010/main" val="4086761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484881"/>
          </a:xfrm>
        </p:spPr>
        <p:txBody>
          <a:bodyPr>
            <a:normAutofit fontScale="90000"/>
          </a:bodyPr>
          <a:lstStyle/>
          <a:p>
            <a:r>
              <a:rPr lang="en-US" dirty="0" smtClean="0"/>
              <a:t>5. </a:t>
            </a:r>
            <a:r>
              <a:rPr lang="en-US" dirty="0" err="1" smtClean="0"/>
              <a:t>Điều</a:t>
            </a:r>
            <a:r>
              <a:rPr lang="en-US" dirty="0" smtClean="0"/>
              <a:t> </a:t>
            </a:r>
            <a:r>
              <a:rPr lang="en-US" dirty="0" err="1" smtClean="0"/>
              <a:t>trị</a:t>
            </a:r>
            <a:r>
              <a:rPr lang="en-US" dirty="0" smtClean="0"/>
              <a:t> </a:t>
            </a:r>
            <a:endParaRPr lang="en-US" dirty="0"/>
          </a:p>
        </p:txBody>
      </p:sp>
      <p:sp>
        <p:nvSpPr>
          <p:cNvPr id="3" name="Text Placeholder 2"/>
          <p:cNvSpPr>
            <a:spLocks noGrp="1"/>
          </p:cNvSpPr>
          <p:nvPr>
            <p:ph type="body" idx="1"/>
          </p:nvPr>
        </p:nvSpPr>
        <p:spPr>
          <a:xfrm>
            <a:off x="839787" y="1088735"/>
            <a:ext cx="5157787" cy="418093"/>
          </a:xfrm>
        </p:spPr>
        <p:txBody>
          <a:bodyPr>
            <a:normAutofit lnSpcReduction="10000"/>
          </a:bodyPr>
          <a:lstStyle/>
          <a:p>
            <a:r>
              <a:rPr lang="en-US" dirty="0" err="1" smtClean="0"/>
              <a:t>Mục</a:t>
            </a:r>
            <a:r>
              <a:rPr lang="en-US" dirty="0" smtClean="0"/>
              <a:t> </a:t>
            </a:r>
            <a:r>
              <a:rPr lang="en-US" dirty="0" err="1" smtClean="0"/>
              <a:t>tiêu</a:t>
            </a:r>
            <a:r>
              <a:rPr lang="en-US" dirty="0" smtClean="0"/>
              <a:t> </a:t>
            </a:r>
            <a:r>
              <a:rPr lang="en-US" dirty="0" err="1" smtClean="0"/>
              <a:t>điều</a:t>
            </a:r>
            <a:r>
              <a:rPr lang="en-US" dirty="0" smtClean="0"/>
              <a:t> </a:t>
            </a:r>
            <a:r>
              <a:rPr lang="en-US" dirty="0" err="1" smtClean="0"/>
              <a:t>trị</a:t>
            </a:r>
            <a:endParaRPr lang="en-US" dirty="0"/>
          </a:p>
        </p:txBody>
      </p:sp>
      <p:sp>
        <p:nvSpPr>
          <p:cNvPr id="4" name="Content Placeholder 3"/>
          <p:cNvSpPr>
            <a:spLocks noGrp="1"/>
          </p:cNvSpPr>
          <p:nvPr>
            <p:ph sz="half" idx="2"/>
          </p:nvPr>
        </p:nvSpPr>
        <p:spPr>
          <a:xfrm>
            <a:off x="839787" y="1623678"/>
            <a:ext cx="5157787" cy="5234322"/>
          </a:xfrm>
        </p:spPr>
        <p:txBody>
          <a:bodyPr>
            <a:normAutofit fontScale="62500" lnSpcReduction="20000"/>
          </a:bodyPr>
          <a:lstStyle/>
          <a:p>
            <a:pPr marL="0" indent="0">
              <a:buNone/>
            </a:pPr>
            <a:r>
              <a:rPr lang="en-US" sz="3800" dirty="0" smtClean="0">
                <a:cs typeface="Arial" panose="020B0604020202020204" pitchFamily="34" charset="0"/>
              </a:rPr>
              <a:t>-</a:t>
            </a:r>
            <a:r>
              <a:rPr lang="vi-VN" sz="3800" dirty="0" smtClean="0">
                <a:latin typeface="Calibri" panose="020F0502020204030204" pitchFamily="34" charset="0"/>
                <a:cs typeface="Arial" panose="020B0604020202020204" pitchFamily="34" charset="0"/>
              </a:rPr>
              <a:t>HbA1c </a:t>
            </a:r>
            <a:r>
              <a:rPr lang="vi-VN" sz="3800" dirty="0">
                <a:latin typeface="Calibri" panose="020F0502020204030204" pitchFamily="34" charset="0"/>
                <a:cs typeface="Arial" panose="020B0604020202020204" pitchFamily="34" charset="0"/>
              </a:rPr>
              <a:t>về dưới 7,0% trong vòng 3 </a:t>
            </a:r>
            <a:r>
              <a:rPr lang="vi-VN" sz="3800" dirty="0" smtClean="0">
                <a:latin typeface="Calibri" panose="020F0502020204030204" pitchFamily="34" charset="0"/>
                <a:cs typeface="Arial" panose="020B0604020202020204" pitchFamily="34" charset="0"/>
              </a:rPr>
              <a:t>tháng</a:t>
            </a:r>
            <a:endParaRPr lang="en-US" sz="3800" dirty="0" smtClean="0">
              <a:latin typeface="Calibri" panose="020F0502020204030204" pitchFamily="34" charset="0"/>
              <a:cs typeface="Arial" panose="020B0604020202020204" pitchFamily="34" charset="0"/>
            </a:endParaRPr>
          </a:p>
          <a:p>
            <a:pPr marL="0" indent="0">
              <a:buNone/>
            </a:pPr>
            <a:r>
              <a:rPr lang="en-US" sz="3800" dirty="0" err="1" smtClean="0">
                <a:cs typeface="Arial" panose="020B0604020202020204" pitchFamily="34" charset="0"/>
              </a:rPr>
              <a:t>Phương</a:t>
            </a:r>
            <a:r>
              <a:rPr lang="en-US" sz="3800" dirty="0" smtClean="0">
                <a:cs typeface="Arial" panose="020B0604020202020204" pitchFamily="34" charset="0"/>
              </a:rPr>
              <a:t> </a:t>
            </a:r>
            <a:r>
              <a:rPr lang="en-US" sz="3800" dirty="0" err="1" smtClean="0">
                <a:cs typeface="Arial" panose="020B0604020202020204" pitchFamily="34" charset="0"/>
              </a:rPr>
              <a:t>pháp</a:t>
            </a:r>
            <a:r>
              <a:rPr lang="en-US" sz="3800" dirty="0" smtClean="0">
                <a:cs typeface="Arial" panose="020B0604020202020204" pitchFamily="34" charset="0"/>
              </a:rPr>
              <a:t> </a:t>
            </a:r>
            <a:r>
              <a:rPr lang="en-US" sz="3800" dirty="0" err="1" smtClean="0">
                <a:cs typeface="Arial" panose="020B0604020202020204" pitchFamily="34" charset="0"/>
              </a:rPr>
              <a:t>điều</a:t>
            </a:r>
            <a:r>
              <a:rPr lang="en-US" sz="3800" dirty="0" smtClean="0">
                <a:cs typeface="Arial" panose="020B0604020202020204" pitchFamily="34" charset="0"/>
              </a:rPr>
              <a:t> </a:t>
            </a:r>
            <a:r>
              <a:rPr lang="en-US" sz="3800" dirty="0" err="1" smtClean="0">
                <a:cs typeface="Arial" panose="020B0604020202020204" pitchFamily="34" charset="0"/>
              </a:rPr>
              <a:t>trị</a:t>
            </a:r>
            <a:r>
              <a:rPr lang="en-US" sz="3800" dirty="0" smtClean="0">
                <a:cs typeface="Arial" panose="020B0604020202020204" pitchFamily="34" charset="0"/>
              </a:rPr>
              <a:t>:</a:t>
            </a:r>
          </a:p>
          <a:p>
            <a:pPr marL="0" indent="0">
              <a:buNone/>
            </a:pPr>
            <a:r>
              <a:rPr lang="en-US" sz="3800" dirty="0" smtClean="0">
                <a:cs typeface="Arial" panose="020B0604020202020204" pitchFamily="34" charset="0"/>
              </a:rPr>
              <a:t>5.1. </a:t>
            </a:r>
            <a:r>
              <a:rPr lang="en-US" sz="3800" dirty="0" err="1">
                <a:cs typeface="Arial" panose="020B0604020202020204" pitchFamily="34" charset="0"/>
              </a:rPr>
              <a:t>B</a:t>
            </a:r>
            <a:r>
              <a:rPr lang="en-US" sz="3800" dirty="0" err="1" smtClean="0">
                <a:cs typeface="Arial" panose="020B0604020202020204" pitchFamily="34" charset="0"/>
              </a:rPr>
              <a:t>iện</a:t>
            </a:r>
            <a:r>
              <a:rPr lang="en-US" sz="3800" dirty="0" smtClean="0">
                <a:cs typeface="Arial" panose="020B0604020202020204" pitchFamily="34" charset="0"/>
              </a:rPr>
              <a:t> </a:t>
            </a:r>
            <a:r>
              <a:rPr lang="en-US" sz="3800" dirty="0" err="1">
                <a:cs typeface="Arial" panose="020B0604020202020204" pitchFamily="34" charset="0"/>
              </a:rPr>
              <a:t>pháp</a:t>
            </a:r>
            <a:r>
              <a:rPr lang="en-US" sz="3800" dirty="0">
                <a:cs typeface="Arial" panose="020B0604020202020204" pitchFamily="34" charset="0"/>
              </a:rPr>
              <a:t> </a:t>
            </a:r>
            <a:r>
              <a:rPr lang="en-US" sz="3800" dirty="0" err="1">
                <a:cs typeface="Arial" panose="020B0604020202020204" pitchFamily="34" charset="0"/>
              </a:rPr>
              <a:t>không</a:t>
            </a:r>
            <a:r>
              <a:rPr lang="en-US" sz="3800" dirty="0">
                <a:cs typeface="Arial" panose="020B0604020202020204" pitchFamily="34" charset="0"/>
              </a:rPr>
              <a:t> dung </a:t>
            </a:r>
            <a:r>
              <a:rPr lang="en-US" sz="3800" dirty="0" err="1">
                <a:cs typeface="Arial" panose="020B0604020202020204" pitchFamily="34" charset="0"/>
              </a:rPr>
              <a:t>thuốc</a:t>
            </a:r>
            <a:r>
              <a:rPr lang="en-US" sz="3800" dirty="0" smtClean="0">
                <a:cs typeface="Arial" panose="020B0604020202020204" pitchFamily="34" charset="0"/>
              </a:rPr>
              <a:t>:</a:t>
            </a:r>
          </a:p>
          <a:p>
            <a:pPr marL="0" indent="0">
              <a:buNone/>
            </a:pPr>
            <a:r>
              <a:rPr lang="en-US" sz="3800" dirty="0" smtClean="0">
                <a:cs typeface="Arial" panose="020B0604020202020204" pitchFamily="34" charset="0"/>
              </a:rPr>
              <a:t>a</a:t>
            </a:r>
            <a:r>
              <a:rPr lang="en-US" sz="3800" dirty="0">
                <a:cs typeface="Arial" panose="020B0604020202020204" pitchFamily="34" charset="0"/>
              </a:rPr>
              <a:t>. </a:t>
            </a:r>
            <a:r>
              <a:rPr lang="en-US" sz="3800" dirty="0" smtClean="0">
                <a:cs typeface="Arial" panose="020B0604020202020204" pitchFamily="34" charset="0"/>
              </a:rPr>
              <a:t> </a:t>
            </a:r>
            <a:r>
              <a:rPr lang="en-US" sz="3800" dirty="0" err="1" smtClean="0">
                <a:cs typeface="Arial" panose="020B0604020202020204" pitchFamily="34" charset="0"/>
              </a:rPr>
              <a:t>Chế</a:t>
            </a:r>
            <a:r>
              <a:rPr lang="en-US" sz="3800" dirty="0" smtClean="0">
                <a:cs typeface="Arial" panose="020B0604020202020204" pitchFamily="34" charset="0"/>
              </a:rPr>
              <a:t> </a:t>
            </a:r>
            <a:r>
              <a:rPr lang="en-US" sz="3800" dirty="0" err="1">
                <a:cs typeface="Arial" panose="020B0604020202020204" pitchFamily="34" charset="0"/>
              </a:rPr>
              <a:t>độ</a:t>
            </a:r>
            <a:r>
              <a:rPr lang="en-US" sz="3800" dirty="0">
                <a:cs typeface="Arial" panose="020B0604020202020204" pitchFamily="34" charset="0"/>
              </a:rPr>
              <a:t> </a:t>
            </a:r>
            <a:r>
              <a:rPr lang="en-US" sz="3800" dirty="0" err="1">
                <a:cs typeface="Arial" panose="020B0604020202020204" pitchFamily="34" charset="0"/>
              </a:rPr>
              <a:t>ăn</a:t>
            </a:r>
            <a:r>
              <a:rPr lang="en-US" sz="3800" dirty="0">
                <a:cs typeface="Arial" panose="020B0604020202020204" pitchFamily="34" charset="0"/>
              </a:rPr>
              <a:t> </a:t>
            </a:r>
            <a:r>
              <a:rPr lang="en-US" sz="3800" dirty="0" err="1">
                <a:cs typeface="Arial" panose="020B0604020202020204" pitchFamily="34" charset="0"/>
              </a:rPr>
              <a:t>uống</a:t>
            </a:r>
            <a:r>
              <a:rPr lang="en-US" sz="3800" dirty="0">
                <a:cs typeface="Arial" panose="020B0604020202020204" pitchFamily="34" charset="0"/>
              </a:rPr>
              <a:t>: </a:t>
            </a:r>
            <a:r>
              <a:rPr lang="vi-VN" sz="3800" dirty="0">
                <a:latin typeface="Calibri" panose="020F0502020204030204" pitchFamily="34" charset="0"/>
                <a:cs typeface="Arial" panose="020B0604020202020204" pitchFamily="34" charset="0"/>
              </a:rPr>
              <a:t>Đảm bảo năng lượng 30-40 Kcal/kg/ngày, trong đó glucid chỉ chiếm 45-50%, protit 15-20</a:t>
            </a:r>
            <a:r>
              <a:rPr lang="vi-VN" sz="3800" dirty="0">
                <a:cs typeface="Arial" panose="020B0604020202020204" pitchFamily="34" charset="0"/>
              </a:rPr>
              <a:t>%, lipit </a:t>
            </a:r>
            <a:r>
              <a:rPr lang="vi-VN" sz="3800" dirty="0">
                <a:latin typeface="Calibri" panose="020F0502020204030204" pitchFamily="34" charset="0"/>
                <a:cs typeface="Arial" panose="020B0604020202020204" pitchFamily="34" charset="0"/>
              </a:rPr>
              <a:t>35% khẩu phần</a:t>
            </a:r>
            <a:r>
              <a:rPr lang="en-US" sz="3800" dirty="0">
                <a:cs typeface="Arial" panose="020B0604020202020204" pitchFamily="34" charset="0"/>
              </a:rPr>
              <a:t>, </a:t>
            </a:r>
            <a:r>
              <a:rPr lang="en-US" sz="3800" dirty="0" err="1">
                <a:cs typeface="Arial" panose="020B0604020202020204" pitchFamily="34" charset="0"/>
              </a:rPr>
              <a:t>hạn</a:t>
            </a:r>
            <a:r>
              <a:rPr lang="en-US" sz="3800" dirty="0">
                <a:cs typeface="Arial" panose="020B0604020202020204" pitchFamily="34" charset="0"/>
              </a:rPr>
              <a:t> </a:t>
            </a:r>
            <a:r>
              <a:rPr lang="en-US" sz="3800" dirty="0" err="1">
                <a:cs typeface="Arial" panose="020B0604020202020204" pitchFamily="34" charset="0"/>
              </a:rPr>
              <a:t>chế</a:t>
            </a:r>
            <a:r>
              <a:rPr lang="en-US" sz="3800" dirty="0">
                <a:cs typeface="Arial" panose="020B0604020202020204" pitchFamily="34" charset="0"/>
              </a:rPr>
              <a:t> </a:t>
            </a:r>
            <a:r>
              <a:rPr lang="en-US" sz="3800" dirty="0" err="1" smtClean="0">
                <a:cs typeface="Arial" panose="020B0604020202020204" pitchFamily="34" charset="0"/>
              </a:rPr>
              <a:t>glucid</a:t>
            </a:r>
            <a:endParaRPr lang="en-US" sz="3800" dirty="0" smtClean="0">
              <a:cs typeface="Arial" panose="020B0604020202020204" pitchFamily="34" charset="0"/>
            </a:endParaRPr>
          </a:p>
          <a:p>
            <a:pPr marL="0" indent="0">
              <a:buNone/>
            </a:pPr>
            <a:r>
              <a:rPr lang="en-US" sz="3800" dirty="0" smtClean="0">
                <a:cs typeface="Arial" panose="020B0604020202020204" pitchFamily="34" charset="0"/>
              </a:rPr>
              <a:t>b. </a:t>
            </a:r>
            <a:r>
              <a:rPr lang="en-US" sz="3800" dirty="0" err="1" smtClean="0">
                <a:cs typeface="Arial" panose="020B0604020202020204" pitchFamily="34" charset="0"/>
              </a:rPr>
              <a:t>Vận</a:t>
            </a:r>
            <a:r>
              <a:rPr lang="en-US" sz="3800" dirty="0" smtClean="0">
                <a:cs typeface="Arial" panose="020B0604020202020204" pitchFamily="34" charset="0"/>
              </a:rPr>
              <a:t> </a:t>
            </a:r>
            <a:r>
              <a:rPr lang="en-US" sz="3800" dirty="0" err="1">
                <a:cs typeface="Arial" panose="020B0604020202020204" pitchFamily="34" charset="0"/>
              </a:rPr>
              <a:t>động</a:t>
            </a:r>
            <a:r>
              <a:rPr lang="en-US" sz="3800" dirty="0">
                <a:cs typeface="Arial" panose="020B0604020202020204" pitchFamily="34" charset="0"/>
              </a:rPr>
              <a:t> </a:t>
            </a:r>
            <a:r>
              <a:rPr lang="en-US" sz="3800" dirty="0" err="1">
                <a:cs typeface="Arial" panose="020B0604020202020204" pitchFamily="34" charset="0"/>
              </a:rPr>
              <a:t>thể</a:t>
            </a:r>
            <a:r>
              <a:rPr lang="en-US" sz="3800" dirty="0">
                <a:cs typeface="Arial" panose="020B0604020202020204" pitchFamily="34" charset="0"/>
              </a:rPr>
              <a:t> </a:t>
            </a:r>
            <a:r>
              <a:rPr lang="en-US" sz="3800" dirty="0" err="1">
                <a:cs typeface="Arial" panose="020B0604020202020204" pitchFamily="34" charset="0"/>
              </a:rPr>
              <a:t>lực</a:t>
            </a:r>
            <a:r>
              <a:rPr lang="en-US" sz="3800" dirty="0">
                <a:cs typeface="Arial" panose="020B0604020202020204" pitchFamily="34" charset="0"/>
              </a:rPr>
              <a:t>:</a:t>
            </a:r>
          </a:p>
          <a:p>
            <a:pPr marL="0" indent="0">
              <a:buNone/>
            </a:pPr>
            <a:r>
              <a:rPr lang="en-US" sz="3800" dirty="0">
                <a:cs typeface="Arial" panose="020B0604020202020204" pitchFamily="34" charset="0"/>
              </a:rPr>
              <a:t>c. </a:t>
            </a:r>
            <a:r>
              <a:rPr lang="en-US" sz="3800" dirty="0" err="1" smtClean="0">
                <a:cs typeface="Arial" panose="020B0604020202020204" pitchFamily="34" charset="0"/>
              </a:rPr>
              <a:t>Kiểm</a:t>
            </a:r>
            <a:r>
              <a:rPr lang="en-US" sz="3800" dirty="0" smtClean="0">
                <a:cs typeface="Arial" panose="020B0604020202020204" pitchFamily="34" charset="0"/>
              </a:rPr>
              <a:t> </a:t>
            </a:r>
            <a:r>
              <a:rPr lang="en-US" sz="3800" dirty="0" err="1">
                <a:cs typeface="Arial" panose="020B0604020202020204" pitchFamily="34" charset="0"/>
              </a:rPr>
              <a:t>soát</a:t>
            </a:r>
            <a:r>
              <a:rPr lang="en-US" sz="3800" dirty="0">
                <a:cs typeface="Arial" panose="020B0604020202020204" pitchFamily="34" charset="0"/>
              </a:rPr>
              <a:t> đ</a:t>
            </a:r>
            <a:r>
              <a:rPr lang="vi-VN" sz="3800" dirty="0">
                <a:cs typeface="Arial" panose="020B0604020202020204" pitchFamily="34" charset="0"/>
              </a:rPr>
              <a:t>ư</a:t>
            </a:r>
            <a:r>
              <a:rPr lang="en-US" sz="3800" dirty="0" err="1">
                <a:cs typeface="Arial" panose="020B0604020202020204" pitchFamily="34" charset="0"/>
              </a:rPr>
              <a:t>ờng</a:t>
            </a:r>
            <a:r>
              <a:rPr lang="en-US" sz="3800" dirty="0">
                <a:cs typeface="Arial" panose="020B0604020202020204" pitchFamily="34" charset="0"/>
              </a:rPr>
              <a:t> </a:t>
            </a:r>
            <a:r>
              <a:rPr lang="en-US" sz="3800" dirty="0" err="1">
                <a:cs typeface="Arial" panose="020B0604020202020204" pitchFamily="34" charset="0"/>
              </a:rPr>
              <a:t>huyết</a:t>
            </a:r>
            <a:r>
              <a:rPr lang="en-US" sz="3800" dirty="0">
                <a:cs typeface="Arial" panose="020B0604020202020204" pitchFamily="34" charset="0"/>
              </a:rPr>
              <a:t> </a:t>
            </a:r>
            <a:r>
              <a:rPr lang="en-US" sz="3800" dirty="0" err="1">
                <a:cs typeface="Arial" panose="020B0604020202020204" pitchFamily="34" charset="0"/>
              </a:rPr>
              <a:t>th</a:t>
            </a:r>
            <a:r>
              <a:rPr lang="vi-VN" sz="3800" dirty="0">
                <a:cs typeface="Arial" panose="020B0604020202020204" pitchFamily="34" charset="0"/>
              </a:rPr>
              <a:t>ư</a:t>
            </a:r>
            <a:r>
              <a:rPr lang="en-US" sz="3800" dirty="0" err="1">
                <a:cs typeface="Arial" panose="020B0604020202020204" pitchFamily="34" charset="0"/>
              </a:rPr>
              <a:t>ờng</a:t>
            </a:r>
            <a:r>
              <a:rPr lang="en-US" sz="3800" dirty="0">
                <a:cs typeface="Arial" panose="020B0604020202020204" pitchFamily="34" charset="0"/>
              </a:rPr>
              <a:t> </a:t>
            </a:r>
            <a:r>
              <a:rPr lang="en-US" sz="3800" dirty="0" err="1">
                <a:cs typeface="Arial" panose="020B0604020202020204" pitchFamily="34" charset="0"/>
              </a:rPr>
              <a:t>xuyên</a:t>
            </a:r>
            <a:endParaRPr lang="en-US" sz="3800" dirty="0">
              <a:cs typeface="Arial" panose="020B0604020202020204" pitchFamily="34" charset="0"/>
            </a:endParaRPr>
          </a:p>
          <a:p>
            <a:pPr marL="0" indent="0">
              <a:buNone/>
            </a:pPr>
            <a:r>
              <a:rPr lang="en-US" sz="3800" dirty="0">
                <a:cs typeface="Arial" panose="020B0604020202020204" pitchFamily="34" charset="0"/>
              </a:rPr>
              <a:t>d. </a:t>
            </a:r>
            <a:r>
              <a:rPr lang="en-US" sz="3800" dirty="0" err="1">
                <a:cs typeface="Arial" panose="020B0604020202020204" pitchFamily="34" charset="0"/>
              </a:rPr>
              <a:t>Khám</a:t>
            </a:r>
            <a:r>
              <a:rPr lang="en-US" sz="3800" dirty="0">
                <a:cs typeface="Arial" panose="020B0604020202020204" pitchFamily="34" charset="0"/>
              </a:rPr>
              <a:t> </a:t>
            </a:r>
            <a:r>
              <a:rPr lang="en-US" sz="3800" dirty="0" err="1">
                <a:cs typeface="Arial" panose="020B0604020202020204" pitchFamily="34" charset="0"/>
              </a:rPr>
              <a:t>định</a:t>
            </a:r>
            <a:r>
              <a:rPr lang="en-US" sz="3800" dirty="0">
                <a:cs typeface="Arial" panose="020B0604020202020204" pitchFamily="34" charset="0"/>
              </a:rPr>
              <a:t> </a:t>
            </a:r>
            <a:r>
              <a:rPr lang="en-US" sz="3800" dirty="0" err="1">
                <a:cs typeface="Arial" panose="020B0604020202020204" pitchFamily="34" charset="0"/>
              </a:rPr>
              <a:t>kì</a:t>
            </a:r>
            <a:endParaRPr lang="en-US" sz="3800" dirty="0">
              <a:cs typeface="Arial" panose="020B0604020202020204" pitchFamily="34" charset="0"/>
            </a:endParaRPr>
          </a:p>
          <a:p>
            <a:pPr marL="0" indent="0">
              <a:buNone/>
            </a:pPr>
            <a:r>
              <a:rPr lang="en-US" sz="3800" dirty="0">
                <a:cs typeface="Arial" panose="020B0604020202020204" pitchFamily="34" charset="0"/>
              </a:rPr>
              <a:t>e. </a:t>
            </a:r>
            <a:r>
              <a:rPr lang="en-US" sz="3800" dirty="0" err="1">
                <a:cs typeface="Arial" panose="020B0604020202020204" pitchFamily="34" charset="0"/>
              </a:rPr>
              <a:t>Giáo</a:t>
            </a:r>
            <a:r>
              <a:rPr lang="en-US" sz="3800" dirty="0">
                <a:cs typeface="Arial" panose="020B0604020202020204" pitchFamily="34" charset="0"/>
              </a:rPr>
              <a:t> </a:t>
            </a:r>
            <a:r>
              <a:rPr lang="en-US" sz="3800" dirty="0" err="1">
                <a:cs typeface="Arial" panose="020B0604020202020204" pitchFamily="34" charset="0"/>
              </a:rPr>
              <a:t>dục</a:t>
            </a:r>
            <a:r>
              <a:rPr lang="en-US" sz="3800" dirty="0">
                <a:cs typeface="Arial" panose="020B0604020202020204" pitchFamily="34" charset="0"/>
              </a:rPr>
              <a:t> </a:t>
            </a:r>
            <a:r>
              <a:rPr lang="en-US" sz="3800" dirty="0" err="1">
                <a:cs typeface="Arial" panose="020B0604020202020204" pitchFamily="34" charset="0"/>
              </a:rPr>
              <a:t>người</a:t>
            </a:r>
            <a:r>
              <a:rPr lang="en-US" sz="3800" dirty="0">
                <a:cs typeface="Arial" panose="020B0604020202020204" pitchFamily="34" charset="0"/>
              </a:rPr>
              <a:t> </a:t>
            </a:r>
            <a:r>
              <a:rPr lang="en-US" sz="3800" dirty="0" err="1">
                <a:cs typeface="Arial" panose="020B0604020202020204" pitchFamily="34" charset="0"/>
              </a:rPr>
              <a:t>bệnh</a:t>
            </a:r>
            <a:r>
              <a:rPr lang="en-US" sz="3800" dirty="0">
                <a:cs typeface="Arial" panose="020B0604020202020204" pitchFamily="34" charset="0"/>
              </a:rPr>
              <a:t>: </a:t>
            </a:r>
            <a:r>
              <a:rPr lang="en-US" sz="3800" dirty="0" err="1">
                <a:cs typeface="Arial" panose="020B0604020202020204" pitchFamily="34" charset="0"/>
              </a:rPr>
              <a:t>tự</a:t>
            </a:r>
            <a:r>
              <a:rPr lang="en-US" sz="3800" dirty="0">
                <a:cs typeface="Arial" panose="020B0604020202020204" pitchFamily="34" charset="0"/>
              </a:rPr>
              <a:t> </a:t>
            </a:r>
            <a:r>
              <a:rPr lang="en-US" sz="3800" dirty="0" err="1">
                <a:cs typeface="Arial" panose="020B0604020202020204" pitchFamily="34" charset="0"/>
              </a:rPr>
              <a:t>theo</a:t>
            </a:r>
            <a:r>
              <a:rPr lang="en-US" sz="3800" dirty="0">
                <a:cs typeface="Arial" panose="020B0604020202020204" pitchFamily="34" charset="0"/>
              </a:rPr>
              <a:t> </a:t>
            </a:r>
            <a:r>
              <a:rPr lang="en-US" sz="3800" dirty="0" err="1">
                <a:cs typeface="Arial" panose="020B0604020202020204" pitchFamily="34" charset="0"/>
              </a:rPr>
              <a:t>dõi</a:t>
            </a:r>
            <a:r>
              <a:rPr lang="en-US" sz="3800" dirty="0">
                <a:cs typeface="Arial" panose="020B0604020202020204" pitchFamily="34" charset="0"/>
              </a:rPr>
              <a:t> đ</a:t>
            </a:r>
            <a:r>
              <a:rPr lang="vi-VN" sz="3800" dirty="0">
                <a:cs typeface="Arial" panose="020B0604020202020204" pitchFamily="34" charset="0"/>
              </a:rPr>
              <a:t>ư</a:t>
            </a:r>
            <a:r>
              <a:rPr lang="en-US" sz="3800" dirty="0" err="1">
                <a:cs typeface="Arial" panose="020B0604020202020204" pitchFamily="34" charset="0"/>
              </a:rPr>
              <a:t>ờng</a:t>
            </a:r>
            <a:r>
              <a:rPr lang="en-US" sz="3800" dirty="0">
                <a:cs typeface="Arial" panose="020B0604020202020204" pitchFamily="34" charset="0"/>
              </a:rPr>
              <a:t> </a:t>
            </a:r>
            <a:r>
              <a:rPr lang="en-US" sz="3800" dirty="0" err="1">
                <a:cs typeface="Arial" panose="020B0604020202020204" pitchFamily="34" charset="0"/>
              </a:rPr>
              <a:t>huyết</a:t>
            </a:r>
            <a:r>
              <a:rPr lang="en-US" sz="3800" dirty="0">
                <a:cs typeface="Arial" panose="020B0604020202020204" pitchFamily="34" charset="0"/>
              </a:rPr>
              <a:t> </a:t>
            </a:r>
            <a:r>
              <a:rPr lang="en-US" sz="3800" dirty="0" err="1">
                <a:cs typeface="Arial" panose="020B0604020202020204" pitchFamily="34" charset="0"/>
              </a:rPr>
              <a:t>và</a:t>
            </a:r>
            <a:r>
              <a:rPr lang="en-US" sz="3800" dirty="0">
                <a:cs typeface="Arial" panose="020B0604020202020204" pitchFamily="34" charset="0"/>
              </a:rPr>
              <a:t> </a:t>
            </a:r>
            <a:r>
              <a:rPr lang="en-US" sz="3800" dirty="0" err="1">
                <a:cs typeface="Arial" panose="020B0604020202020204" pitchFamily="34" charset="0"/>
              </a:rPr>
              <a:t>chế</a:t>
            </a:r>
            <a:r>
              <a:rPr lang="en-US" sz="3800" dirty="0">
                <a:cs typeface="Arial" panose="020B0604020202020204" pitchFamily="34" charset="0"/>
              </a:rPr>
              <a:t> </a:t>
            </a:r>
            <a:r>
              <a:rPr lang="en-US" sz="3800" dirty="0" err="1">
                <a:cs typeface="Arial" panose="020B0604020202020204" pitchFamily="34" charset="0"/>
              </a:rPr>
              <a:t>đọ</a:t>
            </a:r>
            <a:r>
              <a:rPr lang="en-US" sz="3800" dirty="0">
                <a:cs typeface="Arial" panose="020B0604020202020204" pitchFamily="34" charset="0"/>
              </a:rPr>
              <a:t> </a:t>
            </a:r>
            <a:r>
              <a:rPr lang="en-US" sz="3800" dirty="0" err="1">
                <a:cs typeface="Arial" panose="020B0604020202020204" pitchFamily="34" charset="0"/>
              </a:rPr>
              <a:t>ăn</a:t>
            </a:r>
            <a:r>
              <a:rPr lang="en-US" sz="3800" dirty="0">
                <a:cs typeface="Arial" panose="020B0604020202020204" pitchFamily="34" charset="0"/>
              </a:rPr>
              <a:t> </a:t>
            </a:r>
            <a:r>
              <a:rPr lang="en-US" sz="3800" dirty="0" err="1">
                <a:cs typeface="Arial" panose="020B0604020202020204" pitchFamily="34" charset="0"/>
              </a:rPr>
              <a:t>uống</a:t>
            </a:r>
            <a:r>
              <a:rPr lang="en-US" sz="3800" dirty="0">
                <a:cs typeface="Arial" panose="020B0604020202020204" pitchFamily="34" charset="0"/>
              </a:rPr>
              <a:t> (</a:t>
            </a:r>
            <a:r>
              <a:rPr lang="en-US" sz="3800" dirty="0" err="1">
                <a:cs typeface="Arial" panose="020B0604020202020204" pitchFamily="34" charset="0"/>
              </a:rPr>
              <a:t>tùy</a:t>
            </a:r>
            <a:r>
              <a:rPr lang="en-US" sz="3800" dirty="0">
                <a:cs typeface="Arial" panose="020B0604020202020204" pitchFamily="34" charset="0"/>
              </a:rPr>
              <a:t> GI)</a:t>
            </a:r>
          </a:p>
          <a:p>
            <a:pPr marL="0" indent="0">
              <a:buNone/>
            </a:pP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680202" y="365125"/>
            <a:ext cx="4949421" cy="5824538"/>
          </a:xfrm>
          <a:prstGeom prst="rect">
            <a:avLst/>
          </a:prstGeom>
        </p:spPr>
      </p:pic>
    </p:spTree>
    <p:extLst>
      <p:ext uri="{BB962C8B-B14F-4D97-AF65-F5344CB8AC3E}">
        <p14:creationId xmlns:p14="http://schemas.microsoft.com/office/powerpoint/2010/main" val="1015170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585" y="177421"/>
            <a:ext cx="10515600" cy="300251"/>
          </a:xfrm>
        </p:spPr>
        <p:txBody>
          <a:bodyPr>
            <a:normAutofit fontScale="90000"/>
          </a:bodyPr>
          <a:lstStyle/>
          <a:p>
            <a:r>
              <a:rPr lang="en-US" dirty="0" err="1" smtClean="0"/>
              <a:t>Thuốc</a:t>
            </a:r>
            <a:r>
              <a:rPr lang="en-US" dirty="0" smtClean="0"/>
              <a:t> </a:t>
            </a:r>
            <a:r>
              <a:rPr lang="en-US" dirty="0" err="1" smtClean="0"/>
              <a:t>điều</a:t>
            </a:r>
            <a:r>
              <a:rPr lang="en-US" dirty="0" smtClean="0"/>
              <a:t> </a:t>
            </a:r>
            <a:r>
              <a:rPr lang="en-US" dirty="0" err="1" smtClean="0"/>
              <a:t>trị</a:t>
            </a:r>
            <a:endParaRPr lang="en-US" dirty="0"/>
          </a:p>
        </p:txBody>
      </p:sp>
      <p:pic>
        <p:nvPicPr>
          <p:cNvPr id="10" name="Content Placeholder 9"/>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892" b="13075"/>
          <a:stretch/>
        </p:blipFill>
        <p:spPr>
          <a:xfrm>
            <a:off x="0" y="477672"/>
            <a:ext cx="12192000" cy="6380327"/>
          </a:xfrm>
        </p:spPr>
      </p:pic>
    </p:spTree>
    <p:extLst>
      <p:ext uri="{BB962C8B-B14F-4D97-AF65-F5344CB8AC3E}">
        <p14:creationId xmlns:p14="http://schemas.microsoft.com/office/powerpoint/2010/main" val="2006005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10515600" cy="528034"/>
          </a:xfrm>
        </p:spPr>
        <p:txBody>
          <a:bodyPr>
            <a:normAutofit fontScale="90000"/>
          </a:bodyPr>
          <a:lstStyle/>
          <a:p>
            <a:r>
              <a:rPr lang="en-US" dirty="0" err="1" smtClean="0"/>
              <a:t>Cách</a:t>
            </a:r>
            <a:r>
              <a:rPr lang="en-US" dirty="0" smtClean="0"/>
              <a:t> </a:t>
            </a:r>
            <a:r>
              <a:rPr lang="en-US" dirty="0" err="1" smtClean="0"/>
              <a:t>lựa</a:t>
            </a:r>
            <a:r>
              <a:rPr lang="en-US" dirty="0" smtClean="0"/>
              <a:t> </a:t>
            </a:r>
            <a:r>
              <a:rPr lang="en-US" dirty="0" err="1" smtClean="0"/>
              <a:t>chọn</a:t>
            </a:r>
            <a:r>
              <a:rPr lang="en-US" dirty="0" smtClean="0"/>
              <a:t> </a:t>
            </a:r>
            <a:r>
              <a:rPr lang="en-US" dirty="0" err="1" smtClean="0"/>
              <a:t>thuốc</a:t>
            </a:r>
            <a:endParaRPr lang="en-US" dirty="0"/>
          </a:p>
        </p:txBody>
      </p:sp>
      <p:sp>
        <p:nvSpPr>
          <p:cNvPr id="3" name="Text Placeholder 2"/>
          <p:cNvSpPr>
            <a:spLocks noGrp="1"/>
          </p:cNvSpPr>
          <p:nvPr>
            <p:ph type="body" idx="1"/>
          </p:nvPr>
        </p:nvSpPr>
        <p:spPr/>
        <p:txBody>
          <a:bodyPr/>
          <a:lstStyle/>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7" y="528034"/>
            <a:ext cx="10210285" cy="5937160"/>
          </a:xfrm>
        </p:spPr>
      </p:pic>
    </p:spTree>
    <p:extLst>
      <p:ext uri="{BB962C8B-B14F-4D97-AF65-F5344CB8AC3E}">
        <p14:creationId xmlns:p14="http://schemas.microsoft.com/office/powerpoint/2010/main" val="2599394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9787" y="203994"/>
            <a:ext cx="10515600" cy="496888"/>
          </a:xfrm>
        </p:spPr>
        <p:txBody>
          <a:bodyPr>
            <a:normAutofit fontScale="90000"/>
          </a:bodyPr>
          <a:lstStyle/>
          <a:p>
            <a:r>
              <a:rPr lang="en-US" dirty="0" smtClean="0">
                <a:latin typeface="+mn-lt"/>
              </a:rPr>
              <a:t>Insulin</a:t>
            </a:r>
            <a:endParaRPr lang="en-US" dirty="0">
              <a:latin typeface="+mn-lt"/>
            </a:endParaRPr>
          </a:p>
        </p:txBody>
      </p:sp>
      <p:sp>
        <p:nvSpPr>
          <p:cNvPr id="10" name="Text Placeholder 9"/>
          <p:cNvSpPr>
            <a:spLocks noGrp="1"/>
          </p:cNvSpPr>
          <p:nvPr>
            <p:ph type="body" idx="1"/>
          </p:nvPr>
        </p:nvSpPr>
        <p:spPr>
          <a:xfrm>
            <a:off x="839787" y="862013"/>
            <a:ext cx="5157787" cy="489115"/>
          </a:xfrm>
        </p:spPr>
        <p:txBody>
          <a:bodyPr/>
          <a:lstStyle/>
          <a:p>
            <a:r>
              <a:rPr lang="en-US" dirty="0" err="1" smtClean="0"/>
              <a:t>Một</a:t>
            </a:r>
            <a:r>
              <a:rPr lang="en-US" dirty="0" smtClean="0"/>
              <a:t> </a:t>
            </a:r>
            <a:r>
              <a:rPr lang="en-US" dirty="0" err="1" smtClean="0"/>
              <a:t>số</a:t>
            </a:r>
            <a:r>
              <a:rPr lang="en-US" dirty="0" smtClean="0"/>
              <a:t> </a:t>
            </a:r>
            <a:r>
              <a:rPr lang="en-US" dirty="0" err="1" smtClean="0"/>
              <a:t>loại</a:t>
            </a:r>
            <a:r>
              <a:rPr lang="en-US" dirty="0" smtClean="0"/>
              <a:t> </a:t>
            </a:r>
            <a:r>
              <a:rPr lang="en-US" dirty="0" err="1" smtClean="0"/>
              <a:t>khác</a:t>
            </a:r>
            <a:r>
              <a:rPr lang="en-US" dirty="0" smtClean="0"/>
              <a:t>: </a:t>
            </a:r>
            <a:endParaRPr lang="en-US" dirty="0"/>
          </a:p>
        </p:txBody>
      </p:sp>
      <p:sp>
        <p:nvSpPr>
          <p:cNvPr id="8" name="Content Placeholder 7"/>
          <p:cNvSpPr>
            <a:spLocks noGrp="1"/>
          </p:cNvSpPr>
          <p:nvPr>
            <p:ph sz="half" idx="2"/>
          </p:nvPr>
        </p:nvSpPr>
        <p:spPr>
          <a:xfrm>
            <a:off x="716959" y="1563522"/>
            <a:ext cx="5157787" cy="3684588"/>
          </a:xfrm>
        </p:spPr>
        <p:txBody>
          <a:bodyPr/>
          <a:lstStyle/>
          <a:p>
            <a:r>
              <a:rPr lang="vi-VN" dirty="0"/>
              <a:t>Cấy bơm insulin  (insulin pumps) </a:t>
            </a:r>
            <a:endParaRPr lang="en-US" dirty="0" smtClean="0"/>
          </a:p>
          <a:p>
            <a:r>
              <a:rPr lang="en-US" dirty="0">
                <a:ea typeface="Arabia" panose="00000400000000000000" pitchFamily="2" charset="0"/>
                <a:cs typeface="Arabia" panose="00000400000000000000" pitchFamily="2" charset="0"/>
              </a:rPr>
              <a:t>Insulin </a:t>
            </a:r>
            <a:r>
              <a:rPr lang="en-US" dirty="0" err="1">
                <a:ea typeface="Arabia" panose="00000400000000000000" pitchFamily="2" charset="0"/>
                <a:cs typeface="Arabia" panose="00000400000000000000" pitchFamily="2" charset="0"/>
              </a:rPr>
              <a:t>hít</a:t>
            </a:r>
            <a:r>
              <a:rPr lang="en-US" dirty="0">
                <a:ea typeface="Arabia" panose="00000400000000000000" pitchFamily="2" charset="0"/>
                <a:cs typeface="Arabia" panose="00000400000000000000" pitchFamily="2" charset="0"/>
              </a:rPr>
              <a:t> qua </a:t>
            </a:r>
            <a:r>
              <a:rPr lang="en-US" dirty="0" err="1">
                <a:ea typeface="Arabia" panose="00000400000000000000" pitchFamily="2" charset="0"/>
                <a:cs typeface="Arabia" panose="00000400000000000000" pitchFamily="2" charset="0"/>
              </a:rPr>
              <a:t>mũi</a:t>
            </a:r>
            <a:r>
              <a:rPr lang="en-US" dirty="0">
                <a:ea typeface="Arabia" panose="00000400000000000000" pitchFamily="2" charset="0"/>
                <a:cs typeface="Arabia" panose="00000400000000000000" pitchFamily="2" charset="0"/>
              </a:rPr>
              <a:t> </a:t>
            </a:r>
            <a:r>
              <a:rPr lang="en-US" dirty="0" err="1">
                <a:ea typeface="Arabia" panose="00000400000000000000" pitchFamily="2" charset="0"/>
                <a:cs typeface="Arabia" panose="00000400000000000000" pitchFamily="2" charset="0"/>
              </a:rPr>
              <a:t>và</a:t>
            </a:r>
            <a:r>
              <a:rPr lang="en-US" dirty="0">
                <a:ea typeface="Arabia" panose="00000400000000000000" pitchFamily="2" charset="0"/>
                <a:cs typeface="Arabia" panose="00000400000000000000" pitchFamily="2" charset="0"/>
              </a:rPr>
              <a:t> </a:t>
            </a:r>
            <a:r>
              <a:rPr lang="en-US" dirty="0" err="1">
                <a:ea typeface="Arabia" panose="00000400000000000000" pitchFamily="2" charset="0"/>
                <a:cs typeface="Arabia" panose="00000400000000000000" pitchFamily="2" charset="0"/>
              </a:rPr>
              <a:t>miệng</a:t>
            </a:r>
            <a:r>
              <a:rPr lang="en-US" dirty="0">
                <a:ea typeface="Arabia" panose="00000400000000000000" pitchFamily="2" charset="0"/>
                <a:cs typeface="Arabia" panose="00000400000000000000" pitchFamily="2" charset="0"/>
              </a:rPr>
              <a:t> (insulin inhaled &amp; spray) </a:t>
            </a:r>
            <a:endParaRPr lang="en-US" dirty="0" smtClean="0">
              <a:ea typeface="Arabia" panose="00000400000000000000" pitchFamily="2" charset="0"/>
              <a:cs typeface="Arabia" panose="00000400000000000000" pitchFamily="2" charset="0"/>
            </a:endParaRPr>
          </a:p>
          <a:p>
            <a:r>
              <a:rPr lang="en-US" dirty="0">
                <a:ea typeface="Arabia" panose="00000400000000000000" pitchFamily="2" charset="0"/>
                <a:cs typeface="Arabia" panose="00000400000000000000" pitchFamily="2" charset="0"/>
              </a:rPr>
              <a:t>Insulin </a:t>
            </a:r>
            <a:r>
              <a:rPr lang="en-US" dirty="0" err="1">
                <a:ea typeface="Arabia" panose="00000400000000000000" pitchFamily="2" charset="0"/>
                <a:cs typeface="Arabia" panose="00000400000000000000" pitchFamily="2" charset="0"/>
              </a:rPr>
              <a:t>dán</a:t>
            </a:r>
            <a:r>
              <a:rPr lang="en-US" dirty="0">
                <a:ea typeface="Arabia" panose="00000400000000000000" pitchFamily="2" charset="0"/>
                <a:cs typeface="Arabia" panose="00000400000000000000" pitchFamily="2" charset="0"/>
              </a:rPr>
              <a:t> </a:t>
            </a:r>
            <a:r>
              <a:rPr lang="en-US" dirty="0" err="1">
                <a:ea typeface="Arabia" panose="00000400000000000000" pitchFamily="2" charset="0"/>
                <a:cs typeface="Arabia" panose="00000400000000000000" pitchFamily="2" charset="0"/>
              </a:rPr>
              <a:t>trên</a:t>
            </a:r>
            <a:r>
              <a:rPr lang="en-US" dirty="0">
                <a:ea typeface="Arabia" panose="00000400000000000000" pitchFamily="2" charset="0"/>
                <a:cs typeface="Arabia" panose="00000400000000000000" pitchFamily="2" charset="0"/>
              </a:rPr>
              <a:t> da (insulin </a:t>
            </a:r>
            <a:r>
              <a:rPr lang="en-US" dirty="0" err="1">
                <a:ea typeface="Arabia" panose="00000400000000000000" pitchFamily="2" charset="0"/>
                <a:cs typeface="Arabia" panose="00000400000000000000" pitchFamily="2" charset="0"/>
              </a:rPr>
              <a:t>pathes</a:t>
            </a:r>
            <a:r>
              <a:rPr lang="en-US" dirty="0">
                <a:ea typeface="Arabia" panose="00000400000000000000" pitchFamily="2" charset="0"/>
                <a:cs typeface="Arabia" panose="00000400000000000000" pitchFamily="2" charset="0"/>
              </a:rPr>
              <a:t>) </a:t>
            </a:r>
          </a:p>
        </p:txBody>
      </p:sp>
      <p:sp>
        <p:nvSpPr>
          <p:cNvPr id="11" name="Text Placeholder 10"/>
          <p:cNvSpPr>
            <a:spLocks noGrp="1"/>
          </p:cNvSpPr>
          <p:nvPr>
            <p:ph type="body" sz="quarter" idx="3"/>
          </p:nvPr>
        </p:nvSpPr>
        <p:spPr>
          <a:xfrm>
            <a:off x="6172200" y="862014"/>
            <a:ext cx="5183188" cy="871252"/>
          </a:xfrm>
        </p:spPr>
        <p:txBody>
          <a:bodyPr>
            <a:normAutofit/>
          </a:bodyPr>
          <a:lstStyle/>
          <a:p>
            <a:r>
              <a:rPr lang="en-US" dirty="0" err="1" smtClean="0"/>
              <a:t>Chỉ</a:t>
            </a:r>
            <a:r>
              <a:rPr lang="en-US" dirty="0" smtClean="0"/>
              <a:t> </a:t>
            </a:r>
            <a:r>
              <a:rPr lang="en-US" dirty="0" err="1"/>
              <a:t>định</a:t>
            </a:r>
            <a:r>
              <a:rPr lang="en-US" dirty="0"/>
              <a:t> </a:t>
            </a:r>
            <a:r>
              <a:rPr lang="en-US" dirty="0" err="1"/>
              <a:t>sử</a:t>
            </a:r>
            <a:r>
              <a:rPr lang="en-US" dirty="0"/>
              <a:t> </a:t>
            </a:r>
            <a:r>
              <a:rPr lang="en-US" dirty="0" err="1"/>
              <a:t>dụng</a:t>
            </a:r>
            <a:r>
              <a:rPr lang="en-US" dirty="0"/>
              <a:t> insulin</a:t>
            </a:r>
          </a:p>
          <a:p>
            <a:endParaRPr lang="en-US" dirty="0"/>
          </a:p>
        </p:txBody>
      </p:sp>
      <p:sp>
        <p:nvSpPr>
          <p:cNvPr id="9" name="Content Placeholder 8"/>
          <p:cNvSpPr>
            <a:spLocks noGrp="1"/>
          </p:cNvSpPr>
          <p:nvPr>
            <p:ph sz="quarter" idx="4"/>
          </p:nvPr>
        </p:nvSpPr>
        <p:spPr>
          <a:xfrm>
            <a:off x="5390865" y="1345157"/>
            <a:ext cx="6673755" cy="4372625"/>
          </a:xfrm>
        </p:spPr>
        <p:txBody>
          <a:bodyPr>
            <a:normAutofit/>
          </a:bodyPr>
          <a:lstStyle/>
          <a:p>
            <a:pPr marL="0" indent="0">
              <a:buNone/>
            </a:pPr>
            <a:r>
              <a:rPr lang="en-US" dirty="0"/>
              <a:t> </a:t>
            </a:r>
            <a:r>
              <a:rPr lang="en-US" dirty="0" smtClean="0"/>
              <a:t>-</a:t>
            </a:r>
            <a:r>
              <a:rPr lang="en-US" dirty="0" err="1" smtClean="0"/>
              <a:t>Từ</a:t>
            </a:r>
            <a:r>
              <a:rPr lang="en-US" dirty="0" smtClean="0"/>
              <a:t> </a:t>
            </a:r>
            <a:r>
              <a:rPr lang="en-US" dirty="0" err="1"/>
              <a:t>lần</a:t>
            </a:r>
            <a:r>
              <a:rPr lang="en-US" dirty="0"/>
              <a:t> </a:t>
            </a:r>
            <a:r>
              <a:rPr lang="en-US" dirty="0" err="1"/>
              <a:t>khám</a:t>
            </a:r>
            <a:r>
              <a:rPr lang="en-US" dirty="0"/>
              <a:t> </a:t>
            </a:r>
            <a:r>
              <a:rPr lang="en-US" dirty="0" err="1"/>
              <a:t>đầu</a:t>
            </a:r>
            <a:r>
              <a:rPr lang="en-US" dirty="0"/>
              <a:t> </a:t>
            </a:r>
            <a:r>
              <a:rPr lang="en-US" dirty="0" err="1"/>
              <a:t>tiên</a:t>
            </a:r>
            <a:r>
              <a:rPr lang="en-US" dirty="0"/>
              <a:t> </a:t>
            </a:r>
            <a:r>
              <a:rPr lang="en-US" dirty="0" err="1"/>
              <a:t>nếu</a:t>
            </a:r>
            <a:r>
              <a:rPr lang="en-US" dirty="0"/>
              <a:t> HbA1C &gt; 9,0% </a:t>
            </a:r>
            <a:r>
              <a:rPr lang="en-US" dirty="0" err="1"/>
              <a:t>và</a:t>
            </a:r>
            <a:r>
              <a:rPr lang="en-US" dirty="0"/>
              <a:t> glucose </a:t>
            </a:r>
            <a:r>
              <a:rPr lang="en-US" dirty="0" err="1"/>
              <a:t>máu</a:t>
            </a:r>
            <a:r>
              <a:rPr lang="en-US" dirty="0"/>
              <a:t> </a:t>
            </a:r>
            <a:r>
              <a:rPr lang="en-US" dirty="0" err="1"/>
              <a:t>lúc</a:t>
            </a:r>
            <a:r>
              <a:rPr lang="en-US" dirty="0"/>
              <a:t> </a:t>
            </a:r>
            <a:r>
              <a:rPr lang="en-US" dirty="0" err="1"/>
              <a:t>đói</a:t>
            </a:r>
            <a:r>
              <a:rPr lang="en-US" dirty="0"/>
              <a:t> </a:t>
            </a:r>
            <a:r>
              <a:rPr lang="en-US" dirty="0" err="1"/>
              <a:t>trên</a:t>
            </a:r>
            <a:r>
              <a:rPr lang="en-US" dirty="0"/>
              <a:t> 15,0 </a:t>
            </a:r>
            <a:r>
              <a:rPr lang="en-US" dirty="0" err="1"/>
              <a:t>mmol</a:t>
            </a:r>
            <a:r>
              <a:rPr lang="en-US" dirty="0"/>
              <a:t>/l (270 mg/</a:t>
            </a:r>
            <a:r>
              <a:rPr lang="en-US" dirty="0" err="1"/>
              <a:t>dL</a:t>
            </a:r>
            <a:r>
              <a:rPr lang="en-US" dirty="0" smtClean="0"/>
              <a:t>).</a:t>
            </a:r>
          </a:p>
          <a:p>
            <a:pPr>
              <a:buFontTx/>
              <a:buChar char="-"/>
            </a:pPr>
            <a:r>
              <a:rPr lang="vi-VN" dirty="0" smtClean="0"/>
              <a:t>Người </a:t>
            </a:r>
            <a:r>
              <a:rPr lang="vi-VN" dirty="0"/>
              <a:t>bệnh đái tháo đường typ 2 đang mắc một bệnh cấp tính </a:t>
            </a:r>
            <a:r>
              <a:rPr lang="vi-VN" dirty="0" smtClean="0"/>
              <a:t>khác</a:t>
            </a:r>
            <a:endParaRPr lang="en-US" dirty="0" smtClean="0"/>
          </a:p>
          <a:p>
            <a:pPr>
              <a:buFontTx/>
              <a:buChar char="-"/>
            </a:pPr>
            <a:r>
              <a:rPr lang="vi-VN" dirty="0"/>
              <a:t>Người đái tháo đường mang thai hoặc đái tháo đường thai </a:t>
            </a:r>
            <a:r>
              <a:rPr lang="vi-VN" dirty="0" smtClean="0"/>
              <a:t>kỳ</a:t>
            </a:r>
            <a:endParaRPr lang="en-US" dirty="0" smtClean="0"/>
          </a:p>
          <a:p>
            <a:pPr>
              <a:buFontTx/>
              <a:buChar char="-"/>
            </a:pPr>
            <a:r>
              <a:rPr lang="vi-VN" dirty="0"/>
              <a:t>Người điều trị các thuốc hạ glucose máu bằng thuốc viên không hiệu quả</a:t>
            </a:r>
            <a:endParaRPr lang="en-US" dirty="0"/>
          </a:p>
        </p:txBody>
      </p:sp>
      <p:sp>
        <p:nvSpPr>
          <p:cNvPr id="12" name="TextBox 11"/>
          <p:cNvSpPr txBox="1"/>
          <p:nvPr/>
        </p:nvSpPr>
        <p:spPr>
          <a:xfrm>
            <a:off x="263241" y="5717782"/>
            <a:ext cx="10731690" cy="1200329"/>
          </a:xfrm>
          <a:prstGeom prst="rect">
            <a:avLst/>
          </a:prstGeom>
          <a:noFill/>
        </p:spPr>
        <p:txBody>
          <a:bodyPr wrap="square" rtlCol="0">
            <a:spAutoFit/>
          </a:bodyPr>
          <a:lstStyle/>
          <a:p>
            <a:r>
              <a:rPr lang="vi-VN" sz="2400" dirty="0" smtClean="0"/>
              <a:t>Duy </a:t>
            </a:r>
            <a:r>
              <a:rPr lang="vi-VN" sz="2400" dirty="0"/>
              <a:t>trì mức glucose máu gần mức độ sinh lý bằng cả đường tiêm và </a:t>
            </a:r>
            <a:r>
              <a:rPr lang="vi-VN" sz="2400" dirty="0" smtClean="0"/>
              <a:t>u</a:t>
            </a:r>
            <a:r>
              <a:rPr lang="en-US" sz="2400" dirty="0" smtClean="0"/>
              <a:t>ố</a:t>
            </a:r>
            <a:r>
              <a:rPr lang="vi-VN" sz="2400" dirty="0" smtClean="0"/>
              <a:t>ng</a:t>
            </a:r>
            <a:r>
              <a:rPr lang="vi-VN" sz="2400" dirty="0"/>
              <a:t>, </a:t>
            </a:r>
            <a:r>
              <a:rPr lang="vi-VN" sz="2400" dirty="0" smtClean="0"/>
              <a:t>kéo </a:t>
            </a:r>
            <a:r>
              <a:rPr lang="vi-VN" sz="2400" dirty="0"/>
              <a:t>dài tuổi thọ và nâng cao chất lượng cuộc sống của người đái tháo đường. </a:t>
            </a:r>
            <a:endParaRPr lang="en-US" sz="2400" dirty="0"/>
          </a:p>
        </p:txBody>
      </p:sp>
    </p:spTree>
    <p:extLst>
      <p:ext uri="{BB962C8B-B14F-4D97-AF65-F5344CB8AC3E}">
        <p14:creationId xmlns:p14="http://schemas.microsoft.com/office/powerpoint/2010/main" val="1004897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7" name="Rectangle 6"/>
          <p:cNvSpPr/>
          <p:nvPr/>
        </p:nvSpPr>
        <p:spPr>
          <a:xfrm>
            <a:off x="709683" y="239581"/>
            <a:ext cx="10331356" cy="3785652"/>
          </a:xfrm>
          <a:prstGeom prst="rect">
            <a:avLst/>
          </a:prstGeom>
        </p:spPr>
        <p:txBody>
          <a:bodyPr wrap="square">
            <a:spAutoFit/>
          </a:bodyPr>
          <a:lstStyle/>
          <a:p>
            <a:r>
              <a:rPr lang="en-US" sz="3600" b="1" dirty="0">
                <a:cs typeface="Arial" panose="020B0604020202020204" pitchFamily="34" charset="0"/>
              </a:rPr>
              <a:t>6. </a:t>
            </a:r>
            <a:r>
              <a:rPr lang="en-US" sz="3600" b="1" dirty="0" err="1">
                <a:cs typeface="Arial" panose="020B0604020202020204" pitchFamily="34" charset="0"/>
              </a:rPr>
              <a:t>Phòng</a:t>
            </a:r>
            <a:r>
              <a:rPr lang="en-US" sz="3600" b="1" dirty="0">
                <a:cs typeface="Arial" panose="020B0604020202020204" pitchFamily="34" charset="0"/>
              </a:rPr>
              <a:t> </a:t>
            </a:r>
            <a:r>
              <a:rPr lang="en-US" sz="3600" b="1" dirty="0" err="1" smtClean="0">
                <a:cs typeface="Arial" panose="020B0604020202020204" pitchFamily="34" charset="0"/>
              </a:rPr>
              <a:t>bệnh</a:t>
            </a:r>
            <a:endParaRPr lang="en-US" sz="3600" b="1" dirty="0" smtClean="0">
              <a:cs typeface="Arial" panose="020B0604020202020204" pitchFamily="34" charset="0"/>
            </a:endParaRPr>
          </a:p>
          <a:p>
            <a:endParaRPr lang="en-US" sz="3600" b="1" dirty="0">
              <a:cs typeface="Arial" panose="020B0604020202020204" pitchFamily="34" charset="0"/>
            </a:endParaRPr>
          </a:p>
          <a:p>
            <a:r>
              <a:rPr lang="vi-VN" sz="2800" b="1" dirty="0"/>
              <a:t>• </a:t>
            </a:r>
            <a:r>
              <a:rPr lang="vi-VN" sz="2800" b="1" dirty="0">
                <a:latin typeface="Calibri" panose="020F0502020204030204" pitchFamily="34" charset="0"/>
              </a:rPr>
              <a:t>Phòng bệnh cấp 1</a:t>
            </a:r>
            <a:r>
              <a:rPr lang="vi-VN" sz="2800" dirty="0">
                <a:latin typeface="Calibri" panose="020F0502020204030204" pitchFamily="34" charset="0"/>
              </a:rPr>
              <a:t>: Sàng lọc để tìm ra nhóm người có nguy cơ mắc bệnh cao; can thiệp tích cực nhằm làm giảm tỷ lệ mắc bệnh đái tháo đường trong cộng đồng. </a:t>
            </a:r>
            <a:endParaRPr lang="en-US" sz="2800" dirty="0">
              <a:latin typeface="Calibri" panose="020F0502020204030204" pitchFamily="34" charset="0"/>
            </a:endParaRPr>
          </a:p>
          <a:p>
            <a:r>
              <a:rPr lang="vi-VN" sz="2800" dirty="0">
                <a:latin typeface="Calibri" panose="020F0502020204030204" pitchFamily="34" charset="0"/>
              </a:rPr>
              <a:t>• </a:t>
            </a:r>
            <a:r>
              <a:rPr lang="vi-VN" sz="2800" b="1" dirty="0">
                <a:latin typeface="Calibri" panose="020F0502020204030204" pitchFamily="34" charset="0"/>
              </a:rPr>
              <a:t>Phòng bệnh cấp 2</a:t>
            </a:r>
            <a:r>
              <a:rPr lang="vi-VN" sz="2800" dirty="0">
                <a:latin typeface="Calibri" panose="020F0502020204030204" pitchFamily="34" charset="0"/>
              </a:rPr>
              <a:t>: với người đã bị mắc bệnh đái tháo đường; nhằm làm chậm xảy ra các biến chứng; làm giảm giảm mức độ nặng của biến chứng. Nâng cao chất lượng sống cho người mắc bệnh</a:t>
            </a:r>
            <a:r>
              <a:rPr lang="vi-VN" sz="2800" dirty="0"/>
              <a:t>.</a:t>
            </a:r>
            <a:endParaRPr lang="en-US" sz="2800" b="1" dirty="0">
              <a:cs typeface="Arial" panose="020B0604020202020204" pitchFamily="34" charset="0"/>
            </a:endParaRPr>
          </a:p>
        </p:txBody>
      </p:sp>
      <p:sp>
        <p:nvSpPr>
          <p:cNvPr id="8" name="TextBox 7"/>
          <p:cNvSpPr txBox="1"/>
          <p:nvPr/>
        </p:nvSpPr>
        <p:spPr>
          <a:xfrm>
            <a:off x="536125" y="5411450"/>
            <a:ext cx="11122926" cy="1446550"/>
          </a:xfrm>
          <a:prstGeom prst="rect">
            <a:avLst/>
          </a:prstGeom>
          <a:noFill/>
        </p:spPr>
        <p:txBody>
          <a:bodyPr wrap="square" rtlCol="0">
            <a:spAutoFit/>
          </a:bodyPr>
          <a:lstStyle/>
          <a:p>
            <a:r>
              <a:rPr lang="en-US" sz="4400" b="1" dirty="0">
                <a:solidFill>
                  <a:srgbClr val="C00000"/>
                </a:solidFill>
                <a:effectLst>
                  <a:outerShdw blurRad="38100" dist="38100" dir="2700000" algn="tl">
                    <a:srgbClr val="000000">
                      <a:alpha val="43137"/>
                    </a:srgbClr>
                  </a:outerShdw>
                </a:effectLst>
              </a:rPr>
              <a:t>CẢM ƠN THẦY VÀ CÁC BẠN ĐÃ LẮNG NGHE</a:t>
            </a:r>
          </a:p>
          <a:p>
            <a:endParaRPr lang="en-US" sz="4400" dirty="0"/>
          </a:p>
        </p:txBody>
      </p:sp>
    </p:spTree>
    <p:extLst>
      <p:ext uri="{BB962C8B-B14F-4D97-AF65-F5344CB8AC3E}">
        <p14:creationId xmlns:p14="http://schemas.microsoft.com/office/powerpoint/2010/main" val="3324652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575033"/>
          </a:xfrm>
        </p:spPr>
        <p:txBody>
          <a:bodyPr>
            <a:normAutofit fontScale="90000"/>
          </a:bodyPr>
          <a:lstStyle/>
          <a:p>
            <a:r>
              <a:rPr lang="en-US" dirty="0" smtClean="0"/>
              <a:t>1. </a:t>
            </a:r>
            <a:r>
              <a:rPr lang="en-US" dirty="0" err="1" smtClean="0"/>
              <a:t>Nhắc</a:t>
            </a:r>
            <a:r>
              <a:rPr lang="en-US" dirty="0" smtClean="0"/>
              <a:t> </a:t>
            </a:r>
            <a:r>
              <a:rPr lang="en-US" dirty="0" err="1" smtClean="0"/>
              <a:t>lại</a:t>
            </a:r>
            <a:r>
              <a:rPr lang="en-US" dirty="0" smtClean="0"/>
              <a:t> </a:t>
            </a:r>
            <a:r>
              <a:rPr lang="en-US" dirty="0" err="1" smtClean="0"/>
              <a:t>sinh</a:t>
            </a:r>
            <a:r>
              <a:rPr lang="en-US" dirty="0" smtClean="0"/>
              <a:t> </a:t>
            </a:r>
            <a:r>
              <a:rPr lang="en-US" dirty="0" err="1" smtClean="0"/>
              <a:t>lý</a:t>
            </a:r>
            <a:r>
              <a:rPr lang="en-US" dirty="0" smtClean="0"/>
              <a:t> insulin </a:t>
            </a:r>
            <a:r>
              <a:rPr lang="en-US" dirty="0" err="1" smtClean="0"/>
              <a:t>và</a:t>
            </a:r>
            <a:r>
              <a:rPr lang="en-US" dirty="0" smtClean="0"/>
              <a:t> </a:t>
            </a:r>
            <a:r>
              <a:rPr lang="en-US" dirty="0" err="1" smtClean="0"/>
              <a:t>chuyển</a:t>
            </a:r>
            <a:r>
              <a:rPr lang="en-US" dirty="0" smtClean="0"/>
              <a:t> </a:t>
            </a:r>
            <a:r>
              <a:rPr lang="en-US" dirty="0" err="1" smtClean="0"/>
              <a:t>hóa</a:t>
            </a:r>
            <a:r>
              <a:rPr lang="en-US" dirty="0" smtClean="0"/>
              <a:t> glucose</a:t>
            </a:r>
            <a:endParaRPr lang="en-US" dirty="0"/>
          </a:p>
        </p:txBody>
      </p:sp>
      <p:sp>
        <p:nvSpPr>
          <p:cNvPr id="7" name="Text Placeholder 6"/>
          <p:cNvSpPr>
            <a:spLocks noGrp="1"/>
          </p:cNvSpPr>
          <p:nvPr>
            <p:ph type="body" idx="1"/>
          </p:nvPr>
        </p:nvSpPr>
        <p:spPr>
          <a:xfrm>
            <a:off x="662316" y="1263321"/>
            <a:ext cx="5157787" cy="490744"/>
          </a:xfrm>
        </p:spPr>
        <p:txBody>
          <a:bodyPr>
            <a:normAutofit/>
          </a:bodyPr>
          <a:lstStyle/>
          <a:p>
            <a:r>
              <a:rPr lang="en-US" dirty="0" err="1" smtClean="0"/>
              <a:t>Sinh</a:t>
            </a:r>
            <a:r>
              <a:rPr lang="en-US" dirty="0" smtClean="0"/>
              <a:t> </a:t>
            </a:r>
            <a:r>
              <a:rPr lang="en-US" dirty="0" err="1" smtClean="0"/>
              <a:t>lý</a:t>
            </a:r>
            <a:r>
              <a:rPr lang="en-US" dirty="0" smtClean="0"/>
              <a:t> </a:t>
            </a:r>
            <a:endParaRPr lang="en-US" dirty="0"/>
          </a:p>
        </p:txBody>
      </p:sp>
      <p:sp>
        <p:nvSpPr>
          <p:cNvPr id="3" name="Content Placeholder 2"/>
          <p:cNvSpPr>
            <a:spLocks noGrp="1"/>
          </p:cNvSpPr>
          <p:nvPr>
            <p:ph sz="half" idx="2"/>
          </p:nvPr>
        </p:nvSpPr>
        <p:spPr>
          <a:xfrm>
            <a:off x="662316" y="1858119"/>
            <a:ext cx="5157787" cy="4623080"/>
          </a:xfrm>
        </p:spPr>
        <p:txBody>
          <a:bodyPr/>
          <a:lstStyle/>
          <a:p>
            <a:pPr marL="0" indent="0">
              <a:buNone/>
            </a:pPr>
            <a:r>
              <a:rPr lang="en-US" dirty="0" err="1" smtClean="0"/>
              <a:t>Apha</a:t>
            </a:r>
            <a:r>
              <a:rPr lang="en-US" dirty="0" smtClean="0"/>
              <a:t> : glucagon (25%)</a:t>
            </a:r>
          </a:p>
          <a:p>
            <a:pPr marL="0" indent="0">
              <a:buNone/>
            </a:pPr>
            <a:r>
              <a:rPr lang="en-US" dirty="0" smtClean="0"/>
              <a:t>Beta : Insulin (65%)</a:t>
            </a:r>
          </a:p>
          <a:p>
            <a:pPr marL="0" indent="0">
              <a:buNone/>
            </a:pPr>
            <a:r>
              <a:rPr lang="en-US" dirty="0" smtClean="0"/>
              <a:t>Delta: </a:t>
            </a:r>
            <a:r>
              <a:rPr lang="en-US" dirty="0" err="1" smtClean="0"/>
              <a:t>Somatostatin</a:t>
            </a:r>
            <a:r>
              <a:rPr lang="en-US" dirty="0" smtClean="0"/>
              <a:t>(10%)</a:t>
            </a:r>
            <a:endParaRPr lang="en-US" dirty="0"/>
          </a:p>
        </p:txBody>
      </p:sp>
      <p:sp>
        <p:nvSpPr>
          <p:cNvPr id="8" name="Text Placeholder 7"/>
          <p:cNvSpPr>
            <a:spLocks noGrp="1"/>
          </p:cNvSpPr>
          <p:nvPr>
            <p:ph type="body" sz="quarter" idx="3"/>
          </p:nvPr>
        </p:nvSpPr>
        <p:spPr>
          <a:xfrm>
            <a:off x="6096163" y="1059378"/>
            <a:ext cx="5183188" cy="694687"/>
          </a:xfrm>
        </p:spPr>
        <p:txBody>
          <a:bodyPr/>
          <a:lstStyle/>
          <a:p>
            <a:r>
              <a:rPr lang="en-US" dirty="0" err="1" smtClean="0"/>
              <a:t>Sự</a:t>
            </a:r>
            <a:r>
              <a:rPr lang="en-US" dirty="0" smtClean="0"/>
              <a:t> </a:t>
            </a:r>
            <a:r>
              <a:rPr lang="en-US" dirty="0" err="1" smtClean="0"/>
              <a:t>bài</a:t>
            </a:r>
            <a:r>
              <a:rPr lang="en-US" dirty="0" smtClean="0"/>
              <a:t> </a:t>
            </a:r>
            <a:r>
              <a:rPr lang="en-US" dirty="0" err="1" smtClean="0"/>
              <a:t>tiết</a:t>
            </a:r>
            <a:r>
              <a:rPr lang="en-US" dirty="0" smtClean="0"/>
              <a:t> insulin </a:t>
            </a:r>
            <a:endParaRPr lang="en-US" dirty="0"/>
          </a:p>
        </p:txBody>
      </p:sp>
      <p:sp>
        <p:nvSpPr>
          <p:cNvPr id="9" name="Content Placeholder 8"/>
          <p:cNvSpPr>
            <a:spLocks noGrp="1"/>
          </p:cNvSpPr>
          <p:nvPr>
            <p:ph sz="quarter" idx="4"/>
          </p:nvPr>
        </p:nvSpPr>
        <p:spPr>
          <a:xfrm>
            <a:off x="6096163" y="1946197"/>
            <a:ext cx="5457827" cy="4210956"/>
          </a:xfrm>
        </p:spPr>
        <p:txBody>
          <a:bodyPr>
            <a:normAutofit lnSpcReduction="10000"/>
          </a:bodyPr>
          <a:lstStyle/>
          <a:p>
            <a:r>
              <a:rPr lang="en-US" dirty="0" err="1" smtClean="0"/>
              <a:t>Nồng</a:t>
            </a:r>
            <a:r>
              <a:rPr lang="en-US" dirty="0" smtClean="0"/>
              <a:t> </a:t>
            </a:r>
            <a:r>
              <a:rPr lang="en-US" dirty="0" err="1" smtClean="0"/>
              <a:t>độ</a:t>
            </a:r>
            <a:r>
              <a:rPr lang="en-US" dirty="0" smtClean="0"/>
              <a:t> glucose </a:t>
            </a:r>
            <a:r>
              <a:rPr lang="en-US" dirty="0" err="1" smtClean="0"/>
              <a:t>máu</a:t>
            </a:r>
            <a:endParaRPr lang="en-US" dirty="0" smtClean="0"/>
          </a:p>
          <a:p>
            <a:r>
              <a:rPr lang="en-US" dirty="0" err="1" smtClean="0"/>
              <a:t>Nồng</a:t>
            </a:r>
            <a:r>
              <a:rPr lang="en-US" dirty="0" smtClean="0"/>
              <a:t> </a:t>
            </a:r>
            <a:r>
              <a:rPr lang="en-US" dirty="0" err="1" smtClean="0"/>
              <a:t>độ</a:t>
            </a:r>
            <a:r>
              <a:rPr lang="en-US" dirty="0" smtClean="0"/>
              <a:t> </a:t>
            </a:r>
            <a:r>
              <a:rPr lang="en-US" dirty="0" err="1" smtClean="0"/>
              <a:t>a.a</a:t>
            </a:r>
            <a:r>
              <a:rPr lang="en-US" dirty="0" smtClean="0"/>
              <a:t> </a:t>
            </a:r>
            <a:r>
              <a:rPr lang="en-US" dirty="0" err="1" smtClean="0"/>
              <a:t>và</a:t>
            </a:r>
            <a:r>
              <a:rPr lang="en-US" dirty="0" smtClean="0"/>
              <a:t> </a:t>
            </a:r>
            <a:r>
              <a:rPr lang="en-US" dirty="0" err="1" smtClean="0"/>
              <a:t>chất</a:t>
            </a:r>
            <a:r>
              <a:rPr lang="en-US" dirty="0" smtClean="0"/>
              <a:t> </a:t>
            </a:r>
            <a:r>
              <a:rPr lang="en-US" dirty="0" err="1" smtClean="0"/>
              <a:t>béo</a:t>
            </a:r>
            <a:endParaRPr lang="en-US" dirty="0" smtClean="0"/>
          </a:p>
          <a:p>
            <a:r>
              <a:rPr lang="en-US" dirty="0" err="1" smtClean="0"/>
              <a:t>Kích</a:t>
            </a:r>
            <a:r>
              <a:rPr lang="en-US" dirty="0" smtClean="0"/>
              <a:t> </a:t>
            </a:r>
            <a:r>
              <a:rPr lang="en-US" dirty="0" err="1" smtClean="0"/>
              <a:t>thích</a:t>
            </a:r>
            <a:r>
              <a:rPr lang="en-US" dirty="0" smtClean="0"/>
              <a:t> </a:t>
            </a:r>
            <a:r>
              <a:rPr lang="en-US" dirty="0" err="1" smtClean="0"/>
              <a:t>thần</a:t>
            </a:r>
            <a:r>
              <a:rPr lang="en-US" dirty="0" smtClean="0"/>
              <a:t> </a:t>
            </a:r>
            <a:r>
              <a:rPr lang="en-US" dirty="0" err="1" smtClean="0"/>
              <a:t>kinh</a:t>
            </a:r>
            <a:r>
              <a:rPr lang="en-US" dirty="0" smtClean="0"/>
              <a:t> </a:t>
            </a:r>
            <a:r>
              <a:rPr lang="en-US" dirty="0" err="1" smtClean="0"/>
              <a:t>giao</a:t>
            </a:r>
            <a:r>
              <a:rPr lang="en-US" dirty="0" smtClean="0"/>
              <a:t> </a:t>
            </a:r>
            <a:r>
              <a:rPr lang="en-US" dirty="0" err="1" smtClean="0"/>
              <a:t>cảm</a:t>
            </a:r>
            <a:r>
              <a:rPr lang="en-US" dirty="0" smtClean="0"/>
              <a:t> </a:t>
            </a:r>
            <a:r>
              <a:rPr lang="en-US" dirty="0" err="1" smtClean="0"/>
              <a:t>và</a:t>
            </a:r>
            <a:r>
              <a:rPr lang="en-US" dirty="0" smtClean="0"/>
              <a:t> </a:t>
            </a:r>
            <a:r>
              <a:rPr lang="en-US" dirty="0" err="1" smtClean="0"/>
              <a:t>phó</a:t>
            </a:r>
            <a:r>
              <a:rPr lang="en-US" dirty="0" smtClean="0"/>
              <a:t> </a:t>
            </a:r>
            <a:r>
              <a:rPr lang="en-US" dirty="0" err="1" smtClean="0"/>
              <a:t>giao</a:t>
            </a:r>
            <a:r>
              <a:rPr lang="en-US" dirty="0" smtClean="0"/>
              <a:t> </a:t>
            </a:r>
            <a:r>
              <a:rPr lang="en-US" dirty="0" err="1" smtClean="0"/>
              <a:t>cảm</a:t>
            </a:r>
            <a:endParaRPr lang="en-US" dirty="0"/>
          </a:p>
          <a:p>
            <a:r>
              <a:rPr lang="en-US" dirty="0" err="1" smtClean="0"/>
              <a:t>Tăng</a:t>
            </a:r>
            <a:r>
              <a:rPr lang="en-US" dirty="0" smtClean="0"/>
              <a:t> </a:t>
            </a:r>
            <a:r>
              <a:rPr lang="en-US" dirty="0" err="1" smtClean="0"/>
              <a:t>bài</a:t>
            </a:r>
            <a:r>
              <a:rPr lang="en-US" dirty="0" smtClean="0"/>
              <a:t> </a:t>
            </a:r>
            <a:r>
              <a:rPr lang="en-US" dirty="0" err="1" smtClean="0"/>
              <a:t>tiết</a:t>
            </a:r>
            <a:r>
              <a:rPr lang="en-US" dirty="0" smtClean="0"/>
              <a:t> insulin</a:t>
            </a:r>
          </a:p>
          <a:p>
            <a:pPr marL="0" indent="0">
              <a:buNone/>
            </a:pPr>
            <a:r>
              <a:rPr lang="en-US" b="1" dirty="0" smtClean="0"/>
              <a:t>Receptor :</a:t>
            </a:r>
          </a:p>
          <a:p>
            <a:r>
              <a:rPr lang="en-US" dirty="0" err="1" smtClean="0"/>
              <a:t>Ái</a:t>
            </a:r>
            <a:r>
              <a:rPr lang="en-US" dirty="0" smtClean="0"/>
              <a:t> </a:t>
            </a:r>
            <a:r>
              <a:rPr lang="en-US" dirty="0" err="1" smtClean="0"/>
              <a:t>lực</a:t>
            </a:r>
            <a:r>
              <a:rPr lang="en-US" dirty="0" smtClean="0"/>
              <a:t>, </a:t>
            </a:r>
            <a:r>
              <a:rPr lang="en-US" dirty="0" err="1" smtClean="0"/>
              <a:t>tính</a:t>
            </a:r>
            <a:r>
              <a:rPr lang="en-US" dirty="0" smtClean="0"/>
              <a:t> </a:t>
            </a:r>
            <a:r>
              <a:rPr lang="en-US" dirty="0" err="1" smtClean="0"/>
              <a:t>đặc</a:t>
            </a:r>
            <a:r>
              <a:rPr lang="en-US" dirty="0" smtClean="0"/>
              <a:t> </a:t>
            </a:r>
            <a:r>
              <a:rPr lang="en-US" dirty="0" err="1" smtClean="0"/>
              <a:t>hiệu</a:t>
            </a:r>
            <a:endParaRPr lang="en-US" dirty="0" smtClean="0"/>
          </a:p>
          <a:p>
            <a:r>
              <a:rPr lang="en-US" dirty="0" err="1"/>
              <a:t>C</a:t>
            </a:r>
            <a:r>
              <a:rPr lang="en-US" dirty="0" err="1" smtClean="0"/>
              <a:t>ó</a:t>
            </a:r>
            <a:r>
              <a:rPr lang="en-US" dirty="0" smtClean="0"/>
              <a:t> </a:t>
            </a:r>
            <a:r>
              <a:rPr lang="en-US" dirty="0" err="1" smtClean="0"/>
              <a:t>trên</a:t>
            </a:r>
            <a:r>
              <a:rPr lang="en-US" dirty="0" smtClean="0"/>
              <a:t> </a:t>
            </a:r>
            <a:r>
              <a:rPr lang="en-US" dirty="0" err="1" smtClean="0"/>
              <a:t>tất</a:t>
            </a:r>
            <a:r>
              <a:rPr lang="en-US" dirty="0" smtClean="0"/>
              <a:t> </a:t>
            </a:r>
            <a:r>
              <a:rPr lang="en-US" dirty="0" err="1" smtClean="0"/>
              <a:t>cả</a:t>
            </a:r>
            <a:r>
              <a:rPr lang="en-US" dirty="0" smtClean="0"/>
              <a:t> </a:t>
            </a:r>
            <a:r>
              <a:rPr lang="en-US" dirty="0" err="1" smtClean="0"/>
              <a:t>các</a:t>
            </a:r>
            <a:r>
              <a:rPr lang="en-US" dirty="0" smtClean="0"/>
              <a:t> </a:t>
            </a:r>
            <a:r>
              <a:rPr lang="en-US" dirty="0" err="1" smtClean="0"/>
              <a:t>mô</a:t>
            </a:r>
            <a:r>
              <a:rPr lang="en-US" dirty="0" smtClean="0"/>
              <a:t> </a:t>
            </a:r>
          </a:p>
          <a:p>
            <a:r>
              <a:rPr lang="en-US" dirty="0" err="1" smtClean="0"/>
              <a:t>Được</a:t>
            </a:r>
            <a:r>
              <a:rPr lang="en-US" dirty="0" smtClean="0"/>
              <a:t> </a:t>
            </a:r>
            <a:r>
              <a:rPr lang="en-US" dirty="0" err="1" smtClean="0"/>
              <a:t>điều</a:t>
            </a:r>
            <a:r>
              <a:rPr lang="en-US" dirty="0" smtClean="0"/>
              <a:t> </a:t>
            </a:r>
            <a:r>
              <a:rPr lang="en-US" dirty="0" err="1" smtClean="0"/>
              <a:t>hòa</a:t>
            </a:r>
            <a:r>
              <a:rPr lang="en-US" dirty="0" smtClean="0"/>
              <a:t> </a:t>
            </a:r>
            <a:r>
              <a:rPr lang="en-US" dirty="0" err="1" smtClean="0"/>
              <a:t>bởi</a:t>
            </a:r>
            <a:r>
              <a:rPr lang="en-US" dirty="0"/>
              <a:t> </a:t>
            </a:r>
            <a:r>
              <a:rPr lang="en-US" dirty="0" err="1" smtClean="0"/>
              <a:t>nồng</a:t>
            </a:r>
            <a:r>
              <a:rPr lang="en-US" dirty="0" smtClean="0"/>
              <a:t> </a:t>
            </a:r>
            <a:r>
              <a:rPr lang="en-US" dirty="0" err="1" smtClean="0"/>
              <a:t>độ</a:t>
            </a:r>
            <a:r>
              <a:rPr lang="en-US" dirty="0" smtClean="0"/>
              <a:t> Insulin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316" y="3581993"/>
            <a:ext cx="3706901" cy="2936384"/>
          </a:xfrm>
          <a:prstGeom prst="rect">
            <a:avLst/>
          </a:prstGeom>
        </p:spPr>
      </p:pic>
      <p:sp>
        <p:nvSpPr>
          <p:cNvPr id="11" name="Right Arrow 10"/>
          <p:cNvSpPr/>
          <p:nvPr/>
        </p:nvSpPr>
        <p:spPr>
          <a:xfrm>
            <a:off x="5327344" y="4169659"/>
            <a:ext cx="630789" cy="3992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8744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433365"/>
          </a:xfrm>
        </p:spPr>
        <p:txBody>
          <a:bodyPr>
            <a:normAutofit fontScale="90000"/>
          </a:bodyPr>
          <a:lstStyle/>
          <a:p>
            <a:r>
              <a:rPr lang="en-US" b="1" dirty="0" err="1" smtClean="0"/>
              <a:t>Tác</a:t>
            </a:r>
            <a:r>
              <a:rPr lang="en-US" b="1" dirty="0" smtClean="0"/>
              <a:t> </a:t>
            </a:r>
            <a:r>
              <a:rPr lang="en-US" b="1" dirty="0" err="1" smtClean="0"/>
              <a:t>dụng</a:t>
            </a:r>
            <a:r>
              <a:rPr lang="en-US" b="1" dirty="0" smtClean="0"/>
              <a:t> </a:t>
            </a:r>
            <a:r>
              <a:rPr lang="en-US" b="1" dirty="0" err="1" smtClean="0"/>
              <a:t>của</a:t>
            </a:r>
            <a:r>
              <a:rPr lang="en-US" b="1" dirty="0" smtClean="0"/>
              <a:t> insulin </a:t>
            </a:r>
            <a:endParaRPr lang="en-US" b="1" dirty="0"/>
          </a:p>
        </p:txBody>
      </p:sp>
      <p:sp>
        <p:nvSpPr>
          <p:cNvPr id="4" name="Content Placeholder 3"/>
          <p:cNvSpPr>
            <a:spLocks noGrp="1"/>
          </p:cNvSpPr>
          <p:nvPr>
            <p:ph sz="half" idx="2"/>
          </p:nvPr>
        </p:nvSpPr>
        <p:spPr>
          <a:xfrm>
            <a:off x="553792" y="1159099"/>
            <a:ext cx="5756856" cy="5030564"/>
          </a:xfrm>
        </p:spPr>
        <p:txBody>
          <a:bodyPr/>
          <a:lstStyle/>
          <a:p>
            <a:r>
              <a:rPr lang="en-US" dirty="0" err="1" smtClean="0"/>
              <a:t>Hormon</a:t>
            </a:r>
            <a:r>
              <a:rPr lang="en-US" dirty="0" smtClean="0"/>
              <a:t> </a:t>
            </a:r>
            <a:r>
              <a:rPr lang="en-US" dirty="0" err="1" smtClean="0"/>
              <a:t>đồng</a:t>
            </a:r>
            <a:r>
              <a:rPr lang="en-US" dirty="0" smtClean="0"/>
              <a:t> </a:t>
            </a:r>
            <a:r>
              <a:rPr lang="en-US" dirty="0" err="1" smtClean="0"/>
              <a:t>hóa</a:t>
            </a:r>
            <a:r>
              <a:rPr lang="en-US" dirty="0" smtClean="0"/>
              <a:t> </a:t>
            </a:r>
            <a:r>
              <a:rPr lang="en-US" dirty="0" err="1" smtClean="0"/>
              <a:t>chính</a:t>
            </a:r>
            <a:r>
              <a:rPr lang="en-US" dirty="0" smtClean="0"/>
              <a:t>+ </a:t>
            </a:r>
            <a:r>
              <a:rPr lang="en-US" dirty="0" err="1" smtClean="0"/>
              <a:t>hormon</a:t>
            </a:r>
            <a:r>
              <a:rPr lang="en-US" dirty="0" smtClean="0"/>
              <a:t> </a:t>
            </a:r>
            <a:r>
              <a:rPr lang="en-US" dirty="0" err="1" smtClean="0"/>
              <a:t>dị</a:t>
            </a:r>
            <a:r>
              <a:rPr lang="en-US" dirty="0" smtClean="0"/>
              <a:t> </a:t>
            </a:r>
            <a:r>
              <a:rPr lang="en-US" dirty="0" err="1" smtClean="0"/>
              <a:t>hóa</a:t>
            </a:r>
            <a:r>
              <a:rPr lang="en-US" dirty="0" smtClean="0"/>
              <a:t>=&gt; CB </a:t>
            </a:r>
            <a:r>
              <a:rPr lang="en-US" dirty="0" err="1" smtClean="0"/>
              <a:t>nồng</a:t>
            </a:r>
            <a:r>
              <a:rPr lang="en-US" dirty="0" smtClean="0"/>
              <a:t> </a:t>
            </a:r>
            <a:r>
              <a:rPr lang="en-US" dirty="0" err="1" smtClean="0"/>
              <a:t>độ</a:t>
            </a:r>
            <a:r>
              <a:rPr lang="en-US" dirty="0" smtClean="0"/>
              <a:t> glucose </a:t>
            </a:r>
            <a:r>
              <a:rPr lang="en-US" dirty="0" err="1" smtClean="0"/>
              <a:t>nội</a:t>
            </a:r>
            <a:r>
              <a:rPr lang="en-US" dirty="0" smtClean="0"/>
              <a:t> </a:t>
            </a:r>
            <a:r>
              <a:rPr lang="en-US" dirty="0" err="1" smtClean="0"/>
              <a:t>môi</a:t>
            </a:r>
            <a:endParaRPr lang="en-US" dirty="0" smtClean="0"/>
          </a:p>
          <a:p>
            <a:r>
              <a:rPr lang="en-US" dirty="0" smtClean="0"/>
              <a:t>3 </a:t>
            </a:r>
            <a:r>
              <a:rPr lang="en-US" dirty="0" err="1" smtClean="0"/>
              <a:t>tác</a:t>
            </a:r>
            <a:r>
              <a:rPr lang="en-US" dirty="0" smtClean="0"/>
              <a:t> </a:t>
            </a:r>
            <a:r>
              <a:rPr lang="en-US" dirty="0" err="1" smtClean="0"/>
              <a:t>dụng</a:t>
            </a:r>
            <a:r>
              <a:rPr lang="en-US" dirty="0" smtClean="0"/>
              <a:t> </a:t>
            </a:r>
            <a:r>
              <a:rPr lang="en-US" dirty="0" err="1" smtClean="0"/>
              <a:t>chính</a:t>
            </a:r>
            <a:r>
              <a:rPr lang="en-US" dirty="0" smtClean="0"/>
              <a:t>:</a:t>
            </a:r>
          </a:p>
          <a:p>
            <a:pPr>
              <a:buFontTx/>
              <a:buChar char="-"/>
            </a:pPr>
            <a:r>
              <a:rPr lang="en-US" dirty="0" err="1" smtClean="0"/>
              <a:t>Nhanh</a:t>
            </a:r>
            <a:r>
              <a:rPr lang="en-US" dirty="0" smtClean="0"/>
              <a:t>: 1 </a:t>
            </a:r>
            <a:r>
              <a:rPr lang="en-US" dirty="0" err="1" smtClean="0"/>
              <a:t>số</a:t>
            </a:r>
            <a:r>
              <a:rPr lang="en-US" dirty="0" smtClean="0"/>
              <a:t> </a:t>
            </a:r>
            <a:r>
              <a:rPr lang="en-US" dirty="0" err="1" smtClean="0"/>
              <a:t>mô</a:t>
            </a:r>
            <a:r>
              <a:rPr lang="en-US" dirty="0" smtClean="0"/>
              <a:t>(</a:t>
            </a:r>
            <a:r>
              <a:rPr lang="en-US" dirty="0" err="1" smtClean="0"/>
              <a:t>cơ</a:t>
            </a:r>
            <a:r>
              <a:rPr lang="en-US" dirty="0" smtClean="0"/>
              <a:t>, </a:t>
            </a:r>
            <a:r>
              <a:rPr lang="en-US" dirty="0" err="1" smtClean="0"/>
              <a:t>mỡ</a:t>
            </a:r>
            <a:r>
              <a:rPr lang="en-US" dirty="0" smtClean="0"/>
              <a:t>)</a:t>
            </a:r>
          </a:p>
          <a:p>
            <a:pPr>
              <a:buFontTx/>
              <a:buChar char="-"/>
            </a:pPr>
            <a:r>
              <a:rPr lang="en-US" dirty="0" err="1" smtClean="0"/>
              <a:t>Trung</a:t>
            </a:r>
            <a:r>
              <a:rPr lang="en-US" dirty="0" smtClean="0"/>
              <a:t> </a:t>
            </a:r>
            <a:r>
              <a:rPr lang="en-US" dirty="0" err="1" smtClean="0"/>
              <a:t>gian</a:t>
            </a:r>
            <a:r>
              <a:rPr lang="en-US" dirty="0" smtClean="0"/>
              <a:t>: </a:t>
            </a:r>
            <a:r>
              <a:rPr lang="en-US" dirty="0" err="1" smtClean="0"/>
              <a:t>tất</a:t>
            </a:r>
            <a:r>
              <a:rPr lang="en-US" dirty="0" smtClean="0"/>
              <a:t> </a:t>
            </a:r>
            <a:r>
              <a:rPr lang="en-US" dirty="0" err="1" smtClean="0"/>
              <a:t>cả</a:t>
            </a:r>
            <a:r>
              <a:rPr lang="en-US" dirty="0" smtClean="0"/>
              <a:t> </a:t>
            </a:r>
            <a:r>
              <a:rPr lang="en-US" dirty="0" err="1" smtClean="0"/>
              <a:t>tế</a:t>
            </a:r>
            <a:r>
              <a:rPr lang="en-US" dirty="0" smtClean="0"/>
              <a:t> </a:t>
            </a:r>
            <a:r>
              <a:rPr lang="en-US" dirty="0" err="1" smtClean="0"/>
              <a:t>bào</a:t>
            </a:r>
            <a:endParaRPr lang="en-US" dirty="0" smtClean="0"/>
          </a:p>
          <a:p>
            <a:pPr>
              <a:buFontTx/>
              <a:buChar char="-"/>
            </a:pPr>
            <a:r>
              <a:rPr lang="en-US" dirty="0" err="1" smtClean="0"/>
              <a:t>Kéo</a:t>
            </a:r>
            <a:r>
              <a:rPr lang="en-US" dirty="0" smtClean="0"/>
              <a:t> </a:t>
            </a:r>
            <a:r>
              <a:rPr lang="en-US" dirty="0" err="1" smtClean="0"/>
              <a:t>dài</a:t>
            </a:r>
            <a:r>
              <a:rPr lang="en-US" dirty="0" smtClean="0"/>
              <a:t>: </a:t>
            </a:r>
            <a:r>
              <a:rPr lang="en-US" dirty="0" err="1" smtClean="0"/>
              <a:t>tăng</a:t>
            </a:r>
            <a:r>
              <a:rPr lang="en-US" dirty="0" smtClean="0"/>
              <a:t> </a:t>
            </a:r>
            <a:r>
              <a:rPr lang="en-US" dirty="0" err="1" smtClean="0"/>
              <a:t>tổng</a:t>
            </a:r>
            <a:r>
              <a:rPr lang="en-US" dirty="0" smtClean="0"/>
              <a:t> </a:t>
            </a:r>
            <a:r>
              <a:rPr lang="en-US" dirty="0" err="1" smtClean="0"/>
              <a:t>hợp</a:t>
            </a:r>
            <a:r>
              <a:rPr lang="en-US" dirty="0" smtClean="0"/>
              <a:t> protein </a:t>
            </a:r>
            <a:endParaRPr lang="en-US" dirty="0"/>
          </a:p>
        </p:txBody>
      </p:sp>
      <p:pic>
        <p:nvPicPr>
          <p:cNvPr id="11" name="Content Placeholder 10"/>
          <p:cNvPicPr>
            <a:picLocks noGrp="1" noChangeAspect="1"/>
          </p:cNvPicPr>
          <p:nvPr>
            <p:ph sz="quarter" idx="4"/>
          </p:nvPr>
        </p:nvPicPr>
        <p:blipFill rotWithShape="1">
          <a:blip r:embed="rId2" cstate="print">
            <a:extLst>
              <a:ext uri="{28A0092B-C50C-407E-A947-70E740481C1C}">
                <a14:useLocalDpi xmlns:a14="http://schemas.microsoft.com/office/drawing/2010/main" val="0"/>
              </a:ext>
            </a:extLst>
          </a:blip>
          <a:srcRect l="4078" t="4208" r="11170" b="47707"/>
          <a:stretch/>
        </p:blipFill>
        <p:spPr>
          <a:xfrm>
            <a:off x="553792" y="4063285"/>
            <a:ext cx="6635280" cy="2794715"/>
          </a:xfr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9072" y="0"/>
            <a:ext cx="5086748" cy="6858000"/>
          </a:xfrm>
          <a:prstGeom prst="rect">
            <a:avLst/>
          </a:prstGeom>
        </p:spPr>
      </p:pic>
    </p:spTree>
    <p:extLst>
      <p:ext uri="{BB962C8B-B14F-4D97-AF65-F5344CB8AC3E}">
        <p14:creationId xmlns:p14="http://schemas.microsoft.com/office/powerpoint/2010/main" val="3570619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549275"/>
          </a:xfrm>
        </p:spPr>
        <p:txBody>
          <a:bodyPr>
            <a:normAutofit fontScale="90000"/>
          </a:bodyPr>
          <a:lstStyle/>
          <a:p>
            <a:r>
              <a:rPr lang="en-US" dirty="0" err="1" smtClean="0"/>
              <a:t>Thiếu</a:t>
            </a:r>
            <a:r>
              <a:rPr lang="en-US" dirty="0" smtClean="0"/>
              <a:t> </a:t>
            </a:r>
            <a:r>
              <a:rPr lang="en-US" dirty="0" err="1" smtClean="0"/>
              <a:t>hụt</a:t>
            </a:r>
            <a:r>
              <a:rPr lang="en-US" dirty="0" smtClean="0"/>
              <a:t> insulin </a:t>
            </a:r>
            <a:endParaRPr lang="en-US" dirty="0"/>
          </a:p>
        </p:txBody>
      </p:sp>
      <p:sp>
        <p:nvSpPr>
          <p:cNvPr id="3" name="Text Placeholder 2"/>
          <p:cNvSpPr>
            <a:spLocks noGrp="1"/>
          </p:cNvSpPr>
          <p:nvPr>
            <p:ph type="body" idx="1"/>
          </p:nvPr>
        </p:nvSpPr>
        <p:spPr>
          <a:xfrm>
            <a:off x="839787" y="947067"/>
            <a:ext cx="5157787" cy="823912"/>
          </a:xfrm>
        </p:spPr>
        <p:txBody>
          <a:bodyPr/>
          <a:lstStyle/>
          <a:p>
            <a:r>
              <a:rPr lang="en-US" dirty="0" err="1" smtClean="0"/>
              <a:t>Thiếu</a:t>
            </a:r>
            <a:r>
              <a:rPr lang="en-US" dirty="0" smtClean="0"/>
              <a:t> </a:t>
            </a:r>
            <a:r>
              <a:rPr lang="en-US" dirty="0" err="1" smtClean="0"/>
              <a:t>hụt</a:t>
            </a:r>
            <a:r>
              <a:rPr lang="en-US" dirty="0" smtClean="0"/>
              <a:t> 1 </a:t>
            </a:r>
            <a:r>
              <a:rPr lang="en-US" dirty="0" err="1" smtClean="0"/>
              <a:t>phần</a:t>
            </a:r>
            <a:r>
              <a:rPr lang="en-US" dirty="0" smtClean="0"/>
              <a:t> ( typ2)</a:t>
            </a:r>
            <a:endParaRPr lang="en-US" dirty="0"/>
          </a:p>
        </p:txBody>
      </p:sp>
      <p:pic>
        <p:nvPicPr>
          <p:cNvPr id="8" name="Content Placeholder 7"/>
          <p:cNvPicPr>
            <a:picLocks noGrp="1" noChangeAspect="1"/>
          </p:cNvPicPr>
          <p:nvPr>
            <p:ph sz="half" idx="2"/>
          </p:nvPr>
        </p:nvPicPr>
        <p:blipFill rotWithShape="1">
          <a:blip r:embed="rId2"/>
          <a:srcRect t="4075" b="5643"/>
          <a:stretch/>
        </p:blipFill>
        <p:spPr>
          <a:xfrm>
            <a:off x="592428" y="1855162"/>
            <a:ext cx="5405147" cy="3709116"/>
          </a:xfrm>
          <a:prstGeom prst="rect">
            <a:avLst/>
          </a:prstGeom>
        </p:spPr>
      </p:pic>
      <p:sp>
        <p:nvSpPr>
          <p:cNvPr id="5" name="Text Placeholder 4"/>
          <p:cNvSpPr>
            <a:spLocks noGrp="1"/>
          </p:cNvSpPr>
          <p:nvPr>
            <p:ph type="body" sz="quarter" idx="3"/>
          </p:nvPr>
        </p:nvSpPr>
        <p:spPr>
          <a:xfrm>
            <a:off x="6172200" y="947067"/>
            <a:ext cx="5183188" cy="823912"/>
          </a:xfrm>
        </p:spPr>
        <p:txBody>
          <a:bodyPr/>
          <a:lstStyle/>
          <a:p>
            <a:r>
              <a:rPr lang="en-US" dirty="0" err="1" smtClean="0"/>
              <a:t>Thiếu</a:t>
            </a:r>
            <a:r>
              <a:rPr lang="en-US" dirty="0" smtClean="0"/>
              <a:t> </a:t>
            </a:r>
            <a:r>
              <a:rPr lang="en-US" dirty="0" err="1" smtClean="0"/>
              <a:t>hụt</a:t>
            </a:r>
            <a:r>
              <a:rPr lang="en-US" dirty="0" smtClean="0"/>
              <a:t> </a:t>
            </a:r>
            <a:r>
              <a:rPr lang="en-US" dirty="0" err="1" smtClean="0"/>
              <a:t>toàn</a:t>
            </a:r>
            <a:r>
              <a:rPr lang="en-US" dirty="0" smtClean="0"/>
              <a:t> </a:t>
            </a:r>
            <a:r>
              <a:rPr lang="en-US" dirty="0" err="1" smtClean="0"/>
              <a:t>bộ</a:t>
            </a:r>
            <a:r>
              <a:rPr lang="en-US" dirty="0" smtClean="0"/>
              <a:t>( </a:t>
            </a:r>
            <a:r>
              <a:rPr lang="en-US" dirty="0" err="1" smtClean="0"/>
              <a:t>typ</a:t>
            </a:r>
            <a:r>
              <a:rPr lang="en-US" dirty="0" smtClean="0"/>
              <a:t> 1)</a:t>
            </a:r>
            <a:endParaRPr lang="en-US" dirty="0"/>
          </a:p>
        </p:txBody>
      </p:sp>
      <p:pic>
        <p:nvPicPr>
          <p:cNvPr id="7" name="Content Placeholder 6"/>
          <p:cNvPicPr>
            <a:picLocks noGrp="1" noChangeAspect="1"/>
          </p:cNvPicPr>
          <p:nvPr>
            <p:ph sz="quarter" idx="4"/>
          </p:nvPr>
        </p:nvPicPr>
        <p:blipFill rotWithShape="1">
          <a:blip r:embed="rId3"/>
          <a:srcRect t="4565" b="6271"/>
          <a:stretch/>
        </p:blipFill>
        <p:spPr>
          <a:xfrm>
            <a:off x="6172200" y="1855162"/>
            <a:ext cx="5779394" cy="3773510"/>
          </a:xfrm>
          <a:prstGeom prst="rect">
            <a:avLst/>
          </a:prstGeom>
        </p:spPr>
      </p:pic>
      <p:sp>
        <p:nvSpPr>
          <p:cNvPr id="9" name="TextBox 8"/>
          <p:cNvSpPr txBox="1"/>
          <p:nvPr/>
        </p:nvSpPr>
        <p:spPr>
          <a:xfrm>
            <a:off x="616671" y="5628672"/>
            <a:ext cx="5380903" cy="1200329"/>
          </a:xfrm>
          <a:prstGeom prst="rect">
            <a:avLst/>
          </a:prstGeom>
          <a:noFill/>
        </p:spPr>
        <p:txBody>
          <a:bodyPr wrap="square" rtlCol="0">
            <a:spAutoFit/>
          </a:bodyPr>
          <a:lstStyle/>
          <a:p>
            <a:r>
              <a:rPr lang="en-US" sz="2400" dirty="0" smtClean="0"/>
              <a:t>Glucose/</a:t>
            </a:r>
            <a:r>
              <a:rPr lang="en-US" sz="2400" dirty="0" err="1" smtClean="0"/>
              <a:t>máu</a:t>
            </a:r>
            <a:r>
              <a:rPr lang="en-US" sz="2400" dirty="0" smtClean="0"/>
              <a:t> &gt;= 180 mg/dl =&gt; </a:t>
            </a:r>
            <a:r>
              <a:rPr lang="en-US" sz="2400" dirty="0" err="1" smtClean="0"/>
              <a:t>nước</a:t>
            </a:r>
            <a:r>
              <a:rPr lang="en-US" sz="2400" dirty="0" smtClean="0"/>
              <a:t> </a:t>
            </a:r>
            <a:r>
              <a:rPr lang="en-US" sz="2400" dirty="0" err="1" smtClean="0"/>
              <a:t>tiểu</a:t>
            </a:r>
            <a:r>
              <a:rPr lang="en-US" sz="2400" dirty="0" smtClean="0"/>
              <a:t> (glucose </a:t>
            </a:r>
            <a:r>
              <a:rPr lang="en-US" sz="2400" dirty="0" err="1" smtClean="0"/>
              <a:t>niệu</a:t>
            </a:r>
            <a:r>
              <a:rPr lang="en-US" sz="2400" dirty="0" smtClean="0"/>
              <a:t>) =&gt; </a:t>
            </a:r>
            <a:r>
              <a:rPr lang="en-US" sz="2400" dirty="0" err="1" smtClean="0"/>
              <a:t>tăng</a:t>
            </a:r>
            <a:r>
              <a:rPr lang="en-US" sz="2400" dirty="0" smtClean="0"/>
              <a:t> ALTT =&gt;</a:t>
            </a:r>
            <a:r>
              <a:rPr lang="en-US" sz="2400" dirty="0" err="1" smtClean="0"/>
              <a:t>gây</a:t>
            </a:r>
            <a:r>
              <a:rPr lang="en-US" sz="2400" dirty="0" smtClean="0"/>
              <a:t> </a:t>
            </a:r>
            <a:r>
              <a:rPr lang="en-US" sz="2400" dirty="0" err="1" smtClean="0"/>
              <a:t>khát</a:t>
            </a:r>
            <a:r>
              <a:rPr lang="en-US" sz="2400" dirty="0" smtClean="0"/>
              <a:t>, </a:t>
            </a:r>
            <a:r>
              <a:rPr lang="en-US" sz="2400" dirty="0" err="1" smtClean="0"/>
              <a:t>đái</a:t>
            </a:r>
            <a:r>
              <a:rPr lang="en-US" sz="2400" dirty="0" smtClean="0"/>
              <a:t> </a:t>
            </a:r>
            <a:r>
              <a:rPr lang="en-US" sz="2400" dirty="0" err="1" smtClean="0"/>
              <a:t>nhiều</a:t>
            </a:r>
            <a:r>
              <a:rPr lang="en-US" sz="2400" dirty="0" smtClean="0"/>
              <a:t>, </a:t>
            </a:r>
            <a:r>
              <a:rPr lang="en-US" sz="2400" dirty="0" err="1" smtClean="0"/>
              <a:t>giảm</a:t>
            </a:r>
            <a:r>
              <a:rPr lang="en-US" sz="2400" dirty="0" smtClean="0"/>
              <a:t> </a:t>
            </a:r>
            <a:r>
              <a:rPr lang="en-US" sz="2400" dirty="0" err="1" smtClean="0"/>
              <a:t>cân</a:t>
            </a:r>
            <a:endParaRPr lang="en-US" sz="2400" dirty="0"/>
          </a:p>
        </p:txBody>
      </p:sp>
      <p:sp>
        <p:nvSpPr>
          <p:cNvPr id="11" name="TextBox 10"/>
          <p:cNvSpPr txBox="1"/>
          <p:nvPr/>
        </p:nvSpPr>
        <p:spPr>
          <a:xfrm>
            <a:off x="6490951" y="5628672"/>
            <a:ext cx="5460643" cy="830997"/>
          </a:xfrm>
          <a:prstGeom prst="rect">
            <a:avLst/>
          </a:prstGeom>
          <a:noFill/>
        </p:spPr>
        <p:txBody>
          <a:bodyPr wrap="square" rtlCol="0">
            <a:spAutoFit/>
          </a:bodyPr>
          <a:lstStyle/>
          <a:p>
            <a:r>
              <a:rPr lang="en-US" sz="2400" dirty="0" err="1" smtClean="0"/>
              <a:t>Tăng</a:t>
            </a:r>
            <a:r>
              <a:rPr lang="en-US" sz="2400" dirty="0" smtClean="0"/>
              <a:t> </a:t>
            </a:r>
            <a:r>
              <a:rPr lang="en-US" sz="2400" dirty="0" err="1" smtClean="0"/>
              <a:t>đường</a:t>
            </a:r>
            <a:r>
              <a:rPr lang="en-US" sz="2400" dirty="0" smtClean="0"/>
              <a:t> </a:t>
            </a:r>
            <a:r>
              <a:rPr lang="en-US" sz="2400" dirty="0" err="1" smtClean="0"/>
              <a:t>huyết</a:t>
            </a:r>
            <a:r>
              <a:rPr lang="en-US" sz="2400" dirty="0" smtClean="0"/>
              <a:t> </a:t>
            </a:r>
            <a:r>
              <a:rPr lang="en-US" sz="2400" dirty="0" err="1" smtClean="0"/>
              <a:t>nghiêm</a:t>
            </a:r>
            <a:r>
              <a:rPr lang="en-US" sz="2400" dirty="0" smtClean="0"/>
              <a:t> </a:t>
            </a:r>
            <a:r>
              <a:rPr lang="en-US" sz="2400" dirty="0" err="1" smtClean="0"/>
              <a:t>trọng</a:t>
            </a:r>
            <a:r>
              <a:rPr lang="en-US" sz="2400" dirty="0" smtClean="0"/>
              <a:t> =&gt; </a:t>
            </a:r>
            <a:r>
              <a:rPr lang="en-US" sz="2400" dirty="0" err="1" smtClean="0"/>
              <a:t>tăng</a:t>
            </a:r>
            <a:r>
              <a:rPr lang="en-US" sz="2400" dirty="0" smtClean="0"/>
              <a:t> ALTT</a:t>
            </a:r>
            <a:endParaRPr lang="en-US" sz="2400" dirty="0"/>
          </a:p>
        </p:txBody>
      </p:sp>
    </p:spTree>
    <p:extLst>
      <p:ext uri="{BB962C8B-B14F-4D97-AF65-F5344CB8AC3E}">
        <p14:creationId xmlns:p14="http://schemas.microsoft.com/office/powerpoint/2010/main" val="864226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5" y="197701"/>
            <a:ext cx="10515600" cy="1038672"/>
          </a:xfrm>
        </p:spPr>
        <p:txBody>
          <a:bodyPr>
            <a:normAutofit fontScale="90000"/>
          </a:bodyPr>
          <a:lstStyle/>
          <a:p>
            <a:r>
              <a:rPr lang="en-US" dirty="0" smtClean="0"/>
              <a:t>2. </a:t>
            </a:r>
            <a:r>
              <a:rPr lang="en-US" dirty="0" err="1" smtClean="0"/>
              <a:t>Định</a:t>
            </a:r>
            <a:r>
              <a:rPr lang="en-US" dirty="0" smtClean="0"/>
              <a:t> </a:t>
            </a:r>
            <a:r>
              <a:rPr lang="en-US" dirty="0" err="1" smtClean="0"/>
              <a:t>nghĩa</a:t>
            </a:r>
            <a:r>
              <a:rPr lang="en-US" dirty="0" smtClean="0"/>
              <a:t>, </a:t>
            </a:r>
            <a:r>
              <a:rPr lang="en-US" dirty="0" err="1" smtClean="0"/>
              <a:t>phân</a:t>
            </a:r>
            <a:r>
              <a:rPr lang="en-US" dirty="0" smtClean="0"/>
              <a:t> </a:t>
            </a:r>
            <a:r>
              <a:rPr lang="en-US" dirty="0" err="1" smtClean="0"/>
              <a:t>loại</a:t>
            </a:r>
            <a:r>
              <a:rPr lang="en-US" dirty="0" smtClean="0"/>
              <a:t>, </a:t>
            </a:r>
            <a:r>
              <a:rPr lang="en-US" dirty="0" err="1" smtClean="0"/>
              <a:t>nguyên</a:t>
            </a:r>
            <a:r>
              <a:rPr lang="en-US" dirty="0" smtClean="0"/>
              <a:t> </a:t>
            </a:r>
            <a:r>
              <a:rPr lang="en-US" dirty="0" err="1" smtClean="0"/>
              <a:t>nhân</a:t>
            </a:r>
            <a:r>
              <a:rPr lang="en-US" dirty="0" smtClean="0"/>
              <a:t> </a:t>
            </a:r>
            <a:r>
              <a:rPr lang="en-US" dirty="0" err="1" smtClean="0"/>
              <a:t>và</a:t>
            </a:r>
            <a:r>
              <a:rPr lang="en-US" dirty="0" smtClean="0"/>
              <a:t> </a:t>
            </a:r>
            <a:r>
              <a:rPr lang="en-US" dirty="0" err="1" smtClean="0"/>
              <a:t>cơ</a:t>
            </a:r>
            <a:r>
              <a:rPr lang="en-US" dirty="0" smtClean="0"/>
              <a:t> </a:t>
            </a:r>
            <a:r>
              <a:rPr lang="en-US" dirty="0" err="1" smtClean="0"/>
              <a:t>chế</a:t>
            </a:r>
            <a:r>
              <a:rPr lang="en-US" dirty="0" smtClean="0"/>
              <a:t> </a:t>
            </a:r>
            <a:r>
              <a:rPr lang="en-US" dirty="0" err="1" smtClean="0"/>
              <a:t>bệnh</a:t>
            </a:r>
            <a:r>
              <a:rPr lang="en-US" dirty="0" smtClean="0"/>
              <a:t> </a:t>
            </a:r>
            <a:r>
              <a:rPr lang="en-US" dirty="0" err="1" smtClean="0"/>
              <a:t>sinh</a:t>
            </a:r>
            <a:r>
              <a:rPr lang="en-US" dirty="0" smtClean="0"/>
              <a:t>:</a:t>
            </a:r>
            <a:endParaRPr lang="en-US" dirty="0"/>
          </a:p>
        </p:txBody>
      </p:sp>
      <p:sp>
        <p:nvSpPr>
          <p:cNvPr id="3" name="Text Placeholder 2"/>
          <p:cNvSpPr>
            <a:spLocks noGrp="1"/>
          </p:cNvSpPr>
          <p:nvPr>
            <p:ph type="body" idx="1"/>
          </p:nvPr>
        </p:nvSpPr>
        <p:spPr>
          <a:xfrm>
            <a:off x="839788" y="1372071"/>
            <a:ext cx="5157787" cy="443851"/>
          </a:xfrm>
        </p:spPr>
        <p:txBody>
          <a:bodyPr/>
          <a:lstStyle/>
          <a:p>
            <a:r>
              <a:rPr lang="en-US" dirty="0" err="1" smtClean="0"/>
              <a:t>Định</a:t>
            </a:r>
            <a:r>
              <a:rPr lang="en-US" dirty="0" smtClean="0"/>
              <a:t> </a:t>
            </a:r>
            <a:r>
              <a:rPr lang="en-US" dirty="0" err="1" smtClean="0"/>
              <a:t>nghĩa</a:t>
            </a:r>
            <a:r>
              <a:rPr lang="en-US" dirty="0" smtClean="0"/>
              <a:t>:</a:t>
            </a:r>
            <a:endParaRPr lang="en-US" dirty="0"/>
          </a:p>
        </p:txBody>
      </p:sp>
      <p:sp>
        <p:nvSpPr>
          <p:cNvPr id="4" name="Content Placeholder 3"/>
          <p:cNvSpPr>
            <a:spLocks noGrp="1"/>
          </p:cNvSpPr>
          <p:nvPr>
            <p:ph sz="half" idx="2"/>
          </p:nvPr>
        </p:nvSpPr>
        <p:spPr>
          <a:xfrm>
            <a:off x="669702" y="2228044"/>
            <a:ext cx="5327874" cy="4494727"/>
          </a:xfrm>
        </p:spPr>
        <p:txBody>
          <a:bodyPr>
            <a:normAutofit fontScale="77500" lnSpcReduction="20000"/>
          </a:bodyPr>
          <a:lstStyle/>
          <a:p>
            <a:r>
              <a:rPr lang="en-US" sz="3300" dirty="0" err="1" smtClean="0"/>
              <a:t>Là</a:t>
            </a:r>
            <a:r>
              <a:rPr lang="en-US" sz="3300" dirty="0" smtClean="0"/>
              <a:t> </a:t>
            </a:r>
            <a:r>
              <a:rPr lang="en-US" sz="3300" dirty="0" err="1" smtClean="0"/>
              <a:t>một</a:t>
            </a:r>
            <a:r>
              <a:rPr lang="en-US" sz="3300" dirty="0" smtClean="0"/>
              <a:t> </a:t>
            </a:r>
            <a:r>
              <a:rPr lang="en-US" sz="3300" dirty="0" err="1" smtClean="0"/>
              <a:t>bệnh</a:t>
            </a:r>
            <a:r>
              <a:rPr lang="en-US" sz="3300" dirty="0" smtClean="0"/>
              <a:t> </a:t>
            </a:r>
            <a:r>
              <a:rPr lang="en-US" sz="3300" dirty="0" err="1" smtClean="0"/>
              <a:t>mạn</a:t>
            </a:r>
            <a:r>
              <a:rPr lang="en-US" sz="3300" dirty="0" smtClean="0"/>
              <a:t> </a:t>
            </a:r>
            <a:r>
              <a:rPr lang="en-US" sz="3300" dirty="0" err="1" smtClean="0"/>
              <a:t>tính</a:t>
            </a:r>
            <a:endParaRPr lang="en-US" sz="3300" dirty="0"/>
          </a:p>
          <a:p>
            <a:r>
              <a:rPr lang="en-US" sz="3300" dirty="0" err="1" smtClean="0"/>
              <a:t>Thiếu</a:t>
            </a:r>
            <a:r>
              <a:rPr lang="en-US" sz="3300" dirty="0" smtClean="0"/>
              <a:t> </a:t>
            </a:r>
            <a:r>
              <a:rPr lang="en-US" sz="3300" dirty="0" err="1" smtClean="0"/>
              <a:t>hụt</a:t>
            </a:r>
            <a:r>
              <a:rPr lang="en-US" sz="3300" dirty="0" smtClean="0"/>
              <a:t> </a:t>
            </a:r>
            <a:r>
              <a:rPr lang="en-US" sz="3300" dirty="0" err="1" smtClean="0"/>
              <a:t>tương</a:t>
            </a:r>
            <a:r>
              <a:rPr lang="en-US" sz="3300" dirty="0" smtClean="0"/>
              <a:t> </a:t>
            </a:r>
            <a:r>
              <a:rPr lang="en-US" sz="3300" dirty="0" err="1" smtClean="0"/>
              <a:t>đối</a:t>
            </a:r>
            <a:r>
              <a:rPr lang="en-US" sz="3300" dirty="0" smtClean="0"/>
              <a:t> </a:t>
            </a:r>
            <a:r>
              <a:rPr lang="en-US" sz="3300" dirty="0" err="1" smtClean="0"/>
              <a:t>hoặc</a:t>
            </a:r>
            <a:r>
              <a:rPr lang="en-US" sz="3300" dirty="0" smtClean="0"/>
              <a:t> </a:t>
            </a:r>
            <a:r>
              <a:rPr lang="en-US" sz="3300" dirty="0" err="1" smtClean="0"/>
              <a:t>tuyệt</a:t>
            </a:r>
            <a:r>
              <a:rPr lang="en-US" sz="3300" dirty="0" smtClean="0"/>
              <a:t> </a:t>
            </a:r>
            <a:r>
              <a:rPr lang="en-US" sz="3300" dirty="0" err="1" smtClean="0"/>
              <a:t>đối</a:t>
            </a:r>
            <a:r>
              <a:rPr lang="en-US" sz="3300" dirty="0" smtClean="0"/>
              <a:t> insulin</a:t>
            </a:r>
          </a:p>
          <a:p>
            <a:r>
              <a:rPr lang="en-US" sz="3300" dirty="0" err="1" smtClean="0"/>
              <a:t>Có</a:t>
            </a:r>
            <a:r>
              <a:rPr lang="en-US" sz="3300" dirty="0" smtClean="0"/>
              <a:t> </a:t>
            </a:r>
            <a:r>
              <a:rPr lang="en-US" sz="3300" dirty="0" err="1" smtClean="0"/>
              <a:t>thuộc</a:t>
            </a:r>
            <a:r>
              <a:rPr lang="en-US" sz="3300" dirty="0" smtClean="0"/>
              <a:t> </a:t>
            </a:r>
            <a:r>
              <a:rPr lang="en-US" sz="3300" dirty="0" err="1" smtClean="0"/>
              <a:t>tính</a:t>
            </a:r>
            <a:r>
              <a:rPr lang="en-US" sz="3300" dirty="0" smtClean="0"/>
              <a:t>:</a:t>
            </a:r>
          </a:p>
          <a:p>
            <a:pPr marL="0" indent="0">
              <a:buNone/>
            </a:pPr>
            <a:r>
              <a:rPr lang="en-US" sz="3300" dirty="0"/>
              <a:t>	</a:t>
            </a:r>
            <a:r>
              <a:rPr lang="en-US" sz="3300" dirty="0" err="1" smtClean="0"/>
              <a:t>Tăng</a:t>
            </a:r>
            <a:r>
              <a:rPr lang="en-US" sz="3300" dirty="0" smtClean="0"/>
              <a:t> glucose </a:t>
            </a:r>
            <a:r>
              <a:rPr lang="en-US" sz="3300" dirty="0" err="1" smtClean="0"/>
              <a:t>máu</a:t>
            </a:r>
            <a:endParaRPr lang="en-US" sz="3300" dirty="0" smtClean="0"/>
          </a:p>
          <a:p>
            <a:pPr marL="0" indent="0">
              <a:buNone/>
            </a:pPr>
            <a:r>
              <a:rPr lang="en-US" sz="3300" dirty="0"/>
              <a:t>	</a:t>
            </a:r>
            <a:r>
              <a:rPr lang="en-US" sz="3300" dirty="0" err="1" smtClean="0">
                <a:solidFill>
                  <a:schemeClr val="bg2">
                    <a:lumMod val="10000"/>
                  </a:schemeClr>
                </a:solidFill>
              </a:rPr>
              <a:t>Rối</a:t>
            </a:r>
            <a:r>
              <a:rPr lang="en-US" sz="3300" dirty="0" smtClean="0">
                <a:solidFill>
                  <a:schemeClr val="bg2">
                    <a:lumMod val="10000"/>
                  </a:schemeClr>
                </a:solidFill>
              </a:rPr>
              <a:t> </a:t>
            </a:r>
            <a:r>
              <a:rPr lang="en-US" sz="3300" dirty="0" err="1" smtClean="0">
                <a:solidFill>
                  <a:schemeClr val="bg2">
                    <a:lumMod val="10000"/>
                  </a:schemeClr>
                </a:solidFill>
              </a:rPr>
              <a:t>loạn</a:t>
            </a:r>
            <a:r>
              <a:rPr lang="en-US" sz="3300" dirty="0" smtClean="0">
                <a:solidFill>
                  <a:schemeClr val="bg2">
                    <a:lumMod val="10000"/>
                  </a:schemeClr>
                </a:solidFill>
              </a:rPr>
              <a:t> </a:t>
            </a:r>
            <a:r>
              <a:rPr lang="vi-VN" sz="3300" dirty="0" smtClean="0">
                <a:solidFill>
                  <a:schemeClr val="bg2">
                    <a:lumMod val="10000"/>
                  </a:schemeClr>
                </a:solidFill>
                <a:latin typeface="Calibri" panose="020F0502020204030204" pitchFamily="34" charset="0"/>
              </a:rPr>
              <a:t>chuyển hoá carbohydrat, lipid và protein</a:t>
            </a:r>
            <a:endParaRPr lang="en-US" sz="3300" dirty="0" smtClean="0">
              <a:solidFill>
                <a:schemeClr val="bg2">
                  <a:lumMod val="10000"/>
                </a:schemeClr>
              </a:solidFill>
              <a:latin typeface="Calibri" panose="020F0502020204030204" pitchFamily="34" charset="0"/>
            </a:endParaRPr>
          </a:p>
          <a:p>
            <a:pPr marL="0" indent="0">
              <a:buNone/>
            </a:pPr>
            <a:r>
              <a:rPr lang="vi-VN" sz="3300" dirty="0" smtClean="0">
                <a:solidFill>
                  <a:schemeClr val="bg2">
                    <a:lumMod val="10000"/>
                  </a:schemeClr>
                </a:solidFill>
                <a:latin typeface="Calibri" panose="020F0502020204030204" pitchFamily="34" charset="0"/>
              </a:rPr>
              <a:t> </a:t>
            </a:r>
            <a:r>
              <a:rPr lang="en-US" sz="3300" dirty="0" smtClean="0">
                <a:solidFill>
                  <a:schemeClr val="bg2">
                    <a:lumMod val="10000"/>
                  </a:schemeClr>
                </a:solidFill>
                <a:latin typeface="Calibri" panose="020F0502020204030204" pitchFamily="34" charset="0"/>
              </a:rPr>
              <a:t>	</a:t>
            </a:r>
            <a:r>
              <a:rPr lang="vi-VN" sz="3300" dirty="0" smtClean="0">
                <a:solidFill>
                  <a:schemeClr val="bg2">
                    <a:lumMod val="10000"/>
                  </a:schemeClr>
                </a:solidFill>
                <a:latin typeface="Calibri" panose="020F0502020204030204" pitchFamily="34" charset="0"/>
              </a:rPr>
              <a:t>Bệnh luôn gắn liền với xu hướng phát triển các bệnh lý về thận, đáy mắt, thần kinh và các bệnh tim mạch do hậu quả của xơ vữa động mạch</a:t>
            </a:r>
            <a:endParaRPr lang="en-US" sz="3300" dirty="0" smtClean="0">
              <a:solidFill>
                <a:schemeClr val="bg2">
                  <a:lumMod val="10000"/>
                </a:schemeClr>
              </a:solidFill>
              <a:latin typeface="Calibri" panose="020F0502020204030204" pitchFamily="34" charset="0"/>
            </a:endParaRPr>
          </a:p>
          <a:p>
            <a:pPr marL="0" indent="0">
              <a:buNone/>
            </a:pPr>
            <a:r>
              <a:rPr lang="en-US" dirty="0"/>
              <a:t>	</a:t>
            </a:r>
          </a:p>
        </p:txBody>
      </p:sp>
      <p:sp>
        <p:nvSpPr>
          <p:cNvPr id="5" name="Text Placeholder 4"/>
          <p:cNvSpPr>
            <a:spLocks noGrp="1"/>
          </p:cNvSpPr>
          <p:nvPr>
            <p:ph type="body" sz="quarter" idx="3"/>
          </p:nvPr>
        </p:nvSpPr>
        <p:spPr>
          <a:xfrm>
            <a:off x="5997575" y="1356206"/>
            <a:ext cx="5183188" cy="443851"/>
          </a:xfrm>
        </p:spPr>
        <p:txBody>
          <a:bodyPr/>
          <a:lstStyle/>
          <a:p>
            <a:r>
              <a:rPr lang="en-US" dirty="0" err="1" smtClean="0"/>
              <a:t>Phân</a:t>
            </a:r>
            <a:r>
              <a:rPr lang="en-US" dirty="0" smtClean="0"/>
              <a:t> </a:t>
            </a:r>
            <a:r>
              <a:rPr lang="en-US" dirty="0" err="1" smtClean="0"/>
              <a:t>loại</a:t>
            </a:r>
            <a:r>
              <a:rPr lang="en-US" dirty="0" smtClean="0"/>
              <a:t> </a:t>
            </a:r>
            <a:r>
              <a:rPr lang="en-US" dirty="0" err="1" smtClean="0"/>
              <a:t>và</a:t>
            </a:r>
            <a:r>
              <a:rPr lang="en-US" dirty="0" smtClean="0"/>
              <a:t> </a:t>
            </a:r>
            <a:r>
              <a:rPr lang="en-US" dirty="0" err="1" smtClean="0"/>
              <a:t>nguyên</a:t>
            </a:r>
            <a:r>
              <a:rPr lang="en-US" dirty="0" smtClean="0"/>
              <a:t> </a:t>
            </a:r>
            <a:r>
              <a:rPr lang="en-US" dirty="0" err="1" smtClean="0"/>
              <a:t>nhân</a:t>
            </a:r>
            <a:r>
              <a:rPr lang="en-US" dirty="0" smtClean="0"/>
              <a:t>:</a:t>
            </a:r>
            <a:endParaRPr lang="en-US" dirty="0"/>
          </a:p>
        </p:txBody>
      </p:sp>
      <p:sp>
        <p:nvSpPr>
          <p:cNvPr id="6" name="Content Placeholder 5"/>
          <p:cNvSpPr>
            <a:spLocks noGrp="1"/>
          </p:cNvSpPr>
          <p:nvPr>
            <p:ph sz="quarter" idx="4"/>
          </p:nvPr>
        </p:nvSpPr>
        <p:spPr>
          <a:xfrm>
            <a:off x="5795493" y="1815923"/>
            <a:ext cx="6259131" cy="5009878"/>
          </a:xfrm>
        </p:spPr>
        <p:txBody>
          <a:bodyPr>
            <a:normAutofit fontScale="92500" lnSpcReduction="10000"/>
          </a:bodyPr>
          <a:lstStyle/>
          <a:p>
            <a:r>
              <a:rPr lang="en-US" dirty="0" smtClean="0"/>
              <a:t>ĐTĐ </a:t>
            </a:r>
            <a:r>
              <a:rPr lang="en-US" dirty="0" err="1" smtClean="0"/>
              <a:t>typ</a:t>
            </a:r>
            <a:r>
              <a:rPr lang="en-US" dirty="0" smtClean="0"/>
              <a:t> 1( </a:t>
            </a:r>
            <a:r>
              <a:rPr lang="en-US" dirty="0" err="1" smtClean="0"/>
              <a:t>tự</a:t>
            </a:r>
            <a:r>
              <a:rPr lang="en-US" dirty="0" smtClean="0"/>
              <a:t> </a:t>
            </a:r>
            <a:r>
              <a:rPr lang="en-US" dirty="0" err="1" smtClean="0"/>
              <a:t>miễn</a:t>
            </a:r>
            <a:r>
              <a:rPr lang="en-US" dirty="0" smtClean="0"/>
              <a:t> </a:t>
            </a:r>
            <a:r>
              <a:rPr lang="en-US" dirty="0" err="1" smtClean="0"/>
              <a:t>hoặc</a:t>
            </a:r>
            <a:r>
              <a:rPr lang="en-US" dirty="0" smtClean="0"/>
              <a:t> </a:t>
            </a:r>
            <a:r>
              <a:rPr lang="en-US" dirty="0" err="1" smtClean="0"/>
              <a:t>vô</a:t>
            </a:r>
            <a:r>
              <a:rPr lang="en-US" dirty="0" smtClean="0"/>
              <a:t> </a:t>
            </a:r>
            <a:r>
              <a:rPr lang="en-US" dirty="0" err="1" smtClean="0"/>
              <a:t>căn</a:t>
            </a:r>
            <a:r>
              <a:rPr lang="en-US" dirty="0" smtClean="0"/>
              <a:t>): </a:t>
            </a:r>
            <a:r>
              <a:rPr lang="en-US" dirty="0" err="1" smtClean="0"/>
              <a:t>tế</a:t>
            </a:r>
            <a:r>
              <a:rPr lang="en-US" dirty="0" smtClean="0"/>
              <a:t> </a:t>
            </a:r>
            <a:r>
              <a:rPr lang="en-US" dirty="0" err="1" smtClean="0"/>
              <a:t>bào</a:t>
            </a:r>
            <a:r>
              <a:rPr lang="en-US" dirty="0" smtClean="0"/>
              <a:t> Beta </a:t>
            </a:r>
            <a:r>
              <a:rPr lang="en-US" dirty="0" err="1" smtClean="0"/>
              <a:t>bị</a:t>
            </a:r>
            <a:r>
              <a:rPr lang="en-US" dirty="0" smtClean="0"/>
              <a:t> </a:t>
            </a:r>
            <a:r>
              <a:rPr lang="en-US" dirty="0" err="1" smtClean="0"/>
              <a:t>hủy</a:t>
            </a:r>
            <a:r>
              <a:rPr lang="en-US" dirty="0" smtClean="0"/>
              <a:t> =&gt; </a:t>
            </a:r>
            <a:r>
              <a:rPr lang="en-US" dirty="0" err="1" smtClean="0"/>
              <a:t>thiếu</a:t>
            </a:r>
            <a:r>
              <a:rPr lang="en-US" dirty="0" smtClean="0"/>
              <a:t> </a:t>
            </a:r>
            <a:r>
              <a:rPr lang="en-US" dirty="0" err="1" smtClean="0"/>
              <a:t>hụt</a:t>
            </a:r>
            <a:r>
              <a:rPr lang="en-US" dirty="0" smtClean="0"/>
              <a:t> insulin </a:t>
            </a:r>
            <a:r>
              <a:rPr lang="en-US" dirty="0" err="1" smtClean="0"/>
              <a:t>tuyệt</a:t>
            </a:r>
            <a:r>
              <a:rPr lang="en-US" dirty="0" smtClean="0"/>
              <a:t> </a:t>
            </a:r>
            <a:r>
              <a:rPr lang="en-US" dirty="0" err="1" smtClean="0"/>
              <a:t>đối</a:t>
            </a:r>
            <a:r>
              <a:rPr lang="en-US" dirty="0" smtClean="0"/>
              <a:t>.</a:t>
            </a:r>
          </a:p>
          <a:p>
            <a:r>
              <a:rPr lang="en-US" dirty="0" smtClean="0"/>
              <a:t>ĐTĐ </a:t>
            </a:r>
            <a:r>
              <a:rPr lang="en-US" dirty="0" err="1" smtClean="0"/>
              <a:t>typ</a:t>
            </a:r>
            <a:r>
              <a:rPr lang="en-US" dirty="0" smtClean="0"/>
              <a:t> 2: </a:t>
            </a:r>
            <a:r>
              <a:rPr lang="en-US" dirty="0" err="1" smtClean="0"/>
              <a:t>tổn</a:t>
            </a:r>
            <a:r>
              <a:rPr lang="en-US" dirty="0" smtClean="0"/>
              <a:t> </a:t>
            </a:r>
            <a:r>
              <a:rPr lang="en-US" dirty="0" err="1" smtClean="0"/>
              <a:t>thương</a:t>
            </a:r>
            <a:r>
              <a:rPr lang="en-US" dirty="0" smtClean="0"/>
              <a:t> </a:t>
            </a:r>
            <a:r>
              <a:rPr lang="en-US" dirty="0" err="1" smtClean="0"/>
              <a:t>bài</a:t>
            </a:r>
            <a:r>
              <a:rPr lang="en-US" dirty="0" smtClean="0"/>
              <a:t> </a:t>
            </a:r>
            <a:r>
              <a:rPr lang="en-US" dirty="0" err="1" smtClean="0"/>
              <a:t>tiết</a:t>
            </a:r>
            <a:r>
              <a:rPr lang="en-US" dirty="0" smtClean="0"/>
              <a:t> insulin</a:t>
            </a:r>
          </a:p>
          <a:p>
            <a:pPr marL="1828800" lvl="4" indent="0">
              <a:buNone/>
            </a:pPr>
            <a:r>
              <a:rPr lang="en-US" sz="2800" dirty="0" err="1" smtClean="0"/>
              <a:t>Kháng</a:t>
            </a:r>
            <a:r>
              <a:rPr lang="en-US" sz="2800" dirty="0" smtClean="0"/>
              <a:t> insulin</a:t>
            </a:r>
            <a:endParaRPr lang="en-US" dirty="0" smtClean="0"/>
          </a:p>
          <a:p>
            <a:r>
              <a:rPr lang="en-US" dirty="0" smtClean="0"/>
              <a:t>ĐTĐ </a:t>
            </a:r>
            <a:r>
              <a:rPr lang="en-US" dirty="0" err="1" smtClean="0"/>
              <a:t>trong</a:t>
            </a:r>
            <a:r>
              <a:rPr lang="en-US" dirty="0" smtClean="0"/>
              <a:t> </a:t>
            </a:r>
            <a:r>
              <a:rPr lang="en-US" dirty="0" err="1" smtClean="0"/>
              <a:t>thai</a:t>
            </a:r>
            <a:r>
              <a:rPr lang="en-US" dirty="0" smtClean="0"/>
              <a:t> </a:t>
            </a:r>
            <a:r>
              <a:rPr lang="en-US" dirty="0" err="1" smtClean="0"/>
              <a:t>kỳ</a:t>
            </a:r>
            <a:endParaRPr lang="en-US" dirty="0" smtClean="0"/>
          </a:p>
          <a:p>
            <a:r>
              <a:rPr lang="en-US" dirty="0" err="1" smtClean="0"/>
              <a:t>Các</a:t>
            </a:r>
            <a:r>
              <a:rPr lang="en-US" dirty="0" smtClean="0"/>
              <a:t> </a:t>
            </a:r>
            <a:r>
              <a:rPr lang="en-US" dirty="0" err="1" smtClean="0"/>
              <a:t>loại</a:t>
            </a:r>
            <a:r>
              <a:rPr lang="en-US" dirty="0" smtClean="0"/>
              <a:t> ĐTĐ </a:t>
            </a:r>
            <a:r>
              <a:rPr lang="en-US" dirty="0" err="1" smtClean="0"/>
              <a:t>khác</a:t>
            </a:r>
            <a:r>
              <a:rPr lang="en-US" dirty="0" smtClean="0"/>
              <a:t>: </a:t>
            </a:r>
            <a:r>
              <a:rPr lang="en-US" dirty="0" err="1" smtClean="0"/>
              <a:t>bệnh</a:t>
            </a:r>
            <a:r>
              <a:rPr lang="en-US" dirty="0" smtClean="0"/>
              <a:t> </a:t>
            </a:r>
            <a:r>
              <a:rPr lang="en-US" dirty="0" err="1" smtClean="0"/>
              <a:t>lý</a:t>
            </a:r>
            <a:r>
              <a:rPr lang="en-US" dirty="0" smtClean="0"/>
              <a:t> </a:t>
            </a:r>
            <a:r>
              <a:rPr lang="en-US" dirty="0" err="1" smtClean="0"/>
              <a:t>tụy</a:t>
            </a:r>
            <a:r>
              <a:rPr lang="en-US" dirty="0" smtClean="0"/>
              <a:t> </a:t>
            </a:r>
            <a:r>
              <a:rPr lang="en-US" dirty="0" err="1" smtClean="0"/>
              <a:t>ngoại</a:t>
            </a:r>
            <a:r>
              <a:rPr lang="en-US" dirty="0" smtClean="0"/>
              <a:t> </a:t>
            </a:r>
            <a:r>
              <a:rPr lang="en-US" dirty="0" err="1" smtClean="0"/>
              <a:t>tiết</a:t>
            </a:r>
            <a:r>
              <a:rPr lang="en-US" dirty="0" smtClean="0"/>
              <a:t>, </a:t>
            </a:r>
            <a:r>
              <a:rPr lang="en-US" dirty="0" err="1" smtClean="0"/>
              <a:t>bệnh</a:t>
            </a:r>
            <a:r>
              <a:rPr lang="en-US" dirty="0" smtClean="0"/>
              <a:t> </a:t>
            </a:r>
            <a:r>
              <a:rPr lang="en-US" dirty="0" err="1" smtClean="0"/>
              <a:t>nội</a:t>
            </a:r>
            <a:r>
              <a:rPr lang="en-US" dirty="0" smtClean="0"/>
              <a:t> </a:t>
            </a:r>
            <a:r>
              <a:rPr lang="en-US" dirty="0" err="1" smtClean="0"/>
              <a:t>tiết</a:t>
            </a:r>
            <a:r>
              <a:rPr lang="en-US" dirty="0" smtClean="0"/>
              <a:t>, do </a:t>
            </a:r>
            <a:r>
              <a:rPr lang="en-US" dirty="0" err="1" smtClean="0"/>
              <a:t>dùng</a:t>
            </a:r>
            <a:r>
              <a:rPr lang="en-US" dirty="0" smtClean="0"/>
              <a:t> </a:t>
            </a:r>
            <a:r>
              <a:rPr lang="en-US" dirty="0" err="1" smtClean="0"/>
              <a:t>thuốc</a:t>
            </a:r>
            <a:r>
              <a:rPr lang="en-US" dirty="0"/>
              <a:t> </a:t>
            </a:r>
            <a:r>
              <a:rPr lang="en-US" dirty="0" err="1" smtClean="0"/>
              <a:t>và</a:t>
            </a:r>
            <a:r>
              <a:rPr lang="en-US" dirty="0" smtClean="0"/>
              <a:t> </a:t>
            </a:r>
            <a:r>
              <a:rPr lang="en-US" dirty="0" err="1" smtClean="0"/>
              <a:t>hóa</a:t>
            </a:r>
            <a:r>
              <a:rPr lang="en-US" dirty="0" smtClean="0"/>
              <a:t> </a:t>
            </a:r>
            <a:r>
              <a:rPr lang="en-US" dirty="0" err="1" smtClean="0"/>
              <a:t>chất</a:t>
            </a:r>
            <a:r>
              <a:rPr lang="en-US" dirty="0" smtClean="0"/>
              <a:t>,…..</a:t>
            </a:r>
          </a:p>
          <a:p>
            <a:pPr marL="0" indent="0">
              <a:buNone/>
            </a:pPr>
            <a:r>
              <a:rPr lang="en-US" dirty="0" err="1" smtClean="0"/>
              <a:t>Nguyên</a:t>
            </a:r>
            <a:r>
              <a:rPr lang="en-US" dirty="0" smtClean="0"/>
              <a:t> </a:t>
            </a:r>
            <a:r>
              <a:rPr lang="en-US" dirty="0" err="1" smtClean="0"/>
              <a:t>nhân</a:t>
            </a:r>
            <a:r>
              <a:rPr lang="en-US" dirty="0" smtClean="0"/>
              <a:t>: </a:t>
            </a:r>
          </a:p>
          <a:p>
            <a:pPr>
              <a:buFontTx/>
              <a:buChar char="-"/>
            </a:pPr>
            <a:r>
              <a:rPr lang="en-US" dirty="0" err="1" smtClean="0"/>
              <a:t>Yếu</a:t>
            </a:r>
            <a:r>
              <a:rPr lang="en-US" dirty="0" smtClean="0"/>
              <a:t> </a:t>
            </a:r>
            <a:r>
              <a:rPr lang="en-US" dirty="0" err="1" smtClean="0"/>
              <a:t>tố</a:t>
            </a:r>
            <a:r>
              <a:rPr lang="en-US" dirty="0" smtClean="0"/>
              <a:t> di </a:t>
            </a:r>
            <a:r>
              <a:rPr lang="en-US" dirty="0" err="1" smtClean="0"/>
              <a:t>truyền</a:t>
            </a:r>
            <a:r>
              <a:rPr lang="en-US" dirty="0" smtClean="0"/>
              <a:t> </a:t>
            </a:r>
          </a:p>
          <a:p>
            <a:pPr>
              <a:buFontTx/>
              <a:buChar char="-"/>
            </a:pPr>
            <a:r>
              <a:rPr lang="en-US" dirty="0" err="1" smtClean="0"/>
              <a:t>Yếu</a:t>
            </a:r>
            <a:r>
              <a:rPr lang="en-US" dirty="0" smtClean="0"/>
              <a:t> </a:t>
            </a:r>
            <a:r>
              <a:rPr lang="en-US" dirty="0" err="1" smtClean="0"/>
              <a:t>tố</a:t>
            </a:r>
            <a:r>
              <a:rPr lang="en-US" dirty="0" smtClean="0"/>
              <a:t> </a:t>
            </a:r>
            <a:r>
              <a:rPr lang="en-US" dirty="0" err="1" smtClean="0"/>
              <a:t>môi</a:t>
            </a:r>
            <a:r>
              <a:rPr lang="en-US" dirty="0" smtClean="0"/>
              <a:t> </a:t>
            </a:r>
            <a:r>
              <a:rPr lang="en-US" dirty="0" err="1" smtClean="0"/>
              <a:t>trường</a:t>
            </a:r>
            <a:endParaRPr lang="en-US" dirty="0" smtClean="0"/>
          </a:p>
          <a:p>
            <a:pPr>
              <a:buFontTx/>
              <a:buChar char="-"/>
            </a:pPr>
            <a:r>
              <a:rPr lang="en-US" dirty="0" err="1" smtClean="0"/>
              <a:t>Tuổi</a:t>
            </a:r>
            <a:r>
              <a:rPr lang="en-US" dirty="0" smtClean="0"/>
              <a:t> </a:t>
            </a:r>
            <a:r>
              <a:rPr lang="en-US" dirty="0" err="1" smtClean="0"/>
              <a:t>thọ</a:t>
            </a:r>
            <a:r>
              <a:rPr lang="en-US" dirty="0" smtClean="0"/>
              <a:t> </a:t>
            </a:r>
            <a:r>
              <a:rPr lang="en-US" dirty="0" err="1" smtClean="0"/>
              <a:t>càng</a:t>
            </a:r>
            <a:r>
              <a:rPr lang="en-US" dirty="0" smtClean="0"/>
              <a:t> </a:t>
            </a:r>
            <a:r>
              <a:rPr lang="en-US" dirty="0" err="1" smtClean="0"/>
              <a:t>cao</a:t>
            </a:r>
            <a:r>
              <a:rPr lang="en-US" dirty="0" smtClean="0"/>
              <a:t> =&gt; </a:t>
            </a:r>
            <a:r>
              <a:rPr lang="en-US" dirty="0" err="1" smtClean="0"/>
              <a:t>nguy</a:t>
            </a:r>
            <a:r>
              <a:rPr lang="en-US" dirty="0" smtClean="0"/>
              <a:t> </a:t>
            </a:r>
            <a:r>
              <a:rPr lang="en-US" dirty="0" err="1" smtClean="0"/>
              <a:t>cơ</a:t>
            </a:r>
            <a:r>
              <a:rPr lang="en-US" dirty="0" smtClean="0"/>
              <a:t> </a:t>
            </a:r>
            <a:r>
              <a:rPr lang="en-US" dirty="0" err="1" smtClean="0"/>
              <a:t>càng</a:t>
            </a:r>
            <a:r>
              <a:rPr lang="en-US" dirty="0" smtClean="0"/>
              <a:t> </a:t>
            </a:r>
            <a:r>
              <a:rPr lang="en-US" dirty="0" err="1" smtClean="0"/>
              <a:t>lớn</a:t>
            </a:r>
            <a:endParaRPr lang="en-US" dirty="0" smtClean="0"/>
          </a:p>
          <a:p>
            <a:pPr marL="0" indent="0">
              <a:buNone/>
            </a:pPr>
            <a:endParaRPr lang="en-US" dirty="0"/>
          </a:p>
        </p:txBody>
      </p:sp>
    </p:spTree>
    <p:extLst>
      <p:ext uri="{BB962C8B-B14F-4D97-AF65-F5344CB8AC3E}">
        <p14:creationId xmlns:p14="http://schemas.microsoft.com/office/powerpoint/2010/main" val="2059568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549275"/>
          </a:xfrm>
        </p:spPr>
        <p:txBody>
          <a:bodyPr>
            <a:normAutofit fontScale="90000"/>
          </a:bodyPr>
          <a:lstStyle/>
          <a:p>
            <a:r>
              <a:rPr lang="en-US" dirty="0" err="1" smtClean="0"/>
              <a:t>Cơ</a:t>
            </a:r>
            <a:r>
              <a:rPr lang="en-US" dirty="0" smtClean="0"/>
              <a:t> </a:t>
            </a:r>
            <a:r>
              <a:rPr lang="en-US" dirty="0" err="1" smtClean="0"/>
              <a:t>chế</a:t>
            </a:r>
            <a:r>
              <a:rPr lang="en-US" dirty="0" smtClean="0"/>
              <a:t> </a:t>
            </a:r>
            <a:r>
              <a:rPr lang="en-US" dirty="0" err="1" smtClean="0"/>
              <a:t>bệnh</a:t>
            </a:r>
            <a:r>
              <a:rPr lang="en-US" dirty="0" smtClean="0"/>
              <a:t> </a:t>
            </a:r>
            <a:r>
              <a:rPr lang="en-US" dirty="0" err="1" smtClean="0"/>
              <a:t>sinh</a:t>
            </a:r>
            <a:endParaRPr lang="en-US" dirty="0"/>
          </a:p>
        </p:txBody>
      </p:sp>
      <p:sp>
        <p:nvSpPr>
          <p:cNvPr id="3" name="Text Placeholder 2"/>
          <p:cNvSpPr>
            <a:spLocks noGrp="1"/>
          </p:cNvSpPr>
          <p:nvPr>
            <p:ph type="body" idx="1"/>
          </p:nvPr>
        </p:nvSpPr>
        <p:spPr>
          <a:xfrm>
            <a:off x="839788" y="914401"/>
            <a:ext cx="5157787" cy="502276"/>
          </a:xfrm>
        </p:spPr>
        <p:txBody>
          <a:bodyPr/>
          <a:lstStyle/>
          <a:p>
            <a:r>
              <a:rPr lang="en-US" dirty="0" smtClean="0"/>
              <a:t>ĐTĐ </a:t>
            </a:r>
            <a:r>
              <a:rPr lang="en-US" dirty="0" err="1" smtClean="0"/>
              <a:t>typ</a:t>
            </a:r>
            <a:r>
              <a:rPr lang="en-US" dirty="0" smtClean="0"/>
              <a:t> 1</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1584101"/>
            <a:ext cx="4620854" cy="4605562"/>
          </a:xfrm>
        </p:spPr>
      </p:pic>
      <p:sp>
        <p:nvSpPr>
          <p:cNvPr id="5" name="Text Placeholder 4"/>
          <p:cNvSpPr>
            <a:spLocks noGrp="1"/>
          </p:cNvSpPr>
          <p:nvPr>
            <p:ph type="body" sz="quarter" idx="3"/>
          </p:nvPr>
        </p:nvSpPr>
        <p:spPr>
          <a:xfrm>
            <a:off x="6259512" y="914400"/>
            <a:ext cx="5183188" cy="502277"/>
          </a:xfrm>
        </p:spPr>
        <p:txBody>
          <a:bodyPr/>
          <a:lstStyle/>
          <a:p>
            <a:r>
              <a:rPr lang="en-US" dirty="0" smtClean="0"/>
              <a:t>ĐTĐ </a:t>
            </a:r>
            <a:r>
              <a:rPr lang="en-US" dirty="0" err="1" smtClean="0"/>
              <a:t>typ</a:t>
            </a:r>
            <a:r>
              <a:rPr lang="en-US" dirty="0" smtClean="0"/>
              <a:t> 2</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09966" y="1584100"/>
            <a:ext cx="5332535" cy="4700789"/>
          </a:xfrm>
        </p:spPr>
      </p:pic>
    </p:spTree>
    <p:extLst>
      <p:ext uri="{BB962C8B-B14F-4D97-AF65-F5344CB8AC3E}">
        <p14:creationId xmlns:p14="http://schemas.microsoft.com/office/powerpoint/2010/main" val="445672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4" y="107548"/>
            <a:ext cx="10515600" cy="587912"/>
          </a:xfrm>
        </p:spPr>
        <p:txBody>
          <a:bodyPr>
            <a:normAutofit fontScale="90000"/>
          </a:bodyPr>
          <a:lstStyle/>
          <a:p>
            <a:r>
              <a:rPr lang="en-US" dirty="0" smtClean="0"/>
              <a:t>3. </a:t>
            </a:r>
            <a:r>
              <a:rPr lang="en-US" dirty="0" err="1" smtClean="0"/>
              <a:t>Triệu</a:t>
            </a:r>
            <a:r>
              <a:rPr lang="en-US" dirty="0" smtClean="0"/>
              <a:t> </a:t>
            </a:r>
            <a:r>
              <a:rPr lang="en-US" dirty="0" err="1" smtClean="0"/>
              <a:t>chứng</a:t>
            </a:r>
            <a:r>
              <a:rPr lang="en-US" dirty="0" smtClean="0"/>
              <a:t> </a:t>
            </a:r>
            <a:r>
              <a:rPr lang="en-US" dirty="0" err="1" smtClean="0"/>
              <a:t>và</a:t>
            </a:r>
            <a:r>
              <a:rPr lang="en-US" dirty="0" smtClean="0"/>
              <a:t> </a:t>
            </a:r>
            <a:r>
              <a:rPr lang="en-US" dirty="0" err="1" smtClean="0"/>
              <a:t>tiêu</a:t>
            </a:r>
            <a:r>
              <a:rPr lang="en-US" dirty="0" smtClean="0"/>
              <a:t> </a:t>
            </a:r>
            <a:r>
              <a:rPr lang="en-US" dirty="0" err="1" smtClean="0"/>
              <a:t>chuẩn</a:t>
            </a:r>
            <a:r>
              <a:rPr lang="en-US" dirty="0" smtClean="0"/>
              <a:t> </a:t>
            </a:r>
            <a:r>
              <a:rPr lang="en-US" dirty="0" err="1" smtClean="0"/>
              <a:t>chẩn</a:t>
            </a:r>
            <a:r>
              <a:rPr lang="en-US" dirty="0" smtClean="0"/>
              <a:t> </a:t>
            </a:r>
            <a:r>
              <a:rPr lang="en-US" dirty="0" err="1" smtClean="0"/>
              <a:t>đoán</a:t>
            </a:r>
            <a:r>
              <a:rPr lang="en-US" dirty="0" smtClean="0"/>
              <a:t>:</a:t>
            </a:r>
            <a:endParaRPr lang="en-US" dirty="0"/>
          </a:p>
        </p:txBody>
      </p:sp>
      <p:sp>
        <p:nvSpPr>
          <p:cNvPr id="3" name="Text Placeholder 2"/>
          <p:cNvSpPr>
            <a:spLocks noGrp="1"/>
          </p:cNvSpPr>
          <p:nvPr>
            <p:ph type="body" idx="1"/>
          </p:nvPr>
        </p:nvSpPr>
        <p:spPr>
          <a:xfrm>
            <a:off x="566671" y="695460"/>
            <a:ext cx="5157787" cy="466054"/>
          </a:xfrm>
        </p:spPr>
        <p:txBody>
          <a:bodyPr>
            <a:normAutofit/>
          </a:bodyPr>
          <a:lstStyle/>
          <a:p>
            <a:r>
              <a:rPr lang="en-US" dirty="0" err="1" smtClean="0"/>
              <a:t>Triệu</a:t>
            </a:r>
            <a:r>
              <a:rPr lang="en-US" dirty="0" smtClean="0"/>
              <a:t> </a:t>
            </a:r>
            <a:r>
              <a:rPr lang="en-US" dirty="0" err="1" smtClean="0"/>
              <a:t>chứng</a:t>
            </a:r>
            <a:r>
              <a:rPr lang="en-US" dirty="0" smtClean="0"/>
              <a:t>:</a:t>
            </a:r>
            <a:endParaRPr lang="en-US" dirty="0"/>
          </a:p>
        </p:txBody>
      </p:sp>
      <p:sp>
        <p:nvSpPr>
          <p:cNvPr id="4" name="Content Placeholder 3"/>
          <p:cNvSpPr>
            <a:spLocks noGrp="1"/>
          </p:cNvSpPr>
          <p:nvPr>
            <p:ph sz="half" idx="2"/>
          </p:nvPr>
        </p:nvSpPr>
        <p:spPr>
          <a:xfrm>
            <a:off x="566671" y="1326523"/>
            <a:ext cx="5430904" cy="5293217"/>
          </a:xfrm>
        </p:spPr>
        <p:txBody>
          <a:bodyPr>
            <a:normAutofit fontScale="92500" lnSpcReduction="10000"/>
          </a:bodyPr>
          <a:lstStyle/>
          <a:p>
            <a:pPr marL="0" indent="0">
              <a:buNone/>
            </a:pPr>
            <a:r>
              <a:rPr lang="en-US" dirty="0" err="1"/>
              <a:t>Hậu</a:t>
            </a:r>
            <a:r>
              <a:rPr lang="en-US" dirty="0"/>
              <a:t> </a:t>
            </a:r>
            <a:r>
              <a:rPr lang="en-US" dirty="0" err="1"/>
              <a:t>quả</a:t>
            </a:r>
            <a:r>
              <a:rPr lang="en-US" dirty="0"/>
              <a:t> </a:t>
            </a:r>
            <a:r>
              <a:rPr lang="en-US" dirty="0" err="1"/>
              <a:t>trực</a:t>
            </a:r>
            <a:r>
              <a:rPr lang="en-US" dirty="0"/>
              <a:t> </a:t>
            </a:r>
            <a:r>
              <a:rPr lang="en-US" dirty="0" err="1"/>
              <a:t>tiếp</a:t>
            </a:r>
            <a:r>
              <a:rPr lang="en-US" dirty="0"/>
              <a:t> </a:t>
            </a:r>
            <a:r>
              <a:rPr lang="en-US" dirty="0" err="1"/>
              <a:t>của</a:t>
            </a:r>
            <a:r>
              <a:rPr lang="en-US" dirty="0"/>
              <a:t> </a:t>
            </a:r>
            <a:r>
              <a:rPr lang="en-US" dirty="0" err="1"/>
              <a:t>tăng</a:t>
            </a:r>
            <a:r>
              <a:rPr lang="en-US" dirty="0"/>
              <a:t> glucose </a:t>
            </a:r>
            <a:r>
              <a:rPr lang="en-US" dirty="0" err="1" smtClean="0"/>
              <a:t>máu</a:t>
            </a:r>
            <a:r>
              <a:rPr lang="en-US" dirty="0" smtClean="0"/>
              <a:t>:</a:t>
            </a:r>
          </a:p>
          <a:p>
            <a:pPr>
              <a:buFontTx/>
              <a:buChar char="-"/>
            </a:pPr>
            <a:r>
              <a:rPr lang="vi-VN" dirty="0" smtClean="0">
                <a:latin typeface="Calibri" panose="020F0502020204030204" pitchFamily="34" charset="0"/>
              </a:rPr>
              <a:t>Đái </a:t>
            </a:r>
            <a:r>
              <a:rPr lang="vi-VN" dirty="0">
                <a:latin typeface="Calibri" panose="020F0502020204030204" pitchFamily="34" charset="0"/>
              </a:rPr>
              <a:t>nhiều lần, lượng nước tiểu tăng, tiểu đêm và khát nhiều </a:t>
            </a:r>
            <a:endParaRPr lang="en-US" dirty="0" smtClean="0">
              <a:latin typeface="Calibri" panose="020F0502020204030204" pitchFamily="34" charset="0"/>
            </a:endParaRPr>
          </a:p>
          <a:p>
            <a:pPr>
              <a:buFontTx/>
              <a:buChar char="-"/>
            </a:pPr>
            <a:r>
              <a:rPr lang="en-US" dirty="0" err="1"/>
              <a:t>Rối</a:t>
            </a:r>
            <a:r>
              <a:rPr lang="en-US" dirty="0"/>
              <a:t> </a:t>
            </a:r>
            <a:r>
              <a:rPr lang="en-US" dirty="0" err="1"/>
              <a:t>loạn</a:t>
            </a:r>
            <a:r>
              <a:rPr lang="en-US" dirty="0"/>
              <a:t> </a:t>
            </a:r>
            <a:r>
              <a:rPr lang="en-US" dirty="0" err="1"/>
              <a:t>thị</a:t>
            </a:r>
            <a:r>
              <a:rPr lang="en-US" dirty="0"/>
              <a:t> </a:t>
            </a:r>
            <a:r>
              <a:rPr lang="en-US" dirty="0" err="1" smtClean="0"/>
              <a:t>giác</a:t>
            </a:r>
            <a:endParaRPr lang="en-US" dirty="0" smtClean="0"/>
          </a:p>
          <a:p>
            <a:pPr>
              <a:buFontTx/>
              <a:buChar char="-"/>
            </a:pPr>
            <a:r>
              <a:rPr lang="en-US" dirty="0"/>
              <a:t> </a:t>
            </a:r>
            <a:r>
              <a:rPr lang="en-US" dirty="0" err="1"/>
              <a:t>Viêm</a:t>
            </a:r>
            <a:r>
              <a:rPr lang="en-US" dirty="0"/>
              <a:t> </a:t>
            </a:r>
            <a:r>
              <a:rPr lang="en-US" dirty="0" err="1"/>
              <a:t>âm</a:t>
            </a:r>
            <a:r>
              <a:rPr lang="en-US" dirty="0"/>
              <a:t> </a:t>
            </a:r>
            <a:r>
              <a:rPr lang="en-US" dirty="0" err="1"/>
              <a:t>hộ</a:t>
            </a:r>
            <a:r>
              <a:rPr lang="en-US" dirty="0"/>
              <a:t>, </a:t>
            </a:r>
            <a:r>
              <a:rPr lang="en-US" dirty="0" err="1"/>
              <a:t>âm</a:t>
            </a:r>
            <a:r>
              <a:rPr lang="en-US" dirty="0"/>
              <a:t> </a:t>
            </a:r>
            <a:r>
              <a:rPr lang="en-US" dirty="0" err="1"/>
              <a:t>đạo</a:t>
            </a:r>
            <a:r>
              <a:rPr lang="en-US" dirty="0"/>
              <a:t>, </a:t>
            </a:r>
            <a:r>
              <a:rPr lang="en-US" dirty="0" err="1"/>
              <a:t>niệu</a:t>
            </a:r>
            <a:r>
              <a:rPr lang="en-US" dirty="0"/>
              <a:t> </a:t>
            </a:r>
            <a:r>
              <a:rPr lang="en-US" dirty="0" err="1"/>
              <a:t>đạo</a:t>
            </a:r>
            <a:r>
              <a:rPr lang="en-US" dirty="0"/>
              <a:t>, </a:t>
            </a:r>
            <a:r>
              <a:rPr lang="en-US" dirty="0" err="1"/>
              <a:t>bao</a:t>
            </a:r>
            <a:r>
              <a:rPr lang="en-US" dirty="0"/>
              <a:t> qui </a:t>
            </a:r>
            <a:r>
              <a:rPr lang="en-US" dirty="0" err="1"/>
              <a:t>đầu</a:t>
            </a:r>
            <a:r>
              <a:rPr lang="en-US" dirty="0"/>
              <a:t> </a:t>
            </a:r>
            <a:endParaRPr lang="en-US" dirty="0" smtClean="0"/>
          </a:p>
          <a:p>
            <a:pPr marL="0" indent="0">
              <a:buNone/>
            </a:pPr>
            <a:r>
              <a:rPr lang="en-US" dirty="0" err="1"/>
              <a:t>Hậu</a:t>
            </a:r>
            <a:r>
              <a:rPr lang="en-US" dirty="0"/>
              <a:t> </a:t>
            </a:r>
            <a:r>
              <a:rPr lang="en-US" dirty="0" err="1"/>
              <a:t>quả</a:t>
            </a:r>
            <a:r>
              <a:rPr lang="en-US" dirty="0"/>
              <a:t> </a:t>
            </a:r>
            <a:r>
              <a:rPr lang="en-US" dirty="0" err="1"/>
              <a:t>của</a:t>
            </a:r>
            <a:r>
              <a:rPr lang="en-US" dirty="0"/>
              <a:t> </a:t>
            </a:r>
            <a:r>
              <a:rPr lang="en-US" dirty="0" err="1"/>
              <a:t>rối</a:t>
            </a:r>
            <a:r>
              <a:rPr lang="en-US" dirty="0"/>
              <a:t> </a:t>
            </a:r>
            <a:r>
              <a:rPr lang="en-US" dirty="0" err="1"/>
              <a:t>loạn</a:t>
            </a:r>
            <a:r>
              <a:rPr lang="en-US" dirty="0"/>
              <a:t> </a:t>
            </a:r>
            <a:r>
              <a:rPr lang="en-US" dirty="0" err="1"/>
              <a:t>chuyển</a:t>
            </a:r>
            <a:r>
              <a:rPr lang="en-US" dirty="0"/>
              <a:t> </a:t>
            </a:r>
            <a:r>
              <a:rPr lang="en-US" dirty="0" err="1"/>
              <a:t>hóa</a:t>
            </a:r>
            <a:r>
              <a:rPr lang="en-US" dirty="0"/>
              <a:t> glucose </a:t>
            </a:r>
            <a:endParaRPr lang="en-US" dirty="0" smtClean="0"/>
          </a:p>
          <a:p>
            <a:pPr>
              <a:buFontTx/>
              <a:buChar char="-"/>
            </a:pPr>
            <a:r>
              <a:rPr lang="en-US" dirty="0" err="1" smtClean="0"/>
              <a:t>Ngủ</a:t>
            </a:r>
            <a:r>
              <a:rPr lang="en-US" dirty="0" smtClean="0"/>
              <a:t> </a:t>
            </a:r>
            <a:r>
              <a:rPr lang="en-US" dirty="0" err="1"/>
              <a:t>lịm</a:t>
            </a:r>
            <a:r>
              <a:rPr lang="en-US" dirty="0"/>
              <a:t>, </a:t>
            </a:r>
            <a:r>
              <a:rPr lang="en-US" dirty="0" err="1"/>
              <a:t>yếu</a:t>
            </a:r>
            <a:r>
              <a:rPr lang="en-US" dirty="0"/>
              <a:t> </a:t>
            </a:r>
            <a:r>
              <a:rPr lang="en-US" dirty="0" err="1"/>
              <a:t>mệt</a:t>
            </a:r>
            <a:r>
              <a:rPr lang="en-US" dirty="0"/>
              <a:t>, </a:t>
            </a:r>
            <a:r>
              <a:rPr lang="en-US" dirty="0" err="1"/>
              <a:t>giảm</a:t>
            </a:r>
            <a:r>
              <a:rPr lang="en-US" dirty="0"/>
              <a:t> </a:t>
            </a:r>
            <a:r>
              <a:rPr lang="en-US" dirty="0" err="1"/>
              <a:t>cân</a:t>
            </a:r>
            <a:r>
              <a:rPr lang="en-US" dirty="0"/>
              <a:t> </a:t>
            </a:r>
            <a:endParaRPr lang="en-US" dirty="0" smtClean="0"/>
          </a:p>
          <a:p>
            <a:pPr>
              <a:buFontTx/>
              <a:buChar char="-"/>
            </a:pPr>
            <a:r>
              <a:rPr lang="en-US" dirty="0" err="1"/>
              <a:t>Nhiễm</a:t>
            </a:r>
            <a:r>
              <a:rPr lang="en-US" dirty="0"/>
              <a:t> </a:t>
            </a:r>
            <a:r>
              <a:rPr lang="en-US" dirty="0" err="1"/>
              <a:t>toan</a:t>
            </a:r>
            <a:r>
              <a:rPr lang="en-US" dirty="0"/>
              <a:t> </a:t>
            </a:r>
            <a:r>
              <a:rPr lang="en-US" dirty="0" err="1" smtClean="0"/>
              <a:t>ceton</a:t>
            </a:r>
            <a:endParaRPr lang="en-US" dirty="0" smtClean="0"/>
          </a:p>
          <a:p>
            <a:pPr marL="0" indent="0">
              <a:buNone/>
            </a:pPr>
            <a:r>
              <a:rPr lang="en-US" dirty="0" err="1" smtClean="0"/>
              <a:t>Biến</a:t>
            </a:r>
            <a:r>
              <a:rPr lang="en-US" dirty="0" smtClean="0"/>
              <a:t> </a:t>
            </a:r>
            <a:r>
              <a:rPr lang="en-US" dirty="0" err="1"/>
              <a:t>chứng</a:t>
            </a:r>
            <a:r>
              <a:rPr lang="en-US" dirty="0"/>
              <a:t> </a:t>
            </a:r>
            <a:r>
              <a:rPr lang="en-US" dirty="0" err="1"/>
              <a:t>mãn</a:t>
            </a:r>
            <a:r>
              <a:rPr lang="en-US" dirty="0"/>
              <a:t> </a:t>
            </a:r>
            <a:r>
              <a:rPr lang="en-US" dirty="0" err="1"/>
              <a:t>tính</a:t>
            </a:r>
            <a:r>
              <a:rPr lang="en-US" dirty="0"/>
              <a:t> </a:t>
            </a:r>
            <a:r>
              <a:rPr lang="en-US" dirty="0" err="1"/>
              <a:t>của</a:t>
            </a:r>
            <a:r>
              <a:rPr lang="en-US" dirty="0"/>
              <a:t> </a:t>
            </a:r>
            <a:r>
              <a:rPr lang="en-US" dirty="0" err="1"/>
              <a:t>tăng</a:t>
            </a:r>
            <a:r>
              <a:rPr lang="en-US" dirty="0"/>
              <a:t> glucose </a:t>
            </a:r>
            <a:r>
              <a:rPr lang="en-US" dirty="0" err="1"/>
              <a:t>và</a:t>
            </a:r>
            <a:r>
              <a:rPr lang="en-US" dirty="0"/>
              <a:t> </a:t>
            </a:r>
            <a:r>
              <a:rPr lang="en-US" dirty="0" smtClean="0"/>
              <a:t>lipid </a:t>
            </a:r>
            <a:r>
              <a:rPr lang="en-US" dirty="0" err="1" smtClean="0"/>
              <a:t>máu</a:t>
            </a:r>
            <a:r>
              <a:rPr lang="en-US" dirty="0" smtClean="0"/>
              <a:t> =&gt; </a:t>
            </a:r>
            <a:r>
              <a:rPr lang="en-US" dirty="0" err="1" smtClean="0"/>
              <a:t>hôn</a:t>
            </a:r>
            <a:r>
              <a:rPr lang="en-US" dirty="0" smtClean="0"/>
              <a:t> </a:t>
            </a:r>
            <a:r>
              <a:rPr lang="en-US" dirty="0" err="1" smtClean="0"/>
              <a:t>mê,nhiễm</a:t>
            </a:r>
            <a:r>
              <a:rPr lang="en-US" dirty="0" smtClean="0"/>
              <a:t> </a:t>
            </a:r>
            <a:r>
              <a:rPr lang="en-US" dirty="0" err="1" smtClean="0"/>
              <a:t>toan</a:t>
            </a:r>
            <a:r>
              <a:rPr lang="en-US" dirty="0" smtClean="0"/>
              <a:t>,…</a:t>
            </a:r>
          </a:p>
          <a:p>
            <a:pPr marL="0" indent="0">
              <a:buNone/>
            </a:pPr>
            <a:endParaRPr lang="en-US" dirty="0" smtClean="0"/>
          </a:p>
          <a:p>
            <a:pPr marL="0" indent="0">
              <a:buNone/>
            </a:pPr>
            <a:endParaRPr lang="en-US" dirty="0"/>
          </a:p>
        </p:txBody>
      </p:sp>
      <p:pic>
        <p:nvPicPr>
          <p:cNvPr id="14" name="Content Placeholder 13"/>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t="3261" r="3105"/>
          <a:stretch/>
        </p:blipFill>
        <p:spPr>
          <a:xfrm>
            <a:off x="6246254" y="695460"/>
            <a:ext cx="5628067" cy="5924279"/>
          </a:xfrm>
          <a:prstGeom prst="rect">
            <a:avLst/>
          </a:prstGeom>
        </p:spPr>
      </p:pic>
    </p:spTree>
    <p:extLst>
      <p:ext uri="{BB962C8B-B14F-4D97-AF65-F5344CB8AC3E}">
        <p14:creationId xmlns:p14="http://schemas.microsoft.com/office/powerpoint/2010/main" val="3894108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942"/>
            <a:ext cx="10515600" cy="433365"/>
          </a:xfrm>
        </p:spPr>
        <p:txBody>
          <a:bodyPr>
            <a:normAutofit fontScale="90000"/>
          </a:bodyPr>
          <a:lstStyle/>
          <a:p>
            <a:r>
              <a:rPr lang="en-US" dirty="0" err="1" smtClean="0"/>
              <a:t>Tiêu</a:t>
            </a:r>
            <a:r>
              <a:rPr lang="en-US" dirty="0" smtClean="0"/>
              <a:t> </a:t>
            </a:r>
            <a:r>
              <a:rPr lang="en-US" dirty="0" err="1" smtClean="0"/>
              <a:t>chuẩn</a:t>
            </a:r>
            <a:r>
              <a:rPr lang="en-US" dirty="0" smtClean="0"/>
              <a:t> </a:t>
            </a:r>
            <a:r>
              <a:rPr lang="en-US" dirty="0" err="1" smtClean="0"/>
              <a:t>chẩn</a:t>
            </a:r>
            <a:r>
              <a:rPr lang="en-US" dirty="0" smtClean="0"/>
              <a:t> </a:t>
            </a:r>
            <a:r>
              <a:rPr lang="en-US" dirty="0" err="1" smtClean="0"/>
              <a:t>đoán</a:t>
            </a:r>
            <a:r>
              <a:rPr lang="en-US" dirty="0" smtClean="0"/>
              <a:t>: </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277" y="811369"/>
            <a:ext cx="5228822" cy="5731099"/>
          </a:xfrm>
        </p:spPr>
      </p:pic>
      <p:sp>
        <p:nvSpPr>
          <p:cNvPr id="10" name="TextBox 9"/>
          <p:cNvSpPr txBox="1"/>
          <p:nvPr/>
        </p:nvSpPr>
        <p:spPr>
          <a:xfrm>
            <a:off x="5859887" y="388624"/>
            <a:ext cx="6332113" cy="6278642"/>
          </a:xfrm>
          <a:prstGeom prst="rect">
            <a:avLst/>
          </a:prstGeom>
          <a:noFill/>
        </p:spPr>
        <p:txBody>
          <a:bodyPr wrap="square" rtlCol="0">
            <a:spAutoFit/>
          </a:bodyPr>
          <a:lstStyle/>
          <a:p>
            <a:r>
              <a:rPr lang="en-US" sz="2400" dirty="0" err="1">
                <a:cs typeface="Times New Roman" pitchFamily="18" charset="0"/>
              </a:rPr>
              <a:t>Đ</a:t>
            </a:r>
            <a:r>
              <a:rPr lang="en-US" sz="2400" dirty="0" err="1" smtClean="0">
                <a:cs typeface="Times New Roman" pitchFamily="18" charset="0"/>
              </a:rPr>
              <a:t>ối</a:t>
            </a:r>
            <a:r>
              <a:rPr lang="en-US" sz="2400" dirty="0" smtClean="0">
                <a:cs typeface="Times New Roman" pitchFamily="18" charset="0"/>
              </a:rPr>
              <a:t> </a:t>
            </a:r>
            <a:r>
              <a:rPr lang="en-US" sz="2400" dirty="0" err="1">
                <a:cs typeface="Times New Roman" pitchFamily="18" charset="0"/>
              </a:rPr>
              <a:t>tượng</a:t>
            </a:r>
            <a:r>
              <a:rPr lang="en-US" sz="2400" dirty="0">
                <a:cs typeface="Times New Roman" pitchFamily="18" charset="0"/>
              </a:rPr>
              <a:t> </a:t>
            </a:r>
            <a:r>
              <a:rPr lang="en-US" sz="2400" dirty="0" err="1">
                <a:cs typeface="Times New Roman" pitchFamily="18" charset="0"/>
              </a:rPr>
              <a:t>có</a:t>
            </a:r>
            <a:r>
              <a:rPr lang="en-US" sz="2400" dirty="0">
                <a:cs typeface="Times New Roman" pitchFamily="18" charset="0"/>
              </a:rPr>
              <a:t> </a:t>
            </a:r>
            <a:r>
              <a:rPr lang="en-US" sz="2400" dirty="0" err="1">
                <a:cs typeface="Times New Roman" pitchFamily="18" charset="0"/>
              </a:rPr>
              <a:t>yếu</a:t>
            </a:r>
            <a:r>
              <a:rPr lang="en-US" sz="2400" dirty="0">
                <a:cs typeface="Times New Roman" pitchFamily="18" charset="0"/>
              </a:rPr>
              <a:t> </a:t>
            </a:r>
            <a:r>
              <a:rPr lang="en-US" sz="2400" dirty="0" err="1">
                <a:cs typeface="Times New Roman" pitchFamily="18" charset="0"/>
              </a:rPr>
              <a:t>tố</a:t>
            </a:r>
            <a:r>
              <a:rPr lang="en-US" sz="2400" dirty="0">
                <a:cs typeface="Times New Roman" pitchFamily="18" charset="0"/>
              </a:rPr>
              <a:t> </a:t>
            </a:r>
            <a:r>
              <a:rPr lang="en-US" sz="2400" dirty="0" err="1">
                <a:cs typeface="Times New Roman" pitchFamily="18" charset="0"/>
              </a:rPr>
              <a:t>nguy</a:t>
            </a:r>
            <a:r>
              <a:rPr lang="en-US" sz="2400" dirty="0">
                <a:cs typeface="Times New Roman" pitchFamily="18" charset="0"/>
              </a:rPr>
              <a:t> </a:t>
            </a:r>
            <a:r>
              <a:rPr lang="en-US" sz="2400" dirty="0" err="1">
                <a:cs typeface="Times New Roman" pitchFamily="18" charset="0"/>
              </a:rPr>
              <a:t>cơ</a:t>
            </a:r>
            <a:r>
              <a:rPr lang="en-US" sz="2400" dirty="0">
                <a:cs typeface="Times New Roman" pitchFamily="18" charset="0"/>
              </a:rPr>
              <a:t> </a:t>
            </a:r>
            <a:r>
              <a:rPr lang="en-US" sz="2400" dirty="0" err="1">
                <a:cs typeface="Times New Roman" pitchFamily="18" charset="0"/>
              </a:rPr>
              <a:t>để</a:t>
            </a:r>
            <a:r>
              <a:rPr lang="en-US" sz="2400" dirty="0">
                <a:cs typeface="Times New Roman" pitchFamily="18" charset="0"/>
              </a:rPr>
              <a:t> </a:t>
            </a:r>
            <a:r>
              <a:rPr lang="en-US" sz="2400" dirty="0" err="1">
                <a:cs typeface="Times New Roman" pitchFamily="18" charset="0"/>
              </a:rPr>
              <a:t>sàng</a:t>
            </a:r>
            <a:r>
              <a:rPr lang="en-US" sz="2400" dirty="0">
                <a:cs typeface="Times New Roman" pitchFamily="18" charset="0"/>
              </a:rPr>
              <a:t> </a:t>
            </a:r>
            <a:r>
              <a:rPr lang="en-US" sz="2400" dirty="0" err="1">
                <a:cs typeface="Times New Roman" pitchFamily="18" charset="0"/>
              </a:rPr>
              <a:t>lọc</a:t>
            </a:r>
            <a:r>
              <a:rPr lang="en-US" sz="2400" dirty="0">
                <a:cs typeface="Times New Roman" pitchFamily="18" charset="0"/>
              </a:rPr>
              <a:t> </a:t>
            </a:r>
            <a:r>
              <a:rPr lang="en-US" sz="2400" dirty="0" err="1">
                <a:cs typeface="Times New Roman" pitchFamily="18" charset="0"/>
              </a:rPr>
              <a:t>bệnh</a:t>
            </a:r>
            <a:r>
              <a:rPr lang="en-US" sz="2400" dirty="0">
                <a:cs typeface="Times New Roman" pitchFamily="18" charset="0"/>
              </a:rPr>
              <a:t> </a:t>
            </a:r>
            <a:r>
              <a:rPr lang="en-US" sz="2400" dirty="0" err="1">
                <a:cs typeface="Times New Roman" pitchFamily="18" charset="0"/>
              </a:rPr>
              <a:t>đtđ</a:t>
            </a:r>
            <a:r>
              <a:rPr lang="en-US" sz="2400" dirty="0">
                <a:cs typeface="Times New Roman" pitchFamily="18" charset="0"/>
              </a:rPr>
              <a:t> </a:t>
            </a:r>
            <a:r>
              <a:rPr lang="en-US" sz="2400" dirty="0" err="1">
                <a:cs typeface="Times New Roman" pitchFamily="18" charset="0"/>
              </a:rPr>
              <a:t>typ</a:t>
            </a:r>
            <a:r>
              <a:rPr lang="en-US" sz="2400" dirty="0">
                <a:cs typeface="Times New Roman" pitchFamily="18" charset="0"/>
              </a:rPr>
              <a:t> </a:t>
            </a:r>
            <a:r>
              <a:rPr lang="en-US" sz="2400" dirty="0" smtClean="0">
                <a:cs typeface="Times New Roman" pitchFamily="18" charset="0"/>
              </a:rPr>
              <a:t>2: </a:t>
            </a:r>
            <a:endParaRPr lang="en-US" sz="2400" dirty="0">
              <a:cs typeface="Times New Roman" pitchFamily="18" charset="0"/>
            </a:endParaRPr>
          </a:p>
          <a:p>
            <a:pPr>
              <a:buFontTx/>
              <a:buChar char="-"/>
            </a:pPr>
            <a:r>
              <a:rPr lang="en-US" sz="2400" dirty="0" err="1" smtClean="0">
                <a:cs typeface="Times New Roman" pitchFamily="18" charset="0"/>
              </a:rPr>
              <a:t>Tuổi</a:t>
            </a:r>
            <a:r>
              <a:rPr lang="en-US" sz="2400" dirty="0" smtClean="0">
                <a:cs typeface="Times New Roman" pitchFamily="18" charset="0"/>
              </a:rPr>
              <a:t> </a:t>
            </a:r>
            <a:r>
              <a:rPr lang="en-US" sz="2400" dirty="0" err="1">
                <a:cs typeface="Times New Roman" pitchFamily="18" charset="0"/>
              </a:rPr>
              <a:t>trên</a:t>
            </a:r>
            <a:r>
              <a:rPr lang="en-US" sz="2400" dirty="0">
                <a:cs typeface="Times New Roman" pitchFamily="18" charset="0"/>
              </a:rPr>
              <a:t> 45, BMI </a:t>
            </a:r>
            <a:r>
              <a:rPr lang="en-US" sz="2400" dirty="0" err="1">
                <a:cs typeface="Times New Roman" pitchFamily="18" charset="0"/>
              </a:rPr>
              <a:t>trên</a:t>
            </a:r>
            <a:r>
              <a:rPr lang="en-US" sz="2400" dirty="0">
                <a:cs typeface="Times New Roman" pitchFamily="18" charset="0"/>
              </a:rPr>
              <a:t> 23</a:t>
            </a:r>
          </a:p>
          <a:p>
            <a:pPr>
              <a:buFontTx/>
              <a:buChar char="-"/>
            </a:pPr>
            <a:r>
              <a:rPr lang="en-US" sz="2400" dirty="0">
                <a:cs typeface="Times New Roman" pitchFamily="18" charset="0"/>
              </a:rPr>
              <a:t>HATT &gt;=140/</a:t>
            </a:r>
            <a:r>
              <a:rPr lang="en-US" sz="2400" dirty="0" err="1">
                <a:cs typeface="Times New Roman" pitchFamily="18" charset="0"/>
              </a:rPr>
              <a:t>HATTr</a:t>
            </a:r>
            <a:r>
              <a:rPr lang="en-US" sz="2400" dirty="0">
                <a:cs typeface="Times New Roman" pitchFamily="18" charset="0"/>
              </a:rPr>
              <a:t> &gt;=85 mmHg</a:t>
            </a:r>
          </a:p>
          <a:p>
            <a:pPr>
              <a:buFontTx/>
              <a:buChar char="-"/>
            </a:pPr>
            <a:r>
              <a:rPr lang="en-US" sz="2400" dirty="0" err="1">
                <a:cs typeface="Times New Roman" pitchFamily="18" charset="0"/>
              </a:rPr>
              <a:t>Trong</a:t>
            </a:r>
            <a:r>
              <a:rPr lang="en-US" sz="2400" dirty="0">
                <a:cs typeface="Times New Roman" pitchFamily="18" charset="0"/>
              </a:rPr>
              <a:t> </a:t>
            </a:r>
            <a:r>
              <a:rPr lang="en-US" sz="2400" dirty="0" err="1">
                <a:cs typeface="Times New Roman" pitchFamily="18" charset="0"/>
              </a:rPr>
              <a:t>gia</a:t>
            </a:r>
            <a:r>
              <a:rPr lang="en-US" sz="2400" dirty="0">
                <a:cs typeface="Times New Roman" pitchFamily="18" charset="0"/>
              </a:rPr>
              <a:t> </a:t>
            </a:r>
            <a:r>
              <a:rPr lang="en-US" sz="2400" dirty="0" err="1">
                <a:cs typeface="Times New Roman" pitchFamily="18" charset="0"/>
              </a:rPr>
              <a:t>đình</a:t>
            </a:r>
            <a:r>
              <a:rPr lang="en-US" sz="2400" dirty="0">
                <a:cs typeface="Times New Roman" pitchFamily="18" charset="0"/>
              </a:rPr>
              <a:t> </a:t>
            </a:r>
            <a:r>
              <a:rPr lang="en-US" sz="2400" dirty="0" err="1">
                <a:cs typeface="Times New Roman" pitchFamily="18" charset="0"/>
              </a:rPr>
              <a:t>có</a:t>
            </a:r>
            <a:r>
              <a:rPr lang="en-US" sz="2400" dirty="0">
                <a:cs typeface="Times New Roman" pitchFamily="18" charset="0"/>
              </a:rPr>
              <a:t> </a:t>
            </a:r>
            <a:r>
              <a:rPr lang="en-US" sz="2400" dirty="0" err="1">
                <a:cs typeface="Times New Roman" pitchFamily="18" charset="0"/>
              </a:rPr>
              <a:t>người</a:t>
            </a:r>
            <a:r>
              <a:rPr lang="en-US" sz="2400" dirty="0">
                <a:cs typeface="Times New Roman" pitchFamily="18" charset="0"/>
              </a:rPr>
              <a:t> </a:t>
            </a:r>
            <a:r>
              <a:rPr lang="en-US" sz="2400" dirty="0" err="1">
                <a:cs typeface="Times New Roman" pitchFamily="18" charset="0"/>
              </a:rPr>
              <a:t>mắc</a:t>
            </a:r>
            <a:r>
              <a:rPr lang="en-US" sz="2400" dirty="0">
                <a:cs typeface="Times New Roman" pitchFamily="18" charset="0"/>
              </a:rPr>
              <a:t> ĐTĐ </a:t>
            </a:r>
            <a:r>
              <a:rPr lang="en-US" sz="2400" dirty="0" err="1">
                <a:cs typeface="Times New Roman" pitchFamily="18" charset="0"/>
              </a:rPr>
              <a:t>typ</a:t>
            </a:r>
            <a:r>
              <a:rPr lang="en-US" sz="2400" dirty="0">
                <a:cs typeface="Times New Roman" pitchFamily="18" charset="0"/>
              </a:rPr>
              <a:t> 2 (</a:t>
            </a:r>
            <a:r>
              <a:rPr lang="en-US" sz="2400" dirty="0" err="1">
                <a:cs typeface="Times New Roman" pitchFamily="18" charset="0"/>
              </a:rPr>
              <a:t>bố</a:t>
            </a:r>
            <a:r>
              <a:rPr lang="en-US" sz="2400" dirty="0">
                <a:cs typeface="Times New Roman" pitchFamily="18" charset="0"/>
              </a:rPr>
              <a:t>, </a:t>
            </a:r>
            <a:r>
              <a:rPr lang="en-US" sz="2400" dirty="0" err="1">
                <a:cs typeface="Times New Roman" pitchFamily="18" charset="0"/>
              </a:rPr>
              <a:t>mẹ</a:t>
            </a:r>
            <a:r>
              <a:rPr lang="en-US" sz="2400" dirty="0">
                <a:cs typeface="Times New Roman" pitchFamily="18" charset="0"/>
              </a:rPr>
              <a:t>, con…)</a:t>
            </a:r>
          </a:p>
          <a:p>
            <a:pPr>
              <a:buFontTx/>
              <a:buChar char="-"/>
            </a:pPr>
            <a:r>
              <a:rPr lang="en-US" sz="2400" dirty="0" err="1">
                <a:cs typeface="Times New Roman" pitchFamily="18" charset="0"/>
              </a:rPr>
              <a:t>Tiền</a:t>
            </a:r>
            <a:r>
              <a:rPr lang="en-US" sz="2400" dirty="0">
                <a:cs typeface="Times New Roman" pitchFamily="18" charset="0"/>
              </a:rPr>
              <a:t> </a:t>
            </a:r>
            <a:r>
              <a:rPr lang="en-US" sz="2400" dirty="0" err="1">
                <a:cs typeface="Times New Roman" pitchFamily="18" charset="0"/>
              </a:rPr>
              <a:t>sử</a:t>
            </a:r>
            <a:r>
              <a:rPr lang="en-US" sz="2400" dirty="0">
                <a:cs typeface="Times New Roman" pitchFamily="18" charset="0"/>
              </a:rPr>
              <a:t> </a:t>
            </a:r>
            <a:r>
              <a:rPr lang="en-US" sz="2400" dirty="0" err="1">
                <a:cs typeface="Times New Roman" pitchFamily="18" charset="0"/>
              </a:rPr>
              <a:t>được</a:t>
            </a:r>
            <a:r>
              <a:rPr lang="en-US" sz="2400" dirty="0">
                <a:cs typeface="Times New Roman" pitchFamily="18" charset="0"/>
              </a:rPr>
              <a:t> </a:t>
            </a:r>
            <a:r>
              <a:rPr lang="en-US" sz="2400" dirty="0" err="1">
                <a:cs typeface="Times New Roman" pitchFamily="18" charset="0"/>
              </a:rPr>
              <a:t>chuẩn</a:t>
            </a:r>
            <a:r>
              <a:rPr lang="en-US" sz="2400" dirty="0">
                <a:cs typeface="Times New Roman" pitchFamily="18" charset="0"/>
              </a:rPr>
              <a:t> </a:t>
            </a:r>
            <a:r>
              <a:rPr lang="en-US" sz="2400" dirty="0" err="1">
                <a:cs typeface="Times New Roman" pitchFamily="18" charset="0"/>
              </a:rPr>
              <a:t>đoán</a:t>
            </a:r>
            <a:r>
              <a:rPr lang="en-US" sz="2400" dirty="0">
                <a:cs typeface="Times New Roman" pitchFamily="18" charset="0"/>
              </a:rPr>
              <a:t> </a:t>
            </a:r>
            <a:r>
              <a:rPr lang="en-US" sz="2400" dirty="0" err="1">
                <a:cs typeface="Times New Roman" pitchFamily="18" charset="0"/>
              </a:rPr>
              <a:t>hội</a:t>
            </a:r>
            <a:r>
              <a:rPr lang="en-US" sz="2400" dirty="0">
                <a:cs typeface="Times New Roman" pitchFamily="18" charset="0"/>
              </a:rPr>
              <a:t> </a:t>
            </a:r>
            <a:r>
              <a:rPr lang="en-US" sz="2400" dirty="0" err="1">
                <a:cs typeface="Times New Roman" pitchFamily="18" charset="0"/>
              </a:rPr>
              <a:t>chứng</a:t>
            </a:r>
            <a:r>
              <a:rPr lang="en-US" sz="2400" dirty="0">
                <a:cs typeface="Times New Roman" pitchFamily="18" charset="0"/>
              </a:rPr>
              <a:t> </a:t>
            </a:r>
            <a:r>
              <a:rPr lang="en-US" sz="2400" dirty="0" err="1">
                <a:cs typeface="Times New Roman" pitchFamily="18" charset="0"/>
              </a:rPr>
              <a:t>chuyển</a:t>
            </a:r>
            <a:r>
              <a:rPr lang="en-US" sz="2400" dirty="0">
                <a:cs typeface="Times New Roman" pitchFamily="18" charset="0"/>
              </a:rPr>
              <a:t> </a:t>
            </a:r>
            <a:r>
              <a:rPr lang="en-US" sz="2400" dirty="0" err="1">
                <a:cs typeface="Times New Roman" pitchFamily="18" charset="0"/>
              </a:rPr>
              <a:t>hóa</a:t>
            </a:r>
            <a:r>
              <a:rPr lang="en-US" sz="2400" dirty="0">
                <a:cs typeface="Times New Roman" pitchFamily="18" charset="0"/>
              </a:rPr>
              <a:t>, </a:t>
            </a:r>
            <a:r>
              <a:rPr lang="en-US" sz="2400" dirty="0" err="1">
                <a:cs typeface="Times New Roman" pitchFamily="18" charset="0"/>
              </a:rPr>
              <a:t>đái</a:t>
            </a:r>
            <a:r>
              <a:rPr lang="en-US" sz="2400" dirty="0">
                <a:cs typeface="Times New Roman" pitchFamily="18" charset="0"/>
              </a:rPr>
              <a:t> </a:t>
            </a:r>
            <a:r>
              <a:rPr lang="en-US" sz="2400" dirty="0" err="1">
                <a:cs typeface="Times New Roman" pitchFamily="18" charset="0"/>
              </a:rPr>
              <a:t>tháo</a:t>
            </a:r>
            <a:r>
              <a:rPr lang="en-US" sz="2400" dirty="0">
                <a:cs typeface="Times New Roman" pitchFamily="18" charset="0"/>
              </a:rPr>
              <a:t> </a:t>
            </a:r>
            <a:r>
              <a:rPr lang="en-US" sz="2400" dirty="0" err="1">
                <a:cs typeface="Times New Roman" pitchFamily="18" charset="0"/>
              </a:rPr>
              <a:t>đường</a:t>
            </a:r>
            <a:endParaRPr lang="en-US" sz="2400" dirty="0">
              <a:cs typeface="Times New Roman" pitchFamily="18" charset="0"/>
            </a:endParaRPr>
          </a:p>
          <a:p>
            <a:pPr>
              <a:buFontTx/>
              <a:buChar char="-"/>
            </a:pPr>
            <a:r>
              <a:rPr lang="en-US" sz="2400" dirty="0">
                <a:cs typeface="Times New Roman" pitchFamily="18" charset="0"/>
              </a:rPr>
              <a:t>PN </a:t>
            </a:r>
            <a:r>
              <a:rPr lang="en-US" sz="2400" dirty="0" err="1">
                <a:cs typeface="Times New Roman" pitchFamily="18" charset="0"/>
              </a:rPr>
              <a:t>có</a:t>
            </a:r>
            <a:r>
              <a:rPr lang="en-US" sz="2400" dirty="0">
                <a:cs typeface="Times New Roman" pitchFamily="18" charset="0"/>
              </a:rPr>
              <a:t> </a:t>
            </a:r>
            <a:r>
              <a:rPr lang="en-US" sz="2400" dirty="0" err="1">
                <a:cs typeface="Times New Roman" pitchFamily="18" charset="0"/>
              </a:rPr>
              <a:t>tiền</a:t>
            </a:r>
            <a:r>
              <a:rPr lang="en-US" sz="2400" dirty="0">
                <a:cs typeface="Times New Roman" pitchFamily="18" charset="0"/>
              </a:rPr>
              <a:t> </a:t>
            </a:r>
            <a:r>
              <a:rPr lang="en-US" sz="2400" dirty="0" err="1">
                <a:cs typeface="Times New Roman" pitchFamily="18" charset="0"/>
              </a:rPr>
              <a:t>sử</a:t>
            </a:r>
            <a:r>
              <a:rPr lang="en-US" sz="2400" dirty="0">
                <a:cs typeface="Times New Roman" pitchFamily="18" charset="0"/>
              </a:rPr>
              <a:t> </a:t>
            </a:r>
            <a:r>
              <a:rPr lang="en-US" sz="2400" dirty="0" err="1">
                <a:cs typeface="Times New Roman" pitchFamily="18" charset="0"/>
              </a:rPr>
              <a:t>thai</a:t>
            </a:r>
            <a:r>
              <a:rPr lang="en-US" sz="2400" dirty="0">
                <a:cs typeface="Times New Roman" pitchFamily="18" charset="0"/>
              </a:rPr>
              <a:t> </a:t>
            </a:r>
            <a:r>
              <a:rPr lang="en-US" sz="2400" dirty="0" err="1">
                <a:cs typeface="Times New Roman" pitchFamily="18" charset="0"/>
              </a:rPr>
              <a:t>đặc</a:t>
            </a:r>
            <a:r>
              <a:rPr lang="en-US" sz="2400" dirty="0">
                <a:cs typeface="Times New Roman" pitchFamily="18" charset="0"/>
              </a:rPr>
              <a:t> </a:t>
            </a:r>
            <a:r>
              <a:rPr lang="en-US" sz="2400" dirty="0" err="1">
                <a:cs typeface="Times New Roman" pitchFamily="18" charset="0"/>
              </a:rPr>
              <a:t>biệt</a:t>
            </a:r>
            <a:endParaRPr lang="en-US" sz="2400" dirty="0">
              <a:cs typeface="Times New Roman" pitchFamily="18" charset="0"/>
            </a:endParaRPr>
          </a:p>
          <a:p>
            <a:pPr>
              <a:buFontTx/>
              <a:buChar char="-"/>
            </a:pPr>
            <a:r>
              <a:rPr lang="en-US" sz="2400" dirty="0" err="1">
                <a:cs typeface="Times New Roman" pitchFamily="18" charset="0"/>
              </a:rPr>
              <a:t>Người</a:t>
            </a:r>
            <a:r>
              <a:rPr lang="en-US" sz="2400" dirty="0">
                <a:cs typeface="Times New Roman" pitchFamily="18" charset="0"/>
              </a:rPr>
              <a:t> </a:t>
            </a:r>
            <a:r>
              <a:rPr lang="en-US" sz="2400" dirty="0" err="1">
                <a:cs typeface="Times New Roman" pitchFamily="18" charset="0"/>
              </a:rPr>
              <a:t>rối</a:t>
            </a:r>
            <a:r>
              <a:rPr lang="en-US" sz="2400" dirty="0">
                <a:cs typeface="Times New Roman" pitchFamily="18" charset="0"/>
              </a:rPr>
              <a:t> </a:t>
            </a:r>
            <a:r>
              <a:rPr lang="en-US" sz="2400" dirty="0" err="1">
                <a:cs typeface="Times New Roman" pitchFamily="18" charset="0"/>
              </a:rPr>
              <a:t>loạn</a:t>
            </a:r>
            <a:r>
              <a:rPr lang="en-US" sz="2400" dirty="0">
                <a:cs typeface="Times New Roman" pitchFamily="18" charset="0"/>
              </a:rPr>
              <a:t> lipid </a:t>
            </a:r>
            <a:r>
              <a:rPr lang="en-US" sz="2400" dirty="0" err="1">
                <a:cs typeface="Times New Roman" pitchFamily="18" charset="0"/>
              </a:rPr>
              <a:t>máu</a:t>
            </a:r>
            <a:r>
              <a:rPr lang="en-US" sz="2400" dirty="0">
                <a:cs typeface="Times New Roman" pitchFamily="18" charset="0"/>
              </a:rPr>
              <a:t>( </a:t>
            </a:r>
            <a:r>
              <a:rPr lang="en-US" sz="2400" dirty="0" err="1">
                <a:cs typeface="Times New Roman" pitchFamily="18" charset="0"/>
              </a:rPr>
              <a:t>HDLc</a:t>
            </a:r>
            <a:r>
              <a:rPr lang="en-US" sz="2400" dirty="0">
                <a:cs typeface="Times New Roman" pitchFamily="18" charset="0"/>
              </a:rPr>
              <a:t>&lt;0,9 </a:t>
            </a:r>
            <a:r>
              <a:rPr lang="en-US" sz="2400" dirty="0" err="1">
                <a:cs typeface="Times New Roman" pitchFamily="18" charset="0"/>
              </a:rPr>
              <a:t>mmol</a:t>
            </a:r>
            <a:r>
              <a:rPr lang="en-US" sz="2400" dirty="0">
                <a:cs typeface="Times New Roman" pitchFamily="18" charset="0"/>
              </a:rPr>
              <a:t>/l </a:t>
            </a:r>
            <a:r>
              <a:rPr lang="en-US" sz="2400" dirty="0" err="1">
                <a:cs typeface="Times New Roman" pitchFamily="18" charset="0"/>
              </a:rPr>
              <a:t>và</a:t>
            </a:r>
            <a:r>
              <a:rPr lang="en-US" sz="2400" dirty="0">
                <a:cs typeface="Times New Roman" pitchFamily="18" charset="0"/>
              </a:rPr>
              <a:t> </a:t>
            </a:r>
            <a:r>
              <a:rPr lang="en-US" sz="2400" dirty="0" err="1">
                <a:cs typeface="Times New Roman" pitchFamily="18" charset="0"/>
              </a:rPr>
              <a:t>triglycrid</a:t>
            </a:r>
            <a:r>
              <a:rPr lang="en-US" sz="2400" dirty="0">
                <a:cs typeface="Times New Roman" pitchFamily="18" charset="0"/>
              </a:rPr>
              <a:t> &gt; 2,2 </a:t>
            </a:r>
            <a:r>
              <a:rPr lang="en-US" sz="2400" dirty="0" err="1">
                <a:cs typeface="Times New Roman" pitchFamily="18" charset="0"/>
              </a:rPr>
              <a:t>mmol</a:t>
            </a:r>
            <a:r>
              <a:rPr lang="en-US" sz="2400" dirty="0">
                <a:cs typeface="Times New Roman" pitchFamily="18" charset="0"/>
              </a:rPr>
              <a:t>/l</a:t>
            </a:r>
            <a:r>
              <a:rPr lang="en-US" sz="2400" dirty="0" smtClean="0">
                <a:cs typeface="Times New Roman" pitchFamily="18" charset="0"/>
              </a:rPr>
              <a:t>)</a:t>
            </a:r>
          </a:p>
          <a:p>
            <a:r>
              <a:rPr lang="en-US" sz="2400" dirty="0" err="1" smtClean="0">
                <a:cs typeface="Times New Roman" pitchFamily="18" charset="0"/>
              </a:rPr>
              <a:t>Các</a:t>
            </a:r>
            <a:r>
              <a:rPr lang="en-US" sz="2400" dirty="0" smtClean="0">
                <a:cs typeface="Times New Roman" pitchFamily="18" charset="0"/>
              </a:rPr>
              <a:t> </a:t>
            </a:r>
            <a:r>
              <a:rPr lang="en-US" sz="2400" dirty="0" err="1" smtClean="0">
                <a:cs typeface="Times New Roman" pitchFamily="18" charset="0"/>
              </a:rPr>
              <a:t>bước</a:t>
            </a:r>
            <a:r>
              <a:rPr lang="en-US" sz="2400" dirty="0" smtClean="0">
                <a:cs typeface="Times New Roman" pitchFamily="18" charset="0"/>
              </a:rPr>
              <a:t> </a:t>
            </a:r>
            <a:r>
              <a:rPr lang="en-US" sz="2400" dirty="0" err="1" smtClean="0">
                <a:cs typeface="Times New Roman" pitchFamily="18" charset="0"/>
              </a:rPr>
              <a:t>chuẩn</a:t>
            </a:r>
            <a:r>
              <a:rPr lang="en-US" sz="2400" dirty="0" smtClean="0">
                <a:cs typeface="Times New Roman" pitchFamily="18" charset="0"/>
              </a:rPr>
              <a:t> </a:t>
            </a:r>
            <a:r>
              <a:rPr lang="en-US" sz="2400" dirty="0" err="1" smtClean="0">
                <a:cs typeface="Times New Roman" pitchFamily="18" charset="0"/>
              </a:rPr>
              <a:t>đoán</a:t>
            </a:r>
            <a:r>
              <a:rPr lang="en-US" sz="2400" dirty="0" smtClean="0">
                <a:cs typeface="Times New Roman" pitchFamily="18" charset="0"/>
              </a:rPr>
              <a:t>:</a:t>
            </a:r>
            <a:endParaRPr lang="en-US" sz="2400" dirty="0">
              <a:cs typeface="Times New Roman" pitchFamily="18" charset="0"/>
            </a:endParaRPr>
          </a:p>
          <a:p>
            <a:r>
              <a:rPr lang="vi-VN" sz="2400" dirty="0" smtClean="0">
                <a:latin typeface="Calibri" panose="020F0502020204030204" pitchFamily="34" charset="0"/>
              </a:rPr>
              <a:t>Bước </a:t>
            </a:r>
            <a:r>
              <a:rPr lang="vi-VN" sz="2400" dirty="0">
                <a:latin typeface="Calibri" panose="020F0502020204030204" pitchFamily="34" charset="0"/>
              </a:rPr>
              <a:t>1: Sàng lọc bằng câu hỏi, chọn ra các yếu tố nguy cơ.</a:t>
            </a:r>
          </a:p>
          <a:p>
            <a:r>
              <a:rPr lang="vi-VN" sz="2400" dirty="0">
                <a:latin typeface="Calibri" panose="020F0502020204030204" pitchFamily="34" charset="0"/>
              </a:rPr>
              <a:t>Bước 2: Chẩn đoán xác định theo các tiêu chuẩn WHO, IDF-2012. Trình tự tiến hành: WHO-2011.</a:t>
            </a:r>
          </a:p>
          <a:p>
            <a:endParaRPr lang="en-US" dirty="0"/>
          </a:p>
        </p:txBody>
      </p:sp>
    </p:spTree>
    <p:extLst>
      <p:ext uri="{BB962C8B-B14F-4D97-AF65-F5344CB8AC3E}">
        <p14:creationId xmlns:p14="http://schemas.microsoft.com/office/powerpoint/2010/main" val="355511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65125"/>
            <a:ext cx="12191999" cy="6492875"/>
          </a:xfrm>
        </p:spPr>
      </p:pic>
    </p:spTree>
    <p:extLst>
      <p:ext uri="{BB962C8B-B14F-4D97-AF65-F5344CB8AC3E}">
        <p14:creationId xmlns:p14="http://schemas.microsoft.com/office/powerpoint/2010/main" val="2813929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TotalTime>
  <Words>934</Words>
  <Application>Microsoft Office PowerPoint</Application>
  <PresentationFormat>Widescreen</PresentationFormat>
  <Paragraphs>115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Arabia</vt:lpstr>
      <vt:lpstr>Arial</vt:lpstr>
      <vt:lpstr>Calibri</vt:lpstr>
      <vt:lpstr>Calibri Light</vt:lpstr>
      <vt:lpstr>Times New Roman</vt:lpstr>
      <vt:lpstr>Office Theme</vt:lpstr>
      <vt:lpstr>ĐÁI THÁO ĐƯỜNG</vt:lpstr>
      <vt:lpstr>1. Nhắc lại sinh lý insulin và chuyển hóa glucose</vt:lpstr>
      <vt:lpstr>Tác dụng của insulin </vt:lpstr>
      <vt:lpstr>Thiếu hụt insulin </vt:lpstr>
      <vt:lpstr>2. Định nghĩa, phân loại, nguyên nhân và cơ chế bệnh sinh:</vt:lpstr>
      <vt:lpstr>Cơ chế bệnh sinh</vt:lpstr>
      <vt:lpstr>3. Triệu chứng và tiêu chuẩn chẩn đoán:</vt:lpstr>
      <vt:lpstr>Tiêu chuẩn chẩn đoán: </vt:lpstr>
      <vt:lpstr>PowerPoint Presentation</vt:lpstr>
      <vt:lpstr>4. Biến chứng:</vt:lpstr>
      <vt:lpstr>5. Điều trị </vt:lpstr>
      <vt:lpstr>Thuốc điều trị</vt:lpstr>
      <vt:lpstr>Cách lựa chọn thuốc</vt:lpstr>
      <vt:lpstr>Insulin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ĐÁI THÁO ĐƯỜNG</dc:title>
  <dc:creator>huong che</dc:creator>
  <cp:lastModifiedBy>huong che</cp:lastModifiedBy>
  <cp:revision>39</cp:revision>
  <dcterms:created xsi:type="dcterms:W3CDTF">2017-03-05T03:00:11Z</dcterms:created>
  <dcterms:modified xsi:type="dcterms:W3CDTF">2017-03-05T14:44:33Z</dcterms:modified>
</cp:coreProperties>
</file>