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DAF3-78BF-4B87-9CE6-FEC717D375C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66B2-C32C-4B77-AC68-6D19BBEC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251" y="193182"/>
            <a:ext cx="9144000" cy="1545466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VIÊM PHẾ QUẢN CẤP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51" y="1738648"/>
            <a:ext cx="10961014" cy="47394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LỚP : K20YDH8</a:t>
            </a:r>
          </a:p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NHÓM : 7</a:t>
            </a:r>
          </a:p>
          <a:p>
            <a:pPr marL="457200" indent="-457200" algn="l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Ly </a:t>
            </a:r>
          </a:p>
          <a:p>
            <a:pPr marL="457200" indent="-457200" algn="l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Huỳnh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8220" y="1854558"/>
            <a:ext cx="2343955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31876" y="1841679"/>
            <a:ext cx="2717442" cy="7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8220" y="2929945"/>
            <a:ext cx="2498501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31876" y="2987898"/>
            <a:ext cx="2498501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8219" y="4037532"/>
            <a:ext cx="2343955" cy="107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72766" y="5441325"/>
            <a:ext cx="2343955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31876" y="5342586"/>
            <a:ext cx="2717442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>
          <a:xfrm>
            <a:off x="6052445" y="406402"/>
            <a:ext cx="5367338" cy="353453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399246"/>
            <a:ext cx="5084494" cy="6246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cs typeface="Arial" panose="020B0604020202020204" pitchFamily="34" charset="0"/>
              </a:rPr>
              <a:t>	</a:t>
            </a:r>
            <a:r>
              <a:rPr lang="vi-VN" sz="2800" dirty="0" smtClean="0">
                <a:cs typeface="Arial" panose="020B0604020202020204" pitchFamily="34" charset="0"/>
              </a:rPr>
              <a:t>• </a:t>
            </a:r>
            <a:r>
              <a:rPr lang="vi-VN" sz="2800" dirty="0">
                <a:cs typeface="Arial" panose="020B0604020202020204" pitchFamily="34" charset="0"/>
              </a:rPr>
              <a:t>Dextromethorphan 10-20mg/24 giờ ở người </a:t>
            </a:r>
            <a:r>
              <a:rPr lang="vi-VN" sz="2800" dirty="0" smtClean="0">
                <a:cs typeface="Arial" panose="020B0604020202020204" pitchFamily="34" charset="0"/>
              </a:rPr>
              <a:t>lớn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800" dirty="0" smtClean="0">
                <a:cs typeface="Arial" panose="020B0604020202020204" pitchFamily="34" charset="0"/>
              </a:rPr>
              <a:t>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800" dirty="0">
                <a:cs typeface="Arial" panose="020B0604020202020204" pitchFamily="34" charset="0"/>
              </a:rPr>
              <a:t>ặc</a:t>
            </a:r>
            <a:endParaRPr lang="en-US" sz="2800" dirty="0" smtClean="0"/>
          </a:p>
          <a:p>
            <a:pPr marL="0" indent="0">
              <a:buNone/>
            </a:pPr>
            <a:r>
              <a:rPr lang="vi-VN" sz="2800" dirty="0" smtClean="0"/>
              <a:t>+ </a:t>
            </a:r>
            <a:r>
              <a:rPr lang="vi-VN" sz="2800" dirty="0"/>
              <a:t>Corticoid đường uống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dirty="0">
                <a:cs typeface="Arial" panose="020B0604020202020204" pitchFamily="34" charset="0"/>
              </a:rPr>
              <a:t>rednisolon: 0,5mg/kg/ngày</a:t>
            </a:r>
            <a:r>
              <a:rPr lang="vi-VN" sz="2800" dirty="0"/>
              <a:t>) trong 5 đến 7 ngày (nếu không có chống chỉ định</a:t>
            </a:r>
            <a:r>
              <a:rPr lang="vi-VN" sz="2800" dirty="0" smtClean="0"/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32099" r="-1151" b="-1235"/>
          <a:stretch/>
        </p:blipFill>
        <p:spPr>
          <a:xfrm>
            <a:off x="4412345" y="3940936"/>
            <a:ext cx="4476750" cy="27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13915"/>
          <a:stretch>
            <a:fillRect/>
          </a:stretch>
        </p:blipFill>
        <p:spPr>
          <a:xfrm>
            <a:off x="5684838" y="604838"/>
            <a:ext cx="4051590" cy="32459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05307"/>
            <a:ext cx="4845676" cy="5731099"/>
          </a:xfrm>
        </p:spPr>
        <p:txBody>
          <a:bodyPr>
            <a:normAutofit/>
          </a:bodyPr>
          <a:lstStyle/>
          <a:p>
            <a:r>
              <a:rPr lang="vi-VN" sz="2800" dirty="0"/>
              <a:t>+ Nếu có co thắt phế quản: thuốc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vi-VN" sz="2800" dirty="0"/>
              <a:t> cường </a:t>
            </a:r>
            <a:endParaRPr lang="en-US" sz="2800" dirty="0"/>
          </a:p>
          <a:p>
            <a:r>
              <a:rPr lang="en-US" sz="2800" dirty="0"/>
              <a:t>		Đ</a:t>
            </a:r>
            <a:r>
              <a:rPr lang="vi-VN" sz="2800" dirty="0"/>
              <a:t>ường phun hít (Ventolin, Bricanyl) </a:t>
            </a:r>
            <a:endParaRPr lang="en-US" sz="2800" dirty="0"/>
          </a:p>
          <a:p>
            <a:r>
              <a:rPr lang="en-US" sz="2800" dirty="0"/>
              <a:t>		K</a:t>
            </a:r>
            <a:r>
              <a:rPr lang="vi-VN" sz="2800" dirty="0"/>
              <a:t>hí dung Ventolin 5mg X 2- 4 nang/24 giờ</a:t>
            </a:r>
            <a:endParaRPr lang="en-US" sz="2800" dirty="0"/>
          </a:p>
          <a:p>
            <a:r>
              <a:rPr lang="vi-VN" sz="2800" dirty="0"/>
              <a:t> </a:t>
            </a:r>
            <a:r>
              <a:rPr lang="en-US" sz="2800" dirty="0"/>
              <a:t>		U</a:t>
            </a:r>
            <a:r>
              <a:rPr lang="vi-VN" sz="2800" dirty="0"/>
              <a:t>ống Salbutamol 4mg X 2-4 viên/24 giờ.</a:t>
            </a:r>
          </a:p>
          <a:p>
            <a:r>
              <a:rPr lang="vi-VN" sz="2800" dirty="0"/>
              <a:t>– Không cần dùng kháng sinh cho viêm phế quản cấp đơn thuần ở người bình th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52" y="3850783"/>
            <a:ext cx="4736485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46724" cy="6246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/>
              <a:t>– Nếu có khạc đờm mủ thì dùng: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+ </a:t>
            </a:r>
            <a:r>
              <a:rPr lang="vi-VN" dirty="0"/>
              <a:t>Một kháng sinh nhóm penicilin A như amoxicilin liều 2-3g/24 giờ, hoặc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+ </a:t>
            </a:r>
            <a:r>
              <a:rPr lang="vi-VN" dirty="0"/>
              <a:t>Macrolid: erythromycin 1,5g ngày X10 ngày, azithromycin 500mg X 1 lần/ngày X 3 ngày (tránh dùng thuốc này với thuốc giãn phế </a:t>
            </a:r>
            <a:r>
              <a:rPr lang="vi-VN" dirty="0" smtClean="0"/>
              <a:t>quản</a:t>
            </a:r>
            <a:r>
              <a:rPr lang="vi-VN" dirty="0"/>
              <a:t> nhóm xanthin, thuốc nhóm IMAO).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+ </a:t>
            </a:r>
            <a:r>
              <a:rPr lang="vi-VN" dirty="0"/>
              <a:t>Cephalosporine thế hệ 1: cephalexin 2-3g/24 giờ.</a:t>
            </a:r>
          </a:p>
          <a:p>
            <a:pPr marL="0" indent="0">
              <a:buNone/>
            </a:pPr>
            <a:r>
              <a:rPr lang="vi-VN" dirty="0"/>
              <a:t>– Kết hợp với thuốc long đờm có acetylcystein 200mg X 3 gói/24 giờ.</a:t>
            </a:r>
          </a:p>
          <a:p>
            <a:pPr marL="0" indent="0">
              <a:buNone/>
            </a:pPr>
            <a:r>
              <a:rPr lang="vi-VN" dirty="0"/>
              <a:t>– Điều trị bệnh lí ổ nhiễm khác.</a:t>
            </a:r>
          </a:p>
          <a:p>
            <a:pPr marL="0" indent="0">
              <a:buNone/>
            </a:pPr>
            <a:r>
              <a:rPr lang="vi-VN" dirty="0"/>
              <a:t>– Những trường hợp viêm tiểu phế quản cấp ở trẻ nhỏ, cơ địa suy hô </a:t>
            </a:r>
            <a:r>
              <a:rPr lang="vi-VN" dirty="0" smtClean="0"/>
              <a:t>hấp</a:t>
            </a:r>
            <a:r>
              <a:rPr lang="en-US" dirty="0"/>
              <a:t> </a:t>
            </a:r>
            <a:r>
              <a:rPr lang="vi-VN" dirty="0" smtClean="0"/>
              <a:t>mạn </a:t>
            </a:r>
            <a:r>
              <a:rPr lang="vi-VN" dirty="0"/>
              <a:t>tính, cơn co thắt phế quản nặng cần cho nhập viện, thở oxy, điều chỉnh nước điện giải, tiêm truyền kháng sinh, có thể dùng corticoid </a:t>
            </a:r>
            <a:r>
              <a:rPr lang="vi-VN" dirty="0" smtClean="0"/>
              <a:t>kèm</a:t>
            </a:r>
            <a:r>
              <a:rPr lang="en-US" dirty="0" smtClean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" y="1093497"/>
            <a:ext cx="4120033" cy="315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202238"/>
            <a:ext cx="6983009" cy="3828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5" y="3915177"/>
            <a:ext cx="6349206" cy="27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198169"/>
          </a:xfrm>
        </p:spPr>
        <p:txBody>
          <a:bodyPr/>
          <a:lstStyle/>
          <a:p>
            <a:r>
              <a:rPr lang="vi-VN" dirty="0" smtClean="0"/>
              <a:t> </a:t>
            </a:r>
            <a:r>
              <a:rPr lang="vi-VN" dirty="0"/>
              <a:t>Loại bỏ yếu tố kích thích: không hút thuốc, tránh khói bụi trong, ngoài nhà, môi trường ô nhiễm, giữ ấm vào mùa lạnh.</a:t>
            </a:r>
          </a:p>
          <a:p>
            <a:r>
              <a:rPr lang="vi-VN" dirty="0" smtClean="0"/>
              <a:t> </a:t>
            </a:r>
            <a:r>
              <a:rPr lang="vi-VN" dirty="0"/>
              <a:t>Tiêm vaccin phòng cúm, phế cầu, đặc biệt ở những trường hợp có bệnh phổi mạn tính, suy tim, cắt lách, tuổi trên 65.</a:t>
            </a:r>
          </a:p>
          <a:p>
            <a:r>
              <a:rPr lang="vi-VN" dirty="0" smtClean="0"/>
              <a:t> </a:t>
            </a:r>
            <a:r>
              <a:rPr lang="vi-VN" dirty="0"/>
              <a:t>Điều trị các nhiễm trùng tai mũi họng, răng hàm mặt, tình trạng suy giảm miễn dịch.</a:t>
            </a:r>
          </a:p>
          <a:p>
            <a:r>
              <a:rPr lang="vi-VN" dirty="0" smtClean="0"/>
              <a:t> </a:t>
            </a:r>
            <a:r>
              <a:rPr lang="vi-VN" dirty="0"/>
              <a:t>Vệ sinh răng miệng.</a:t>
            </a:r>
          </a:p>
        </p:txBody>
      </p:sp>
    </p:spTree>
    <p:extLst>
      <p:ext uri="{BB962C8B-B14F-4D97-AF65-F5344CB8AC3E}">
        <p14:creationId xmlns:p14="http://schemas.microsoft.com/office/powerpoint/2010/main" val="2511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75761" y="540912"/>
            <a:ext cx="10135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 ƠN THẦY  VÀ CÁC BẠN ĐÃ CHÚ Ý LẮNG NGHE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0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1.Định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1388"/>
            <a:ext cx="5903259" cy="30145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5370489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(Acute Bronchitis)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nghẽn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9" y="2447924"/>
            <a:ext cx="4766983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9092"/>
            <a:ext cx="3932237" cy="56023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869322"/>
            <a:ext cx="4343400" cy="5673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irus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và nhóm vi khuẩn không điển hình: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Chiếm 50 - 90% các trường hợp.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virus hay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gặp: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Myxo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virus influenza và Herpes virus.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trẻ em hay gặp virus hợp bào hô hấp và vi rút á cúm.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vi khuẩn không điển hình như: Mycoplasma Pneumonia, Chlamydia.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89207"/>
            <a:ext cx="4011367" cy="2601532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7223"/>
          <a:stretch>
            <a:fillRect/>
          </a:stretch>
        </p:blipFill>
        <p:spPr>
          <a:xfrm>
            <a:off x="8044231" y="589207"/>
            <a:ext cx="4250800" cy="32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72280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244"/>
            <a:ext cx="10515600" cy="6233375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cs typeface="Arial" panose="020B0604020202020204" pitchFamily="34" charset="0"/>
              </a:rPr>
              <a:t>b. Vi khuẩn :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>
                <a:cs typeface="Arial" panose="020B0604020202020204" pitchFamily="34" charset="0"/>
              </a:rPr>
              <a:t>+Thường viêm lan từ đường hô hấp trên xuống, các vi khuẩn gồm: liên cầu khuẩn, phế cầu khuẩn, Heamophilus influenzae, Moraxella catarrhalis.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>
                <a:cs typeface="Arial" panose="020B0604020202020204" pitchFamily="34" charset="0"/>
              </a:rPr>
              <a:t>+Những vi khuẩn này thường bị bội nhiễm thứ phát sau nhiễm virus.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>
                <a:cs typeface="Arial" panose="020B0604020202020204" pitchFamily="34" charset="0"/>
              </a:rPr>
              <a:t>+Ngoài ra viêm phế quản cấp còn có thể gặp trong các bệnh: sởi, thuỷ đậu, ho gà, thương hàn, bạch hầu.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5" y="4000500"/>
            <a:ext cx="4762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488153" y="6488668"/>
            <a:ext cx="158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SỞI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4" y="4000500"/>
            <a:ext cx="422427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5867870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c. Các yếu tố hoá, lý: hơi độc ( Clo, Amoniac) , bụi nghề nghiệp, khói thuốc lá, không khí quá khô, ẩm, lạnh, hoặc quá nóng.  </a:t>
            </a:r>
          </a:p>
          <a:p>
            <a:pPr marL="0" indent="0">
              <a:buNone/>
            </a:pPr>
            <a:r>
              <a:rPr lang="vi-VN" dirty="0"/>
              <a:t>d</a:t>
            </a:r>
            <a:r>
              <a:rPr lang="vi-VN" dirty="0" smtClean="0"/>
              <a:t>.</a:t>
            </a:r>
            <a:r>
              <a:rPr lang="en-US" dirty="0" smtClean="0"/>
              <a:t> </a:t>
            </a:r>
            <a:r>
              <a:rPr lang="vi-VN" dirty="0" smtClean="0"/>
              <a:t>Dị </a:t>
            </a:r>
            <a:r>
              <a:rPr lang="vi-VN" dirty="0"/>
              <a:t>ứng: ở trẻ em, người lớn bị dị ứng nặng phù Quink, mày đay.  </a:t>
            </a:r>
          </a:p>
          <a:p>
            <a:pPr marL="0" indent="0">
              <a:buNone/>
            </a:pPr>
            <a:r>
              <a:rPr lang="vi-VN" dirty="0"/>
              <a:t>e. Yếu tố thuận lợi:  thay đổi thời tiết, bị nhiễm lạnh, thể địa yếu, mắc bệnh đường hô hấp trên.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9463"/>
            <a:ext cx="382905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9463"/>
            <a:ext cx="402679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512159"/>
          </a:xfrm>
        </p:spPr>
        <p:txBody>
          <a:bodyPr/>
          <a:lstStyle/>
          <a:p>
            <a:r>
              <a:rPr lang="vi-VN" dirty="0" smtClean="0"/>
              <a:t>Giai </a:t>
            </a:r>
            <a:r>
              <a:rPr lang="vi-VN" dirty="0"/>
              <a:t>đoạn đầu (3 - 4 ngày) (còn gọi là giai đoạn viêm khô</a:t>
            </a:r>
            <a:r>
              <a:rPr lang="vi-VN" dirty="0" smtClean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vi-VN" dirty="0" smtClean="0"/>
              <a:t>Sốt </a:t>
            </a:r>
            <a:r>
              <a:rPr lang="vi-VN" dirty="0"/>
              <a:t>38 </a:t>
            </a:r>
            <a:r>
              <a:rPr lang="vi-VN" dirty="0" smtClean="0"/>
              <a:t>– 39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°</a:t>
            </a:r>
            <a:r>
              <a:rPr lang="vi-VN" dirty="0" smtClean="0"/>
              <a:t>C</a:t>
            </a:r>
            <a:r>
              <a:rPr lang="vi-VN" dirty="0"/>
              <a:t>, có thể tới </a:t>
            </a:r>
            <a:r>
              <a:rPr lang="vi-VN" dirty="0" smtClean="0"/>
              <a:t>40</a:t>
            </a:r>
            <a:r>
              <a:rPr lang="vi-VN" dirty="0" smtClean="0">
                <a:cs typeface="Vrinda" panose="020B0502040204020203" pitchFamily="34" charset="0"/>
              </a:rPr>
              <a:t>°</a:t>
            </a:r>
            <a:r>
              <a:rPr lang="en-US" dirty="0" smtClean="0">
                <a:cs typeface="Vrinda" panose="020B0502040204020203" pitchFamily="34" charset="0"/>
              </a:rPr>
              <a:t>C</a:t>
            </a:r>
            <a:r>
              <a:rPr lang="vi-VN" dirty="0" smtClean="0"/>
              <a:t>, </a:t>
            </a:r>
            <a:r>
              <a:rPr lang="vi-VN" dirty="0"/>
              <a:t>mệt mỏi, đau đầu, nhức mỏi xương </a:t>
            </a:r>
            <a:r>
              <a:rPr lang="vi-VN" dirty="0" smtClean="0"/>
              <a:t>khớp.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C</a:t>
            </a:r>
            <a:r>
              <a:rPr lang="vi-VN" dirty="0" smtClean="0"/>
              <a:t>ảm </a:t>
            </a:r>
            <a:r>
              <a:rPr lang="vi-VN" dirty="0"/>
              <a:t>giác nóng rát sau xương </a:t>
            </a:r>
            <a:r>
              <a:rPr lang="vi-VN" dirty="0" smtClean="0"/>
              <a:t>ức.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vi-VN" dirty="0" smtClean="0"/>
              <a:t>Khó </a:t>
            </a:r>
            <a:r>
              <a:rPr lang="vi-VN" dirty="0"/>
              <a:t>thở nhẹ, có thể có tiếng rít, ho khan, có ho thành cơn về đêm.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vi-VN" dirty="0" smtClean="0"/>
              <a:t>Nghe </a:t>
            </a:r>
            <a:r>
              <a:rPr lang="vi-VN" dirty="0"/>
              <a:t>phổi có ran rít, ran </a:t>
            </a:r>
            <a:r>
              <a:rPr lang="vi-VN" dirty="0" smtClean="0"/>
              <a:t>ngáy.</a:t>
            </a:r>
            <a:endParaRPr lang="en-US" dirty="0" smtClean="0"/>
          </a:p>
          <a:p>
            <a:r>
              <a:rPr lang="vi-VN" dirty="0" smtClean="0"/>
              <a:t>Giai </a:t>
            </a:r>
            <a:r>
              <a:rPr lang="vi-VN" dirty="0"/>
              <a:t>đoạn II: (6 - 8 ngày) (còn gọi là giai đoạn xuất tiết – ướt</a:t>
            </a:r>
            <a:r>
              <a:rPr lang="vi-VN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en-US" dirty="0" smtClean="0"/>
              <a:t>	</a:t>
            </a:r>
            <a:r>
              <a:rPr lang="vi-VN" dirty="0" smtClean="0"/>
              <a:t>Các </a:t>
            </a:r>
            <a:r>
              <a:rPr lang="vi-VN" dirty="0"/>
              <a:t>triệu chứng toàn thân và cơ năng giảm, ho khạc đờm nhầy, hoặc đờm mủ ( khi bội nhiễm</a:t>
            </a:r>
            <a:r>
              <a:rPr lang="vi-VN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vi-VN" dirty="0" smtClean="0"/>
              <a:t>Nghe </a:t>
            </a:r>
            <a:r>
              <a:rPr lang="vi-VN" dirty="0"/>
              <a:t>phổi có ran ẩm.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4927711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xét nghiệm cận lâm sàng (ít có giá trị chẩn đoán)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ạch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cầu có thể bình thường, tăng khi có bội nhiễm, hoặc giảm (virus) ;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ét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nghiệm đờm: có nhiều xác bạch cầu đa nhân trung tính.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Cấy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đờm thường có tạp khuẩn, loại vi khuẩn gây bệnh 107 / ml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X quang phổi: có thể bình thường hoặc rốn phổi đậm.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5074276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Tiến </a:t>
            </a:r>
            <a:r>
              <a:rPr lang="vi-VN" dirty="0"/>
              <a:t>triển: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V</a:t>
            </a:r>
            <a:r>
              <a:rPr lang="vi-VN" dirty="0" smtClean="0"/>
              <a:t>iêm </a:t>
            </a:r>
            <a:r>
              <a:rPr lang="vi-VN" dirty="0"/>
              <a:t>phế quản cấp tiến triển lành tính,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N</a:t>
            </a:r>
            <a:r>
              <a:rPr lang="vi-VN" dirty="0" smtClean="0"/>
              <a:t>gười </a:t>
            </a:r>
            <a:r>
              <a:rPr lang="vi-VN" dirty="0"/>
              <a:t>khoẻ </a:t>
            </a:r>
            <a:r>
              <a:rPr lang="vi-VN" dirty="0" smtClean="0"/>
              <a:t>mạnh </a:t>
            </a:r>
            <a:r>
              <a:rPr lang="en-US" dirty="0" smtClean="0"/>
              <a:t>:</a:t>
            </a:r>
            <a:r>
              <a:rPr lang="vi-VN" dirty="0" smtClean="0"/>
              <a:t> </a:t>
            </a:r>
            <a:r>
              <a:rPr lang="vi-VN" dirty="0"/>
              <a:t>sau 2 tuần, không để lại di chứng gì</a:t>
            </a:r>
            <a:r>
              <a:rPr lang="vi-VN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en-US" dirty="0"/>
              <a:t>	</a:t>
            </a:r>
            <a:r>
              <a:rPr lang="en-US" dirty="0" smtClean="0"/>
              <a:t>- N</a:t>
            </a:r>
            <a:r>
              <a:rPr lang="vi-VN" dirty="0" smtClean="0"/>
              <a:t>gười </a:t>
            </a:r>
            <a:r>
              <a:rPr lang="vi-VN" dirty="0"/>
              <a:t>nghiện thuốc </a:t>
            </a:r>
            <a:r>
              <a:rPr lang="vi-VN" dirty="0" smtClean="0"/>
              <a:t>lá</a:t>
            </a:r>
            <a:r>
              <a:rPr lang="en-US" dirty="0" smtClean="0"/>
              <a:t>:</a:t>
            </a:r>
            <a:r>
              <a:rPr lang="vi-VN" dirty="0" smtClean="0"/>
              <a:t> </a:t>
            </a:r>
            <a:r>
              <a:rPr lang="vi-VN" dirty="0"/>
              <a:t>bội nhiễm và ho khạc đờm kéo dài. </a:t>
            </a:r>
            <a:endParaRPr lang="en-US" dirty="0" smtClean="0"/>
          </a:p>
          <a:p>
            <a:r>
              <a:rPr lang="vi-VN" dirty="0" smtClean="0"/>
              <a:t>Biến chứng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vi-VN" dirty="0" smtClean="0"/>
              <a:t>- </a:t>
            </a:r>
            <a:r>
              <a:rPr lang="vi-VN" dirty="0"/>
              <a:t>Viêm phổi, phế quản phế viêm: </a:t>
            </a:r>
            <a:r>
              <a:rPr lang="en-US" dirty="0"/>
              <a:t>N</a:t>
            </a:r>
            <a:r>
              <a:rPr lang="vi-VN" dirty="0" smtClean="0"/>
              <a:t>gười </a:t>
            </a:r>
            <a:r>
              <a:rPr lang="vi-VN" dirty="0"/>
              <a:t>già và trẻ em suy dinh dưỡng.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vi-VN" dirty="0" smtClean="0"/>
              <a:t>Tăng </a:t>
            </a:r>
            <a:r>
              <a:rPr lang="vi-VN" dirty="0"/>
              <a:t>tính phản ứng của phế quản với lạnh, khói và bụi, kéo dài vài tuần sau viêm phế quản cấp.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vi-VN" dirty="0" smtClean="0"/>
              <a:t>Biểu </a:t>
            </a:r>
            <a:r>
              <a:rPr lang="vi-VN" dirty="0"/>
              <a:t>hiện bằng ho khan kéo dài hàng tuần lễ.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627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408"/>
            <a:ext cx="10515600" cy="57535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VPQC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Nghỉ ngơi tại giường.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Bảo đảm đủ nước uống, dinh dưỡng.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thuốc giảm đau chống viêm không phải corticoid.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Ho khan nhiều, gây mất ngủ có thể cho các thuốc giảm ho như: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Terpin codein 15- 30mg/24 giờ, hoặc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1993406"/>
            <a:ext cx="6930980" cy="48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416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Vrinda</vt:lpstr>
      <vt:lpstr>Office Theme</vt:lpstr>
      <vt:lpstr>VIÊM PHẾ QUẢN CẤP </vt:lpstr>
      <vt:lpstr>1.Định nghĩa:</vt:lpstr>
      <vt:lpstr>2. Nguyên nhân:</vt:lpstr>
      <vt:lpstr>PowerPoint Presentation</vt:lpstr>
      <vt:lpstr>PowerPoint Presentation</vt:lpstr>
      <vt:lpstr>3. Triệu chứng lâm sàng:</vt:lpstr>
      <vt:lpstr>4. Chuẩn đoán:</vt:lpstr>
      <vt:lpstr>5. Tiến triển và biến chứng </vt:lpstr>
      <vt:lpstr>6. Điều trị:</vt:lpstr>
      <vt:lpstr>PowerPoint Presentation</vt:lpstr>
      <vt:lpstr>PowerPoint Presentation</vt:lpstr>
      <vt:lpstr>PowerPoint Presentation</vt:lpstr>
      <vt:lpstr>PowerPoint Presentation</vt:lpstr>
      <vt:lpstr>7. Phòng bệnh: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PHẾ QUẢN CẤP</dc:title>
  <dc:creator>huong che</dc:creator>
  <cp:lastModifiedBy>huong che</cp:lastModifiedBy>
  <cp:revision>20</cp:revision>
  <dcterms:created xsi:type="dcterms:W3CDTF">2017-02-04T04:11:39Z</dcterms:created>
  <dcterms:modified xsi:type="dcterms:W3CDTF">2017-02-05T17:11:14Z</dcterms:modified>
</cp:coreProperties>
</file>