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 id="264" r:id="rId4"/>
    <p:sldId id="267" r:id="rId5"/>
    <p:sldId id="265" r:id="rId6"/>
    <p:sldId id="256" r:id="rId7"/>
    <p:sldId id="257" r:id="rId8"/>
    <p:sldId id="258" r:id="rId9"/>
    <p:sldId id="261" r:id="rId10"/>
    <p:sldId id="262"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81" d="100"/>
          <a:sy n="81" d="100"/>
        </p:scale>
        <p:origin x="576" y="148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B75ADA-1803-4AB3-A37B-0DA926CB76E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B92EECE2-8265-4D63-A1F2-BD8E765836A1}">
      <dgm:prSet phldrT="[Text]"/>
      <dgm:spPr/>
      <dgm:t>
        <a:bodyPr/>
        <a:lstStyle/>
        <a:p>
          <a:r>
            <a:rPr lang="vi-VN" dirty="0">
              <a:latin typeface="Times New Roman" pitchFamily="18" charset="0"/>
              <a:cs typeface="Times New Roman" pitchFamily="18" charset="0"/>
            </a:rPr>
            <a:t>Tổn thương hệ thống dopaminergic: </a:t>
          </a:r>
          <a:endParaRPr lang="en-US" dirty="0">
            <a:latin typeface="Times New Roman" pitchFamily="18" charset="0"/>
            <a:cs typeface="Times New Roman" pitchFamily="18" charset="0"/>
          </a:endParaRPr>
        </a:p>
      </dgm:t>
    </dgm:pt>
    <dgm:pt modelId="{664BB6BC-04BA-4615-B7EA-6F9CF1D5D317}" type="parTrans" cxnId="{DC91B489-D190-437A-9EFE-FC96A1853CD2}">
      <dgm:prSet/>
      <dgm:spPr/>
      <dgm:t>
        <a:bodyPr/>
        <a:lstStyle/>
        <a:p>
          <a:endParaRPr lang="en-US">
            <a:latin typeface="Times New Roman" pitchFamily="18" charset="0"/>
            <a:cs typeface="Times New Roman" pitchFamily="18" charset="0"/>
          </a:endParaRPr>
        </a:p>
      </dgm:t>
    </dgm:pt>
    <dgm:pt modelId="{EF915C32-0C62-4B0A-9A44-8D70E6E29903}" type="sibTrans" cxnId="{DC91B489-D190-437A-9EFE-FC96A1853CD2}">
      <dgm:prSet/>
      <dgm:spPr/>
      <dgm:t>
        <a:bodyPr/>
        <a:lstStyle/>
        <a:p>
          <a:endParaRPr lang="en-US">
            <a:latin typeface="Times New Roman" pitchFamily="18" charset="0"/>
            <a:cs typeface="Times New Roman" pitchFamily="18" charset="0"/>
          </a:endParaRPr>
        </a:p>
      </dgm:t>
    </dgm:pt>
    <dgm:pt modelId="{09B3DCDD-6121-4C46-9827-7419AAE39036}">
      <dgm:prSet phldrT="[Text]" custT="1"/>
      <dgm:spPr/>
      <dgm:t>
        <a:bodyPr/>
        <a:lstStyle/>
        <a:p>
          <a:r>
            <a:rPr lang="vi-VN" sz="2000" dirty="0">
              <a:latin typeface="Times New Roman" pitchFamily="18" charset="0"/>
              <a:cs typeface="Times New Roman" pitchFamily="18" charset="0"/>
            </a:rPr>
            <a:t>Tổn thương liềm đen</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là hằng định đã được Tretiakoff mô tả từ năm1919 đặc biệt phần bụng bên của liềm đen, số lượng nơron chứa sắc tố giảm nhiều</a:t>
          </a:r>
          <a:endParaRPr lang="en-US" sz="2000" dirty="0">
            <a:latin typeface="Times New Roman" pitchFamily="18" charset="0"/>
            <a:cs typeface="Times New Roman" pitchFamily="18" charset="0"/>
          </a:endParaRPr>
        </a:p>
      </dgm:t>
    </dgm:pt>
    <dgm:pt modelId="{D9A7218A-1D72-4C79-9AE4-C22E96CF5DFB}" type="parTrans" cxnId="{61C697F1-AE77-428D-BE2A-A93944AC7334}">
      <dgm:prSet/>
      <dgm:spPr/>
      <dgm:t>
        <a:bodyPr/>
        <a:lstStyle/>
        <a:p>
          <a:endParaRPr lang="en-US">
            <a:latin typeface="Times New Roman" pitchFamily="18" charset="0"/>
            <a:cs typeface="Times New Roman" pitchFamily="18" charset="0"/>
          </a:endParaRPr>
        </a:p>
      </dgm:t>
    </dgm:pt>
    <dgm:pt modelId="{84EF4D50-B932-41B6-9EF7-3FA6BB849391}" type="sibTrans" cxnId="{61C697F1-AE77-428D-BE2A-A93944AC7334}">
      <dgm:prSet/>
      <dgm:spPr/>
      <dgm:t>
        <a:bodyPr/>
        <a:lstStyle/>
        <a:p>
          <a:endParaRPr lang="en-US">
            <a:latin typeface="Times New Roman" pitchFamily="18" charset="0"/>
            <a:cs typeface="Times New Roman" pitchFamily="18" charset="0"/>
          </a:endParaRPr>
        </a:p>
      </dgm:t>
    </dgm:pt>
    <dgm:pt modelId="{5F37920F-A278-4CCF-A824-24E1973A2F19}">
      <dgm:prSet phldrT="[Text]"/>
      <dgm:spPr/>
      <dgm:t>
        <a:bodyPr/>
        <a:lstStyle/>
        <a:p>
          <a:r>
            <a:rPr lang="vi-VN" dirty="0">
              <a:latin typeface="Times New Roman" pitchFamily="18" charset="0"/>
              <a:cs typeface="Times New Roman" pitchFamily="18" charset="0"/>
            </a:rPr>
            <a:t>Tổn thương hệ thống không dopaminergic</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 (non dopaminergic)</a:t>
          </a:r>
          <a:endParaRPr lang="en-US" dirty="0">
            <a:latin typeface="Times New Roman" pitchFamily="18" charset="0"/>
            <a:cs typeface="Times New Roman" pitchFamily="18" charset="0"/>
          </a:endParaRPr>
        </a:p>
      </dgm:t>
    </dgm:pt>
    <dgm:pt modelId="{AD699742-BFF4-4E86-8BDB-924A6C5FC017}" type="parTrans" cxnId="{202EAB5E-D78F-45B0-BDB5-E85F3CF07507}">
      <dgm:prSet/>
      <dgm:spPr/>
      <dgm:t>
        <a:bodyPr/>
        <a:lstStyle/>
        <a:p>
          <a:endParaRPr lang="en-US">
            <a:latin typeface="Times New Roman" pitchFamily="18" charset="0"/>
            <a:cs typeface="Times New Roman" pitchFamily="18" charset="0"/>
          </a:endParaRPr>
        </a:p>
      </dgm:t>
    </dgm:pt>
    <dgm:pt modelId="{D70B7952-398D-46AE-96C6-44918107E068}" type="sibTrans" cxnId="{202EAB5E-D78F-45B0-BDB5-E85F3CF07507}">
      <dgm:prSet/>
      <dgm:spPr/>
      <dgm:t>
        <a:bodyPr/>
        <a:lstStyle/>
        <a:p>
          <a:endParaRPr lang="en-US">
            <a:latin typeface="Times New Roman" pitchFamily="18" charset="0"/>
            <a:cs typeface="Times New Roman" pitchFamily="18" charset="0"/>
          </a:endParaRPr>
        </a:p>
      </dgm:t>
    </dgm:pt>
    <dgm:pt modelId="{2171C9BF-20CD-418F-B3C9-A6AA8F1A3517}">
      <dgm:prSet phldrT="[Text]" custT="1"/>
      <dgm:spPr/>
      <dgm:t>
        <a:bodyPr/>
        <a:lstStyle/>
        <a:p>
          <a:r>
            <a:rPr lang="vi-VN" sz="2000" dirty="0">
              <a:latin typeface="Times New Roman" pitchFamily="18" charset="0"/>
              <a:cs typeface="Times New Roman" pitchFamily="18" charset="0"/>
            </a:rPr>
            <a:t>Sự thoái hóa trên 70 -80 % liềm đen mới gây triệu chứng, còn tổn thương từ 90 % trở lên thì gây triệu chứng nặng</a:t>
          </a:r>
          <a:endParaRPr lang="en-US" sz="2000" dirty="0">
            <a:latin typeface="Times New Roman" pitchFamily="18" charset="0"/>
            <a:cs typeface="Times New Roman" pitchFamily="18" charset="0"/>
          </a:endParaRPr>
        </a:p>
      </dgm:t>
    </dgm:pt>
    <dgm:pt modelId="{298E7360-C211-46F9-9D96-779D6584857A}" type="parTrans" cxnId="{5938C964-591C-4336-89BB-C1A5681C739E}">
      <dgm:prSet/>
      <dgm:spPr/>
      <dgm:t>
        <a:bodyPr/>
        <a:lstStyle/>
        <a:p>
          <a:endParaRPr lang="en-US">
            <a:latin typeface="Times New Roman" pitchFamily="18" charset="0"/>
            <a:cs typeface="Times New Roman" pitchFamily="18" charset="0"/>
          </a:endParaRPr>
        </a:p>
      </dgm:t>
    </dgm:pt>
    <dgm:pt modelId="{E0327084-C456-42F8-AD17-5927946CE830}" type="sibTrans" cxnId="{5938C964-591C-4336-89BB-C1A5681C739E}">
      <dgm:prSet/>
      <dgm:spPr/>
      <dgm:t>
        <a:bodyPr/>
        <a:lstStyle/>
        <a:p>
          <a:endParaRPr lang="en-US">
            <a:latin typeface="Times New Roman" pitchFamily="18" charset="0"/>
            <a:cs typeface="Times New Roman" pitchFamily="18" charset="0"/>
          </a:endParaRPr>
        </a:p>
      </dgm:t>
    </dgm:pt>
    <dgm:pt modelId="{8C794402-7C1A-400B-A14E-A9F35FD10882}">
      <dgm:prSet phldrT="[Text]" custT="1"/>
      <dgm:spPr/>
      <dgm:t>
        <a:bodyPr/>
        <a:lstStyle/>
        <a:p>
          <a:endParaRPr lang="en-US" sz="2000" dirty="0">
            <a:latin typeface="Times New Roman" pitchFamily="18" charset="0"/>
            <a:cs typeface="Times New Roman" pitchFamily="18" charset="0"/>
          </a:endParaRPr>
        </a:p>
      </dgm:t>
    </dgm:pt>
    <dgm:pt modelId="{10ECEA45-090C-4203-BDAA-5028BD73D932}" type="parTrans" cxnId="{717D5553-B44B-42E5-A81F-D698AFAF15A3}">
      <dgm:prSet/>
      <dgm:spPr/>
      <dgm:t>
        <a:bodyPr/>
        <a:lstStyle/>
        <a:p>
          <a:endParaRPr lang="en-US">
            <a:latin typeface="Times New Roman" pitchFamily="18" charset="0"/>
            <a:cs typeface="Times New Roman" pitchFamily="18" charset="0"/>
          </a:endParaRPr>
        </a:p>
      </dgm:t>
    </dgm:pt>
    <dgm:pt modelId="{3D90E89F-EA16-4035-8DB0-88A5AA8ED7C0}" type="sibTrans" cxnId="{717D5553-B44B-42E5-A81F-D698AFAF15A3}">
      <dgm:prSet/>
      <dgm:spPr/>
      <dgm:t>
        <a:bodyPr/>
        <a:lstStyle/>
        <a:p>
          <a:endParaRPr lang="en-US">
            <a:latin typeface="Times New Roman" pitchFamily="18" charset="0"/>
            <a:cs typeface="Times New Roman" pitchFamily="18" charset="0"/>
          </a:endParaRPr>
        </a:p>
      </dgm:t>
    </dgm:pt>
    <dgm:pt modelId="{158FA04F-F3BB-4A69-968E-7DDF5B2926C6}">
      <dgm:prSet phldrT="[Text]" custT="1"/>
      <dgm:spPr/>
      <dgm:t>
        <a:bodyPr/>
        <a:lstStyle/>
        <a:p>
          <a:r>
            <a:rPr lang="en-US" sz="2000" dirty="0" err="1">
              <a:latin typeface="Times New Roman" pitchFamily="18" charset="0"/>
              <a:cs typeface="Times New Roman" pitchFamily="18" charset="0"/>
            </a:rPr>
            <a:t>Ðặc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Parkinson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vùi</a:t>
          </a:r>
          <a:r>
            <a:rPr lang="en-US" sz="2000" dirty="0">
              <a:latin typeface="Times New Roman" pitchFamily="18" charset="0"/>
              <a:cs typeface="Times New Roman" pitchFamily="18" charset="0"/>
            </a:rPr>
            <a:t> Lewy: </a:t>
          </a:r>
          <a:r>
            <a:rPr lang="vi-VN" sz="2000" dirty="0">
              <a:latin typeface="Times New Roman" pitchFamily="18" charset="0"/>
              <a:cs typeface="Times New Roman" pitchFamily="18" charset="0"/>
            </a:rPr>
            <a:t>sợi tơ thần kinh, ubiquitin và alpha synuclein. </a:t>
          </a:r>
          <a:endParaRPr lang="en-US" sz="2000" dirty="0">
            <a:latin typeface="Times New Roman" pitchFamily="18" charset="0"/>
            <a:cs typeface="Times New Roman" pitchFamily="18" charset="0"/>
          </a:endParaRPr>
        </a:p>
      </dgm:t>
    </dgm:pt>
    <dgm:pt modelId="{CE383BF8-42E0-416F-8713-2B88B6473AFC}" type="parTrans" cxnId="{5430DC22-5025-4AD3-9D40-2176CEFBF777}">
      <dgm:prSet/>
      <dgm:spPr/>
      <dgm:t>
        <a:bodyPr/>
        <a:lstStyle/>
        <a:p>
          <a:endParaRPr lang="en-US">
            <a:latin typeface="Times New Roman" pitchFamily="18" charset="0"/>
            <a:cs typeface="Times New Roman" pitchFamily="18" charset="0"/>
          </a:endParaRPr>
        </a:p>
      </dgm:t>
    </dgm:pt>
    <dgm:pt modelId="{2427179E-AEEC-47D6-AE66-2EE4B937F235}" type="sibTrans" cxnId="{5430DC22-5025-4AD3-9D40-2176CEFBF777}">
      <dgm:prSet/>
      <dgm:spPr/>
      <dgm:t>
        <a:bodyPr/>
        <a:lstStyle/>
        <a:p>
          <a:endParaRPr lang="en-US">
            <a:latin typeface="Times New Roman" pitchFamily="18" charset="0"/>
            <a:cs typeface="Times New Roman" pitchFamily="18" charset="0"/>
          </a:endParaRPr>
        </a:p>
      </dgm:t>
    </dgm:pt>
    <dgm:pt modelId="{5898A548-66C1-443B-8951-D5349A129D2E}">
      <dgm:prSet phldrT="[Text]" custT="1"/>
      <dgm:spPr/>
      <dgm:t>
        <a:bodyPr/>
        <a:lstStyle/>
        <a:p>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Lewy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hiệu</a:t>
          </a:r>
          <a:r>
            <a:rPr lang="en-US" sz="2000" dirty="0">
              <a:latin typeface="Times New Roman" pitchFamily="18" charset="0"/>
              <a:cs typeface="Times New Roman" pitchFamily="18" charset="0"/>
            </a:rPr>
            <a:t>. </a:t>
          </a:r>
        </a:p>
      </dgm:t>
    </dgm:pt>
    <dgm:pt modelId="{7BC5F894-516D-49B1-8536-11481F20D5EE}" type="parTrans" cxnId="{F7463CBC-739F-4249-8962-4E1F6AA2AE03}">
      <dgm:prSet/>
      <dgm:spPr/>
      <dgm:t>
        <a:bodyPr/>
        <a:lstStyle/>
        <a:p>
          <a:endParaRPr lang="en-US">
            <a:latin typeface="Times New Roman" pitchFamily="18" charset="0"/>
            <a:cs typeface="Times New Roman" pitchFamily="18" charset="0"/>
          </a:endParaRPr>
        </a:p>
      </dgm:t>
    </dgm:pt>
    <dgm:pt modelId="{3A0F8DEC-94C7-4D7C-8029-D41DCD89FCF6}" type="sibTrans" cxnId="{F7463CBC-739F-4249-8962-4E1F6AA2AE03}">
      <dgm:prSet/>
      <dgm:spPr/>
      <dgm:t>
        <a:bodyPr/>
        <a:lstStyle/>
        <a:p>
          <a:endParaRPr lang="en-US">
            <a:latin typeface="Times New Roman" pitchFamily="18" charset="0"/>
            <a:cs typeface="Times New Roman" pitchFamily="18" charset="0"/>
          </a:endParaRPr>
        </a:p>
      </dgm:t>
    </dgm:pt>
    <dgm:pt modelId="{72F8D395-99F8-47B6-A5A2-F62CD0D30FBE}" type="pres">
      <dgm:prSet presAssocID="{D8B75ADA-1803-4AB3-A37B-0DA926CB76E2}" presName="Name0" presStyleCnt="0">
        <dgm:presLayoutVars>
          <dgm:dir/>
          <dgm:animLvl val="lvl"/>
          <dgm:resizeHandles val="exact"/>
        </dgm:presLayoutVars>
      </dgm:prSet>
      <dgm:spPr/>
      <dgm:t>
        <a:bodyPr/>
        <a:lstStyle/>
        <a:p>
          <a:endParaRPr lang="en-US"/>
        </a:p>
      </dgm:t>
    </dgm:pt>
    <dgm:pt modelId="{4C3124E5-2FFA-4D52-9A14-0A4807E453E0}" type="pres">
      <dgm:prSet presAssocID="{B92EECE2-8265-4D63-A1F2-BD8E765836A1}" presName="linNode" presStyleCnt="0"/>
      <dgm:spPr/>
    </dgm:pt>
    <dgm:pt modelId="{E5377FDC-64BB-4838-BB0F-A35FB3715CA9}" type="pres">
      <dgm:prSet presAssocID="{B92EECE2-8265-4D63-A1F2-BD8E765836A1}" presName="parTx" presStyleLbl="revTx" presStyleIdx="0" presStyleCnt="2" custScaleX="122309" custScaleY="48821">
        <dgm:presLayoutVars>
          <dgm:chMax val="1"/>
          <dgm:bulletEnabled val="1"/>
        </dgm:presLayoutVars>
      </dgm:prSet>
      <dgm:spPr/>
      <dgm:t>
        <a:bodyPr/>
        <a:lstStyle/>
        <a:p>
          <a:endParaRPr lang="en-US"/>
        </a:p>
      </dgm:t>
    </dgm:pt>
    <dgm:pt modelId="{FD9C2305-490A-4292-96C5-FC9D76BAF1FF}" type="pres">
      <dgm:prSet presAssocID="{B92EECE2-8265-4D63-A1F2-BD8E765836A1}" presName="bracket" presStyleLbl="parChTrans1D1" presStyleIdx="0" presStyleCnt="2"/>
      <dgm:spPr/>
    </dgm:pt>
    <dgm:pt modelId="{69670949-631E-4443-AA3D-B724E70B19FD}" type="pres">
      <dgm:prSet presAssocID="{B92EECE2-8265-4D63-A1F2-BD8E765836A1}" presName="spH" presStyleCnt="0"/>
      <dgm:spPr/>
    </dgm:pt>
    <dgm:pt modelId="{5A498DD0-88D8-44CB-871D-C0AB8A727F5B}" type="pres">
      <dgm:prSet presAssocID="{B92EECE2-8265-4D63-A1F2-BD8E765836A1}" presName="desTx" presStyleLbl="node1" presStyleIdx="0" presStyleCnt="2" custScaleX="117260" custScaleY="134308">
        <dgm:presLayoutVars>
          <dgm:bulletEnabled val="1"/>
        </dgm:presLayoutVars>
      </dgm:prSet>
      <dgm:spPr/>
      <dgm:t>
        <a:bodyPr/>
        <a:lstStyle/>
        <a:p>
          <a:endParaRPr lang="en-US"/>
        </a:p>
      </dgm:t>
    </dgm:pt>
    <dgm:pt modelId="{712ACBEC-7E16-4227-9E84-0B0B595467CC}" type="pres">
      <dgm:prSet presAssocID="{EF915C32-0C62-4B0A-9A44-8D70E6E29903}" presName="spV" presStyleCnt="0"/>
      <dgm:spPr/>
    </dgm:pt>
    <dgm:pt modelId="{BF4C12A6-A4BA-48E1-9B31-DB71DB24E0EC}" type="pres">
      <dgm:prSet presAssocID="{5F37920F-A278-4CCF-A824-24E1973A2F19}" presName="linNode" presStyleCnt="0"/>
      <dgm:spPr/>
    </dgm:pt>
    <dgm:pt modelId="{B6F13B73-5354-42FE-BFC6-6658B6B841BB}" type="pres">
      <dgm:prSet presAssocID="{5F37920F-A278-4CCF-A824-24E1973A2F19}" presName="parTx" presStyleLbl="revTx" presStyleIdx="1" presStyleCnt="2" custScaleX="144313" custScaleY="52726">
        <dgm:presLayoutVars>
          <dgm:chMax val="1"/>
          <dgm:bulletEnabled val="1"/>
        </dgm:presLayoutVars>
      </dgm:prSet>
      <dgm:spPr/>
      <dgm:t>
        <a:bodyPr/>
        <a:lstStyle/>
        <a:p>
          <a:endParaRPr lang="en-US"/>
        </a:p>
      </dgm:t>
    </dgm:pt>
    <dgm:pt modelId="{F21A35B3-CF51-4750-B702-08845CB25E95}" type="pres">
      <dgm:prSet presAssocID="{5F37920F-A278-4CCF-A824-24E1973A2F19}" presName="bracket" presStyleLbl="parChTrans1D1" presStyleIdx="1" presStyleCnt="2"/>
      <dgm:spPr/>
    </dgm:pt>
    <dgm:pt modelId="{5B7799A9-991A-4810-8CC0-F334F92643B4}" type="pres">
      <dgm:prSet presAssocID="{5F37920F-A278-4CCF-A824-24E1973A2F19}" presName="spH" presStyleCnt="0"/>
      <dgm:spPr/>
    </dgm:pt>
    <dgm:pt modelId="{17F1B109-170E-4272-BC34-C70C84D1258F}" type="pres">
      <dgm:prSet presAssocID="{5F37920F-A278-4CCF-A824-24E1973A2F19}" presName="desTx" presStyleLbl="node1" presStyleIdx="1" presStyleCnt="2" custScaleX="111532" custScaleY="111886">
        <dgm:presLayoutVars>
          <dgm:bulletEnabled val="1"/>
        </dgm:presLayoutVars>
      </dgm:prSet>
      <dgm:spPr/>
      <dgm:t>
        <a:bodyPr/>
        <a:lstStyle/>
        <a:p>
          <a:endParaRPr lang="en-US"/>
        </a:p>
      </dgm:t>
    </dgm:pt>
  </dgm:ptLst>
  <dgm:cxnLst>
    <dgm:cxn modelId="{41949495-55E7-477D-9586-1686E51C62A4}" type="presOf" srcId="{5F37920F-A278-4CCF-A824-24E1973A2F19}" destId="{B6F13B73-5354-42FE-BFC6-6658B6B841BB}" srcOrd="0" destOrd="0" presId="urn:diagrams.loki3.com/BracketList"/>
    <dgm:cxn modelId="{717D5553-B44B-42E5-A81F-D698AFAF15A3}" srcId="{B92EECE2-8265-4D63-A1F2-BD8E765836A1}" destId="{8C794402-7C1A-400B-A14E-A9F35FD10882}" srcOrd="2" destOrd="0" parTransId="{10ECEA45-090C-4203-BDAA-5028BD73D932}" sibTransId="{3D90E89F-EA16-4035-8DB0-88A5AA8ED7C0}"/>
    <dgm:cxn modelId="{23D74EFA-AE3D-47DA-A4BF-8B31B6908B0D}" type="presOf" srcId="{8C794402-7C1A-400B-A14E-A9F35FD10882}" destId="{5A498DD0-88D8-44CB-871D-C0AB8A727F5B}" srcOrd="0" destOrd="2" presId="urn:diagrams.loki3.com/BracketList"/>
    <dgm:cxn modelId="{D4E5DDE6-EDF1-456C-B6D6-09F9C34D92E3}" type="presOf" srcId="{09B3DCDD-6121-4C46-9827-7419AAE39036}" destId="{5A498DD0-88D8-44CB-871D-C0AB8A727F5B}" srcOrd="0" destOrd="0" presId="urn:diagrams.loki3.com/BracketList"/>
    <dgm:cxn modelId="{F7463CBC-739F-4249-8962-4E1F6AA2AE03}" srcId="{5F37920F-A278-4CCF-A824-24E1973A2F19}" destId="{5898A548-66C1-443B-8951-D5349A129D2E}" srcOrd="1" destOrd="0" parTransId="{7BC5F894-516D-49B1-8536-11481F20D5EE}" sibTransId="{3A0F8DEC-94C7-4D7C-8029-D41DCD89FCF6}"/>
    <dgm:cxn modelId="{DC91B489-D190-437A-9EFE-FC96A1853CD2}" srcId="{D8B75ADA-1803-4AB3-A37B-0DA926CB76E2}" destId="{B92EECE2-8265-4D63-A1F2-BD8E765836A1}" srcOrd="0" destOrd="0" parTransId="{664BB6BC-04BA-4615-B7EA-6F9CF1D5D317}" sibTransId="{EF915C32-0C62-4B0A-9A44-8D70E6E29903}"/>
    <dgm:cxn modelId="{82D5B7B0-F51E-493A-904D-BBEAD95D5E2F}" type="presOf" srcId="{2171C9BF-20CD-418F-B3C9-A6AA8F1A3517}" destId="{17F1B109-170E-4272-BC34-C70C84D1258F}" srcOrd="0" destOrd="0" presId="urn:diagrams.loki3.com/BracketList"/>
    <dgm:cxn modelId="{61C697F1-AE77-428D-BE2A-A93944AC7334}" srcId="{B92EECE2-8265-4D63-A1F2-BD8E765836A1}" destId="{09B3DCDD-6121-4C46-9827-7419AAE39036}" srcOrd="0" destOrd="0" parTransId="{D9A7218A-1D72-4C79-9AE4-C22E96CF5DFB}" sibTransId="{84EF4D50-B932-41B6-9EF7-3FA6BB849391}"/>
    <dgm:cxn modelId="{5430DC22-5025-4AD3-9D40-2176CEFBF777}" srcId="{B92EECE2-8265-4D63-A1F2-BD8E765836A1}" destId="{158FA04F-F3BB-4A69-968E-7DDF5B2926C6}" srcOrd="1" destOrd="0" parTransId="{CE383BF8-42E0-416F-8713-2B88B6473AFC}" sibTransId="{2427179E-AEEC-47D6-AE66-2EE4B937F235}"/>
    <dgm:cxn modelId="{D3070B86-A236-483D-A8C1-D289E7840026}" type="presOf" srcId="{D8B75ADA-1803-4AB3-A37B-0DA926CB76E2}" destId="{72F8D395-99F8-47B6-A5A2-F62CD0D30FBE}" srcOrd="0" destOrd="0" presId="urn:diagrams.loki3.com/BracketList"/>
    <dgm:cxn modelId="{176FCDAE-E542-43A3-846C-31C9234C4F01}" type="presOf" srcId="{5898A548-66C1-443B-8951-D5349A129D2E}" destId="{17F1B109-170E-4272-BC34-C70C84D1258F}" srcOrd="0" destOrd="1" presId="urn:diagrams.loki3.com/BracketList"/>
    <dgm:cxn modelId="{C7857F98-B2D0-4EC2-9F8C-74A9D203631E}" type="presOf" srcId="{B92EECE2-8265-4D63-A1F2-BD8E765836A1}" destId="{E5377FDC-64BB-4838-BB0F-A35FB3715CA9}" srcOrd="0" destOrd="0" presId="urn:diagrams.loki3.com/BracketList"/>
    <dgm:cxn modelId="{7B70D349-1A47-4B91-AAE3-24335453690E}" type="presOf" srcId="{158FA04F-F3BB-4A69-968E-7DDF5B2926C6}" destId="{5A498DD0-88D8-44CB-871D-C0AB8A727F5B}" srcOrd="0" destOrd="1" presId="urn:diagrams.loki3.com/BracketList"/>
    <dgm:cxn modelId="{202EAB5E-D78F-45B0-BDB5-E85F3CF07507}" srcId="{D8B75ADA-1803-4AB3-A37B-0DA926CB76E2}" destId="{5F37920F-A278-4CCF-A824-24E1973A2F19}" srcOrd="1" destOrd="0" parTransId="{AD699742-BFF4-4E86-8BDB-924A6C5FC017}" sibTransId="{D70B7952-398D-46AE-96C6-44918107E068}"/>
    <dgm:cxn modelId="{5938C964-591C-4336-89BB-C1A5681C739E}" srcId="{5F37920F-A278-4CCF-A824-24E1973A2F19}" destId="{2171C9BF-20CD-418F-B3C9-A6AA8F1A3517}" srcOrd="0" destOrd="0" parTransId="{298E7360-C211-46F9-9D96-779D6584857A}" sibTransId="{E0327084-C456-42F8-AD17-5927946CE830}"/>
    <dgm:cxn modelId="{532CC55D-829F-44CA-AF2A-F9B0D13FBD40}" type="presParOf" srcId="{72F8D395-99F8-47B6-A5A2-F62CD0D30FBE}" destId="{4C3124E5-2FFA-4D52-9A14-0A4807E453E0}" srcOrd="0" destOrd="0" presId="urn:diagrams.loki3.com/BracketList"/>
    <dgm:cxn modelId="{2B1A9FA0-3F14-4F41-859F-A00EB3A99298}" type="presParOf" srcId="{4C3124E5-2FFA-4D52-9A14-0A4807E453E0}" destId="{E5377FDC-64BB-4838-BB0F-A35FB3715CA9}" srcOrd="0" destOrd="0" presId="urn:diagrams.loki3.com/BracketList"/>
    <dgm:cxn modelId="{45CBE6D9-BEE7-4AA1-B441-088B40361A19}" type="presParOf" srcId="{4C3124E5-2FFA-4D52-9A14-0A4807E453E0}" destId="{FD9C2305-490A-4292-96C5-FC9D76BAF1FF}" srcOrd="1" destOrd="0" presId="urn:diagrams.loki3.com/BracketList"/>
    <dgm:cxn modelId="{B28AA933-8ABC-4998-94AC-DC72DFD27DC2}" type="presParOf" srcId="{4C3124E5-2FFA-4D52-9A14-0A4807E453E0}" destId="{69670949-631E-4443-AA3D-B724E70B19FD}" srcOrd="2" destOrd="0" presId="urn:diagrams.loki3.com/BracketList"/>
    <dgm:cxn modelId="{38A335AC-741B-4F1F-BA34-373A1923412C}" type="presParOf" srcId="{4C3124E5-2FFA-4D52-9A14-0A4807E453E0}" destId="{5A498DD0-88D8-44CB-871D-C0AB8A727F5B}" srcOrd="3" destOrd="0" presId="urn:diagrams.loki3.com/BracketList"/>
    <dgm:cxn modelId="{007F7F49-0B7D-40EB-B0E3-CD0549E64F06}" type="presParOf" srcId="{72F8D395-99F8-47B6-A5A2-F62CD0D30FBE}" destId="{712ACBEC-7E16-4227-9E84-0B0B595467CC}" srcOrd="1" destOrd="0" presId="urn:diagrams.loki3.com/BracketList"/>
    <dgm:cxn modelId="{381BC665-CA70-4CFA-A30A-70951CF0187D}" type="presParOf" srcId="{72F8D395-99F8-47B6-A5A2-F62CD0D30FBE}" destId="{BF4C12A6-A4BA-48E1-9B31-DB71DB24E0EC}" srcOrd="2" destOrd="0" presId="urn:diagrams.loki3.com/BracketList"/>
    <dgm:cxn modelId="{93DE3055-A816-424A-A6AC-5A7D9DE7585B}" type="presParOf" srcId="{BF4C12A6-A4BA-48E1-9B31-DB71DB24E0EC}" destId="{B6F13B73-5354-42FE-BFC6-6658B6B841BB}" srcOrd="0" destOrd="0" presId="urn:diagrams.loki3.com/BracketList"/>
    <dgm:cxn modelId="{B0042364-4456-4E1F-AACB-1E551A12B5B2}" type="presParOf" srcId="{BF4C12A6-A4BA-48E1-9B31-DB71DB24E0EC}" destId="{F21A35B3-CF51-4750-B702-08845CB25E95}" srcOrd="1" destOrd="0" presId="urn:diagrams.loki3.com/BracketList"/>
    <dgm:cxn modelId="{A6107D09-204B-408B-8E3A-36AA22F34E44}" type="presParOf" srcId="{BF4C12A6-A4BA-48E1-9B31-DB71DB24E0EC}" destId="{5B7799A9-991A-4810-8CC0-F334F92643B4}" srcOrd="2" destOrd="0" presId="urn:diagrams.loki3.com/BracketList"/>
    <dgm:cxn modelId="{F1F2B8DE-9157-4DF1-8C67-B4EE07EBFE5F}" type="presParOf" srcId="{BF4C12A6-A4BA-48E1-9B31-DB71DB24E0EC}" destId="{17F1B109-170E-4272-BC34-C70C84D1258F}" srcOrd="3" destOrd="0" presId="urn:diagrams.loki3.com/Bracket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77FDC-64BB-4838-BB0F-A35FB3715CA9}">
      <dsp:nvSpPr>
        <dsp:cNvPr id="0" name=""/>
        <dsp:cNvSpPr/>
      </dsp:nvSpPr>
      <dsp:spPr>
        <a:xfrm>
          <a:off x="356" y="2064689"/>
          <a:ext cx="1924317" cy="478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38100" rIns="106680" bIns="38100" numCol="1" spcCol="1270" anchor="ctr" anchorCtr="0">
          <a:noAutofit/>
        </a:bodyPr>
        <a:lstStyle/>
        <a:p>
          <a:pPr lvl="0" algn="r" defTabSz="666750">
            <a:lnSpc>
              <a:spcPct val="90000"/>
            </a:lnSpc>
            <a:spcBef>
              <a:spcPct val="0"/>
            </a:spcBef>
            <a:spcAft>
              <a:spcPct val="35000"/>
            </a:spcAft>
          </a:pPr>
          <a:r>
            <a:rPr lang="vi-VN" sz="1500" kern="1200" dirty="0">
              <a:latin typeface="Times New Roman" pitchFamily="18" charset="0"/>
              <a:cs typeface="Times New Roman" pitchFamily="18" charset="0"/>
            </a:rPr>
            <a:t>Tổn thương hệ thống dopaminergic: </a:t>
          </a:r>
          <a:endParaRPr lang="en-US" sz="1500" kern="1200" dirty="0">
            <a:latin typeface="Times New Roman" pitchFamily="18" charset="0"/>
            <a:cs typeface="Times New Roman" pitchFamily="18" charset="0"/>
          </a:endParaRPr>
        </a:p>
      </dsp:txBody>
      <dsp:txXfrm>
        <a:off x="356" y="2064689"/>
        <a:ext cx="1924317" cy="478494"/>
      </dsp:txXfrm>
    </dsp:sp>
    <dsp:sp modelId="{FD9C2305-490A-4292-96C5-FC9D76BAF1FF}">
      <dsp:nvSpPr>
        <dsp:cNvPr id="0" name=""/>
        <dsp:cNvSpPr/>
      </dsp:nvSpPr>
      <dsp:spPr>
        <a:xfrm>
          <a:off x="1924673" y="1109439"/>
          <a:ext cx="314664" cy="2388993"/>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498DD0-88D8-44CB-871D-C0AB8A727F5B}">
      <dsp:nvSpPr>
        <dsp:cNvPr id="0" name=""/>
        <dsp:cNvSpPr/>
      </dsp:nvSpPr>
      <dsp:spPr>
        <a:xfrm>
          <a:off x="2365204" y="699631"/>
          <a:ext cx="5018074" cy="32086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vi-VN" sz="2000" kern="1200" dirty="0">
              <a:latin typeface="Times New Roman" pitchFamily="18" charset="0"/>
              <a:cs typeface="Times New Roman" pitchFamily="18" charset="0"/>
            </a:rPr>
            <a:t>Tổn thương liềm đen</a:t>
          </a:r>
          <a:r>
            <a:rPr lang="en-US" sz="2000" kern="1200" dirty="0">
              <a:latin typeface="Times New Roman" pitchFamily="18" charset="0"/>
              <a:cs typeface="Times New Roman" pitchFamily="18" charset="0"/>
            </a:rPr>
            <a:t> </a:t>
          </a:r>
          <a:r>
            <a:rPr lang="vi-VN" sz="2000" kern="1200" dirty="0">
              <a:latin typeface="Times New Roman" pitchFamily="18" charset="0"/>
              <a:cs typeface="Times New Roman" pitchFamily="18" charset="0"/>
            </a:rPr>
            <a:t>là hằng định đã được Tretiakoff mô tả từ năm1919 đặc biệt phần bụng bên của liềm đen, số lượng nơron chứa sắc tố giảm nhiều</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kern="1200" dirty="0" err="1">
              <a:latin typeface="Times New Roman" pitchFamily="18" charset="0"/>
              <a:cs typeface="Times New Roman" pitchFamily="18" charset="0"/>
            </a:rPr>
            <a:t>Ðặc</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hiệu</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cho</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bệnh</a:t>
          </a:r>
          <a:r>
            <a:rPr lang="en-US" sz="2000" kern="1200" dirty="0">
              <a:latin typeface="Times New Roman" pitchFamily="18" charset="0"/>
              <a:cs typeface="Times New Roman" pitchFamily="18" charset="0"/>
            </a:rPr>
            <a:t> Parkinson </a:t>
          </a:r>
          <a:r>
            <a:rPr lang="en-US" sz="2000" kern="1200" dirty="0" err="1">
              <a:latin typeface="Times New Roman" pitchFamily="18" charset="0"/>
              <a:cs typeface="Times New Roman" pitchFamily="18" charset="0"/>
            </a:rPr>
            <a:t>là</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thể</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vùi</a:t>
          </a:r>
          <a:r>
            <a:rPr lang="en-US" sz="2000" kern="1200" dirty="0">
              <a:latin typeface="Times New Roman" pitchFamily="18" charset="0"/>
              <a:cs typeface="Times New Roman" pitchFamily="18" charset="0"/>
            </a:rPr>
            <a:t> Lewy: </a:t>
          </a:r>
          <a:r>
            <a:rPr lang="vi-VN" sz="2000" kern="1200" dirty="0">
              <a:latin typeface="Times New Roman" pitchFamily="18" charset="0"/>
              <a:cs typeface="Times New Roman" pitchFamily="18" charset="0"/>
            </a:rPr>
            <a:t>sợi tơ thần kinh, ubiquitin và alpha synuclein. </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en-US" sz="2000" kern="1200" dirty="0">
            <a:latin typeface="Times New Roman" pitchFamily="18" charset="0"/>
            <a:cs typeface="Times New Roman" pitchFamily="18" charset="0"/>
          </a:endParaRPr>
        </a:p>
      </dsp:txBody>
      <dsp:txXfrm>
        <a:off x="2365204" y="699631"/>
        <a:ext cx="5018074" cy="3208609"/>
      </dsp:txXfrm>
    </dsp:sp>
    <dsp:sp modelId="{B6F13B73-5354-42FE-BFC6-6658B6B841BB}">
      <dsp:nvSpPr>
        <dsp:cNvPr id="0" name=""/>
        <dsp:cNvSpPr/>
      </dsp:nvSpPr>
      <dsp:spPr>
        <a:xfrm>
          <a:off x="356" y="4454524"/>
          <a:ext cx="2241870" cy="832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38100" rIns="106680" bIns="38100" numCol="1" spcCol="1270" anchor="ctr" anchorCtr="0">
          <a:noAutofit/>
        </a:bodyPr>
        <a:lstStyle/>
        <a:p>
          <a:pPr lvl="0" algn="r" defTabSz="666750">
            <a:lnSpc>
              <a:spcPct val="90000"/>
            </a:lnSpc>
            <a:spcBef>
              <a:spcPct val="0"/>
            </a:spcBef>
            <a:spcAft>
              <a:spcPct val="35000"/>
            </a:spcAft>
          </a:pPr>
          <a:r>
            <a:rPr lang="vi-VN" sz="1500" kern="1200" dirty="0">
              <a:latin typeface="Times New Roman" pitchFamily="18" charset="0"/>
              <a:cs typeface="Times New Roman" pitchFamily="18" charset="0"/>
            </a:rPr>
            <a:t>Tổn thương hệ thống không dopaminergic</a:t>
          </a:r>
          <a:r>
            <a:rPr lang="en-US" sz="1500" kern="1200" dirty="0">
              <a:latin typeface="Times New Roman" pitchFamily="18" charset="0"/>
              <a:cs typeface="Times New Roman" pitchFamily="18" charset="0"/>
            </a:rPr>
            <a:t> </a:t>
          </a:r>
          <a:r>
            <a:rPr lang="vi-VN" sz="1500" kern="1200" dirty="0">
              <a:latin typeface="Times New Roman" pitchFamily="18" charset="0"/>
              <a:cs typeface="Times New Roman" pitchFamily="18" charset="0"/>
            </a:rPr>
            <a:t> (non dopaminergic)</a:t>
          </a:r>
          <a:endParaRPr lang="en-US" sz="1500" kern="1200" dirty="0">
            <a:latin typeface="Times New Roman" pitchFamily="18" charset="0"/>
            <a:cs typeface="Times New Roman" pitchFamily="18" charset="0"/>
          </a:endParaRPr>
        </a:p>
      </dsp:txBody>
      <dsp:txXfrm>
        <a:off x="356" y="4454524"/>
        <a:ext cx="2241870" cy="832569"/>
      </dsp:txXfrm>
    </dsp:sp>
    <dsp:sp modelId="{F21A35B3-CF51-4750-B702-08845CB25E95}">
      <dsp:nvSpPr>
        <dsp:cNvPr id="0" name=""/>
        <dsp:cNvSpPr/>
      </dsp:nvSpPr>
      <dsp:spPr>
        <a:xfrm>
          <a:off x="2242226" y="4081284"/>
          <a:ext cx="310695" cy="157905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F1B109-170E-4272-BC34-C70C84D1258F}">
      <dsp:nvSpPr>
        <dsp:cNvPr id="0" name=""/>
        <dsp:cNvSpPr/>
      </dsp:nvSpPr>
      <dsp:spPr>
        <a:xfrm>
          <a:off x="2677199" y="3987441"/>
          <a:ext cx="4712738" cy="17667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vi-VN" sz="2000" kern="1200" dirty="0">
              <a:latin typeface="Times New Roman" pitchFamily="18" charset="0"/>
              <a:cs typeface="Times New Roman" pitchFamily="18" charset="0"/>
            </a:rPr>
            <a:t>Sự thoái hóa trên 70 -80 % liềm đen mới gây triệu chứng, còn tổn thương từ 90 % trở lên thì gây triệu chứng nặng</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kern="1200" dirty="0" err="1">
              <a:latin typeface="Times New Roman" pitchFamily="18" charset="0"/>
              <a:cs typeface="Times New Roman" pitchFamily="18" charset="0"/>
            </a:rPr>
            <a:t>Thể</a:t>
          </a:r>
          <a:r>
            <a:rPr lang="en-US" sz="2000" kern="1200" dirty="0">
              <a:latin typeface="Times New Roman" pitchFamily="18" charset="0"/>
              <a:cs typeface="Times New Roman" pitchFamily="18" charset="0"/>
            </a:rPr>
            <a:t> Lewy  </a:t>
          </a:r>
          <a:r>
            <a:rPr lang="en-US" sz="2000" kern="1200" dirty="0" err="1">
              <a:latin typeface="Times New Roman" pitchFamily="18" charset="0"/>
              <a:cs typeface="Times New Roman" pitchFamily="18" charset="0"/>
            </a:rPr>
            <a:t>không</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hằng</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định</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và</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ít</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đặc</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hiệu</a:t>
          </a:r>
          <a:r>
            <a:rPr lang="en-US" sz="2000" kern="1200" dirty="0">
              <a:latin typeface="Times New Roman" pitchFamily="18" charset="0"/>
              <a:cs typeface="Times New Roman" pitchFamily="18" charset="0"/>
            </a:rPr>
            <a:t>. </a:t>
          </a:r>
        </a:p>
      </dsp:txBody>
      <dsp:txXfrm>
        <a:off x="2677199" y="3987441"/>
        <a:ext cx="4712738" cy="1766735"/>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416670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96832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387775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334085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99411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397661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74441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301546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59365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229414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03637-0413-4E84-AB04-284F0A5CA7A3}"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425214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03637-0413-4E84-AB04-284F0A5CA7A3}" type="datetimeFigureOut">
              <a:rPr lang="en-US" smtClean="0"/>
              <a:pPr/>
              <a:t>02/04/2017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6A5F0-37ED-4C66-8348-F10F44537B0F}" type="slidenum">
              <a:rPr lang="en-US" smtClean="0"/>
              <a:pPr/>
              <a:t>‹#›</a:t>
            </a:fld>
            <a:endParaRPr lang="en-US"/>
          </a:p>
        </p:txBody>
      </p:sp>
    </p:spTree>
    <p:extLst>
      <p:ext uri="{BB962C8B-B14F-4D97-AF65-F5344CB8AC3E}">
        <p14:creationId xmlns="" xmlns:p14="http://schemas.microsoft.com/office/powerpoint/2010/main" val="2352490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365125"/>
            <a:ext cx="9890760" cy="1325563"/>
          </a:xfrm>
        </p:spPr>
        <p:txBody>
          <a:bodyPr/>
          <a:lstStyle/>
          <a:p>
            <a:pPr algn="ctr"/>
            <a:r>
              <a:rPr lang="en-US" smtClean="0">
                <a:solidFill>
                  <a:srgbClr val="FF0000"/>
                </a:solidFill>
                <a:latin typeface="Times New Roman" pitchFamily="18" charset="0"/>
                <a:cs typeface="Times New Roman" pitchFamily="18" charset="0"/>
              </a:rPr>
              <a:t>BỆNH PARKINSON</a:t>
            </a:r>
            <a:endParaRPr lang="en-US">
              <a:solidFill>
                <a:srgbClr val="FF0000"/>
              </a:solidFill>
              <a:latin typeface="Times New Roman" pitchFamily="18" charset="0"/>
              <a:cs typeface="Times New Roman" pitchFamily="18" charset="0"/>
            </a:endParaRPr>
          </a:p>
        </p:txBody>
      </p:sp>
      <p:sp>
        <p:nvSpPr>
          <p:cNvPr id="6" name="Rectangle 5"/>
          <p:cNvSpPr/>
          <p:nvPr/>
        </p:nvSpPr>
        <p:spPr>
          <a:xfrm>
            <a:off x="6992982" y="4223883"/>
            <a:ext cx="4489269" cy="1754326"/>
          </a:xfrm>
          <a:prstGeom prst="rect">
            <a:avLst/>
          </a:prstGeom>
        </p:spPr>
        <p:txBody>
          <a:bodyPr wrap="square">
            <a:spAutoFit/>
          </a:bodyPr>
          <a:lstStyle/>
          <a:p>
            <a:pPr>
              <a:buNone/>
            </a:pPr>
            <a:r>
              <a:rPr lang="en-US" smtClean="0">
                <a:latin typeface="Times New Roman" pitchFamily="18" charset="0"/>
                <a:cs typeface="Times New Roman" pitchFamily="18" charset="0"/>
              </a:rPr>
              <a:t>Nhóm 7:</a:t>
            </a:r>
          </a:p>
          <a:p>
            <a:r>
              <a:rPr lang="en-US" smtClean="0">
                <a:latin typeface="Times New Roman" pitchFamily="18" charset="0"/>
                <a:cs typeface="Times New Roman" pitchFamily="18" charset="0"/>
              </a:rPr>
              <a:t> Phạm Thị Ly</a:t>
            </a:r>
          </a:p>
          <a:p>
            <a:r>
              <a:rPr lang="en-US" smtClean="0">
                <a:latin typeface="Times New Roman" pitchFamily="18" charset="0"/>
                <a:cs typeface="Times New Roman" pitchFamily="18" charset="0"/>
              </a:rPr>
              <a:t>Huỳnh Châu Ngân</a:t>
            </a:r>
          </a:p>
          <a:p>
            <a:r>
              <a:rPr lang="en-US" smtClean="0">
                <a:latin typeface="Times New Roman" pitchFamily="18" charset="0"/>
                <a:cs typeface="Times New Roman" pitchFamily="18" charset="0"/>
              </a:rPr>
              <a:t>Chế Thị Thanh Hương</a:t>
            </a:r>
          </a:p>
          <a:p>
            <a:r>
              <a:rPr lang="en-US" smtClean="0">
                <a:latin typeface="Times New Roman" pitchFamily="18" charset="0"/>
                <a:cs typeface="Times New Roman" pitchFamily="18" charset="0"/>
              </a:rPr>
              <a:t>Đào Thị Thanh Vân</a:t>
            </a:r>
          </a:p>
          <a:p>
            <a:r>
              <a:rPr lang="en-US" smtClean="0">
                <a:latin typeface="Times New Roman" pitchFamily="18" charset="0"/>
                <a:cs typeface="Times New Roman" pitchFamily="18" charset="0"/>
              </a:rPr>
              <a:t>Đặng Thị Thanh Hiền</a:t>
            </a:r>
            <a:endParaRPr lang="en-US" dirty="0" smtClean="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746738" y="1441938"/>
            <a:ext cx="4382965" cy="491197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983" y="480646"/>
            <a:ext cx="5835079" cy="5719764"/>
          </a:xfrm>
        </p:spPr>
        <p:txBody>
          <a:bodyPr>
            <a:normAutofit/>
          </a:bodyPr>
          <a:lstStyle/>
          <a:p>
            <a:pPr>
              <a:buNone/>
            </a:pPr>
            <a:r>
              <a:rPr lang="en-US" sz="2400" dirty="0" smtClean="0">
                <a:latin typeface="Times New Roman" pitchFamily="18" charset="0"/>
                <a:cs typeface="Times New Roman" pitchFamily="18" charset="0"/>
              </a:rPr>
              <a:t>7.2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Huntington , </a:t>
            </a:r>
            <a:r>
              <a:rPr lang="en-US" sz="2400" dirty="0" err="1" smtClean="0">
                <a:latin typeface="Times New Roman" pitchFamily="18" charset="0"/>
                <a:cs typeface="Times New Roman" pitchFamily="18" charset="0"/>
              </a:rPr>
              <a:t>lewy</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tuệ</a:t>
            </a:r>
            <a:endParaRPr lang="en-US" sz="2400" dirty="0" smtClean="0">
              <a:latin typeface="Times New Roman" pitchFamily="18" charset="0"/>
              <a:cs typeface="Times New Roman" pitchFamily="18" charset="0"/>
            </a:endParaRPr>
          </a:p>
          <a:p>
            <a:pPr>
              <a:buFontTx/>
              <a:buChar char="-"/>
            </a:pP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Wilson :</a:t>
            </a:r>
            <a:r>
              <a:rPr lang="vi-VN" sz="2400" dirty="0" smtClean="0">
                <a:latin typeface="+mj-lt"/>
              </a:rPr>
              <a:t>có </a:t>
            </a:r>
            <a:r>
              <a:rPr lang="vi-VN" sz="2400" dirty="0">
                <a:latin typeface="+mj-lt"/>
              </a:rPr>
              <a:t>dạng múa giật, có vòng Kayser - Fleischer ở </a:t>
            </a:r>
            <a:r>
              <a:rPr lang="vi-VN" sz="2400" dirty="0" smtClean="0">
                <a:latin typeface="+mj-lt"/>
              </a:rPr>
              <a:t>mắt</a:t>
            </a:r>
            <a:endParaRPr lang="en-US" sz="2400" dirty="0">
              <a:latin typeface="+mj-lt"/>
            </a:endParaRPr>
          </a:p>
          <a:p>
            <a:pPr>
              <a:buFontTx/>
              <a:buChar char="-"/>
            </a:pP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a:t>
            </a:r>
            <a:r>
              <a:rPr lang="en-US" sz="2400" dirty="0" smtClean="0">
                <a:latin typeface="Times New Roman" pitchFamily="18" charset="0"/>
                <a:cs typeface="Times New Roman" pitchFamily="18" charset="0"/>
              </a:rPr>
              <a:t> </a:t>
            </a:r>
          </a:p>
          <a:p>
            <a:pPr>
              <a:buFontTx/>
              <a:buChar char="-"/>
            </a:pP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tủy</a:t>
            </a:r>
            <a:endParaRPr lang="en-US" sz="2400" dirty="0" smtClean="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a:t>
            </a:r>
            <a:r>
              <a:rPr lang="en-US" sz="2400" dirty="0" err="1" smtClean="0">
                <a:latin typeface="Times New Roman" pitchFamily="18" charset="0"/>
                <a:cs typeface="Times New Roman" pitchFamily="18" charset="0"/>
              </a:rPr>
              <a:t>Liệt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Steele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Richarson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Olszewski</a:t>
            </a:r>
            <a:r>
              <a:rPr lang="en-US" sz="2400" dirty="0" smtClean="0">
                <a:latin typeface="Times New Roman" pitchFamily="18" charset="0"/>
                <a:cs typeface="Times New Roman" pitchFamily="18" charset="0"/>
              </a:rPr>
              <a:t>)</a:t>
            </a:r>
          </a:p>
          <a:p>
            <a:pPr marL="0" indent="0">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tổn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tháp</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trương</a:t>
            </a:r>
            <a:r>
              <a:rPr lang="en-US" sz="2400" dirty="0" smtClean="0">
                <a:latin typeface="Times New Roman" pitchFamily="18" charset="0"/>
                <a:cs typeface="Times New Roman" pitchFamily="18" charset="0"/>
              </a:rPr>
              <a:t>  </a:t>
            </a:r>
            <a:r>
              <a:rPr lang="vi-VN" sz="2400" dirty="0">
                <a:latin typeface="+mj-lt"/>
              </a:rPr>
              <a:t>lực chọn lọc, có phản xạ gân xương </a:t>
            </a:r>
            <a:r>
              <a:rPr lang="vi-VN" sz="2400" dirty="0" smtClean="0">
                <a:latin typeface="+mj-lt"/>
              </a:rPr>
              <a:t>tăng</a:t>
            </a:r>
            <a:r>
              <a:rPr lang="en-US" sz="2400" dirty="0" smtClean="0">
                <a:latin typeface="+mj-lt"/>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babinski</a:t>
            </a:r>
            <a:r>
              <a:rPr lang="en-US" sz="2400" dirty="0" smtClean="0">
                <a:latin typeface="Times New Roman" pitchFamily="18" charset="0"/>
                <a:cs typeface="Times New Roman" pitchFamily="18" charset="0"/>
              </a:rPr>
              <a:t> (+)</a:t>
            </a:r>
          </a:p>
          <a:p>
            <a:pPr marL="0" indent="0">
              <a:buNone/>
            </a:pPr>
            <a:endParaRPr lang="en-US" sz="2400" dirty="0" smtClean="0">
              <a:latin typeface="+mj-lt"/>
              <a:cs typeface="Times New Roman" pitchFamily="18" charset="0"/>
            </a:endParaRPr>
          </a:p>
          <a:p>
            <a:pPr marL="0" indent="0">
              <a:buNone/>
            </a:pPr>
            <a:endParaRPr lang="en-US" sz="2400" dirty="0" smtClean="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656635" y="698990"/>
            <a:ext cx="3867150" cy="2489688"/>
          </a:xfrm>
          <a:prstGeom prst="rect">
            <a:avLst/>
          </a:prstGeom>
        </p:spPr>
      </p:pic>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656635" y="3376245"/>
            <a:ext cx="3867150" cy="297692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29957"/>
          </a:xfrm>
        </p:spPr>
        <p:txBody>
          <a:bodyPr>
            <a:normAutofit/>
          </a:bodyPr>
          <a:lstStyle/>
          <a:p>
            <a:r>
              <a:rPr lang="en-US" sz="2400" dirty="0" smtClean="0">
                <a:latin typeface="Times New Roman" pitchFamily="18" charset="0"/>
                <a:cs typeface="Times New Roman" pitchFamily="18" charset="0"/>
              </a:rPr>
              <a:t>8. ĐIỀU TRỊ</a:t>
            </a:r>
            <a:endParaRPr lang="en-US" sz="2400" dirty="0">
              <a:latin typeface="Times New Roman" pitchFamily="18" charset="0"/>
              <a:cs typeface="Times New Roman" pitchFamily="18" charset="0"/>
            </a:endParaRPr>
          </a:p>
        </p:txBody>
      </p:sp>
      <p:sp>
        <p:nvSpPr>
          <p:cNvPr id="5" name="Content Placeholder 4"/>
          <p:cNvSpPr>
            <a:spLocks noGrp="1"/>
          </p:cNvSpPr>
          <p:nvPr>
            <p:ph idx="1"/>
          </p:nvPr>
        </p:nvSpPr>
        <p:spPr>
          <a:xfrm>
            <a:off x="838200" y="1143000"/>
            <a:ext cx="10515600" cy="5033963"/>
          </a:xfrm>
        </p:spPr>
        <p:txBody>
          <a:bodyPr>
            <a:normAutofit/>
          </a:bodyPr>
          <a:lstStyle/>
          <a:p>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hụt</a:t>
            </a:r>
            <a:r>
              <a:rPr lang="en-US" sz="2400" dirty="0" smtClean="0">
                <a:latin typeface="Times New Roman" pitchFamily="18" charset="0"/>
                <a:cs typeface="Times New Roman" pitchFamily="18" charset="0"/>
              </a:rPr>
              <a:t> dopamine  </a:t>
            </a:r>
          </a:p>
          <a:p>
            <a:pPr marL="0" indent="0">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L.Dopa</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Modopar</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bensé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raside</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Sinemet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carbidopa</a:t>
            </a:r>
            <a:endParaRPr lang="en-US" sz="2400" dirty="0" smtClean="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	</a:t>
            </a: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212541" y="365125"/>
            <a:ext cx="3342715" cy="3453840"/>
          </a:xfrm>
          <a:prstGeom prst="rect">
            <a:avLst/>
          </a:prstGeom>
        </p:spPr>
      </p:pic>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022976" y="365125"/>
            <a:ext cx="3065930" cy="3305922"/>
          </a:xfrm>
          <a:prstGeom prst="rect">
            <a:avLst/>
          </a:prstGeom>
        </p:spPr>
      </p:pic>
      <p:sp>
        <p:nvSpPr>
          <p:cNvPr id="2" name="TextBox 1"/>
          <p:cNvSpPr txBox="1"/>
          <p:nvPr/>
        </p:nvSpPr>
        <p:spPr>
          <a:xfrm>
            <a:off x="7249504" y="3259871"/>
            <a:ext cx="1450043" cy="400110"/>
          </a:xfrm>
          <a:prstGeom prst="rect">
            <a:avLst/>
          </a:prstGeom>
          <a:solidFill>
            <a:schemeClr val="bg1"/>
          </a:solidFill>
        </p:spPr>
        <p:txBody>
          <a:bodyPr wrap="square" rtlCol="0">
            <a:spAutoFit/>
          </a:bodyPr>
          <a:lstStyle/>
          <a:p>
            <a:r>
              <a:rPr lang="en-US" sz="2000" b="1" dirty="0" smtClean="0"/>
              <a:t>92.000 </a:t>
            </a:r>
            <a:r>
              <a:rPr lang="en-US" sz="2000" b="1" dirty="0" smtClean="0"/>
              <a:t>đ/h</a:t>
            </a:r>
            <a:endParaRPr lang="en-US" sz="2000" b="1" dirty="0"/>
          </a:p>
        </p:txBody>
      </p:sp>
      <p:sp>
        <p:nvSpPr>
          <p:cNvPr id="3" name="TextBox 2"/>
          <p:cNvSpPr txBox="1"/>
          <p:nvPr/>
        </p:nvSpPr>
        <p:spPr>
          <a:xfrm>
            <a:off x="9829800" y="3259871"/>
            <a:ext cx="1354858" cy="369332"/>
          </a:xfrm>
          <a:prstGeom prst="rect">
            <a:avLst/>
          </a:prstGeom>
          <a:solidFill>
            <a:schemeClr val="bg1"/>
          </a:solidFill>
        </p:spPr>
        <p:txBody>
          <a:bodyPr wrap="none" rtlCol="0">
            <a:spAutoFit/>
          </a:bodyPr>
          <a:lstStyle/>
          <a:p>
            <a:r>
              <a:rPr lang="en-US" b="1" dirty="0" smtClean="0"/>
              <a:t>185.000</a:t>
            </a:r>
            <a:r>
              <a:rPr lang="en-US" b="1" dirty="0"/>
              <a:t> </a:t>
            </a:r>
            <a:r>
              <a:rPr lang="en-US" b="1" dirty="0" smtClean="0"/>
              <a:t>₫/h</a:t>
            </a:r>
            <a:endParaRPr lang="en-US" dirty="0"/>
          </a:p>
        </p:txBody>
      </p:sp>
      <p:pic>
        <p:nvPicPr>
          <p:cNvPr id="9" name="Picture 8"/>
          <p:cNvPicPr>
            <a:picLocks noChangeAspect="1"/>
          </p:cNvPicPr>
          <p:nvPr/>
        </p:nvPicPr>
        <p:blipFill>
          <a:blip r:embed="rId4"/>
          <a:stretch>
            <a:fillRect/>
          </a:stretch>
        </p:blipFill>
        <p:spPr>
          <a:xfrm>
            <a:off x="7974525" y="3991256"/>
            <a:ext cx="4217475" cy="2866744"/>
          </a:xfrm>
          <a:prstGeom prst="rect">
            <a:avLst/>
          </a:prstGeom>
        </p:spPr>
      </p:pic>
      <p:sp>
        <p:nvSpPr>
          <p:cNvPr id="10" name="TextBox 9"/>
          <p:cNvSpPr txBox="1"/>
          <p:nvPr/>
        </p:nvSpPr>
        <p:spPr>
          <a:xfrm>
            <a:off x="9555256" y="4249271"/>
            <a:ext cx="1404097" cy="369332"/>
          </a:xfrm>
          <a:prstGeom prst="rect">
            <a:avLst/>
          </a:prstGeom>
          <a:solidFill>
            <a:schemeClr val="bg1"/>
          </a:solidFill>
        </p:spPr>
        <p:txBody>
          <a:bodyPr wrap="square" rtlCol="0">
            <a:spAutoFit/>
          </a:bodyPr>
          <a:lstStyle/>
          <a:p>
            <a:r>
              <a:rPr lang="en-US" b="1" dirty="0" smtClean="0"/>
              <a:t>91.000 </a:t>
            </a:r>
            <a:r>
              <a:rPr lang="en-US" b="1" dirty="0" smtClean="0"/>
              <a:t>đ/h</a:t>
            </a:r>
            <a:endParaRPr lang="en-US" b="1" dirty="0"/>
          </a:p>
        </p:txBody>
      </p:sp>
    </p:spTree>
    <p:extLst>
      <p:ext uri="{BB962C8B-B14F-4D97-AF65-F5344CB8AC3E}">
        <p14:creationId xmlns="" xmlns:p14="http://schemas.microsoft.com/office/powerpoint/2010/main" val="1437031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3728" y="373342"/>
            <a:ext cx="11102789" cy="6175375"/>
          </a:xfrm>
        </p:spPr>
        <p:txBody>
          <a:bodyPr>
            <a:normAutofit/>
          </a:bodyPr>
          <a:lstStyle/>
          <a:p>
            <a:pPr marL="0" indent="0">
              <a:buNone/>
            </a:pP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kiểu</a:t>
            </a:r>
            <a:r>
              <a:rPr lang="en-US" sz="2400" dirty="0" smtClean="0">
                <a:latin typeface="Times New Roman" pitchFamily="18" charset="0"/>
                <a:cs typeface="Times New Roman" pitchFamily="18" charset="0"/>
              </a:rPr>
              <a:t> dopamine: </a:t>
            </a:r>
          </a:p>
          <a:p>
            <a:pPr marL="0"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sinap</a:t>
            </a:r>
            <a:endParaRPr lang="en-US" sz="2400" dirty="0" smtClean="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Bromocriptine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Parlodel</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 Amantadine (</a:t>
            </a:r>
            <a:r>
              <a:rPr lang="en-US" sz="2400" dirty="0" err="1" smtClean="0">
                <a:latin typeface="Times New Roman" pitchFamily="18" charset="0"/>
                <a:cs typeface="Times New Roman" pitchFamily="18" charset="0"/>
              </a:rPr>
              <a:t>Mantadix</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Piribédil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trivastal</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Lisuride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Dopergine</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Apomorphine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apokinon</a:t>
            </a:r>
            <a:endParaRPr lang="en-US" sz="2400" dirty="0">
              <a:latin typeface="Times New Roman" pitchFamily="18" charset="0"/>
              <a:cs typeface="Times New Roman" pitchFamily="18" charset="0"/>
            </a:endParaRPr>
          </a:p>
        </p:txBody>
      </p:sp>
      <p:pic>
        <p:nvPicPr>
          <p:cNvPr id="5" name="Picture 4"/>
          <p:cNvPicPr>
            <a:picLocks noChangeAspect="1"/>
          </p:cNvPicPr>
          <p:nvPr/>
        </p:nvPicPr>
        <p:blipFill rotWithShape="1">
          <a:blip r:embed="rId2">
            <a:extLst>
              <a:ext uri="{28A0092B-C50C-407E-A947-70E740481C1C}">
                <a14:useLocalDpi xmlns="" xmlns:a14="http://schemas.microsoft.com/office/drawing/2010/main" val="0"/>
              </a:ext>
            </a:extLst>
          </a:blip>
          <a:srcRect l="16242" t="7906" r="16604" b="5980"/>
          <a:stretch/>
        </p:blipFill>
        <p:spPr>
          <a:xfrm>
            <a:off x="8928848" y="3052483"/>
            <a:ext cx="2891117" cy="3658767"/>
          </a:xfrm>
          <a:prstGeom prst="rect">
            <a:avLst/>
          </a:prstGeom>
        </p:spPr>
      </p:pic>
      <p:pic>
        <p:nvPicPr>
          <p:cNvPr id="6" name="Picture 5"/>
          <p:cNvPicPr>
            <a:picLocks noChangeAspect="1"/>
          </p:cNvPicPr>
          <p:nvPr/>
        </p:nvPicPr>
        <p:blipFill rotWithShape="1">
          <a:blip r:embed="rId3">
            <a:extLst>
              <a:ext uri="{28A0092B-C50C-407E-A947-70E740481C1C}">
                <a14:useLocalDpi xmlns="" xmlns:a14="http://schemas.microsoft.com/office/drawing/2010/main" val="0"/>
              </a:ext>
            </a:extLst>
          </a:blip>
          <a:srcRect r="7551" b="9128"/>
          <a:stretch/>
        </p:blipFill>
        <p:spPr>
          <a:xfrm>
            <a:off x="5354732" y="3362719"/>
            <a:ext cx="3574116" cy="2146816"/>
          </a:xfrm>
          <a:prstGeom prst="rect">
            <a:avLst/>
          </a:prstGeom>
        </p:spPr>
      </p:pic>
      <p:pic>
        <p:nvPicPr>
          <p:cNvPr id="7" name="Picture 6"/>
          <p:cNvPicPr>
            <a:picLocks noChangeAspect="1"/>
          </p:cNvPicPr>
          <p:nvPr/>
        </p:nvPicPr>
        <p:blipFill rotWithShape="1">
          <a:blip r:embed="rId4">
            <a:extLst>
              <a:ext uri="{28A0092B-C50C-407E-A947-70E740481C1C}">
                <a14:useLocalDpi xmlns="" xmlns:a14="http://schemas.microsoft.com/office/drawing/2010/main" val="0"/>
              </a:ext>
            </a:extLst>
          </a:blip>
          <a:srcRect l="446" t="2715" r="15587" b="23982"/>
          <a:stretch/>
        </p:blipFill>
        <p:spPr>
          <a:xfrm>
            <a:off x="461681" y="4420323"/>
            <a:ext cx="5070662" cy="2178424"/>
          </a:xfrm>
          <a:prstGeom prst="rect">
            <a:avLst/>
          </a:prstGeom>
        </p:spPr>
      </p:pic>
      <p:pic>
        <p:nvPicPr>
          <p:cNvPr id="8" name="Picture 7"/>
          <p:cNvPicPr>
            <a:picLocks noChangeAspect="1"/>
          </p:cNvPicPr>
          <p:nvPr/>
        </p:nvPicPr>
        <p:blipFill rotWithShape="1">
          <a:blip r:embed="rId5">
            <a:extLst>
              <a:ext uri="{28A0092B-C50C-407E-A947-70E740481C1C}">
                <a14:useLocalDpi xmlns="" xmlns:a14="http://schemas.microsoft.com/office/drawing/2010/main" val="0"/>
              </a:ext>
            </a:extLst>
          </a:blip>
          <a:srcRect l="3830" t="6276" r="3476" b="5810"/>
          <a:stretch/>
        </p:blipFill>
        <p:spPr>
          <a:xfrm>
            <a:off x="8821269" y="0"/>
            <a:ext cx="3227295" cy="3052483"/>
          </a:xfrm>
          <a:prstGeom prst="rect">
            <a:avLst/>
          </a:prstGeom>
        </p:spPr>
      </p:pic>
      <p:sp>
        <p:nvSpPr>
          <p:cNvPr id="2" name="TextBox 1"/>
          <p:cNvSpPr txBox="1"/>
          <p:nvPr/>
        </p:nvSpPr>
        <p:spPr>
          <a:xfrm>
            <a:off x="9648264" y="2372915"/>
            <a:ext cx="1519518" cy="369332"/>
          </a:xfrm>
          <a:prstGeom prst="rect">
            <a:avLst/>
          </a:prstGeom>
          <a:solidFill>
            <a:schemeClr val="bg1"/>
          </a:solidFill>
        </p:spPr>
        <p:txBody>
          <a:bodyPr wrap="square" rtlCol="0">
            <a:spAutoFit/>
          </a:bodyPr>
          <a:lstStyle/>
          <a:p>
            <a:r>
              <a:rPr lang="en-US" b="1" dirty="0" smtClean="0"/>
              <a:t>41.000 </a:t>
            </a:r>
            <a:r>
              <a:rPr lang="en-US" b="1" dirty="0" smtClean="0"/>
              <a:t>đ/h</a:t>
            </a:r>
            <a:endParaRPr lang="en-US" b="1" dirty="0"/>
          </a:p>
        </p:txBody>
      </p:sp>
      <p:sp>
        <p:nvSpPr>
          <p:cNvPr id="4" name="TextBox 3"/>
          <p:cNvSpPr txBox="1"/>
          <p:nvPr/>
        </p:nvSpPr>
        <p:spPr>
          <a:xfrm>
            <a:off x="6386615" y="4842053"/>
            <a:ext cx="1585690" cy="461665"/>
          </a:xfrm>
          <a:prstGeom prst="rect">
            <a:avLst/>
          </a:prstGeom>
          <a:solidFill>
            <a:schemeClr val="bg1"/>
          </a:solidFill>
        </p:spPr>
        <p:txBody>
          <a:bodyPr wrap="none" rtlCol="0">
            <a:spAutoFit/>
          </a:bodyPr>
          <a:lstStyle/>
          <a:p>
            <a:r>
              <a:rPr lang="en-US" sz="2400" b="1" dirty="0" smtClean="0"/>
              <a:t>27.000 </a:t>
            </a:r>
            <a:r>
              <a:rPr lang="en-US" sz="2400" b="1" dirty="0" smtClean="0"/>
              <a:t>đ/h</a:t>
            </a:r>
            <a:endParaRPr lang="en-US" sz="2400" b="1" dirty="0"/>
          </a:p>
        </p:txBody>
      </p:sp>
      <p:sp>
        <p:nvSpPr>
          <p:cNvPr id="9" name="TextBox 8"/>
          <p:cNvSpPr txBox="1"/>
          <p:nvPr/>
        </p:nvSpPr>
        <p:spPr>
          <a:xfrm>
            <a:off x="3357324" y="5509535"/>
            <a:ext cx="1585690" cy="461665"/>
          </a:xfrm>
          <a:prstGeom prst="rect">
            <a:avLst/>
          </a:prstGeom>
          <a:solidFill>
            <a:schemeClr val="bg1"/>
          </a:solidFill>
        </p:spPr>
        <p:txBody>
          <a:bodyPr wrap="none" rtlCol="0">
            <a:spAutoFit/>
          </a:bodyPr>
          <a:lstStyle/>
          <a:p>
            <a:r>
              <a:rPr lang="en-US" sz="2400" b="1" dirty="0" smtClean="0"/>
              <a:t>35.000 </a:t>
            </a:r>
            <a:r>
              <a:rPr lang="en-US" sz="2400" b="1" dirty="0" smtClean="0"/>
              <a:t>đ/h</a:t>
            </a:r>
            <a:endParaRPr lang="en-US" sz="2400" b="1" dirty="0"/>
          </a:p>
        </p:txBody>
      </p:sp>
    </p:spTree>
    <p:extLst>
      <p:ext uri="{BB962C8B-B14F-4D97-AF65-F5344CB8AC3E}">
        <p14:creationId xmlns="" xmlns:p14="http://schemas.microsoft.com/office/powerpoint/2010/main" val="2239346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4738"/>
            <a:ext cx="4782671" cy="5045121"/>
          </a:xfrm>
        </p:spPr>
        <p:txBody>
          <a:bodyPr/>
          <a:lstStyle/>
          <a:p>
            <a:pPr marL="0" indent="0">
              <a:buNone/>
            </a:pPr>
            <a:r>
              <a:rPr lang="vi-VN" sz="2400" dirty="0" smtClean="0">
                <a:latin typeface="Times New Roman" pitchFamily="18" charset="0"/>
                <a:cs typeface="Times New Roman" pitchFamily="18" charset="0"/>
              </a:rPr>
              <a:t>Các thuốc chống tác dụng kiểu choline  </a:t>
            </a:r>
          </a:p>
          <a:p>
            <a:pPr marL="0" indent="0">
              <a:buNone/>
            </a:pPr>
            <a:r>
              <a:rPr lang="vi-VN"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K</a:t>
            </a:r>
            <a:r>
              <a:rPr lang="vi-VN" sz="2400" dirty="0" smtClean="0">
                <a:latin typeface="Times New Roman" pitchFamily="18" charset="0"/>
                <a:cs typeface="Times New Roman" pitchFamily="18" charset="0"/>
              </a:rPr>
              <a:t>hi ưu thế mất động dùng mantadix,   </a:t>
            </a:r>
          </a:p>
          <a:p>
            <a:pPr marL="0" indent="0">
              <a:buNone/>
            </a:pPr>
            <a:r>
              <a:rPr lang="vi-VN"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Ư</a:t>
            </a:r>
            <a:r>
              <a:rPr lang="vi-VN" sz="2400" dirty="0" smtClean="0">
                <a:latin typeface="Times New Roman" pitchFamily="18" charset="0"/>
                <a:cs typeface="Times New Roman" pitchFamily="18" charset="0"/>
              </a:rPr>
              <a:t>u thế run dùng trivastal hoặc Artane</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mantadix, trivastal, atrium hoặc déprény</a:t>
            </a:r>
            <a:endParaRPr lang="en-US" sz="2400" dirty="0" smtClean="0">
              <a:latin typeface="Times New Roman" pitchFamily="18" charset="0"/>
              <a:cs typeface="Times New Roman" pitchFamily="18" charset="0"/>
            </a:endParaRPr>
          </a:p>
          <a:p>
            <a:pPr marL="0" indent="0">
              <a:buNone/>
            </a:pPr>
            <a:endParaRPr lang="en-US" dirty="0"/>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620871" y="3778624"/>
            <a:ext cx="4558552" cy="2864223"/>
          </a:xfrm>
          <a:prstGeom prst="rect">
            <a:avLst/>
          </a:prstGeom>
        </p:spPr>
      </p:pic>
      <p:sp>
        <p:nvSpPr>
          <p:cNvPr id="7" name="TextBox 6"/>
          <p:cNvSpPr txBox="1"/>
          <p:nvPr/>
        </p:nvSpPr>
        <p:spPr>
          <a:xfrm>
            <a:off x="6896201" y="5568194"/>
            <a:ext cx="1585690" cy="461665"/>
          </a:xfrm>
          <a:prstGeom prst="rect">
            <a:avLst/>
          </a:prstGeom>
          <a:solidFill>
            <a:schemeClr val="bg1"/>
          </a:solidFill>
        </p:spPr>
        <p:txBody>
          <a:bodyPr wrap="none" rtlCol="0">
            <a:spAutoFit/>
          </a:bodyPr>
          <a:lstStyle/>
          <a:p>
            <a:r>
              <a:rPr lang="en-US" sz="2400" b="1" dirty="0" smtClean="0"/>
              <a:t>27.000 </a:t>
            </a:r>
            <a:r>
              <a:rPr lang="en-US" sz="2400" b="1" dirty="0" smtClean="0"/>
              <a:t>đ/h</a:t>
            </a:r>
            <a:endParaRPr lang="en-US" sz="2400" b="1" dirty="0"/>
          </a:p>
        </p:txBody>
      </p:sp>
      <p:pic>
        <p:nvPicPr>
          <p:cNvPr id="2" name="Picture 1"/>
          <p:cNvPicPr>
            <a:picLocks noChangeAspect="1"/>
          </p:cNvPicPr>
          <p:nvPr/>
        </p:nvPicPr>
        <p:blipFill rotWithShape="1">
          <a:blip r:embed="rId3" cstate="print">
            <a:extLst>
              <a:ext uri="{28A0092B-C50C-407E-A947-70E740481C1C}">
                <a14:useLocalDpi xmlns="" xmlns:a14="http://schemas.microsoft.com/office/drawing/2010/main" val="0"/>
              </a:ext>
            </a:extLst>
          </a:blip>
          <a:srcRect l="29804" t="8235" r="30784"/>
          <a:stretch/>
        </p:blipFill>
        <p:spPr>
          <a:xfrm>
            <a:off x="7543456" y="847854"/>
            <a:ext cx="2111188" cy="3044611"/>
          </a:xfrm>
          <a:prstGeom prst="rect">
            <a:avLst/>
          </a:prstGeom>
        </p:spPr>
      </p:pic>
      <p:sp>
        <p:nvSpPr>
          <p:cNvPr id="8" name="Rectangle 7"/>
          <p:cNvSpPr/>
          <p:nvPr/>
        </p:nvSpPr>
        <p:spPr>
          <a:xfrm>
            <a:off x="7543456" y="2883839"/>
            <a:ext cx="1620957" cy="369332"/>
          </a:xfrm>
          <a:prstGeom prst="rect">
            <a:avLst/>
          </a:prstGeom>
          <a:solidFill>
            <a:schemeClr val="bg1"/>
          </a:solidFill>
        </p:spPr>
        <p:txBody>
          <a:bodyPr wrap="none">
            <a:spAutoFit/>
          </a:bodyPr>
          <a:lstStyle/>
          <a:p>
            <a:r>
              <a:rPr lang="en-US" b="1" dirty="0" smtClean="0">
                <a:solidFill>
                  <a:srgbClr val="212121"/>
                </a:solidFill>
                <a:latin typeface="arial" panose="020B0604020202020204" pitchFamily="34" charset="0"/>
              </a:rPr>
              <a:t>2.000.000 đ/h</a:t>
            </a:r>
            <a:endParaRPr lang="en-US" b="1" dirty="0"/>
          </a:p>
        </p:txBody>
      </p:sp>
    </p:spTree>
    <p:extLst>
      <p:ext uri="{BB962C8B-B14F-4D97-AF65-F5344CB8AC3E}">
        <p14:creationId xmlns="" xmlns:p14="http://schemas.microsoft.com/office/powerpoint/2010/main" val="3255235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647" y="973015"/>
            <a:ext cx="6491138" cy="5287108"/>
          </a:xfrm>
        </p:spPr>
        <p:txBody>
          <a:bodyPr>
            <a:normAutofit/>
          </a:bodyPr>
          <a:lstStyle/>
          <a:p>
            <a:r>
              <a:rPr lang="vi-VN" sz="2400" dirty="0" smtClean="0">
                <a:latin typeface="Times New Roman" pitchFamily="18" charset="0"/>
                <a:cs typeface="Times New Roman" pitchFamily="18" charset="0"/>
              </a:rPr>
              <a:t>Vận động liệu pháp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điệu</a:t>
            </a:r>
            <a:r>
              <a:rPr lang="en-US" sz="2400" dirty="0" smtClean="0">
                <a:latin typeface="Times New Roman" pitchFamily="18" charset="0"/>
                <a:cs typeface="Times New Roman" pitchFamily="18" charset="0"/>
              </a:rPr>
              <a:t>..)</a:t>
            </a:r>
          </a:p>
          <a:p>
            <a:r>
              <a:rPr lang="vi-VN" sz="2400" dirty="0" smtClean="0">
                <a:latin typeface="Times New Roman" pitchFamily="18" charset="0"/>
                <a:cs typeface="Times New Roman" pitchFamily="18" charset="0"/>
              </a:rPr>
              <a:t>Ðiều trị trầm cảm  </a:t>
            </a:r>
            <a:r>
              <a:rPr lang="en-US" sz="2400" dirty="0">
                <a:latin typeface="Times New Roman" pitchFamily="18" charset="0"/>
                <a:cs typeface="Times New Roman" pitchFamily="18" charset="0"/>
              </a:rPr>
              <a:t>:</a:t>
            </a:r>
            <a:r>
              <a:rPr lang="vi-VN" sz="2400" dirty="0" smtClean="0">
                <a:latin typeface="Times New Roman" pitchFamily="18" charset="0"/>
                <a:cs typeface="Times New Roman" pitchFamily="18" charset="0"/>
              </a:rPr>
              <a:t>Bằng thuốc chống trầm cảm 3 vòng laroxyl 25 mg buổi tối 1-3 viên (liều thấp tăng dần ).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Ðiều trị ngoại khoa </a:t>
            </a:r>
            <a:r>
              <a:rPr lang="en-US" sz="2400" dirty="0" smtClean="0">
                <a:latin typeface="Times New Roman" pitchFamily="18" charset="0"/>
                <a:cs typeface="Times New Roman" pitchFamily="18" charset="0"/>
              </a:rPr>
              <a:t>:  L</a:t>
            </a:r>
            <a:r>
              <a:rPr lang="vi-VN" sz="2400" dirty="0" smtClean="0">
                <a:latin typeface="Times New Roman" pitchFamily="18" charset="0"/>
                <a:cs typeface="Times New Roman" pitchFamily="18" charset="0"/>
              </a:rPr>
              <a:t>ý tưởng trong bệnh Parkinson nửa người</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hết run và giảm tăng trương lực, nhưng không cải thiện bất động</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Nay kích thích nhân bụng giữa của đồi thị cũng kiểm soát tốt triệu chứng run.</a:t>
            </a:r>
            <a:endParaRPr lang="en-US" sz="2400" dirty="0" smtClean="0">
              <a:latin typeface="Times New Roman" pitchFamily="18" charset="0"/>
              <a:cs typeface="Times New Roman" pitchFamily="18" charset="0"/>
            </a:endParaRPr>
          </a:p>
          <a:p>
            <a:pPr>
              <a:buFont typeface="Wingdings" pitchFamily="2" charset="2"/>
              <a:buChar char="v"/>
            </a:pPr>
            <a:r>
              <a:rPr lang="vi-VN" sz="2400" dirty="0" smtClean="0">
                <a:latin typeface="Times New Roman" pitchFamily="18" charset="0"/>
                <a:cs typeface="Times New Roman" pitchFamily="18" charset="0"/>
              </a:rPr>
              <a:t>hội </a:t>
            </a:r>
            <a:r>
              <a:rPr lang="vi-VN" sz="2400" dirty="0">
                <a:latin typeface="Times New Roman" pitchFamily="18" charset="0"/>
                <a:cs typeface="Times New Roman" pitchFamily="18" charset="0"/>
              </a:rPr>
              <a:t>chứng Parkinson xuất hiện do một nhóm các nguyên nhân khác nhau có liên quan đến sự tổn thương não bộ, làm xuất hiện các triệu chứng tương tự như bệnh Parkinson</a:t>
            </a:r>
            <a:r>
              <a:rPr lang="vi-VN" sz="2600" dirty="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479322" y="1147761"/>
            <a:ext cx="4609367" cy="5194424"/>
          </a:xfrm>
          <a:prstGeom prst="rect">
            <a:avLst/>
          </a:prstGeom>
        </p:spPr>
      </p:pic>
    </p:spTree>
    <p:extLst>
      <p:ext uri="{BB962C8B-B14F-4D97-AF65-F5344CB8AC3E}">
        <p14:creationId xmlns="" xmlns:p14="http://schemas.microsoft.com/office/powerpoint/2010/main" val="4231492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7539"/>
            <a:ext cx="10515600" cy="4325815"/>
          </a:xfrm>
        </p:spPr>
        <p:txBody>
          <a:bodyPr>
            <a:normAutofit fontScale="92500" lnSpcReduction="20000"/>
          </a:bodyPr>
          <a:lstStyle/>
          <a:p>
            <a:r>
              <a:rPr lang="vi-VN" sz="2400" dirty="0">
                <a:latin typeface="Times New Roman" pitchFamily="18" charset="0"/>
                <a:cs typeface="Times New Roman" pitchFamily="18" charset="0"/>
              </a:rPr>
              <a:t>Tài liệu tham khảo chính </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Đại </a:t>
            </a:r>
            <a:r>
              <a:rPr lang="vi-VN" sz="2400" dirty="0">
                <a:latin typeface="Times New Roman" pitchFamily="18" charset="0"/>
                <a:cs typeface="Times New Roman" pitchFamily="18" charset="0"/>
              </a:rPr>
              <a:t>học Duy Tân, (2016) Tập bài giảng Bệnh lý học</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Lê Thị Luyến, Lê Đình Vấn, (2010) Bệnh học , Nhà xuất bản Y học. </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Hoàng Thị Kim Huyền (2014), Dược lâm sàng những nguyên lý cơ bản và sử dụng thuốc trong điều trị. Tập 2, Nhà xuất bản Y học. </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Giáo trình Bệnh lý &amp; Thuốc PTH 350 (http://www.nguyenphuchoc199.com/pth- 350). </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Bộ </a:t>
            </a:r>
            <a:r>
              <a:rPr lang="vi-VN" sz="2400" dirty="0">
                <a:latin typeface="Times New Roman" pitchFamily="18" charset="0"/>
                <a:cs typeface="Times New Roman" pitchFamily="18" charset="0"/>
              </a:rPr>
              <a:t>Môn Nội - Đại học Y Dược Huế, 2008, Giáo trình Bệnh học Nội khoa, NXB Y </a:t>
            </a:r>
            <a:r>
              <a:rPr lang="vi-VN" sz="2400" dirty="0" smtClean="0">
                <a:latin typeface="Times New Roman" pitchFamily="18" charset="0"/>
                <a:cs typeface="Times New Roman" pitchFamily="18" charset="0"/>
              </a:rPr>
              <a:t>học</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Bài </a:t>
            </a:r>
            <a:r>
              <a:rPr lang="vi-VN" sz="2400" dirty="0">
                <a:latin typeface="Times New Roman" pitchFamily="18" charset="0"/>
                <a:cs typeface="Times New Roman" pitchFamily="18" charset="0"/>
              </a:rPr>
              <a:t>Giảng Bệnh học Nội khoa, (2003). Các Bộ môn Nội- Trường Đại học Y Hà nội, NXB Y học </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Hoàng </a:t>
            </a:r>
            <a:r>
              <a:rPr lang="vi-VN" sz="2400" dirty="0">
                <a:latin typeface="Times New Roman" pitchFamily="18" charset="0"/>
                <a:cs typeface="Times New Roman" pitchFamily="18" charset="0"/>
              </a:rPr>
              <a:t>Khánh, 2008, Giáo trình nội thần kinh, NXB Đại học Y khoa Huế</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Bộ </a:t>
            </a:r>
            <a:r>
              <a:rPr lang="vi-VN" sz="2400" dirty="0">
                <a:latin typeface="Times New Roman" pitchFamily="18" charset="0"/>
                <a:cs typeface="Times New Roman" pitchFamily="18" charset="0"/>
              </a:rPr>
              <a:t>môn thần kinh, 2003, Bệnh học thần kinh, giáo trình sau đại học, HVQY. </a:t>
            </a:r>
            <a:endParaRPr lang="en-US" sz="2400" dirty="0" smtClean="0">
              <a:latin typeface="Times New Roman" pitchFamily="18" charset="0"/>
              <a:cs typeface="Times New Roman" pitchFamily="18" charset="0"/>
            </a:endParaRPr>
          </a:p>
          <a:p>
            <a:pPr marL="457200" indent="-457200">
              <a:buAutoNum type="arabicPeriod"/>
            </a:pPr>
            <a:r>
              <a:rPr lang="vi-VN" sz="2400" dirty="0" smtClean="0">
                <a:latin typeface="Times New Roman" pitchFamily="18" charset="0"/>
                <a:cs typeface="Times New Roman" pitchFamily="18" charset="0"/>
              </a:rPr>
              <a:t>Các </a:t>
            </a:r>
            <a:r>
              <a:rPr lang="vi-VN" sz="2400" dirty="0">
                <a:latin typeface="Times New Roman" pitchFamily="18" charset="0"/>
                <a:cs typeface="Times New Roman" pitchFamily="18" charset="0"/>
              </a:rPr>
              <a:t>giáo trình về Bệnh học, Dược lý, Dược lâm sàng,…</a:t>
            </a:r>
            <a:endParaRPr lang="en-US" sz="2400"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530720" y="4698757"/>
            <a:ext cx="6589834" cy="1809750"/>
          </a:xfrm>
          <a:prstGeom prst="rect">
            <a:avLst/>
          </a:prstGeom>
        </p:spPr>
      </p:pic>
    </p:spTree>
    <p:extLst>
      <p:ext uri="{BB962C8B-B14F-4D97-AF65-F5344CB8AC3E}">
        <p14:creationId xmlns="" xmlns:p14="http://schemas.microsoft.com/office/powerpoint/2010/main" val="1064984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2" y="365125"/>
            <a:ext cx="9786257" cy="888909"/>
          </a:xfrm>
        </p:spPr>
        <p:txBody>
          <a:bodyPr>
            <a:normAutofit/>
          </a:bodyPr>
          <a:lstStyle/>
          <a:p>
            <a:r>
              <a:rPr lang="en-US" sz="2400" dirty="0">
                <a:latin typeface="Times New Roman" pitchFamily="18" charset="0"/>
                <a:cs typeface="Times New Roman" pitchFamily="18" charset="0"/>
              </a:rPr>
              <a:t>1</a:t>
            </a:r>
            <a:r>
              <a:rPr lang="en-US" sz="2400" dirty="0" smtClean="0">
                <a:latin typeface="Times New Roman" pitchFamily="18" charset="0"/>
                <a:cs typeface="Times New Roman" pitchFamily="18" charset="0"/>
              </a:rPr>
              <a:t>. ĐỊNH NGHĨA</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489166" y="1031966"/>
            <a:ext cx="9890760" cy="5236438"/>
          </a:xfrm>
        </p:spPr>
        <p:txBody>
          <a:bodyPr>
            <a:normAutofit lnSpcReduction="10000"/>
          </a:bodyPr>
          <a:lstStyle/>
          <a:p>
            <a:pPr>
              <a:lnSpc>
                <a:spcPct val="120000"/>
              </a:lnSpc>
              <a:buFontTx/>
              <a:buChar char="-"/>
            </a:pPr>
            <a:r>
              <a:rPr lang="vi-VN" sz="2600" dirty="0" smtClean="0">
                <a:latin typeface="Times New Roman" pitchFamily="18" charset="0"/>
                <a:cs typeface="Times New Roman" pitchFamily="18" charset="0"/>
              </a:rPr>
              <a:t>Bệnh Parkinson </a:t>
            </a:r>
            <a:r>
              <a:rPr lang="en-US" sz="2600" dirty="0" smtClean="0">
                <a:latin typeface="Times New Roman" pitchFamily="18" charset="0"/>
                <a:cs typeface="Times New Roman" pitchFamily="18" charset="0"/>
              </a:rPr>
              <a:t>:</a:t>
            </a:r>
            <a:r>
              <a:rPr lang="vi-VN" sz="2600" dirty="0" smtClean="0">
                <a:latin typeface="Times New Roman" pitchFamily="18" charset="0"/>
                <a:cs typeface="Times New Roman" pitchFamily="18" charset="0"/>
              </a:rPr>
              <a:t>bệnh lý thoái hóa, nguồn gốc chưa rõ, đặc</a:t>
            </a: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trưng bởi quá trình thoái hóa tuần tiến nơron dopaminergic</a:t>
            </a: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thể nhạt-liềm đen gây mất cân bằng về sinh hóa và chức</a:t>
            </a: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năng hệ thống ngoại tháp</a:t>
            </a:r>
            <a:endParaRPr lang="en-US" sz="2600" dirty="0" smtClean="0">
              <a:latin typeface="Times New Roman" pitchFamily="18" charset="0"/>
              <a:cs typeface="Times New Roman" pitchFamily="18" charset="0"/>
            </a:endParaRPr>
          </a:p>
          <a:p>
            <a:pPr>
              <a:buNone/>
            </a:pPr>
            <a:r>
              <a:rPr lang="en-US" sz="2600" dirty="0">
                <a:latin typeface="Times New Roman" pitchFamily="18" charset="0"/>
                <a:cs typeface="Times New Roman" pitchFamily="18" charset="0"/>
              </a:rPr>
              <a:t>2</a:t>
            </a:r>
            <a:r>
              <a:rPr lang="en-US" sz="2600" dirty="0" smtClean="0">
                <a:latin typeface="Times New Roman" pitchFamily="18" charset="0"/>
                <a:cs typeface="Times New Roman" pitchFamily="18" charset="0"/>
              </a:rPr>
              <a:t>. NGUYÊN NHÂN</a:t>
            </a:r>
          </a:p>
          <a:p>
            <a:pPr marL="0" indent="0">
              <a:buNone/>
            </a:pPr>
            <a:r>
              <a:rPr lang="vi-VN" sz="2600" dirty="0" smtClean="0">
                <a:latin typeface="Times New Roman" pitchFamily="18" charset="0"/>
                <a:cs typeface="Times New Roman" pitchFamily="18" charset="0"/>
              </a:rPr>
              <a:t>+ Yếu tố di truyền...</a:t>
            </a:r>
          </a:p>
          <a:p>
            <a:pPr marL="0" indent="0">
              <a:buNone/>
            </a:pPr>
            <a:r>
              <a:rPr lang="vi-VN" sz="2600" dirty="0" smtClean="0">
                <a:latin typeface="Times New Roman" pitchFamily="18" charset="0"/>
                <a:cs typeface="Times New Roman" pitchFamily="18" charset="0"/>
              </a:rPr>
              <a:t>+ Hủy hoại tế bào, thay đổi chuyển hóa sắt, thay đổi chức năng ty lạp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thể</a:t>
            </a:r>
            <a:r>
              <a:rPr lang="en-US" sz="2600" dirty="0" smtClean="0">
                <a:latin typeface="Times New Roman" pitchFamily="18" charset="0"/>
                <a:cs typeface="Times New Roman" pitchFamily="18" charset="0"/>
              </a:rPr>
              <a:t>..</a:t>
            </a:r>
            <a:endParaRPr lang="vi-VN" sz="2600" dirty="0" smtClean="0">
              <a:latin typeface="Times New Roman" pitchFamily="18" charset="0"/>
              <a:cs typeface="Times New Roman" pitchFamily="18" charset="0"/>
            </a:endParaRPr>
          </a:p>
          <a:p>
            <a:pPr marL="0" indent="0">
              <a:buNone/>
            </a:pPr>
            <a:r>
              <a:rPr lang="vi-VN" sz="2600" dirty="0" smtClean="0">
                <a:latin typeface="Times New Roman" pitchFamily="18" charset="0"/>
                <a:cs typeface="Times New Roman" pitchFamily="18" charset="0"/>
              </a:rPr>
              <a:t>+ Siêu vi chậm: Phát hiện được trong máu của bệnh nhân có kháng</a:t>
            </a: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thể kháng hệ giao cảm</a:t>
            </a:r>
          </a:p>
          <a:p>
            <a:pPr marL="0" indent="0">
              <a:buNone/>
            </a:pPr>
            <a:r>
              <a:rPr lang="vi-VN" sz="2600" dirty="0" smtClean="0">
                <a:latin typeface="Times New Roman" pitchFamily="18" charset="0"/>
                <a:cs typeface="Times New Roman" pitchFamily="18" charset="0"/>
              </a:rPr>
              <a:t>+ Yếu tố môi trường: nhiễm độc các thuốc diệt cỏ và côn trùng</a:t>
            </a:r>
          </a:p>
          <a:p>
            <a:pPr marL="0" indent="0">
              <a:buNone/>
            </a:pPr>
            <a:r>
              <a:rPr lang="vi-VN" sz="2600" dirty="0" smtClean="0">
                <a:latin typeface="Times New Roman" pitchFamily="18" charset="0"/>
                <a:cs typeface="Times New Roman" pitchFamily="18" charset="0"/>
              </a:rPr>
              <a:t>chứa M</a:t>
            </a:r>
            <a:r>
              <a:rPr lang="en-US" sz="2600" dirty="0" smtClean="0">
                <a:latin typeface="Times New Roman" pitchFamily="18" charset="0"/>
                <a:cs typeface="Times New Roman" pitchFamily="18" charset="0"/>
              </a:rPr>
              <a:t>e</a:t>
            </a:r>
            <a:r>
              <a:rPr lang="vi-VN" sz="2600" dirty="0" smtClean="0">
                <a:latin typeface="Times New Roman" pitchFamily="18" charset="0"/>
                <a:cs typeface="Times New Roman" pitchFamily="18" charset="0"/>
              </a:rPr>
              <a:t>thylph</a:t>
            </a:r>
            <a:r>
              <a:rPr lang="en-US" sz="2600" dirty="0" smtClean="0">
                <a:latin typeface="Times New Roman" pitchFamily="18" charset="0"/>
                <a:cs typeface="Times New Roman" pitchFamily="18" charset="0"/>
              </a:rPr>
              <a:t>e</a:t>
            </a:r>
            <a:r>
              <a:rPr lang="vi-VN" sz="2600" dirty="0" smtClean="0">
                <a:latin typeface="Times New Roman" pitchFamily="18" charset="0"/>
                <a:cs typeface="Times New Roman" pitchFamily="18" charset="0"/>
              </a:rPr>
              <a:t>nylt</a:t>
            </a:r>
            <a:r>
              <a:rPr lang="en-US" sz="2600" dirty="0" smtClean="0">
                <a:latin typeface="Times New Roman" pitchFamily="18" charset="0"/>
                <a:cs typeface="Times New Roman" pitchFamily="18" charset="0"/>
              </a:rPr>
              <a:t>e</a:t>
            </a:r>
            <a:r>
              <a:rPr lang="vi-VN" sz="2600" dirty="0" smtClean="0">
                <a:latin typeface="Times New Roman" pitchFamily="18" charset="0"/>
                <a:cs typeface="Times New Roman" pitchFamily="18" charset="0"/>
              </a:rPr>
              <a:t>trahydropyriđine (MPTP) hay chất diệt côn</a:t>
            </a:r>
          </a:p>
          <a:p>
            <a:pPr marL="0" indent="0">
              <a:buNone/>
            </a:pPr>
            <a:r>
              <a:rPr lang="vi-VN" sz="2600" dirty="0" smtClean="0">
                <a:latin typeface="Times New Roman" pitchFamily="18" charset="0"/>
                <a:cs typeface="Times New Roman" pitchFamily="18" charset="0"/>
              </a:rPr>
              <a:t>trùng rotenon gây tổn thương chọn lọc nơron chủ vận dopamine</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228" y="365126"/>
            <a:ext cx="9851571" cy="928098"/>
          </a:xfrm>
        </p:spPr>
        <p:txBody>
          <a:bodyPr>
            <a:normAutofit/>
          </a:bodyPr>
          <a:lstStyle/>
          <a:p>
            <a:r>
              <a:rPr lang="en-US" sz="2400" dirty="0" smtClean="0">
                <a:latin typeface="Times New Roman" pitchFamily="18" charset="0"/>
                <a:cs typeface="Times New Roman" pitchFamily="18" charset="0"/>
              </a:rPr>
              <a:t>3.DỊCH TỄ HỌC</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371602" y="1449977"/>
            <a:ext cx="5473336" cy="4726986"/>
          </a:xfrm>
        </p:spPr>
        <p:txBody>
          <a:bodyPr>
            <a:normAutofit/>
          </a:bodyPr>
          <a:lstStyle/>
          <a:p>
            <a:r>
              <a:rPr lang="en-US" sz="2400" dirty="0" smtClean="0">
                <a:latin typeface="Times New Roman" pitchFamily="18" charset="0"/>
                <a:cs typeface="Times New Roman" pitchFamily="18" charset="0"/>
              </a:rPr>
              <a:t>Do </a:t>
            </a:r>
            <a:r>
              <a:rPr lang="vi-VN" sz="2400" dirty="0" smtClean="0">
                <a:latin typeface="Times New Roman" pitchFamily="18" charset="0"/>
                <a:cs typeface="Times New Roman" pitchFamily="18" charset="0"/>
              </a:rPr>
              <a:t>James Parkinson mô tả lần đầu tiên vào năm</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1817. Là một bệnh lý thường gặp trong các bệnh lý thoái hóa thần kinh,</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chỉ sau bệnh Alzheimer.</a:t>
            </a:r>
          </a:p>
          <a:p>
            <a:pPr>
              <a:buNone/>
            </a:pPr>
            <a:r>
              <a:rPr lang="vi-VN" sz="2400" dirty="0" smtClean="0">
                <a:latin typeface="Times New Roman" pitchFamily="18" charset="0"/>
                <a:cs typeface="Times New Roman" pitchFamily="18" charset="0"/>
              </a:rPr>
              <a:t>‒ Tỷ lệ mắc bệnh ở Mỹ là 107-187/100.000. </a:t>
            </a:r>
            <a:endParaRPr lang="en-US"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Ở Tây</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Âu khoảng 100</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200/100.000 dân</a:t>
            </a:r>
            <a:r>
              <a:rPr lang="en-US" sz="2400" dirty="0" smtClean="0">
                <a:latin typeface="Times New Roman" pitchFamily="18" charset="0"/>
                <a:cs typeface="Times New Roman" pitchFamily="18" charset="0"/>
              </a:rPr>
              <a:t>.</a:t>
            </a:r>
            <a:endParaRPr lang="vi-VN"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 70% khởi bệnh giữa tuổi 45 và 70</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trung bình thường là 55 ± 11</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nam ưu thế hơn nữ.</a:t>
            </a:r>
          </a:p>
          <a:p>
            <a:pPr>
              <a:buFontTx/>
              <a:buChar char="-"/>
            </a:pPr>
            <a:r>
              <a:rPr lang="en-US" sz="2400" dirty="0" smtClean="0">
                <a:latin typeface="Times New Roman" pitchFamily="18" charset="0"/>
                <a:cs typeface="Times New Roman" pitchFamily="18" charset="0"/>
              </a:rPr>
              <a:t>Í</a:t>
            </a:r>
            <a:r>
              <a:rPr lang="vi-VN" sz="2400" dirty="0" smtClean="0">
                <a:latin typeface="Times New Roman" pitchFamily="18" charset="0"/>
                <a:cs typeface="Times New Roman" pitchFamily="18" charset="0"/>
              </a:rPr>
              <a:t>t gặp ở Trung Quốc và ở châu Phi</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4.GiẢI PHẪU BỆNH</a:t>
            </a:r>
            <a:endParaRPr lang="en-US" dirty="0">
              <a:latin typeface="Times New Roman" pitchFamily="18" charset="0"/>
              <a:cs typeface="Times New Roman" pitchFamily="18" charset="0"/>
            </a:endParaRPr>
          </a:p>
        </p:txBody>
      </p:sp>
      <p:pic>
        <p:nvPicPr>
          <p:cNvPr id="4" name="Picture 3" descr="tải xuống.jpg"/>
          <p:cNvPicPr>
            <a:picLocks noChangeAspect="1"/>
          </p:cNvPicPr>
          <p:nvPr/>
        </p:nvPicPr>
        <p:blipFill>
          <a:blip r:embed="rId2"/>
          <a:stretch>
            <a:fillRect/>
          </a:stretch>
        </p:blipFill>
        <p:spPr>
          <a:xfrm>
            <a:off x="7210697" y="1515290"/>
            <a:ext cx="3866606" cy="436299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graphicFrame>
        <p:nvGraphicFramePr>
          <p:cNvPr id="4" name="Diagram 3"/>
          <p:cNvGraphicFramePr/>
          <p:nvPr>
            <p:extLst>
              <p:ext uri="{D42A27DB-BD31-4B8C-83A1-F6EECF244321}">
                <p14:modId xmlns="" xmlns:p14="http://schemas.microsoft.com/office/powerpoint/2010/main" val="1673335364"/>
              </p:ext>
            </p:extLst>
          </p:nvPr>
        </p:nvGraphicFramePr>
        <p:xfrm>
          <a:off x="786296" y="145774"/>
          <a:ext cx="7390295" cy="6453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8708747" y="705677"/>
            <a:ext cx="3012661" cy="2804285"/>
          </a:xfrm>
          <a:prstGeom prst="rect">
            <a:avLst/>
          </a:prstGeom>
        </p:spPr>
      </p:pic>
      <p:pic>
        <p:nvPicPr>
          <p:cNvPr id="8" name="Picture 7"/>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8708748" y="3926648"/>
            <a:ext cx="3012661" cy="2187367"/>
          </a:xfrm>
          <a:prstGeom prst="rect">
            <a:avLst/>
          </a:prstGeom>
        </p:spPr>
      </p:pic>
    </p:spTree>
    <p:extLst>
      <p:ext uri="{BB962C8B-B14F-4D97-AF65-F5344CB8AC3E}">
        <p14:creationId xmlns="" xmlns:p14="http://schemas.microsoft.com/office/powerpoint/2010/main" val="2612356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104" y="365125"/>
            <a:ext cx="9877696" cy="849721"/>
          </a:xfrm>
        </p:spPr>
        <p:txBody>
          <a:bodyPr>
            <a:normAutofit/>
          </a:bodyPr>
          <a:lstStyle/>
          <a:p>
            <a:r>
              <a:rPr lang="en-US" sz="2400" dirty="0">
                <a:latin typeface="Times New Roman" pitchFamily="18" charset="0"/>
                <a:cs typeface="Times New Roman" pitchFamily="18" charset="0"/>
              </a:rPr>
              <a:t>5</a:t>
            </a:r>
            <a:r>
              <a:rPr lang="en-US" sz="2400" dirty="0" smtClean="0">
                <a:latin typeface="Times New Roman" pitchFamily="18" charset="0"/>
                <a:cs typeface="Times New Roman" pitchFamily="18" charset="0"/>
              </a:rPr>
              <a:t>. SINH LÝ BỆNH</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476102" y="1293223"/>
            <a:ext cx="9877697" cy="4844552"/>
          </a:xfrm>
        </p:spPr>
        <p:txBody>
          <a:bodyPr>
            <a:normAutofit/>
          </a:bodyPr>
          <a:lstStyle/>
          <a:p>
            <a:r>
              <a:rPr lang="en-US" sz="2600" dirty="0" err="1" smtClean="0">
                <a:latin typeface="Times New Roman" pitchFamily="18" charset="0"/>
                <a:cs typeface="Times New Roman" pitchFamily="18" charset="0"/>
              </a:rPr>
              <a:t>Là</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thiếu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hụt</a:t>
            </a:r>
            <a:r>
              <a:rPr lang="en-US" sz="2600" dirty="0" smtClean="0">
                <a:latin typeface="Times New Roman" pitchFamily="18" charset="0"/>
                <a:cs typeface="Times New Roman" pitchFamily="18" charset="0"/>
              </a:rPr>
              <a:t> men tyrosine-hydroxylase (</a:t>
            </a:r>
            <a:r>
              <a:rPr lang="en-US" sz="2600" dirty="0" err="1" smtClean="0">
                <a:latin typeface="Times New Roman" pitchFamily="18" charset="0"/>
                <a:cs typeface="Times New Roman" pitchFamily="18" charset="0"/>
              </a:rPr>
              <a:t>chuyển</a:t>
            </a:r>
            <a:r>
              <a:rPr lang="en-US" sz="2600" dirty="0" smtClean="0">
                <a:latin typeface="Times New Roman" pitchFamily="18" charset="0"/>
                <a:cs typeface="Times New Roman" pitchFamily="18" charset="0"/>
              </a:rPr>
              <a:t> tyrosine </a:t>
            </a:r>
            <a:r>
              <a:rPr lang="en-US" sz="2600" dirty="0" err="1" smtClean="0">
                <a:latin typeface="Times New Roman" pitchFamily="18" charset="0"/>
                <a:cs typeface="Times New Roman" pitchFamily="18" charset="0"/>
              </a:rPr>
              <a:t>thành</a:t>
            </a:r>
            <a:r>
              <a:rPr lang="en-US" sz="2600" dirty="0" smtClean="0">
                <a:latin typeface="Times New Roman" pitchFamily="18" charset="0"/>
                <a:cs typeface="Times New Roman" pitchFamily="18" charset="0"/>
              </a:rPr>
              <a:t> L-dopa, </a:t>
            </a:r>
            <a:r>
              <a:rPr lang="en-US" sz="2600" dirty="0" err="1" smtClean="0">
                <a:latin typeface="Times New Roman" pitchFamily="18" charset="0"/>
                <a:cs typeface="Times New Roman" pitchFamily="18" charset="0"/>
              </a:rPr>
              <a:t>dẫn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đến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dopa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không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chuyển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hóa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thành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dopamin</a:t>
            </a:r>
            <a:r>
              <a:rPr lang="en-US" sz="2600" dirty="0" smtClean="0">
                <a:latin typeface="Times New Roman" pitchFamily="18" charset="0"/>
                <a:cs typeface="Times New Roman" pitchFamily="18" charset="0"/>
              </a:rPr>
              <a:t>)</a:t>
            </a:r>
          </a:p>
          <a:p>
            <a:r>
              <a:rPr lang="vi-VN" sz="2600" dirty="0" smtClean="0">
                <a:latin typeface="Times New Roman" pitchFamily="18" charset="0"/>
                <a:cs typeface="Times New Roman" pitchFamily="18" charset="0"/>
              </a:rPr>
              <a:t>hệ quả</a:t>
            </a:r>
            <a:r>
              <a:rPr lang="en-US" sz="2600" dirty="0" smtClean="0">
                <a:latin typeface="Times New Roman" pitchFamily="18" charset="0"/>
                <a:cs typeface="Times New Roman" pitchFamily="18" charset="0"/>
              </a:rPr>
              <a:t> do </a:t>
            </a:r>
            <a:r>
              <a:rPr lang="en-US" sz="2600" dirty="0" err="1" smtClean="0">
                <a:latin typeface="Times New Roman" pitchFamily="18" charset="0"/>
                <a:cs typeface="Times New Roman" pitchFamily="18" charset="0"/>
              </a:rPr>
              <a:t>thiếu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hụt</a:t>
            </a:r>
            <a:r>
              <a:rPr lang="en-US" sz="2600" dirty="0" smtClean="0">
                <a:latin typeface="Times New Roman" pitchFamily="18" charset="0"/>
                <a:cs typeface="Times New Roman" pitchFamily="18" charset="0"/>
              </a:rPr>
              <a:t> dopamine :</a:t>
            </a:r>
          </a:p>
          <a:p>
            <a:pPr marL="0" indent="0">
              <a:buNone/>
            </a:pPr>
            <a:r>
              <a:rPr lang="en-US" sz="2600" dirty="0" smtClean="0">
                <a:latin typeface="Times New Roman" pitchFamily="18" charset="0"/>
                <a:cs typeface="Times New Roman" pitchFamily="18" charset="0"/>
              </a:rPr>
              <a:t>-</a:t>
            </a:r>
            <a:r>
              <a:rPr lang="vi-VN" sz="2600" dirty="0" smtClean="0">
                <a:latin typeface="Times New Roman" pitchFamily="18" charset="0"/>
                <a:cs typeface="Times New Roman" pitchFamily="18" charset="0"/>
              </a:rPr>
              <a:t> thụ thể D2 ở nhân vỏ hến (của thể vân) không còn bị ức chế nữa nên</a:t>
            </a: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 sự ức chế của GABA lên thể nhạt ngoài tăng</a:t>
            </a:r>
            <a:r>
              <a:rPr lang="en-US" sz="2600" dirty="0" smtClean="0">
                <a:latin typeface="Times New Roman" pitchFamily="18" charset="0"/>
                <a:cs typeface="Times New Roman" pitchFamily="18" charset="0"/>
              </a:rPr>
              <a:t>-&gt;</a:t>
            </a:r>
            <a:r>
              <a:rPr lang="vi-VN" sz="2600" dirty="0" smtClean="0">
                <a:latin typeface="Times New Roman" pitchFamily="18" charset="0"/>
                <a:cs typeface="Times New Roman" pitchFamily="18" charset="0"/>
              </a:rPr>
              <a:t> giảm ức chế lên nhân dưới đồi</a:t>
            </a:r>
            <a:r>
              <a:rPr lang="en-US" sz="2600" dirty="0" smtClean="0">
                <a:latin typeface="Times New Roman" pitchFamily="18" charset="0"/>
                <a:cs typeface="Times New Roman" pitchFamily="18" charset="0"/>
              </a:rPr>
              <a:t> -&gt;</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kt</a:t>
            </a:r>
            <a:r>
              <a:rPr lang="vi-VN" sz="2600" dirty="0" smtClean="0">
                <a:latin typeface="Times New Roman" pitchFamily="18" charset="0"/>
                <a:cs typeface="Times New Roman" pitchFamily="18" charset="0"/>
              </a:rPr>
              <a:t> mạnh thể nhạt trong và phần lưới của liềm đen</a:t>
            </a:r>
            <a:r>
              <a:rPr lang="en-US" sz="2600" dirty="0" smtClean="0">
                <a:latin typeface="Times New Roman" pitchFamily="18" charset="0"/>
                <a:cs typeface="Times New Roman" pitchFamily="18" charset="0"/>
              </a:rPr>
              <a:t> -&gt;</a:t>
            </a:r>
            <a:r>
              <a:rPr lang="vi-VN" sz="2600" dirty="0" smtClean="0">
                <a:latin typeface="Times New Roman" pitchFamily="18" charset="0"/>
                <a:cs typeface="Times New Roman" pitchFamily="18" charset="0"/>
              </a:rPr>
              <a:t> ức chế mạnh lên nhân bụng bên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và</a:t>
            </a:r>
            <a:r>
              <a:rPr lang="vi-VN" sz="2600" dirty="0" smtClean="0">
                <a:latin typeface="Times New Roman" pitchFamily="18" charset="0"/>
                <a:cs typeface="Times New Roman" pitchFamily="18" charset="0"/>
              </a:rPr>
              <a:t> trước, nhân trung tâm giữa </a:t>
            </a:r>
            <a:r>
              <a:rPr lang="en-US" sz="2600" dirty="0" smtClean="0">
                <a:latin typeface="Times New Roman" pitchFamily="18" charset="0"/>
                <a:cs typeface="Times New Roman" pitchFamily="18" charset="0"/>
              </a:rPr>
              <a:t>-&gt;</a:t>
            </a:r>
            <a:r>
              <a:rPr lang="vi-VN" sz="2600" dirty="0" smtClean="0">
                <a:latin typeface="Times New Roman" pitchFamily="18" charset="0"/>
                <a:cs typeface="Times New Roman" pitchFamily="18" charset="0"/>
              </a:rPr>
              <a:t>giảm </a:t>
            </a:r>
            <a:r>
              <a:rPr lang="en-US" sz="2600" dirty="0" err="1" smtClean="0">
                <a:latin typeface="Times New Roman" pitchFamily="18" charset="0"/>
                <a:cs typeface="Times New Roman" pitchFamily="18" charset="0"/>
              </a:rPr>
              <a:t>kt</a:t>
            </a:r>
            <a:r>
              <a:rPr lang="vi-VN" sz="2600" dirty="0" smtClean="0">
                <a:latin typeface="Times New Roman" pitchFamily="18" charset="0"/>
                <a:cs typeface="Times New Roman" pitchFamily="18" charset="0"/>
              </a:rPr>
              <a:t> lên vỏ não vùng trán, trước vận động và vùng vận động phụ.</a:t>
            </a:r>
            <a:endParaRPr lang="en-US" sz="2600" dirty="0" smtClean="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a:t>
            </a:r>
            <a:r>
              <a:rPr lang="vi-VN" sz="2600" dirty="0" smtClean="0">
                <a:latin typeface="Times New Roman" pitchFamily="18" charset="0"/>
                <a:cs typeface="Times New Roman" pitchFamily="18" charset="0"/>
              </a:rPr>
              <a:t>thụ thể D1 không còn bị </a:t>
            </a:r>
            <a:r>
              <a:rPr lang="en-US" sz="2600" dirty="0" err="1" smtClean="0">
                <a:latin typeface="Times New Roman" pitchFamily="18" charset="0"/>
                <a:cs typeface="Times New Roman" pitchFamily="18" charset="0"/>
              </a:rPr>
              <a:t>kt</a:t>
            </a: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nữ</a:t>
            </a:r>
            <a:r>
              <a:rPr lang="en-US" sz="2600" dirty="0" smtClean="0">
                <a:latin typeface="Times New Roman" pitchFamily="18" charset="0"/>
                <a:cs typeface="Times New Roman" pitchFamily="18" charset="0"/>
              </a:rPr>
              <a:t>a-&gt;</a:t>
            </a:r>
            <a:r>
              <a:rPr lang="vi-VN" sz="2600" dirty="0" smtClean="0">
                <a:latin typeface="Times New Roman" pitchFamily="18" charset="0"/>
                <a:cs typeface="Times New Roman" pitchFamily="18" charset="0"/>
              </a:rPr>
              <a:t> ức chế của hệ GABA lên thể nhạt trong và phần lưới của liềm đen bị giảm, tiếp sau là hai tổ chức này gia tăng ức chế lên đồi thị</a:t>
            </a:r>
            <a:r>
              <a:rPr lang="vi-VN" dirty="0" smtClean="0">
                <a:cs typeface="Arial" panose="020B0604020202020204" pitchFamily="34" charset="0"/>
              </a:rPr>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19793" y="156755"/>
            <a:ext cx="9773195" cy="928994"/>
          </a:xfrm>
        </p:spPr>
        <p:txBody>
          <a:bodyPr>
            <a:normAutofit/>
          </a:bodyPr>
          <a:lstStyle/>
          <a:p>
            <a:r>
              <a:rPr lang="en-US" sz="2400" dirty="0">
                <a:latin typeface="Times New Roman" pitchFamily="18" charset="0"/>
                <a:cs typeface="Times New Roman" pitchFamily="18" charset="0"/>
              </a:rPr>
              <a:t>6</a:t>
            </a:r>
            <a:r>
              <a:rPr lang="en-US" sz="2400" dirty="0" smtClean="0">
                <a:latin typeface="Times New Roman" pitchFamily="18" charset="0"/>
                <a:cs typeface="Times New Roman" pitchFamily="18" charset="0"/>
              </a:rPr>
              <a:t> .TRIỆU CHỨNG</a:t>
            </a:r>
            <a:endParaRPr lang="en-US" sz="2400" dirty="0">
              <a:latin typeface="Times New Roman" pitchFamily="18" charset="0"/>
              <a:cs typeface="Times New Roman" pitchFamily="18" charset="0"/>
            </a:endParaRPr>
          </a:p>
        </p:txBody>
      </p:sp>
      <p:sp>
        <p:nvSpPr>
          <p:cNvPr id="5" name="Content Placeholder 4"/>
          <p:cNvSpPr>
            <a:spLocks noGrp="1"/>
          </p:cNvSpPr>
          <p:nvPr>
            <p:ph idx="1"/>
          </p:nvPr>
        </p:nvSpPr>
        <p:spPr>
          <a:xfrm>
            <a:off x="1384663" y="979714"/>
            <a:ext cx="6021977" cy="5551715"/>
          </a:xfrm>
        </p:spPr>
        <p:txBody>
          <a:bodyPr>
            <a:normAutofit fontScale="92500"/>
          </a:bodyPr>
          <a:lstStyle/>
          <a:p>
            <a:r>
              <a:rPr lang="en-US" sz="2400" u="sng" dirty="0" err="1" smtClean="0">
                <a:latin typeface="Times New Roman" pitchFamily="18" charset="0"/>
                <a:cs typeface="Times New Roman" pitchFamily="18" charset="0"/>
              </a:rPr>
              <a:t>Khởi</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đầu</a:t>
            </a:r>
            <a:r>
              <a:rPr lang="en-US" sz="2400" smtClean="0">
                <a:latin typeface="Times New Roman" pitchFamily="18" charset="0"/>
                <a:cs typeface="Times New Roman" pitchFamily="18" charset="0"/>
              </a:rPr>
              <a:t>:  vô 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trầm</a:t>
            </a:r>
            <a:r>
              <a:rPr lang="en-US" sz="2400" smtClean="0">
                <a:latin typeface="Times New Roman" pitchFamily="18" charset="0"/>
                <a:cs typeface="Times New Roman" pitchFamily="18" charset="0"/>
              </a:rPr>
              <a:t> cảm,điển hình là Run</a:t>
            </a:r>
            <a:endParaRPr lang="en-US" sz="2400" dirty="0" smtClean="0">
              <a:latin typeface="Times New Roman" pitchFamily="18" charset="0"/>
              <a:cs typeface="Times New Roman" pitchFamily="18" charset="0"/>
            </a:endParaRPr>
          </a:p>
          <a:p>
            <a:r>
              <a:rPr lang="en-US" sz="2400" u="sng" dirty="0" err="1" smtClean="0">
                <a:latin typeface="Times New Roman" pitchFamily="18" charset="0"/>
                <a:cs typeface="Times New Roman" pitchFamily="18" charset="0"/>
              </a:rPr>
              <a:t>Giai</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đoạn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toàn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 Run +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a:t>
            </a:r>
          </a:p>
          <a:p>
            <a:pPr lvl="1">
              <a:buFont typeface="Wingdings" panose="05000000000000000000"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Run </a:t>
            </a:r>
            <a:r>
              <a:rPr lang="en-US" err="1" smtClean="0">
                <a:latin typeface="Times New Roman" pitchFamily="18" charset="0"/>
                <a:cs typeface="Times New Roman" pitchFamily="18" charset="0"/>
              </a:rPr>
              <a:t>tĩnh</a:t>
            </a:r>
            <a:r>
              <a:rPr lang="en-US" smtClean="0">
                <a:latin typeface="Times New Roman" pitchFamily="18" charset="0"/>
                <a:cs typeface="Times New Roman" pitchFamily="18" charset="0"/>
              </a:rPr>
              <a:t> trạng: Run khi nghỉ ngơi, mất khi làm động tác hữu ý và khi ngủ,ngọn chi, chi trên ( bóp vụn hoặc như đếm tiền )</a:t>
            </a:r>
          </a:p>
          <a:p>
            <a:pPr marL="457200" lvl="1" indent="0">
              <a:buNone/>
            </a:pPr>
            <a:r>
              <a:rPr lang="en-US"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môi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lưỡi</a:t>
            </a:r>
            <a:endParaRPr lang="en-US" dirty="0" smtClean="0">
              <a:latin typeface="Times New Roman" pitchFamily="18" charset="0"/>
              <a:cs typeface="Times New Roman" pitchFamily="18" charset="0"/>
            </a:endParaRPr>
          </a:p>
          <a:p>
            <a:pPr marL="457200" lvl="1"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4-6 </a:t>
            </a:r>
            <a:r>
              <a:rPr lang="en-US" dirty="0" err="1" smtClean="0">
                <a:latin typeface="Times New Roman" pitchFamily="18" charset="0"/>
                <a:cs typeface="Times New Roman" pitchFamily="18" charset="0"/>
              </a:rPr>
              <a:t>chu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nhỏ</a:t>
            </a:r>
            <a:endParaRPr lang="en-US" dirty="0" smtClean="0">
              <a:latin typeface="Times New Roman" pitchFamily="18" charset="0"/>
              <a:cs typeface="Times New Roman" pitchFamily="18" charset="0"/>
            </a:endParaRPr>
          </a:p>
          <a:p>
            <a:pPr marL="457200" lvl="1"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Run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sức</a:t>
            </a:r>
            <a:r>
              <a:rPr lang="en-US" dirty="0" smtClean="0">
                <a:latin typeface="Times New Roman" pitchFamily="18" charset="0"/>
                <a:cs typeface="Times New Roman" pitchFamily="18" charset="0"/>
              </a:rPr>
              <a:t>.</a:t>
            </a:r>
          </a:p>
          <a:p>
            <a:pPr lvl="1">
              <a:buFont typeface="Wingdings" panose="05000000000000000000" pitchFamily="2" charset="2"/>
              <a:buChar char="Ø"/>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a:t>
            </a:r>
          </a:p>
          <a:p>
            <a:pPr marL="457200" lvl="1"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Ở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đờ</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nhạt</a:t>
            </a:r>
            <a:r>
              <a:rPr lang="en-US" dirty="0" smtClean="0">
                <a:latin typeface="Times New Roman" pitchFamily="18" charset="0"/>
                <a:cs typeface="Times New Roman" pitchFamily="18" charset="0"/>
              </a:rPr>
              <a:t>.</a:t>
            </a:r>
          </a:p>
          <a:p>
            <a:pPr marL="457200" lvl="1" indent="0">
              <a:buNone/>
            </a:pP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vẩy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a:t>
            </a:r>
            <a:r>
              <a:rPr lang="en-US" dirty="0" err="1" smtClean="0"/>
              <a:t>n</a:t>
            </a:r>
            <a:endParaRPr lang="en-US" dirty="0" smtClean="0"/>
          </a:p>
          <a:p>
            <a:pPr marL="0" indent="0">
              <a:buNone/>
            </a:pPr>
            <a:endParaRPr lang="en-US" dirty="0" smtClean="0"/>
          </a:p>
          <a:p>
            <a:pPr marL="0" indent="0">
              <a:buNone/>
            </a:pPr>
            <a:endParaRPr lang="en-US" dirty="0"/>
          </a:p>
          <a:p>
            <a:pPr marL="1371600" lvl="3" indent="0">
              <a:buNone/>
            </a:pPr>
            <a:endParaRPr lang="en-US" sz="2800" dirty="0" smtClean="0"/>
          </a:p>
        </p:txBody>
      </p:sp>
      <p:pic>
        <p:nvPicPr>
          <p:cNvPr id="6" name="Picture 5" descr="zz.jpg"/>
          <p:cNvPicPr>
            <a:picLocks noChangeAspect="1"/>
          </p:cNvPicPr>
          <p:nvPr/>
        </p:nvPicPr>
        <p:blipFill>
          <a:blip r:embed="rId2"/>
          <a:stretch>
            <a:fillRect/>
          </a:stretch>
        </p:blipFill>
        <p:spPr>
          <a:xfrm>
            <a:off x="7458891" y="1004071"/>
            <a:ext cx="4405721" cy="5357540"/>
          </a:xfrm>
          <a:prstGeom prst="rect">
            <a:avLst/>
          </a:prstGeom>
        </p:spPr>
      </p:pic>
    </p:spTree>
    <p:extLst>
      <p:ext uri="{BB962C8B-B14F-4D97-AF65-F5344CB8AC3E}">
        <p14:creationId xmlns="" xmlns:p14="http://schemas.microsoft.com/office/powerpoint/2010/main" val="1583305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594" y="653142"/>
            <a:ext cx="10191206" cy="6069629"/>
          </a:xfrm>
        </p:spPr>
        <p:txBody>
          <a:bodyPr>
            <a:normAutofit/>
          </a:bodyPr>
          <a:lstStyle/>
          <a:p>
            <a:pPr>
              <a:buFont typeface="Wingdings" panose="05000000000000000000" pitchFamily="2" charset="2"/>
              <a:buChar char="Ø"/>
            </a:pPr>
            <a:r>
              <a:rPr lang="en-US" dirty="0" smtClean="0"/>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a:t>
            </a:r>
            <a:r>
              <a:rPr lang="vi-VN" sz="2400" dirty="0" smtClean="0">
                <a:latin typeface="Times New Roman" pitchFamily="18" charset="0"/>
                <a:cs typeface="Times New Roman" pitchFamily="18" charset="0"/>
              </a:rPr>
              <a:t>Dấu hiệu bánh xe răng cưa.Giữ tư thế mới lâu (kiểu uốn sáp, uốn ống chì) </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tạo tư thế hơi gấp (đầu cúi ra trước, lưng cong, gối và khuỷu gấp) </a:t>
            </a:r>
            <a:endParaRPr lang="en-US" sz="2400" dirty="0" smtClean="0">
              <a:latin typeface="Times New Roman" pitchFamily="18" charset="0"/>
              <a:cs typeface="Times New Roman" pitchFamily="18" charset="0"/>
            </a:endParaRPr>
          </a:p>
          <a:p>
            <a:pPr marL="0" indent="0">
              <a:buNone/>
            </a:pP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a:t>
            </a:r>
            <a:r>
              <a:rPr lang="vi-VN" sz="2400" dirty="0" smtClean="0">
                <a:latin typeface="Times New Roman" pitchFamily="18" charset="0"/>
                <a:cs typeface="Times New Roman" pitchFamily="18" charset="0"/>
              </a:rPr>
              <a:t>ăng hơn khi</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nắm chặt các ngón tay bên đối diện- nắm đấm (dấu Froment)</a:t>
            </a:r>
            <a:r>
              <a:rPr lang="en-US" sz="2400" dirty="0" smtClean="0">
                <a:latin typeface="Times New Roman" pitchFamily="18" charset="0"/>
                <a:cs typeface="Times New Roman" pitchFamily="18" charset="0"/>
              </a:rPr>
              <a:t>.</a:t>
            </a:r>
          </a:p>
          <a:p>
            <a:pPr>
              <a:buFont typeface="Wingdings" panose="05000000000000000000" pitchFamily="2" charset="2"/>
              <a:buChar char="Ø"/>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(run +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lắp</a:t>
            </a:r>
            <a:r>
              <a:rPr lang="en-US" sz="2400" dirty="0" smtClean="0">
                <a:latin typeface="Times New Roman" pitchFamily="18" charset="0"/>
                <a:cs typeface="Times New Roman" pitchFamily="18" charset="0"/>
              </a:rPr>
              <a:t>,..</a:t>
            </a:r>
          </a:p>
          <a:p>
            <a:pPr>
              <a:buFont typeface="Wingdings" panose="05000000000000000000" pitchFamily="2" charset="2"/>
              <a:buChar char="Ø"/>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an.</a:t>
            </a:r>
          </a:p>
          <a:p>
            <a:pPr marL="0"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79540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1783" y="888274"/>
            <a:ext cx="10256520" cy="5734596"/>
          </a:xfrm>
        </p:spPr>
        <p:txBody>
          <a:bodyPr>
            <a:normAutofit/>
          </a:bodyPr>
          <a:lstStyle/>
          <a:p>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sàng</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 Theo </a:t>
            </a:r>
            <a:r>
              <a:rPr lang="en-US" sz="2400" dirty="0" err="1" smtClean="0">
                <a:latin typeface="Times New Roman" pitchFamily="18" charset="0"/>
                <a:cs typeface="Times New Roman" pitchFamily="18" charset="0"/>
              </a:rPr>
              <a:t>triệu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run,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Theo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Theo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run.</a:t>
            </a:r>
          </a:p>
          <a:p>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nét</a:t>
            </a:r>
            <a:endParaRPr lang="en-US" sz="2400" dirty="0" smtClean="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a:t>
            </a:r>
            <a:r>
              <a:rPr lang="en-US" sz="2400" dirty="0" smtClean="0">
                <a:latin typeface="Times New Roman" pitchFamily="18" charset="0"/>
                <a:cs typeface="Times New Roman" pitchFamily="18" charset="0"/>
              </a:rPr>
              <a:t> HA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28362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166" y="365126"/>
            <a:ext cx="9864634" cy="836658"/>
          </a:xfrm>
        </p:spPr>
        <p:txBody>
          <a:bodyPr>
            <a:normAutofit/>
          </a:bodyPr>
          <a:lstStyle/>
          <a:p>
            <a:r>
              <a:rPr lang="en-US" sz="2400" dirty="0">
                <a:latin typeface="Times New Roman" pitchFamily="18" charset="0"/>
                <a:cs typeface="Times New Roman" pitchFamily="18" charset="0"/>
              </a:rPr>
              <a:t>7</a:t>
            </a:r>
            <a:r>
              <a:rPr lang="en-US" sz="2400" dirty="0" smtClean="0">
                <a:latin typeface="Times New Roman" pitchFamily="18" charset="0"/>
                <a:cs typeface="Times New Roman" pitchFamily="18" charset="0"/>
              </a:rPr>
              <a:t>. CHUẨN ĐOÁN PHÂN BIỆT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227908" y="1188720"/>
            <a:ext cx="10125891" cy="4988243"/>
          </a:xfrm>
        </p:spPr>
        <p:txBody>
          <a:bodyPr>
            <a:normAutofit/>
          </a:bodyPr>
          <a:lstStyle/>
          <a:p>
            <a:r>
              <a:rPr lang="en-US" sz="2400" dirty="0" smtClean="0">
                <a:latin typeface="Times New Roman" pitchFamily="18" charset="0"/>
                <a:cs typeface="Times New Roman" pitchFamily="18" charset="0"/>
              </a:rPr>
              <a:t>7.1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run </a:t>
            </a:r>
            <a:r>
              <a:rPr lang="en-US" sz="2400" dirty="0" err="1" smtClean="0">
                <a:latin typeface="Times New Roman" pitchFamily="18" charset="0"/>
                <a:cs typeface="Times New Roman" pitchFamily="18" charset="0"/>
              </a:rPr>
              <a:t>khác</a:t>
            </a: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Run ở người già: Thường kín đáo và nhanh hơn, run chủ yếu chi trên và cả đầu. Không kèm tăng trương lực.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Run mang tính chất gia đình: Thường khởi đầu từ lúc còn trẻ, không có tăng trương lực.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Run do hystérie: Thường biên độ lớn, ở nơi đông người, và thay đổi luôn, run cả khi vận động, gặp ở người trẻ. </a:t>
            </a:r>
            <a:endParaRPr lang="en-US"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 Run trong cường giáp: Ðầu ngọn chi, tăng lên khi giơ tay ra kèm hội chứng cường giáp (mắt lồi, bướu mạch, da ẩm, mạch nhanh, sợ nóng...)</a:t>
            </a:r>
            <a:endParaRPr lang="en-US"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 ‒ Run do ngộ độc: Thủy ngân, cocaine, rượu (chú ý bối cảnh xảy ra).</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1387</Words>
  <Application>Microsoft Office PowerPoint</Application>
  <PresentationFormat>Custom</PresentationFormat>
  <Paragraphs>117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BỆNH PARKINSON</vt:lpstr>
      <vt:lpstr>1. ĐỊNH NGHĨA</vt:lpstr>
      <vt:lpstr>3.DỊCH TỄ HỌC</vt:lpstr>
      <vt:lpstr>Slide 4</vt:lpstr>
      <vt:lpstr>5. SINH LÝ BỆNH</vt:lpstr>
      <vt:lpstr>6 .TRIỆU CHỨNG</vt:lpstr>
      <vt:lpstr>Slide 7</vt:lpstr>
      <vt:lpstr>Slide 8</vt:lpstr>
      <vt:lpstr>7. CHUẨN ĐOÁN PHÂN BIỆT</vt:lpstr>
      <vt:lpstr>Slide 10</vt:lpstr>
      <vt:lpstr>8. ĐIỀU TRỊ</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Triệu chứng:</dc:title>
  <dc:creator>huong che</dc:creator>
  <cp:lastModifiedBy>Admin</cp:lastModifiedBy>
  <cp:revision>47</cp:revision>
  <dcterms:created xsi:type="dcterms:W3CDTF">2017-03-22T05:19:34Z</dcterms:created>
  <dcterms:modified xsi:type="dcterms:W3CDTF">2017-04-02T16:23:03Z</dcterms:modified>
</cp:coreProperties>
</file>