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6" r:id="rId3"/>
    <p:sldId id="257" r:id="rId4"/>
    <p:sldId id="260" r:id="rId5"/>
    <p:sldId id="261" r:id="rId6"/>
    <p:sldId id="262" r:id="rId7"/>
    <p:sldId id="263" r:id="rId8"/>
    <p:sldId id="264" r:id="rId9"/>
    <p:sldId id="265" r:id="rId10"/>
    <p:sldId id="266" r:id="rId11"/>
    <p:sldId id="269" r:id="rId12"/>
    <p:sldId id="267" r:id="rId13"/>
    <p:sldId id="268"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1" d="100"/>
          <a:sy n="41" d="100"/>
        </p:scale>
        <p:origin x="-135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5711B0-595E-4134-BAB5-7FC1489A6360}"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332B32C9-E311-48B7-8488-F7BF83172031}">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né </a:t>
          </a:r>
          <a:r>
            <a:rPr lang="en-US" sz="2400" dirty="0" err="1">
              <a:latin typeface="Times New Roman" pitchFamily="18" charset="0"/>
              <a:cs typeface="Times New Roman" pitchFamily="18" charset="0"/>
            </a:rPr>
            <a:t>tránh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miễn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vi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endParaRPr lang="en-US" sz="2400" dirty="0">
            <a:latin typeface="Times New Roman" pitchFamily="18" charset="0"/>
            <a:cs typeface="Times New Roman" pitchFamily="18" charset="0"/>
          </a:endParaRPr>
        </a:p>
      </dgm:t>
    </dgm:pt>
    <dgm:pt modelId="{408D29D1-0DF8-4C04-8AFF-FD17CBB7AE24}" type="parTrans" cxnId="{0B7675F9-CA36-4C5E-960B-B3460F3B2F9C}">
      <dgm:prSet/>
      <dgm:spPr/>
      <dgm:t>
        <a:bodyPr/>
        <a:lstStyle/>
        <a:p>
          <a:endParaRPr lang="en-US"/>
        </a:p>
      </dgm:t>
    </dgm:pt>
    <dgm:pt modelId="{566220D6-63DE-4CAA-9270-BAC02AC91E19}" type="sibTrans" cxnId="{0B7675F9-CA36-4C5E-960B-B3460F3B2F9C}">
      <dgm:prSet/>
      <dgm:spPr/>
      <dgm:t>
        <a:bodyPr/>
        <a:lstStyle/>
        <a:p>
          <a:endParaRPr lang="en-US"/>
        </a:p>
      </dgm:t>
    </dgm:pt>
    <dgm:pt modelId="{77B4ABCC-2D09-4FC8-9B82-93222E08CF7C}">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miễn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dịch</a:t>
          </a:r>
          <a:r>
            <a:rPr lang="en-US" sz="2400" dirty="0">
              <a:latin typeface="Times New Roman" pitchFamily="18" charset="0"/>
              <a:cs typeface="Times New Roman" pitchFamily="18" charset="0"/>
            </a:rPr>
            <a:t> </a:t>
          </a:r>
        </a:p>
      </dgm:t>
    </dgm:pt>
    <dgm:pt modelId="{8DA22AC8-3A41-4D68-AD15-3FB0E77EA12F}" type="parTrans" cxnId="{2742C677-D21A-4914-B43F-09AC37383F85}">
      <dgm:prSet/>
      <dgm:spPr/>
      <dgm:t>
        <a:bodyPr/>
        <a:lstStyle/>
        <a:p>
          <a:endParaRPr lang="en-US"/>
        </a:p>
      </dgm:t>
    </dgm:pt>
    <dgm:pt modelId="{FD98627D-D773-4DF4-B51A-1880CF567F92}" type="sibTrans" cxnId="{2742C677-D21A-4914-B43F-09AC37383F85}">
      <dgm:prSet/>
      <dgm:spPr/>
      <dgm:t>
        <a:bodyPr/>
        <a:lstStyle/>
        <a:p>
          <a:endParaRPr lang="en-US"/>
        </a:p>
      </dgm:t>
    </dgm:pt>
    <dgm:pt modelId="{36691B64-467F-4571-ACCA-41AFDB75C976}">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400" dirty="0">
              <a:latin typeface="Times New Roman" pitchFamily="18" charset="0"/>
              <a:cs typeface="Times New Roman" pitchFamily="18" charset="0"/>
            </a:rPr>
            <a:t>Che </a:t>
          </a:r>
          <a:r>
            <a:rPr lang="en-US" sz="2400" dirty="0" err="1">
              <a:latin typeface="Times New Roman" pitchFamily="18" charset="0"/>
              <a:cs typeface="Times New Roman" pitchFamily="18" charset="0"/>
            </a:rPr>
            <a:t>đậy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p>
      </dgm:t>
    </dgm:pt>
    <dgm:pt modelId="{F9E0BC2E-3CA4-4643-A137-4787E141559D}" type="parTrans" cxnId="{6E8805CF-B0D2-4D5E-86E6-298A8C1BD602}">
      <dgm:prSet/>
      <dgm:spPr/>
      <dgm:t>
        <a:bodyPr/>
        <a:lstStyle/>
        <a:p>
          <a:endParaRPr lang="en-US"/>
        </a:p>
      </dgm:t>
    </dgm:pt>
    <dgm:pt modelId="{C7137FA0-FAB3-4F68-A0F1-EFC804F1228E}" type="sibTrans" cxnId="{6E8805CF-B0D2-4D5E-86E6-298A8C1BD602}">
      <dgm:prSet/>
      <dgm:spPr/>
      <dgm:t>
        <a:bodyPr/>
        <a:lstStyle/>
        <a:p>
          <a:endParaRPr lang="en-US"/>
        </a:p>
      </dgm:t>
    </dgm:pt>
    <dgm:pt modelId="{D4AB8CF1-46B8-4807-BD38-0384DDDC89EF}">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1900" dirty="0"/>
            <a:t>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hủy</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trung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p>
      </dgm:t>
    </dgm:pt>
    <dgm:pt modelId="{060B3678-941E-4DAB-B033-03DD79D79892}" type="parTrans" cxnId="{AD60147B-4D21-4298-8660-A9E61813E94C}">
      <dgm:prSet/>
      <dgm:spPr/>
      <dgm:t>
        <a:bodyPr/>
        <a:lstStyle/>
        <a:p>
          <a:endParaRPr lang="en-US"/>
        </a:p>
      </dgm:t>
    </dgm:pt>
    <dgm:pt modelId="{544DC231-839D-48C2-A17D-8770EEB3FFC1}" type="sibTrans" cxnId="{AD60147B-4D21-4298-8660-A9E61813E94C}">
      <dgm:prSet/>
      <dgm:spPr/>
      <dgm:t>
        <a:bodyPr/>
        <a:lstStyle/>
        <a:p>
          <a:endParaRPr lang="en-US"/>
        </a:p>
      </dgm:t>
    </dgm:pt>
    <dgm:pt modelId="{0C00F2C9-7076-4AD2-8A1F-2E489421C20E}">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400" dirty="0" err="1">
              <a:latin typeface="Times New Roman" pitchFamily="18" charset="0"/>
              <a:cs typeface="Times New Roman" pitchFamily="18" charset="0"/>
            </a:rPr>
            <a:t>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miễn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p>
      </dgm:t>
    </dgm:pt>
    <dgm:pt modelId="{DFE33BE1-80E6-4D9B-86EC-2884D1F52C25}" type="parTrans" cxnId="{31248BB0-5D36-4536-8FA1-E9D5B37AB8E2}">
      <dgm:prSet/>
      <dgm:spPr/>
      <dgm:t>
        <a:bodyPr/>
        <a:lstStyle/>
        <a:p>
          <a:endParaRPr lang="en-US"/>
        </a:p>
      </dgm:t>
    </dgm:pt>
    <dgm:pt modelId="{AA449EF1-3139-4A84-BA63-AC461A4E7D67}" type="sibTrans" cxnId="{31248BB0-5D36-4536-8FA1-E9D5B37AB8E2}">
      <dgm:prSet/>
      <dgm:spPr/>
      <dgm:t>
        <a:bodyPr/>
        <a:lstStyle/>
        <a:p>
          <a:endParaRPr lang="en-US"/>
        </a:p>
      </dgm:t>
    </dgm:pt>
    <dgm:pt modelId="{9D38E8FF-A2E6-4145-AAEB-13FB3007D099}" type="pres">
      <dgm:prSet presAssocID="{225711B0-595E-4134-BAB5-7FC1489A6360}" presName="Name0" presStyleCnt="0">
        <dgm:presLayoutVars>
          <dgm:chMax val="1"/>
          <dgm:dir/>
          <dgm:animLvl val="ctr"/>
          <dgm:resizeHandles val="exact"/>
        </dgm:presLayoutVars>
      </dgm:prSet>
      <dgm:spPr/>
      <dgm:t>
        <a:bodyPr/>
        <a:lstStyle/>
        <a:p>
          <a:endParaRPr lang="en-US"/>
        </a:p>
      </dgm:t>
    </dgm:pt>
    <dgm:pt modelId="{D4260475-B487-4AE2-B9A7-756864392ACC}" type="pres">
      <dgm:prSet presAssocID="{332B32C9-E311-48B7-8488-F7BF83172031}" presName="centerShape" presStyleLbl="node0" presStyleIdx="0" presStyleCnt="1" custScaleX="117922"/>
      <dgm:spPr/>
      <dgm:t>
        <a:bodyPr/>
        <a:lstStyle/>
        <a:p>
          <a:endParaRPr lang="en-US"/>
        </a:p>
      </dgm:t>
    </dgm:pt>
    <dgm:pt modelId="{32FE21C2-7B67-4BE5-B291-5E4CF9B98461}" type="pres">
      <dgm:prSet presAssocID="{8DA22AC8-3A41-4D68-AD15-3FB0E77EA12F}" presName="parTrans" presStyleLbl="sibTrans2D1" presStyleIdx="0" presStyleCnt="4"/>
      <dgm:spPr/>
      <dgm:t>
        <a:bodyPr/>
        <a:lstStyle/>
        <a:p>
          <a:endParaRPr lang="en-US"/>
        </a:p>
      </dgm:t>
    </dgm:pt>
    <dgm:pt modelId="{2A87C673-2D61-4512-84E5-065350D9AD1D}" type="pres">
      <dgm:prSet presAssocID="{8DA22AC8-3A41-4D68-AD15-3FB0E77EA12F}" presName="connectorText" presStyleLbl="sibTrans2D1" presStyleIdx="0" presStyleCnt="4"/>
      <dgm:spPr/>
      <dgm:t>
        <a:bodyPr/>
        <a:lstStyle/>
        <a:p>
          <a:endParaRPr lang="en-US"/>
        </a:p>
      </dgm:t>
    </dgm:pt>
    <dgm:pt modelId="{B633DE36-4F93-42CF-B295-512011E26145}" type="pres">
      <dgm:prSet presAssocID="{77B4ABCC-2D09-4FC8-9B82-93222E08CF7C}" presName="node" presStyleLbl="node1" presStyleIdx="0" presStyleCnt="4" custScaleX="141431">
        <dgm:presLayoutVars>
          <dgm:bulletEnabled val="1"/>
        </dgm:presLayoutVars>
      </dgm:prSet>
      <dgm:spPr/>
      <dgm:t>
        <a:bodyPr/>
        <a:lstStyle/>
        <a:p>
          <a:endParaRPr lang="en-US"/>
        </a:p>
      </dgm:t>
    </dgm:pt>
    <dgm:pt modelId="{E5F2C1CE-8969-4683-BEC3-E3FD1051DFB4}" type="pres">
      <dgm:prSet presAssocID="{F9E0BC2E-3CA4-4643-A137-4787E141559D}" presName="parTrans" presStyleLbl="sibTrans2D1" presStyleIdx="1" presStyleCnt="4"/>
      <dgm:spPr/>
      <dgm:t>
        <a:bodyPr/>
        <a:lstStyle/>
        <a:p>
          <a:endParaRPr lang="en-US"/>
        </a:p>
      </dgm:t>
    </dgm:pt>
    <dgm:pt modelId="{EE4F43BD-F003-40E5-8681-CCD527F795D8}" type="pres">
      <dgm:prSet presAssocID="{F9E0BC2E-3CA4-4643-A137-4787E141559D}" presName="connectorText" presStyleLbl="sibTrans2D1" presStyleIdx="1" presStyleCnt="4"/>
      <dgm:spPr/>
      <dgm:t>
        <a:bodyPr/>
        <a:lstStyle/>
        <a:p>
          <a:endParaRPr lang="en-US"/>
        </a:p>
      </dgm:t>
    </dgm:pt>
    <dgm:pt modelId="{A6BB7209-DD1F-4645-9075-F9C715B52C04}" type="pres">
      <dgm:prSet presAssocID="{36691B64-467F-4571-ACCA-41AFDB75C976}" presName="node" presStyleLbl="node1" presStyleIdx="1" presStyleCnt="4" custScaleX="142813" custRadScaleRad="107757" custRadScaleInc="1598">
        <dgm:presLayoutVars>
          <dgm:bulletEnabled val="1"/>
        </dgm:presLayoutVars>
      </dgm:prSet>
      <dgm:spPr/>
      <dgm:t>
        <a:bodyPr/>
        <a:lstStyle/>
        <a:p>
          <a:endParaRPr lang="en-US"/>
        </a:p>
      </dgm:t>
    </dgm:pt>
    <dgm:pt modelId="{180FC6AD-6B51-427F-AD24-B31342E7568F}" type="pres">
      <dgm:prSet presAssocID="{060B3678-941E-4DAB-B033-03DD79D79892}" presName="parTrans" presStyleLbl="sibTrans2D1" presStyleIdx="2" presStyleCnt="4"/>
      <dgm:spPr/>
      <dgm:t>
        <a:bodyPr/>
        <a:lstStyle/>
        <a:p>
          <a:endParaRPr lang="en-US"/>
        </a:p>
      </dgm:t>
    </dgm:pt>
    <dgm:pt modelId="{F81C2DF0-A45A-4E6F-A037-CD3769BB541D}" type="pres">
      <dgm:prSet presAssocID="{060B3678-941E-4DAB-B033-03DD79D79892}" presName="connectorText" presStyleLbl="sibTrans2D1" presStyleIdx="2" presStyleCnt="4"/>
      <dgm:spPr/>
      <dgm:t>
        <a:bodyPr/>
        <a:lstStyle/>
        <a:p>
          <a:endParaRPr lang="en-US"/>
        </a:p>
      </dgm:t>
    </dgm:pt>
    <dgm:pt modelId="{027B43F5-B1D9-40DE-836D-A401D6321817}" type="pres">
      <dgm:prSet presAssocID="{D4AB8CF1-46B8-4807-BD38-0384DDDC89EF}" presName="node" presStyleLbl="node1" presStyleIdx="2" presStyleCnt="4" custScaleX="181066">
        <dgm:presLayoutVars>
          <dgm:bulletEnabled val="1"/>
        </dgm:presLayoutVars>
      </dgm:prSet>
      <dgm:spPr/>
      <dgm:t>
        <a:bodyPr/>
        <a:lstStyle/>
        <a:p>
          <a:endParaRPr lang="en-US"/>
        </a:p>
      </dgm:t>
    </dgm:pt>
    <dgm:pt modelId="{74BA66CD-E4C1-4D98-9116-60EFFB124F9C}" type="pres">
      <dgm:prSet presAssocID="{DFE33BE1-80E6-4D9B-86EC-2884D1F52C25}" presName="parTrans" presStyleLbl="sibTrans2D1" presStyleIdx="3" presStyleCnt="4"/>
      <dgm:spPr/>
      <dgm:t>
        <a:bodyPr/>
        <a:lstStyle/>
        <a:p>
          <a:endParaRPr lang="en-US"/>
        </a:p>
      </dgm:t>
    </dgm:pt>
    <dgm:pt modelId="{4C2AC99F-78EA-495E-BD2D-B91723B1DDA6}" type="pres">
      <dgm:prSet presAssocID="{DFE33BE1-80E6-4D9B-86EC-2884D1F52C25}" presName="connectorText" presStyleLbl="sibTrans2D1" presStyleIdx="3" presStyleCnt="4"/>
      <dgm:spPr/>
      <dgm:t>
        <a:bodyPr/>
        <a:lstStyle/>
        <a:p>
          <a:endParaRPr lang="en-US"/>
        </a:p>
      </dgm:t>
    </dgm:pt>
    <dgm:pt modelId="{DB12C64A-5A23-469D-9DBC-68A8411D13BE}" type="pres">
      <dgm:prSet presAssocID="{0C00F2C9-7076-4AD2-8A1F-2E489421C20E}" presName="node" presStyleLbl="node1" presStyleIdx="3" presStyleCnt="4" custScaleX="157952" custScaleY="104574" custRadScaleRad="119024" custRadScaleInc="1">
        <dgm:presLayoutVars>
          <dgm:bulletEnabled val="1"/>
        </dgm:presLayoutVars>
      </dgm:prSet>
      <dgm:spPr/>
      <dgm:t>
        <a:bodyPr/>
        <a:lstStyle/>
        <a:p>
          <a:endParaRPr lang="en-US"/>
        </a:p>
      </dgm:t>
    </dgm:pt>
  </dgm:ptLst>
  <dgm:cxnLst>
    <dgm:cxn modelId="{976962FA-802C-43C0-9DD8-5685DA8F95BE}" type="presOf" srcId="{060B3678-941E-4DAB-B033-03DD79D79892}" destId="{F81C2DF0-A45A-4E6F-A037-CD3769BB541D}" srcOrd="1" destOrd="0" presId="urn:microsoft.com/office/officeart/2005/8/layout/radial5"/>
    <dgm:cxn modelId="{7EDBBD45-AF8B-462A-9550-4F9FD292203F}" type="presOf" srcId="{DFE33BE1-80E6-4D9B-86EC-2884D1F52C25}" destId="{4C2AC99F-78EA-495E-BD2D-B91723B1DDA6}" srcOrd="1" destOrd="0" presId="urn:microsoft.com/office/officeart/2005/8/layout/radial5"/>
    <dgm:cxn modelId="{31248BB0-5D36-4536-8FA1-E9D5B37AB8E2}" srcId="{332B32C9-E311-48B7-8488-F7BF83172031}" destId="{0C00F2C9-7076-4AD2-8A1F-2E489421C20E}" srcOrd="3" destOrd="0" parTransId="{DFE33BE1-80E6-4D9B-86EC-2884D1F52C25}" sibTransId="{AA449EF1-3139-4A84-BA63-AC461A4E7D67}"/>
    <dgm:cxn modelId="{F0B4D7F7-27AF-48CB-8CEC-91D589CCD311}" type="presOf" srcId="{060B3678-941E-4DAB-B033-03DD79D79892}" destId="{180FC6AD-6B51-427F-AD24-B31342E7568F}" srcOrd="0" destOrd="0" presId="urn:microsoft.com/office/officeart/2005/8/layout/radial5"/>
    <dgm:cxn modelId="{D7035321-0AF0-47E6-9B41-9C7F0D504809}" type="presOf" srcId="{D4AB8CF1-46B8-4807-BD38-0384DDDC89EF}" destId="{027B43F5-B1D9-40DE-836D-A401D6321817}" srcOrd="0" destOrd="0" presId="urn:microsoft.com/office/officeart/2005/8/layout/radial5"/>
    <dgm:cxn modelId="{9F229B69-6B7F-42D2-977C-B6ED7FB8C00C}" type="presOf" srcId="{36691B64-467F-4571-ACCA-41AFDB75C976}" destId="{A6BB7209-DD1F-4645-9075-F9C715B52C04}" srcOrd="0" destOrd="0" presId="urn:microsoft.com/office/officeart/2005/8/layout/radial5"/>
    <dgm:cxn modelId="{80A40CB8-D0F0-442C-AF0B-C82E95F8F2E3}" type="presOf" srcId="{8DA22AC8-3A41-4D68-AD15-3FB0E77EA12F}" destId="{2A87C673-2D61-4512-84E5-065350D9AD1D}" srcOrd="1" destOrd="0" presId="urn:microsoft.com/office/officeart/2005/8/layout/radial5"/>
    <dgm:cxn modelId="{2742C677-D21A-4914-B43F-09AC37383F85}" srcId="{332B32C9-E311-48B7-8488-F7BF83172031}" destId="{77B4ABCC-2D09-4FC8-9B82-93222E08CF7C}" srcOrd="0" destOrd="0" parTransId="{8DA22AC8-3A41-4D68-AD15-3FB0E77EA12F}" sibTransId="{FD98627D-D773-4DF4-B51A-1880CF567F92}"/>
    <dgm:cxn modelId="{300520EC-37FA-40AA-A111-875039EFC400}" type="presOf" srcId="{DFE33BE1-80E6-4D9B-86EC-2884D1F52C25}" destId="{74BA66CD-E4C1-4D98-9116-60EFFB124F9C}" srcOrd="0" destOrd="0" presId="urn:microsoft.com/office/officeart/2005/8/layout/radial5"/>
    <dgm:cxn modelId="{AD60147B-4D21-4298-8660-A9E61813E94C}" srcId="{332B32C9-E311-48B7-8488-F7BF83172031}" destId="{D4AB8CF1-46B8-4807-BD38-0384DDDC89EF}" srcOrd="2" destOrd="0" parTransId="{060B3678-941E-4DAB-B033-03DD79D79892}" sibTransId="{544DC231-839D-48C2-A17D-8770EEB3FFC1}"/>
    <dgm:cxn modelId="{C0228492-6DE4-49B8-A4CF-F138682D389C}" type="presOf" srcId="{0C00F2C9-7076-4AD2-8A1F-2E489421C20E}" destId="{DB12C64A-5A23-469D-9DBC-68A8411D13BE}" srcOrd="0" destOrd="0" presId="urn:microsoft.com/office/officeart/2005/8/layout/radial5"/>
    <dgm:cxn modelId="{F44A45D1-44C1-4365-8D90-739408D30DD6}" type="presOf" srcId="{F9E0BC2E-3CA4-4643-A137-4787E141559D}" destId="{EE4F43BD-F003-40E5-8681-CCD527F795D8}" srcOrd="1" destOrd="0" presId="urn:microsoft.com/office/officeart/2005/8/layout/radial5"/>
    <dgm:cxn modelId="{0B7675F9-CA36-4C5E-960B-B3460F3B2F9C}" srcId="{225711B0-595E-4134-BAB5-7FC1489A6360}" destId="{332B32C9-E311-48B7-8488-F7BF83172031}" srcOrd="0" destOrd="0" parTransId="{408D29D1-0DF8-4C04-8AFF-FD17CBB7AE24}" sibTransId="{566220D6-63DE-4CAA-9270-BAC02AC91E19}"/>
    <dgm:cxn modelId="{0D4CE700-D5B4-4E16-BD83-2BBB4486BC33}" type="presOf" srcId="{225711B0-595E-4134-BAB5-7FC1489A6360}" destId="{9D38E8FF-A2E6-4145-AAEB-13FB3007D099}" srcOrd="0" destOrd="0" presId="urn:microsoft.com/office/officeart/2005/8/layout/radial5"/>
    <dgm:cxn modelId="{C9C36010-B399-4C3D-8E99-CB4B6657B931}" type="presOf" srcId="{8DA22AC8-3A41-4D68-AD15-3FB0E77EA12F}" destId="{32FE21C2-7B67-4BE5-B291-5E4CF9B98461}" srcOrd="0" destOrd="0" presId="urn:microsoft.com/office/officeart/2005/8/layout/radial5"/>
    <dgm:cxn modelId="{172AB960-3CF5-4500-8E76-13B077CC6788}" type="presOf" srcId="{77B4ABCC-2D09-4FC8-9B82-93222E08CF7C}" destId="{B633DE36-4F93-42CF-B295-512011E26145}" srcOrd="0" destOrd="0" presId="urn:microsoft.com/office/officeart/2005/8/layout/radial5"/>
    <dgm:cxn modelId="{6E8805CF-B0D2-4D5E-86E6-298A8C1BD602}" srcId="{332B32C9-E311-48B7-8488-F7BF83172031}" destId="{36691B64-467F-4571-ACCA-41AFDB75C976}" srcOrd="1" destOrd="0" parTransId="{F9E0BC2E-3CA4-4643-A137-4787E141559D}" sibTransId="{C7137FA0-FAB3-4F68-A0F1-EFC804F1228E}"/>
    <dgm:cxn modelId="{7F967E9A-160C-4A2F-BC63-BA8A8B9B0D04}" type="presOf" srcId="{F9E0BC2E-3CA4-4643-A137-4787E141559D}" destId="{E5F2C1CE-8969-4683-BEC3-E3FD1051DFB4}" srcOrd="0" destOrd="0" presId="urn:microsoft.com/office/officeart/2005/8/layout/radial5"/>
    <dgm:cxn modelId="{3AB5C47D-E2AC-4CE5-AFD5-C57A6E51052C}" type="presOf" srcId="{332B32C9-E311-48B7-8488-F7BF83172031}" destId="{D4260475-B487-4AE2-B9A7-756864392ACC}" srcOrd="0" destOrd="0" presId="urn:microsoft.com/office/officeart/2005/8/layout/radial5"/>
    <dgm:cxn modelId="{9D9F2986-B34A-4318-A5B9-B71EE536123F}" type="presParOf" srcId="{9D38E8FF-A2E6-4145-AAEB-13FB3007D099}" destId="{D4260475-B487-4AE2-B9A7-756864392ACC}" srcOrd="0" destOrd="0" presId="urn:microsoft.com/office/officeart/2005/8/layout/radial5"/>
    <dgm:cxn modelId="{46194ED4-D70A-4368-9BFB-99A791CB672C}" type="presParOf" srcId="{9D38E8FF-A2E6-4145-AAEB-13FB3007D099}" destId="{32FE21C2-7B67-4BE5-B291-5E4CF9B98461}" srcOrd="1" destOrd="0" presId="urn:microsoft.com/office/officeart/2005/8/layout/radial5"/>
    <dgm:cxn modelId="{4674B218-2C83-42C9-B651-60561CAF5481}" type="presParOf" srcId="{32FE21C2-7B67-4BE5-B291-5E4CF9B98461}" destId="{2A87C673-2D61-4512-84E5-065350D9AD1D}" srcOrd="0" destOrd="0" presId="urn:microsoft.com/office/officeart/2005/8/layout/radial5"/>
    <dgm:cxn modelId="{26886F26-A56B-460A-B9B3-9041E6A00784}" type="presParOf" srcId="{9D38E8FF-A2E6-4145-AAEB-13FB3007D099}" destId="{B633DE36-4F93-42CF-B295-512011E26145}" srcOrd="2" destOrd="0" presId="urn:microsoft.com/office/officeart/2005/8/layout/radial5"/>
    <dgm:cxn modelId="{0C94FF71-C030-47C7-A98B-B3A07AAD20AB}" type="presParOf" srcId="{9D38E8FF-A2E6-4145-AAEB-13FB3007D099}" destId="{E5F2C1CE-8969-4683-BEC3-E3FD1051DFB4}" srcOrd="3" destOrd="0" presId="urn:microsoft.com/office/officeart/2005/8/layout/radial5"/>
    <dgm:cxn modelId="{DE5EBCF0-4362-4130-A996-AD26866B9644}" type="presParOf" srcId="{E5F2C1CE-8969-4683-BEC3-E3FD1051DFB4}" destId="{EE4F43BD-F003-40E5-8681-CCD527F795D8}" srcOrd="0" destOrd="0" presId="urn:microsoft.com/office/officeart/2005/8/layout/radial5"/>
    <dgm:cxn modelId="{8921EE84-A598-41AE-815D-82F000B06D72}" type="presParOf" srcId="{9D38E8FF-A2E6-4145-AAEB-13FB3007D099}" destId="{A6BB7209-DD1F-4645-9075-F9C715B52C04}" srcOrd="4" destOrd="0" presId="urn:microsoft.com/office/officeart/2005/8/layout/radial5"/>
    <dgm:cxn modelId="{32DAE701-9D92-4D12-BE73-5A14F5BC97D5}" type="presParOf" srcId="{9D38E8FF-A2E6-4145-AAEB-13FB3007D099}" destId="{180FC6AD-6B51-427F-AD24-B31342E7568F}" srcOrd="5" destOrd="0" presId="urn:microsoft.com/office/officeart/2005/8/layout/radial5"/>
    <dgm:cxn modelId="{437EC9F4-31F8-4B22-818F-59EFA75667EE}" type="presParOf" srcId="{180FC6AD-6B51-427F-AD24-B31342E7568F}" destId="{F81C2DF0-A45A-4E6F-A037-CD3769BB541D}" srcOrd="0" destOrd="0" presId="urn:microsoft.com/office/officeart/2005/8/layout/radial5"/>
    <dgm:cxn modelId="{45328E66-2BF8-4690-BF74-6F0F3D624B36}" type="presParOf" srcId="{9D38E8FF-A2E6-4145-AAEB-13FB3007D099}" destId="{027B43F5-B1D9-40DE-836D-A401D6321817}" srcOrd="6" destOrd="0" presId="urn:microsoft.com/office/officeart/2005/8/layout/radial5"/>
    <dgm:cxn modelId="{9D4872A0-245A-4209-B98C-EA724FC0FE7C}" type="presParOf" srcId="{9D38E8FF-A2E6-4145-AAEB-13FB3007D099}" destId="{74BA66CD-E4C1-4D98-9116-60EFFB124F9C}" srcOrd="7" destOrd="0" presId="urn:microsoft.com/office/officeart/2005/8/layout/radial5"/>
    <dgm:cxn modelId="{58E122A0-F3C5-4F8F-98A8-E4F5EA40E260}" type="presParOf" srcId="{74BA66CD-E4C1-4D98-9116-60EFFB124F9C}" destId="{4C2AC99F-78EA-495E-BD2D-B91723B1DDA6}" srcOrd="0" destOrd="0" presId="urn:microsoft.com/office/officeart/2005/8/layout/radial5"/>
    <dgm:cxn modelId="{3B0F7EAE-846F-496B-BC5C-6A9AA92CFD43}" type="presParOf" srcId="{9D38E8FF-A2E6-4145-AAEB-13FB3007D099}" destId="{DB12C64A-5A23-469D-9DBC-68A8411D13BE}" srcOrd="8" destOrd="0" presId="urn:microsoft.com/office/officeart/2005/8/layout/radial5"/>
  </dgm:cxnLst>
  <dgm:bg/>
  <dgm:whole/>
</dgm:dataModel>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B0959F-5E9E-4F8A-9A7E-70C0340CFE4B}" type="datetimeFigureOut">
              <a:rPr lang="en-US" smtClean="0"/>
              <a:pPr/>
              <a:t>27/03/2017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A7DDB-F610-4936-884C-A83BB00E2CD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B0959F-5E9E-4F8A-9A7E-70C0340CFE4B}" type="datetimeFigureOut">
              <a:rPr lang="en-US" smtClean="0"/>
              <a:pPr/>
              <a:t>27/03/2017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A7DDB-F610-4936-884C-A83BB00E2CD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B0959F-5E9E-4F8A-9A7E-70C0340CFE4B}" type="datetimeFigureOut">
              <a:rPr lang="en-US" smtClean="0"/>
              <a:pPr/>
              <a:t>27/03/2017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A7DDB-F610-4936-884C-A83BB00E2CD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B0959F-5E9E-4F8A-9A7E-70C0340CFE4B}" type="datetimeFigureOut">
              <a:rPr lang="en-US" smtClean="0"/>
              <a:pPr/>
              <a:t>27/03/2017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A7DDB-F610-4936-884C-A83BB00E2CD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B0959F-5E9E-4F8A-9A7E-70C0340CFE4B}" type="datetimeFigureOut">
              <a:rPr lang="en-US" smtClean="0"/>
              <a:pPr/>
              <a:t>27/03/2017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A7DDB-F610-4936-884C-A83BB00E2CD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B0959F-5E9E-4F8A-9A7E-70C0340CFE4B}" type="datetimeFigureOut">
              <a:rPr lang="en-US" smtClean="0"/>
              <a:pPr/>
              <a:t>27/03/2017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A7DDB-F610-4936-884C-A83BB00E2CD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B0959F-5E9E-4F8A-9A7E-70C0340CFE4B}" type="datetimeFigureOut">
              <a:rPr lang="en-US" smtClean="0"/>
              <a:pPr/>
              <a:t>27/03/2017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6A7DDB-F610-4936-884C-A83BB00E2CD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B0959F-5E9E-4F8A-9A7E-70C0340CFE4B}" type="datetimeFigureOut">
              <a:rPr lang="en-US" smtClean="0"/>
              <a:pPr/>
              <a:t>27/03/2017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6A7DDB-F610-4936-884C-A83BB00E2CD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B0959F-5E9E-4F8A-9A7E-70C0340CFE4B}" type="datetimeFigureOut">
              <a:rPr lang="en-US" smtClean="0"/>
              <a:pPr/>
              <a:t>27/03/2017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6A7DDB-F610-4936-884C-A83BB00E2CD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B0959F-5E9E-4F8A-9A7E-70C0340CFE4B}" type="datetimeFigureOut">
              <a:rPr lang="en-US" smtClean="0"/>
              <a:pPr/>
              <a:t>27/03/2017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A7DDB-F610-4936-884C-A83BB00E2CD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B0959F-5E9E-4F8A-9A7E-70C0340CFE4B}" type="datetimeFigureOut">
              <a:rPr lang="en-US" smtClean="0"/>
              <a:pPr/>
              <a:t>27/03/2017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A7DDB-F610-4936-884C-A83BB00E2CD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B0959F-5E9E-4F8A-9A7E-70C0340CFE4B}" type="datetimeFigureOut">
              <a:rPr lang="en-US" smtClean="0"/>
              <a:pPr/>
              <a:t>27/03/2017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A7DDB-F610-4936-884C-A83BB00E2CD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hinh-nen-cho-slide-powerpoint-chu-de-y-te-va-suc-khoe-anh-4.jpg"/>
          <p:cNvPicPr>
            <a:picLocks noGrp="1" noChangeAspect="1"/>
          </p:cNvPicPr>
          <p:nvPr>
            <p:ph sz="half" idx="2"/>
          </p:nvPr>
        </p:nvPicPr>
        <p:blipFill>
          <a:blip r:embed="rId2"/>
          <a:stretch>
            <a:fillRect/>
          </a:stretch>
        </p:blipFill>
        <p:spPr>
          <a:xfrm>
            <a:off x="0" y="0"/>
            <a:ext cx="9144000" cy="6858000"/>
          </a:xfrm>
        </p:spPr>
      </p:pic>
      <p:sp>
        <p:nvSpPr>
          <p:cNvPr id="2" name="Title 1"/>
          <p:cNvSpPr>
            <a:spLocks noGrp="1"/>
          </p:cNvSpPr>
          <p:nvPr>
            <p:ph type="title"/>
          </p:nvPr>
        </p:nvSpPr>
        <p:spPr>
          <a:xfrm>
            <a:off x="285720" y="785794"/>
            <a:ext cx="8858280" cy="631844"/>
          </a:xfrm>
        </p:spPr>
        <p:txBody>
          <a:bodyPr>
            <a:noAutofit/>
          </a:bodyPr>
          <a:lstStyle/>
          <a:p>
            <a:r>
              <a:rPr lang="vi-VN" sz="4000" dirty="0" smtClean="0">
                <a:solidFill>
                  <a:schemeClr val="bg1"/>
                </a:solidFill>
              </a:rPr>
              <a:t>NHỮNG VẤN ĐỀ CƠ BẢN TRONG BỆNH SINH CÁC BỆNH</a:t>
            </a:r>
            <a:r>
              <a:rPr lang="en-US" sz="4000" dirty="0" smtClean="0">
                <a:solidFill>
                  <a:schemeClr val="bg1"/>
                </a:solidFill>
              </a:rPr>
              <a:t/>
            </a:r>
            <a:br>
              <a:rPr lang="en-US" sz="4000" dirty="0" smtClean="0">
                <a:solidFill>
                  <a:schemeClr val="bg1"/>
                </a:solidFill>
              </a:rPr>
            </a:br>
            <a:r>
              <a:rPr lang="vi-VN" sz="4000" dirty="0" smtClean="0">
                <a:solidFill>
                  <a:schemeClr val="bg1"/>
                </a:solidFill>
              </a:rPr>
              <a:t> NHIỄM TRÙNG</a:t>
            </a:r>
            <a:endParaRPr lang="en-US" sz="4000" dirty="0">
              <a:solidFill>
                <a:schemeClr val="bg1"/>
              </a:solidFill>
            </a:endParaRPr>
          </a:p>
        </p:txBody>
      </p:sp>
      <p:sp>
        <p:nvSpPr>
          <p:cNvPr id="4" name="Content Placeholder 3"/>
          <p:cNvSpPr>
            <a:spLocks noGrp="1"/>
          </p:cNvSpPr>
          <p:nvPr>
            <p:ph sz="half" idx="1"/>
          </p:nvPr>
        </p:nvSpPr>
        <p:spPr>
          <a:xfrm>
            <a:off x="4429124" y="2500306"/>
            <a:ext cx="4038600" cy="3625857"/>
          </a:xfrm>
        </p:spPr>
        <p:txBody>
          <a:bodyPr/>
          <a:lstStyle/>
          <a:p>
            <a:pPr>
              <a:buNone/>
            </a:pPr>
            <a:r>
              <a:rPr lang="en-US" dirty="0" smtClean="0">
                <a:solidFill>
                  <a:schemeClr val="bg1"/>
                </a:solidFill>
                <a:latin typeface="Times New Roman" pitchFamily="18" charset="0"/>
                <a:cs typeface="Times New Roman" pitchFamily="18" charset="0"/>
              </a:rPr>
              <a:t>NHÓM 8:</a:t>
            </a:r>
          </a:p>
          <a:p>
            <a:pPr>
              <a:buNone/>
            </a:pPr>
            <a:r>
              <a:rPr lang="en-US" dirty="0" smtClean="0">
                <a:solidFill>
                  <a:schemeClr val="bg1"/>
                </a:solidFill>
                <a:latin typeface="Times New Roman" pitchFamily="18" charset="0"/>
                <a:cs typeface="Times New Roman" pitchFamily="18" charset="0"/>
              </a:rPr>
              <a:t>1, </a:t>
            </a:r>
            <a:r>
              <a:rPr lang="en-US" dirty="0" err="1" smtClean="0">
                <a:solidFill>
                  <a:schemeClr val="bg1"/>
                </a:solidFill>
                <a:latin typeface="Times New Roman" pitchFamily="18" charset="0"/>
                <a:cs typeface="Times New Roman" pitchFamily="18" charset="0"/>
              </a:rPr>
              <a:t>Phạm</a:t>
            </a:r>
            <a:r>
              <a:rPr lang="en-US" dirty="0" smtClean="0">
                <a:solidFill>
                  <a:schemeClr val="bg1"/>
                </a:solidFill>
                <a:latin typeface="Times New Roman" pitchFamily="18" charset="0"/>
                <a:cs typeface="Times New Roman" pitchFamily="18" charset="0"/>
              </a:rPr>
              <a:t> </a:t>
            </a:r>
            <a:r>
              <a:rPr lang="en-US" dirty="0" err="1" smtClean="0">
                <a:solidFill>
                  <a:schemeClr val="bg1"/>
                </a:solidFill>
                <a:latin typeface="Times New Roman" pitchFamily="18" charset="0"/>
                <a:cs typeface="Times New Roman" pitchFamily="18" charset="0"/>
              </a:rPr>
              <a:t>Thị</a:t>
            </a:r>
            <a:r>
              <a:rPr lang="en-US" dirty="0" smtClean="0">
                <a:solidFill>
                  <a:schemeClr val="bg1"/>
                </a:solidFill>
                <a:latin typeface="Times New Roman" pitchFamily="18" charset="0"/>
                <a:cs typeface="Times New Roman" pitchFamily="18" charset="0"/>
              </a:rPr>
              <a:t> Ly</a:t>
            </a:r>
          </a:p>
          <a:p>
            <a:pPr>
              <a:buNone/>
            </a:pPr>
            <a:r>
              <a:rPr lang="en-US" dirty="0" smtClean="0">
                <a:solidFill>
                  <a:schemeClr val="bg1"/>
                </a:solidFill>
                <a:latin typeface="Times New Roman" pitchFamily="18" charset="0"/>
                <a:cs typeface="Times New Roman" pitchFamily="18" charset="0"/>
              </a:rPr>
              <a:t>2, </a:t>
            </a:r>
            <a:r>
              <a:rPr lang="en-US" dirty="0" err="1" smtClean="0">
                <a:solidFill>
                  <a:schemeClr val="bg1"/>
                </a:solidFill>
                <a:latin typeface="Times New Roman" pitchFamily="18" charset="0"/>
                <a:cs typeface="Times New Roman" pitchFamily="18" charset="0"/>
              </a:rPr>
              <a:t>Chế</a:t>
            </a:r>
            <a:r>
              <a:rPr lang="en-US" dirty="0" smtClean="0">
                <a:solidFill>
                  <a:schemeClr val="bg1"/>
                </a:solidFill>
                <a:latin typeface="Times New Roman" pitchFamily="18" charset="0"/>
                <a:cs typeface="Times New Roman" pitchFamily="18" charset="0"/>
              </a:rPr>
              <a:t> </a:t>
            </a:r>
            <a:r>
              <a:rPr lang="en-US" dirty="0" err="1" smtClean="0">
                <a:solidFill>
                  <a:schemeClr val="bg1"/>
                </a:solidFill>
                <a:latin typeface="Times New Roman" pitchFamily="18" charset="0"/>
                <a:cs typeface="Times New Roman" pitchFamily="18" charset="0"/>
              </a:rPr>
              <a:t>Thị</a:t>
            </a:r>
            <a:r>
              <a:rPr lang="en-US" dirty="0" smtClean="0">
                <a:solidFill>
                  <a:schemeClr val="bg1"/>
                </a:solidFill>
                <a:latin typeface="Times New Roman" pitchFamily="18" charset="0"/>
                <a:cs typeface="Times New Roman" pitchFamily="18" charset="0"/>
              </a:rPr>
              <a:t> </a:t>
            </a:r>
            <a:r>
              <a:rPr lang="en-US" dirty="0" err="1" smtClean="0">
                <a:solidFill>
                  <a:schemeClr val="bg1"/>
                </a:solidFill>
                <a:latin typeface="Times New Roman" pitchFamily="18" charset="0"/>
                <a:cs typeface="Times New Roman" pitchFamily="18" charset="0"/>
              </a:rPr>
              <a:t>Thanh</a:t>
            </a:r>
            <a:r>
              <a:rPr lang="en-US" dirty="0" smtClean="0">
                <a:solidFill>
                  <a:schemeClr val="bg1"/>
                </a:solidFill>
                <a:latin typeface="Times New Roman" pitchFamily="18" charset="0"/>
                <a:cs typeface="Times New Roman" pitchFamily="18" charset="0"/>
              </a:rPr>
              <a:t> </a:t>
            </a:r>
            <a:r>
              <a:rPr lang="en-US" dirty="0" err="1" smtClean="0">
                <a:solidFill>
                  <a:schemeClr val="bg1"/>
                </a:solidFill>
                <a:latin typeface="Times New Roman" pitchFamily="18" charset="0"/>
                <a:cs typeface="Times New Roman" pitchFamily="18" charset="0"/>
              </a:rPr>
              <a:t>Hương</a:t>
            </a:r>
            <a:endParaRPr lang="en-US" dirty="0" smtClean="0">
              <a:solidFill>
                <a:schemeClr val="bg1"/>
              </a:solidFill>
              <a:latin typeface="Times New Roman" pitchFamily="18" charset="0"/>
              <a:cs typeface="Times New Roman" pitchFamily="18" charset="0"/>
            </a:endParaRPr>
          </a:p>
          <a:p>
            <a:pPr>
              <a:buNone/>
            </a:pPr>
            <a:r>
              <a:rPr lang="en-US" dirty="0" smtClean="0">
                <a:solidFill>
                  <a:schemeClr val="bg1"/>
                </a:solidFill>
                <a:latin typeface="Times New Roman" pitchFamily="18" charset="0"/>
                <a:cs typeface="Times New Roman" pitchFamily="18" charset="0"/>
              </a:rPr>
              <a:t>3, </a:t>
            </a:r>
            <a:r>
              <a:rPr lang="en-US" dirty="0" err="1" smtClean="0">
                <a:solidFill>
                  <a:schemeClr val="bg1"/>
                </a:solidFill>
                <a:latin typeface="Times New Roman" pitchFamily="18" charset="0"/>
                <a:cs typeface="Times New Roman" pitchFamily="18" charset="0"/>
              </a:rPr>
              <a:t>Huỳnh</a:t>
            </a:r>
            <a:r>
              <a:rPr lang="en-US" dirty="0" smtClean="0">
                <a:solidFill>
                  <a:schemeClr val="bg1"/>
                </a:solidFill>
                <a:latin typeface="Times New Roman" pitchFamily="18" charset="0"/>
                <a:cs typeface="Times New Roman" pitchFamily="18" charset="0"/>
              </a:rPr>
              <a:t> </a:t>
            </a:r>
            <a:r>
              <a:rPr lang="en-US" dirty="0" err="1" smtClean="0">
                <a:solidFill>
                  <a:schemeClr val="bg1"/>
                </a:solidFill>
                <a:latin typeface="Times New Roman" pitchFamily="18" charset="0"/>
                <a:cs typeface="Times New Roman" pitchFamily="18" charset="0"/>
              </a:rPr>
              <a:t>Châu</a:t>
            </a:r>
            <a:r>
              <a:rPr lang="en-US" dirty="0" smtClean="0">
                <a:solidFill>
                  <a:schemeClr val="bg1"/>
                </a:solidFill>
                <a:latin typeface="Times New Roman" pitchFamily="18" charset="0"/>
                <a:cs typeface="Times New Roman" pitchFamily="18" charset="0"/>
              </a:rPr>
              <a:t> </a:t>
            </a:r>
            <a:r>
              <a:rPr lang="en-US" dirty="0" err="1" smtClean="0">
                <a:solidFill>
                  <a:schemeClr val="bg1"/>
                </a:solidFill>
                <a:latin typeface="Times New Roman" pitchFamily="18" charset="0"/>
                <a:cs typeface="Times New Roman" pitchFamily="18" charset="0"/>
              </a:rPr>
              <a:t>Ngân</a:t>
            </a:r>
            <a:endParaRPr lang="en-US" dirty="0" smtClean="0">
              <a:solidFill>
                <a:schemeClr val="bg1"/>
              </a:solidFill>
              <a:latin typeface="Times New Roman" pitchFamily="18" charset="0"/>
              <a:cs typeface="Times New Roman" pitchFamily="18" charset="0"/>
            </a:endParaRPr>
          </a:p>
          <a:p>
            <a:pPr>
              <a:buNone/>
            </a:pPr>
            <a:r>
              <a:rPr lang="en-US" dirty="0" smtClean="0">
                <a:solidFill>
                  <a:schemeClr val="bg1"/>
                </a:solidFill>
                <a:latin typeface="Times New Roman" pitchFamily="18" charset="0"/>
                <a:cs typeface="Times New Roman" pitchFamily="18" charset="0"/>
              </a:rPr>
              <a:t>4, </a:t>
            </a:r>
            <a:r>
              <a:rPr lang="en-US" dirty="0" err="1" smtClean="0">
                <a:solidFill>
                  <a:schemeClr val="bg1"/>
                </a:solidFill>
                <a:latin typeface="Times New Roman" pitchFamily="18" charset="0"/>
                <a:cs typeface="Times New Roman" pitchFamily="18" charset="0"/>
              </a:rPr>
              <a:t>Đặng</a:t>
            </a:r>
            <a:r>
              <a:rPr lang="en-US" dirty="0" smtClean="0">
                <a:solidFill>
                  <a:schemeClr val="bg1"/>
                </a:solidFill>
                <a:latin typeface="Times New Roman" pitchFamily="18" charset="0"/>
                <a:cs typeface="Times New Roman" pitchFamily="18" charset="0"/>
              </a:rPr>
              <a:t> </a:t>
            </a:r>
            <a:r>
              <a:rPr lang="en-US" dirty="0" err="1" smtClean="0">
                <a:solidFill>
                  <a:schemeClr val="bg1"/>
                </a:solidFill>
                <a:latin typeface="Times New Roman" pitchFamily="18" charset="0"/>
                <a:cs typeface="Times New Roman" pitchFamily="18" charset="0"/>
              </a:rPr>
              <a:t>Thị</a:t>
            </a:r>
            <a:r>
              <a:rPr lang="en-US" dirty="0" smtClean="0">
                <a:solidFill>
                  <a:schemeClr val="bg1"/>
                </a:solidFill>
                <a:latin typeface="Times New Roman" pitchFamily="18" charset="0"/>
                <a:cs typeface="Times New Roman" pitchFamily="18" charset="0"/>
              </a:rPr>
              <a:t> </a:t>
            </a:r>
            <a:r>
              <a:rPr lang="en-US" dirty="0" err="1" smtClean="0">
                <a:solidFill>
                  <a:schemeClr val="bg1"/>
                </a:solidFill>
                <a:latin typeface="Times New Roman" pitchFamily="18" charset="0"/>
                <a:cs typeface="Times New Roman" pitchFamily="18" charset="0"/>
              </a:rPr>
              <a:t>Thanh</a:t>
            </a:r>
            <a:r>
              <a:rPr lang="en-US" dirty="0" smtClean="0">
                <a:solidFill>
                  <a:schemeClr val="bg1"/>
                </a:solidFill>
                <a:latin typeface="Times New Roman" pitchFamily="18" charset="0"/>
                <a:cs typeface="Times New Roman" pitchFamily="18" charset="0"/>
              </a:rPr>
              <a:t> </a:t>
            </a:r>
            <a:r>
              <a:rPr lang="en-US" dirty="0" err="1" smtClean="0">
                <a:solidFill>
                  <a:schemeClr val="bg1"/>
                </a:solidFill>
                <a:latin typeface="Times New Roman" pitchFamily="18" charset="0"/>
                <a:cs typeface="Times New Roman" pitchFamily="18" charset="0"/>
              </a:rPr>
              <a:t>Hiền</a:t>
            </a:r>
            <a:endParaRPr lang="en-US" dirty="0" smtClean="0">
              <a:solidFill>
                <a:schemeClr val="bg1"/>
              </a:solidFill>
              <a:latin typeface="Times New Roman" pitchFamily="18" charset="0"/>
              <a:cs typeface="Times New Roman" pitchFamily="18" charset="0"/>
            </a:endParaRPr>
          </a:p>
          <a:p>
            <a:pPr>
              <a:buNone/>
            </a:pPr>
            <a:r>
              <a:rPr lang="en-US" dirty="0" smtClean="0">
                <a:solidFill>
                  <a:schemeClr val="bg1"/>
                </a:solidFill>
                <a:latin typeface="Times New Roman" pitchFamily="18" charset="0"/>
                <a:cs typeface="Times New Roman" pitchFamily="18" charset="0"/>
              </a:rPr>
              <a:t>5, </a:t>
            </a:r>
            <a:r>
              <a:rPr lang="en-US" dirty="0" err="1" smtClean="0">
                <a:solidFill>
                  <a:schemeClr val="bg1"/>
                </a:solidFill>
                <a:latin typeface="Times New Roman" pitchFamily="18" charset="0"/>
                <a:cs typeface="Times New Roman" pitchFamily="18" charset="0"/>
              </a:rPr>
              <a:t>Đào</a:t>
            </a:r>
            <a:r>
              <a:rPr lang="en-US" dirty="0" smtClean="0">
                <a:solidFill>
                  <a:schemeClr val="bg1"/>
                </a:solidFill>
                <a:latin typeface="Times New Roman" pitchFamily="18" charset="0"/>
                <a:cs typeface="Times New Roman" pitchFamily="18" charset="0"/>
              </a:rPr>
              <a:t> </a:t>
            </a:r>
            <a:r>
              <a:rPr lang="en-US" dirty="0" err="1" smtClean="0">
                <a:solidFill>
                  <a:schemeClr val="bg1"/>
                </a:solidFill>
                <a:latin typeface="Times New Roman" pitchFamily="18" charset="0"/>
                <a:cs typeface="Times New Roman" pitchFamily="18" charset="0"/>
              </a:rPr>
              <a:t>thị</a:t>
            </a:r>
            <a:r>
              <a:rPr lang="en-US" dirty="0" smtClean="0">
                <a:solidFill>
                  <a:schemeClr val="bg1"/>
                </a:solidFill>
                <a:latin typeface="Times New Roman" pitchFamily="18" charset="0"/>
                <a:cs typeface="Times New Roman" pitchFamily="18" charset="0"/>
              </a:rPr>
              <a:t> </a:t>
            </a:r>
            <a:r>
              <a:rPr lang="en-US" dirty="0" err="1" smtClean="0">
                <a:solidFill>
                  <a:schemeClr val="bg1"/>
                </a:solidFill>
                <a:latin typeface="Times New Roman" pitchFamily="18" charset="0"/>
                <a:cs typeface="Times New Roman" pitchFamily="18" charset="0"/>
              </a:rPr>
              <a:t>Thanh</a:t>
            </a:r>
            <a:r>
              <a:rPr lang="en-US" dirty="0" smtClean="0">
                <a:solidFill>
                  <a:schemeClr val="bg1"/>
                </a:solidFill>
                <a:latin typeface="Times New Roman" pitchFamily="18" charset="0"/>
                <a:cs typeface="Times New Roman" pitchFamily="18" charset="0"/>
              </a:rPr>
              <a:t> </a:t>
            </a:r>
            <a:r>
              <a:rPr lang="en-US" dirty="0" err="1" smtClean="0">
                <a:solidFill>
                  <a:schemeClr val="bg1"/>
                </a:solidFill>
                <a:latin typeface="Times New Roman" pitchFamily="18" charset="0"/>
                <a:cs typeface="Times New Roman" pitchFamily="18" charset="0"/>
              </a:rPr>
              <a:t>Vân</a:t>
            </a:r>
            <a:endParaRPr lang="en-US"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357166"/>
            <a:ext cx="9144000" cy="868346"/>
          </a:xfrm>
        </p:spPr>
        <p:txBody>
          <a:bodyPr>
            <a:noAutofit/>
          </a:bodyPr>
          <a:lstStyle/>
          <a:p>
            <a:pPr algn="l"/>
            <a:r>
              <a:rPr lang="vi-VN" sz="3600" dirty="0" smtClean="0">
                <a:solidFill>
                  <a:srgbClr val="C00000"/>
                </a:solidFill>
              </a:rPr>
              <a:t>4. Cơ chế gây bệnh nhiễm trùng của vi sinh vật</a:t>
            </a:r>
            <a:endParaRPr lang="en-US" sz="3600" dirty="0">
              <a:solidFill>
                <a:srgbClr val="C00000"/>
              </a:solidFill>
            </a:endParaRPr>
          </a:p>
        </p:txBody>
      </p:sp>
      <p:sp>
        <p:nvSpPr>
          <p:cNvPr id="8" name="Content Placeholder 7"/>
          <p:cNvSpPr>
            <a:spLocks noGrp="1"/>
          </p:cNvSpPr>
          <p:nvPr>
            <p:ph idx="1"/>
          </p:nvPr>
        </p:nvSpPr>
        <p:spPr>
          <a:xfrm>
            <a:off x="457200" y="1142984"/>
            <a:ext cx="8229600" cy="5715016"/>
          </a:xfrm>
        </p:spPr>
        <p:txBody>
          <a:bodyPr>
            <a:normAutofit/>
          </a:bodyPr>
          <a:lstStyle/>
          <a:p>
            <a:pPr>
              <a:buNone/>
            </a:pPr>
            <a:r>
              <a:rPr lang="vi-VN" sz="2400" dirty="0" smtClean="0">
                <a:latin typeface="+mj-lt"/>
              </a:rPr>
              <a:t>Vi sinh vật gây tổn thương mô theo các cách sau:</a:t>
            </a:r>
            <a:endParaRPr lang="en-US" sz="2400" dirty="0" smtClean="0">
              <a:latin typeface="+mj-lt"/>
            </a:endParaRPr>
          </a:p>
          <a:p>
            <a:pPr>
              <a:buNone/>
            </a:pPr>
            <a:r>
              <a:rPr lang="vi-VN" sz="2400" dirty="0" smtClean="0">
                <a:latin typeface="+mj-lt"/>
              </a:rPr>
              <a:t> + Gây chết tế bào trực tiếp</a:t>
            </a:r>
            <a:endParaRPr lang="en-US" sz="2400" dirty="0" smtClean="0">
              <a:latin typeface="+mj-lt"/>
            </a:endParaRPr>
          </a:p>
          <a:p>
            <a:pPr>
              <a:buNone/>
            </a:pPr>
            <a:r>
              <a:rPr lang="vi-VN" sz="2400" dirty="0" smtClean="0">
                <a:latin typeface="+mj-lt"/>
              </a:rPr>
              <a:t>+ Giải phóng nội độc tố hay ngoại độc tố gây chết tế bào, giải phóng men phân giải các thành phần của mô hoặc gây hoại tử thiêu máu hay tổn thương mạch máu. </a:t>
            </a:r>
            <a:endParaRPr lang="en-US" sz="2400" dirty="0" smtClean="0">
              <a:latin typeface="+mj-lt"/>
            </a:endParaRPr>
          </a:p>
          <a:p>
            <a:pPr>
              <a:buNone/>
            </a:pPr>
            <a:r>
              <a:rPr lang="vi-VN" sz="2400" dirty="0" smtClean="0">
                <a:latin typeface="+mj-lt"/>
              </a:rPr>
              <a:t>+ Gây nên phản ứng của tế bào vật chủ, do quá trình chống lại tác nhân gây nên các tổn thương mô kèm thao như tạo mủ, sẹo hay quá mẫn.</a:t>
            </a:r>
            <a:r>
              <a:rPr lang="en-US" sz="2400" dirty="0" smtClean="0">
                <a:latin typeface="+mj-lt"/>
              </a:rPr>
              <a:t>  </a:t>
            </a:r>
          </a:p>
          <a:p>
            <a:pPr>
              <a:buNone/>
            </a:pPr>
            <a:endParaRPr lang="en-US" sz="2400" dirty="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96908"/>
          </a:xfrm>
        </p:spPr>
        <p:txBody>
          <a:bodyPr>
            <a:normAutofit/>
          </a:bodyPr>
          <a:lstStyle/>
          <a:p>
            <a:r>
              <a:rPr lang="vi-VN" sz="3600" dirty="0" smtClean="0">
                <a:solidFill>
                  <a:srgbClr val="C00000"/>
                </a:solidFill>
              </a:rPr>
              <a:t>4. Cơ chế gây bệnh nhiễm trùng của vi sinh vật</a:t>
            </a:r>
            <a:endParaRPr lang="en-US" sz="3600" dirty="0"/>
          </a:p>
        </p:txBody>
      </p:sp>
      <p:sp>
        <p:nvSpPr>
          <p:cNvPr id="3" name="Content Placeholder 2"/>
          <p:cNvSpPr>
            <a:spLocks noGrp="1"/>
          </p:cNvSpPr>
          <p:nvPr>
            <p:ph idx="1"/>
          </p:nvPr>
        </p:nvSpPr>
        <p:spPr>
          <a:xfrm>
            <a:off x="357158" y="1071546"/>
            <a:ext cx="8329642" cy="5357850"/>
          </a:xfrm>
        </p:spPr>
        <p:txBody>
          <a:bodyPr>
            <a:normAutofit lnSpcReduction="10000"/>
          </a:bodyPr>
          <a:lstStyle/>
          <a:p>
            <a:pPr>
              <a:buNone/>
            </a:pPr>
            <a:r>
              <a:rPr lang="en-US" sz="2400" dirty="0" smtClean="0">
                <a:latin typeface="Times New Roman" pitchFamily="18" charset="0"/>
                <a:cs typeface="Times New Roman" pitchFamily="18" charset="0"/>
              </a:rPr>
              <a:t>4.1 Virus </a:t>
            </a:r>
          </a:p>
          <a:p>
            <a:pPr>
              <a:buNone/>
            </a:pPr>
            <a:r>
              <a:rPr lang="vi-VN" sz="2400" dirty="0" smtClean="0">
                <a:latin typeface="+mj-lt"/>
              </a:rPr>
              <a:t>+ Ức chế tổng hợp DNA, RNA, protein của tế bào vật chủ. </a:t>
            </a:r>
            <a:endParaRPr lang="en-US" sz="2400" dirty="0" smtClean="0">
              <a:latin typeface="+mj-lt"/>
            </a:endParaRPr>
          </a:p>
          <a:p>
            <a:pPr>
              <a:buNone/>
            </a:pPr>
            <a:r>
              <a:rPr lang="vi-VN" sz="2400" dirty="0" smtClean="0">
                <a:latin typeface="+mj-lt"/>
              </a:rPr>
              <a:t>+ Gây tổn hại màng tế bào vật chủ </a:t>
            </a:r>
            <a:endParaRPr lang="en-US" sz="2400" dirty="0" smtClean="0">
              <a:latin typeface="+mj-lt"/>
            </a:endParaRPr>
          </a:p>
          <a:p>
            <a:pPr>
              <a:buNone/>
            </a:pPr>
            <a:r>
              <a:rPr lang="vi-VN" sz="2400" dirty="0" smtClean="0">
                <a:latin typeface="+mj-lt"/>
              </a:rPr>
              <a:t>+ Gây độc tế bào </a:t>
            </a:r>
            <a:endParaRPr lang="en-US" sz="2400" dirty="0" smtClean="0">
              <a:latin typeface="+mj-lt"/>
            </a:endParaRPr>
          </a:p>
          <a:p>
            <a:pPr>
              <a:buNone/>
            </a:pPr>
            <a:r>
              <a:rPr lang="vi-VN" sz="2400" dirty="0" smtClean="0">
                <a:latin typeface="+mj-lt"/>
              </a:rPr>
              <a:t>+ Tổn thương các tế bào quan trọng đóng vai trò đề kháng của cơ thể với vi sinh vật</a:t>
            </a:r>
            <a:endParaRPr lang="en-US" sz="2400" dirty="0" smtClean="0">
              <a:latin typeface="+mj-lt"/>
            </a:endParaRPr>
          </a:p>
          <a:p>
            <a:pPr>
              <a:buNone/>
            </a:pPr>
            <a:r>
              <a:rPr lang="vi-VN" sz="2400" dirty="0" smtClean="0">
                <a:latin typeface="+mj-lt"/>
              </a:rPr>
              <a:t>+ Tổn thương gián tiếp tới các tế bào khác </a:t>
            </a:r>
            <a:endParaRPr lang="en-US" sz="2400" dirty="0" smtClean="0">
              <a:latin typeface="+mj-lt"/>
            </a:endParaRPr>
          </a:p>
          <a:p>
            <a:pPr>
              <a:buNone/>
            </a:pPr>
            <a:r>
              <a:rPr lang="vi-VN" sz="2400" dirty="0" smtClean="0">
                <a:latin typeface="+mj-lt"/>
              </a:rPr>
              <a:t>+ Gây chuyển dạng tế bào làm tăng sinh u.</a:t>
            </a:r>
            <a:endParaRPr lang="en-US" sz="2400" dirty="0" smtClean="0">
              <a:latin typeface="+mj-lt"/>
            </a:endParaRPr>
          </a:p>
          <a:p>
            <a:pPr>
              <a:buNone/>
            </a:pPr>
            <a:r>
              <a:rPr lang="en-US" sz="2400" dirty="0" smtClean="0">
                <a:latin typeface="Times New Roman" pitchFamily="18" charset="0"/>
                <a:cs typeface="Times New Roman" pitchFamily="18" charset="0"/>
              </a:rPr>
              <a:t>4.2  </a:t>
            </a:r>
            <a:r>
              <a:rPr lang="en-US" sz="2400" dirty="0" err="1" smtClean="0">
                <a:latin typeface="Times New Roman" pitchFamily="18" charset="0"/>
                <a:cs typeface="Times New Roman" pitchFamily="18" charset="0"/>
              </a:rPr>
              <a:t>yếu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dính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tố</a:t>
            </a:r>
            <a:r>
              <a:rPr lang="en-US" sz="2400" dirty="0" smtClean="0">
                <a:latin typeface="Times New Roman" pitchFamily="18" charset="0"/>
                <a:cs typeface="Times New Roman" pitchFamily="18" charset="0"/>
              </a:rPr>
              <a:t> vi </a:t>
            </a:r>
            <a:r>
              <a:rPr lang="en-US" sz="2400" dirty="0" err="1" smtClean="0">
                <a:latin typeface="Times New Roman" pitchFamily="18" charset="0"/>
                <a:cs typeface="Times New Roman" pitchFamily="18" charset="0"/>
              </a:rPr>
              <a:t>khuẩn</a:t>
            </a: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dính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vi </a:t>
            </a:r>
            <a:r>
              <a:rPr lang="en-US" sz="2400" dirty="0" err="1" smtClean="0">
                <a:latin typeface="Times New Roman" pitchFamily="18" charset="0"/>
                <a:cs typeface="Times New Roman" pitchFamily="18" charset="0"/>
              </a:rPr>
              <a:t>khuẩn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gắn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thụ</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đặc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biệt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tua</a:t>
            </a:r>
            <a:r>
              <a:rPr lang="en-US" sz="2400" dirty="0" smtClean="0">
                <a:latin typeface="Times New Roman" pitchFamily="18" charset="0"/>
                <a:cs typeface="Times New Roman" pitchFamily="18" charset="0"/>
              </a:rPr>
              <a:t>.</a:t>
            </a:r>
          </a:p>
          <a:p>
            <a:pPr>
              <a:buNone/>
            </a:pP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Độc tố giúp cho vi khuẩn xâm nhập và gây tổn thương</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rối loạn chức năng mô hoặc hệ cơ quan khác hay toàn thân</a:t>
            </a:r>
            <a:r>
              <a:rPr lang="vi-VN" sz="2400" dirty="0" smtClean="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a:buNone/>
            </a:pPr>
            <a:endParaRPr lang="en-US" sz="2400" dirty="0">
              <a:latin typeface="+mj-lt"/>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graphicFrame>
        <p:nvGraphicFramePr>
          <p:cNvPr id="4" name="Diagram 3"/>
          <p:cNvGraphicFramePr/>
          <p:nvPr>
            <p:extLst>
              <p:ext uri="{D42A27DB-BD31-4B8C-83A1-F6EECF244321}">
                <p14:modId xmlns="" xmlns:p14="http://schemas.microsoft.com/office/powerpoint/2010/main" val="3576145309"/>
              </p:ext>
            </p:extLst>
          </p:nvPr>
        </p:nvGraphicFramePr>
        <p:xfrm>
          <a:off x="0" y="1"/>
          <a:ext cx="9144000" cy="6500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713700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gn="l"/>
            <a:r>
              <a:rPr lang="vi-VN" sz="3600" dirty="0" smtClean="0">
                <a:solidFill>
                  <a:srgbClr val="C00000"/>
                </a:solidFill>
              </a:rPr>
              <a:t>5. Biến đổi của cơ thể vật chủ trong bệnh nhiễm trùng</a:t>
            </a:r>
            <a:endParaRPr lang="en-US" sz="3600" dirty="0">
              <a:solidFill>
                <a:srgbClr val="C00000"/>
              </a:solidFill>
            </a:endParaRPr>
          </a:p>
        </p:txBody>
      </p:sp>
      <p:sp>
        <p:nvSpPr>
          <p:cNvPr id="8" name="Content Placeholder 7"/>
          <p:cNvSpPr>
            <a:spLocks noGrp="1"/>
          </p:cNvSpPr>
          <p:nvPr>
            <p:ph idx="1"/>
          </p:nvPr>
        </p:nvSpPr>
        <p:spPr/>
        <p:txBody>
          <a:bodyPr>
            <a:normAutofit/>
          </a:bodyPr>
          <a:lstStyle/>
          <a:p>
            <a:pPr>
              <a:buNone/>
            </a:pP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Những biến đổi trong cơ thể người bệnh mắc bệnh nhiễm trùng về lâm sàng thường là các triệu chứng: ‒ sốt, sưng, nóng đỏ, đau, rét run, viêm cục bộ, tăng bạch cầu, di hóa protein và phản ứng huyết thanh. ‒ BC đa nhân tăng trong máu là do lympho và đại thực bào tham gia quá trình đáp ứng chống nhiễm trùng sản xuất ra các cytokine thúc đẩy tủy xương tăng sinh bạch cầu… ‒ Đáp ứng của cơ thể có thể gây ra các phản ứng có lợi hoặc bất lợ</a:t>
            </a:r>
            <a:r>
              <a:rPr lang="en-US" sz="2400" dirty="0" err="1" smtClean="0">
                <a:latin typeface="Times New Roman" pitchFamily="18" charset="0"/>
                <a:cs typeface="Times New Roman" pitchFamily="18" charset="0"/>
              </a:rPr>
              <a:t>i</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l"/>
            <a:r>
              <a:rPr lang="en-US" sz="3600" dirty="0" smtClean="0">
                <a:solidFill>
                  <a:srgbClr val="C00000"/>
                </a:solidFill>
                <a:latin typeface="Times New Roman" pitchFamily="18" charset="0"/>
                <a:cs typeface="Times New Roman" pitchFamily="18" charset="0"/>
              </a:rPr>
              <a:t>6. </a:t>
            </a:r>
            <a:r>
              <a:rPr lang="en-US" sz="3600" dirty="0" err="1" smtClean="0">
                <a:solidFill>
                  <a:srgbClr val="C00000"/>
                </a:solidFill>
                <a:latin typeface="Times New Roman" pitchFamily="18" charset="0"/>
                <a:cs typeface="Times New Roman" pitchFamily="18" charset="0"/>
              </a:rPr>
              <a:t>Các</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hình</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thái</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phản</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ứng</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mô</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của</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vật</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chủ</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với</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nhiễm</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trùng</a:t>
            </a:r>
            <a:r>
              <a:rPr lang="en-US" sz="3600" dirty="0" smtClean="0">
                <a:solidFill>
                  <a:srgbClr val="C00000"/>
                </a:solidFill>
                <a:latin typeface="Times New Roman" pitchFamily="18" charset="0"/>
                <a:cs typeface="Times New Roman" pitchFamily="18" charset="0"/>
              </a:rPr>
              <a:t>:</a:t>
            </a:r>
            <a:endParaRPr lang="en-US" sz="3600" dirty="0">
              <a:solidFill>
                <a:srgbClr val="C00000"/>
              </a:solidFill>
              <a:latin typeface="Times New Roman" pitchFamily="18" charset="0"/>
              <a:cs typeface="Times New Roman" pitchFamily="18" charset="0"/>
            </a:endParaRPr>
          </a:p>
        </p:txBody>
      </p:sp>
      <p:sp>
        <p:nvSpPr>
          <p:cNvPr id="5" name="Content Placeholder 4"/>
          <p:cNvSpPr>
            <a:spLocks noGrp="1"/>
          </p:cNvSpPr>
          <p:nvPr>
            <p:ph idx="1"/>
          </p:nvPr>
        </p:nvSpPr>
        <p:spPr>
          <a:xfrm>
            <a:off x="0" y="1825625"/>
            <a:ext cx="3071802" cy="4871390"/>
          </a:xfrm>
        </p:spPr>
        <p:txBody>
          <a:bodyPr>
            <a:normAutofit/>
          </a:bodyPr>
          <a:lstStyle/>
          <a:p>
            <a:r>
              <a:rPr lang="en-US" sz="2400" dirty="0" err="1" smtClean="0">
                <a:latin typeface="Times New Roman" pitchFamily="18" charset="0"/>
                <a:cs typeface="Times New Roman" pitchFamily="18" charset="0"/>
              </a:rPr>
              <a:t>Viêm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mủ</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Cầu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khuẩn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Gr</a:t>
            </a:r>
            <a:r>
              <a:rPr lang="en-US" sz="2400" dirty="0" smtClean="0">
                <a:latin typeface="Times New Roman" pitchFamily="18" charset="0"/>
                <a:cs typeface="Times New Roman" pitchFamily="18" charset="0"/>
              </a:rPr>
              <a:t>+</a:t>
            </a:r>
          </a:p>
          <a:p>
            <a:r>
              <a:rPr lang="en-US" sz="2400" dirty="0" err="1" smtClean="0">
                <a:latin typeface="Times New Roman" pitchFamily="18" charset="0"/>
                <a:cs typeface="Times New Roman" pitchFamily="18" charset="0"/>
              </a:rPr>
              <a:t>Viêm</a:t>
            </a:r>
            <a:r>
              <a:rPr lang="en-US" sz="2400" dirty="0" smtClean="0">
                <a:latin typeface="Times New Roman" pitchFamily="18" charset="0"/>
                <a:cs typeface="Times New Roman" pitchFamily="18" charset="0"/>
              </a:rPr>
              <a:t> u </a:t>
            </a:r>
            <a:r>
              <a:rPr lang="en-US" sz="2400" dirty="0" err="1" smtClean="0">
                <a:latin typeface="Times New Roman" pitchFamily="18" charset="0"/>
                <a:cs typeface="Times New Roman" pitchFamily="18" charset="0"/>
              </a:rPr>
              <a:t>hạt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vi </a:t>
            </a:r>
            <a:r>
              <a:rPr lang="en-US" sz="2400" dirty="0" err="1" smtClean="0">
                <a:latin typeface="Times New Roman" pitchFamily="18" charset="0"/>
                <a:cs typeface="Times New Roman" pitchFamily="18" charset="0"/>
              </a:rPr>
              <a:t>khuẩn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phân</a:t>
            </a:r>
            <a:r>
              <a:rPr lang="en-US" sz="2400" dirty="0" smtClean="0">
                <a:latin typeface="Times New Roman" pitchFamily="18" charset="0"/>
                <a:cs typeface="Times New Roman" pitchFamily="18" charset="0"/>
              </a:rPr>
              <a:t> chia </a:t>
            </a:r>
            <a:r>
              <a:rPr lang="en-US" sz="2400" dirty="0" err="1" smtClean="0">
                <a:latin typeface="Times New Roman" pitchFamily="18" charset="0"/>
                <a:cs typeface="Times New Roman" pitchFamily="18" charset="0"/>
              </a:rPr>
              <a:t>chậm</a:t>
            </a:r>
            <a:r>
              <a:rPr lang="en-US" sz="2400" dirty="0" smtClean="0">
                <a:latin typeface="Times New Roman" pitchFamily="18" charset="0"/>
                <a:cs typeface="Times New Roman" pitchFamily="18" charset="0"/>
              </a:rPr>
              <a:t> </a:t>
            </a:r>
          </a:p>
          <a:p>
            <a:r>
              <a:rPr lang="en-US" sz="2400" dirty="0" err="1" smtClean="0">
                <a:latin typeface="Times New Roman" pitchFamily="18" charset="0"/>
                <a:cs typeface="Times New Roman" pitchFamily="18" charset="0"/>
              </a:rPr>
              <a:t>Viêm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tử</a:t>
            </a:r>
            <a:endParaRPr lang="en-US" sz="2400" dirty="0" smtClean="0">
              <a:latin typeface="Times New Roman" pitchFamily="18" charset="0"/>
              <a:cs typeface="Times New Roman" pitchFamily="18" charset="0"/>
            </a:endParaRPr>
          </a:p>
          <a:p>
            <a:r>
              <a:rPr lang="en-US" sz="2400" dirty="0" err="1" smtClean="0">
                <a:latin typeface="Times New Roman" pitchFamily="18" charset="0"/>
                <a:cs typeface="Times New Roman" pitchFamily="18" charset="0"/>
              </a:rPr>
              <a:t>Viêm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tính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sẹo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hóa</a:t>
            </a:r>
            <a:endParaRPr lang="en-US" sz="2400" dirty="0">
              <a:latin typeface="Times New Roman" pitchFamily="18"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143240" y="1571612"/>
            <a:ext cx="2857500" cy="2200275"/>
          </a:xfrm>
          <a:prstGeom prst="rect">
            <a:avLst/>
          </a:prstGeom>
        </p:spPr>
      </p:pic>
      <p:pic>
        <p:nvPicPr>
          <p:cNvPr id="7" name="Picture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870908" y="4002155"/>
            <a:ext cx="4630182" cy="2427241"/>
          </a:xfrm>
          <a:prstGeom prst="rect">
            <a:avLst/>
          </a:prstGeom>
        </p:spPr>
      </p:pic>
      <p:pic>
        <p:nvPicPr>
          <p:cNvPr id="8" name="Picture 7"/>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286500" y="1500174"/>
            <a:ext cx="2857500" cy="2419350"/>
          </a:xfrm>
          <a:prstGeom prst="rect">
            <a:avLst/>
          </a:prstGeom>
        </p:spPr>
      </p:pic>
    </p:spTree>
    <p:extLst>
      <p:ext uri="{BB962C8B-B14F-4D97-AF65-F5344CB8AC3E}">
        <p14:creationId xmlns="" xmlns:p14="http://schemas.microsoft.com/office/powerpoint/2010/main" val="911259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714356"/>
          </a:xfrm>
        </p:spPr>
        <p:txBody>
          <a:bodyPr>
            <a:normAutofit/>
          </a:bodyPr>
          <a:lstStyle/>
          <a:p>
            <a:r>
              <a:rPr lang="en-US" sz="3600" dirty="0" err="1" smtClean="0">
                <a:solidFill>
                  <a:srgbClr val="C00000"/>
                </a:solidFill>
                <a:latin typeface="Times New Roman" pitchFamily="18" charset="0"/>
                <a:cs typeface="Times New Roman" pitchFamily="18" charset="0"/>
              </a:rPr>
              <a:t>Thuốc</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sử</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dụng</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trong</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bệnh</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viện</a:t>
            </a:r>
            <a:endParaRPr lang="en-US" sz="36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642918"/>
            <a:ext cx="9144000" cy="6215081"/>
          </a:xfrm>
        </p:spPr>
        <p:txBody>
          <a:bodyPr>
            <a:noAutofit/>
          </a:bodyPr>
          <a:lstStyle/>
          <a:p>
            <a:r>
              <a:rPr lang="en-US" sz="2300" dirty="0" err="1" smtClean="0">
                <a:latin typeface="Times New Roman" pitchFamily="18" charset="0"/>
                <a:cs typeface="Times New Roman" pitchFamily="18" charset="0"/>
              </a:rPr>
              <a:t>Thuốc</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trị</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giun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sán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Pentinox</a:t>
            </a:r>
            <a:r>
              <a:rPr lang="en-US" sz="2300" dirty="0" smtClean="0">
                <a:latin typeface="Times New Roman" pitchFamily="18" charset="0"/>
                <a:cs typeface="Times New Roman" pitchFamily="18" charset="0"/>
              </a:rPr>
              <a:t> 2.499  đ</a:t>
            </a:r>
          </a:p>
          <a:p>
            <a:r>
              <a:rPr lang="en-US" sz="2300" dirty="0" err="1" smtClean="0">
                <a:latin typeface="Times New Roman" pitchFamily="18" charset="0"/>
                <a:cs typeface="Times New Roman" pitchFamily="18" charset="0"/>
              </a:rPr>
              <a:t>Thuốc</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chống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nhiễm</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khuẩn</a:t>
            </a:r>
            <a:r>
              <a:rPr lang="en-US" sz="2300" dirty="0" smtClean="0">
                <a:latin typeface="Times New Roman" pitchFamily="18" charset="0"/>
                <a:cs typeface="Times New Roman" pitchFamily="18" charset="0"/>
              </a:rPr>
              <a:t>: </a:t>
            </a:r>
          </a:p>
          <a:p>
            <a:pPr marL="0" indent="0">
              <a:buNone/>
            </a:pPr>
            <a:r>
              <a:rPr lang="en-US" sz="2300" dirty="0">
                <a:latin typeface="Times New Roman" pitchFamily="18" charset="0"/>
                <a:cs typeface="Times New Roman" pitchFamily="18" charset="0"/>
              </a:rPr>
              <a:t>	</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Nhóm</a:t>
            </a:r>
            <a:r>
              <a:rPr lang="en-US" sz="2300" dirty="0" smtClean="0">
                <a:latin typeface="Times New Roman" pitchFamily="18" charset="0"/>
                <a:cs typeface="Times New Roman" pitchFamily="18" charset="0"/>
              </a:rPr>
              <a:t> Beta lactam: </a:t>
            </a:r>
            <a:r>
              <a:rPr lang="en-US" sz="2300" dirty="0" err="1" smtClean="0">
                <a:latin typeface="Times New Roman" pitchFamily="18" charset="0"/>
                <a:cs typeface="Times New Roman" pitchFamily="18" charset="0"/>
              </a:rPr>
              <a:t>Amoxicilin</a:t>
            </a:r>
            <a:r>
              <a:rPr lang="en-US" sz="2300" dirty="0" smtClean="0">
                <a:latin typeface="Times New Roman" pitchFamily="18" charset="0"/>
                <a:cs typeface="Times New Roman" pitchFamily="18" charset="0"/>
              </a:rPr>
              <a:t>(777 đ), </a:t>
            </a:r>
            <a:r>
              <a:rPr lang="en-US" sz="2300" dirty="0" err="1" smtClean="0">
                <a:latin typeface="Times New Roman" pitchFamily="18" charset="0"/>
                <a:cs typeface="Times New Roman" pitchFamily="18" charset="0"/>
              </a:rPr>
              <a:t>Augbidil</a:t>
            </a:r>
            <a:r>
              <a:rPr lang="en-US" sz="2300" dirty="0" smtClean="0">
                <a:latin typeface="Times New Roman" pitchFamily="18" charset="0"/>
                <a:cs typeface="Times New Roman" pitchFamily="18" charset="0"/>
              </a:rPr>
              <a:t> 625 (3.570đ),….</a:t>
            </a:r>
          </a:p>
          <a:p>
            <a:pPr marL="0" indent="0">
              <a:buNone/>
            </a:pPr>
            <a:r>
              <a:rPr lang="en-US" sz="2300" dirty="0">
                <a:latin typeface="Times New Roman" pitchFamily="18" charset="0"/>
                <a:cs typeface="Times New Roman" pitchFamily="18" charset="0"/>
              </a:rPr>
              <a:t>	</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Thuốc</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nhóm</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aminoglysid</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Abicin</a:t>
            </a:r>
            <a:r>
              <a:rPr lang="en-US" sz="2300" dirty="0" smtClean="0">
                <a:latin typeface="Times New Roman" pitchFamily="18" charset="0"/>
                <a:cs typeface="Times New Roman" pitchFamily="18" charset="0"/>
              </a:rPr>
              <a:t> 250 (28.350đ ), Gentamycin(1,092)</a:t>
            </a:r>
          </a:p>
          <a:p>
            <a:pPr marL="0" indent="0">
              <a:buNone/>
            </a:pPr>
            <a:r>
              <a:rPr lang="en-US" sz="2300" dirty="0">
                <a:latin typeface="Times New Roman" pitchFamily="18" charset="0"/>
                <a:cs typeface="Times New Roman" pitchFamily="18" charset="0"/>
              </a:rPr>
              <a:t>	</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Thuốc</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nhóm</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phenicol</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Clorocid</a:t>
            </a:r>
            <a:r>
              <a:rPr lang="en-US" sz="2300" dirty="0" smtClean="0">
                <a:latin typeface="Times New Roman" pitchFamily="18" charset="0"/>
                <a:cs typeface="Times New Roman" pitchFamily="18" charset="0"/>
              </a:rPr>
              <a:t> 250mg (574 đ)</a:t>
            </a:r>
          </a:p>
          <a:p>
            <a:pPr marL="0" indent="0">
              <a:buNone/>
            </a:pPr>
            <a:r>
              <a:rPr lang="en-US" sz="2300" dirty="0">
                <a:latin typeface="Times New Roman" pitchFamily="18" charset="0"/>
                <a:cs typeface="Times New Roman" pitchFamily="18" charset="0"/>
              </a:rPr>
              <a:t>	</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Thuốc</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nhóm</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nitroimidazol</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Metronidazol</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Kabi</a:t>
            </a:r>
            <a:r>
              <a:rPr lang="en-US" sz="2300" dirty="0" smtClean="0">
                <a:latin typeface="Times New Roman" pitchFamily="18" charset="0"/>
                <a:cs typeface="Times New Roman" pitchFamily="18" charset="0"/>
              </a:rPr>
              <a:t> 500mg/100ml</a:t>
            </a:r>
          </a:p>
          <a:p>
            <a:pPr marL="0" indent="0">
              <a:buNone/>
            </a:pPr>
            <a:r>
              <a:rPr lang="en-US" sz="2300" dirty="0">
                <a:latin typeface="Times New Roman" pitchFamily="18" charset="0"/>
                <a:cs typeface="Times New Roman" pitchFamily="18" charset="0"/>
              </a:rPr>
              <a:t>	</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Thuốc</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nhóm</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lincosamid</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Clindamycin</a:t>
            </a:r>
            <a:r>
              <a:rPr lang="en-US" sz="2300" dirty="0" smtClean="0">
                <a:latin typeface="Times New Roman" pitchFamily="18" charset="0"/>
                <a:cs typeface="Times New Roman" pitchFamily="18" charset="0"/>
              </a:rPr>
              <a:t> 150mg (735 đ), </a:t>
            </a:r>
            <a:r>
              <a:rPr lang="en-US" sz="2300" dirty="0" err="1" smtClean="0">
                <a:latin typeface="Times New Roman" pitchFamily="18" charset="0"/>
                <a:cs typeface="Times New Roman" pitchFamily="18" charset="0"/>
              </a:rPr>
              <a:t>Dalacin</a:t>
            </a:r>
            <a:r>
              <a:rPr lang="en-US" sz="2300" dirty="0" smtClean="0">
                <a:latin typeface="Times New Roman" pitchFamily="18" charset="0"/>
                <a:cs typeface="Times New Roman" pitchFamily="18" charset="0"/>
              </a:rPr>
              <a:t> C</a:t>
            </a:r>
          </a:p>
          <a:p>
            <a:pPr marL="0" indent="0">
              <a:buNone/>
            </a:pPr>
            <a:r>
              <a:rPr lang="en-US" sz="2300" dirty="0" smtClean="0">
                <a:latin typeface="Times New Roman" pitchFamily="18" charset="0"/>
                <a:cs typeface="Times New Roman" pitchFamily="18" charset="0"/>
              </a:rPr>
              <a:t> ( 49,13)</a:t>
            </a:r>
          </a:p>
          <a:p>
            <a:pPr marL="0" indent="0">
              <a:buNone/>
            </a:pPr>
            <a:r>
              <a:rPr lang="en-US" sz="2300" dirty="0">
                <a:latin typeface="Times New Roman" pitchFamily="18" charset="0"/>
                <a:cs typeface="Times New Roman" pitchFamily="18" charset="0"/>
              </a:rPr>
              <a:t>	</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Thuốc</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nhóm</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macrolid</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Azithromycin</a:t>
            </a:r>
            <a:r>
              <a:rPr lang="en-US" sz="2300" dirty="0" smtClean="0">
                <a:latin typeface="Times New Roman" pitchFamily="18" charset="0"/>
                <a:cs typeface="Times New Roman" pitchFamily="18" charset="0"/>
              </a:rPr>
              <a:t> 250mg ( 2.415 đ)</a:t>
            </a:r>
          </a:p>
          <a:p>
            <a:pPr marL="0" indent="0">
              <a:buNone/>
            </a:pPr>
            <a:r>
              <a:rPr lang="en-US" sz="2300" dirty="0">
                <a:latin typeface="Times New Roman" pitchFamily="18" charset="0"/>
                <a:cs typeface="Times New Roman" pitchFamily="18" charset="0"/>
              </a:rPr>
              <a:t>	</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Thuốc</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nhóm</a:t>
            </a:r>
            <a:r>
              <a:rPr lang="en-US" sz="2300" dirty="0" smtClean="0">
                <a:latin typeface="Times New Roman" pitchFamily="18" charset="0"/>
                <a:cs typeface="Times New Roman" pitchFamily="18" charset="0"/>
              </a:rPr>
              <a:t> quinolone: </a:t>
            </a:r>
            <a:r>
              <a:rPr lang="en-US" sz="2300" dirty="0" err="1" smtClean="0">
                <a:latin typeface="Times New Roman" pitchFamily="18" charset="0"/>
                <a:cs typeface="Times New Roman" pitchFamily="18" charset="0"/>
              </a:rPr>
              <a:t>Ciprobay</a:t>
            </a:r>
            <a:r>
              <a:rPr lang="en-US" sz="2300" dirty="0" smtClean="0">
                <a:latin typeface="Times New Roman" pitchFamily="18" charset="0"/>
                <a:cs typeface="Times New Roman" pitchFamily="18" charset="0"/>
              </a:rPr>
              <a:t> 500 (13. 903đ), Ciprofloxacin </a:t>
            </a:r>
            <a:r>
              <a:rPr lang="en-US" sz="2300" dirty="0" err="1" smtClean="0">
                <a:latin typeface="Times New Roman" pitchFamily="18" charset="0"/>
                <a:cs typeface="Times New Roman" pitchFamily="18" charset="0"/>
              </a:rPr>
              <a:t>Kabi</a:t>
            </a:r>
            <a:r>
              <a:rPr lang="en-US" sz="2300" dirty="0" smtClean="0">
                <a:latin typeface="Times New Roman" pitchFamily="18" charset="0"/>
                <a:cs typeface="Times New Roman" pitchFamily="18" charset="0"/>
              </a:rPr>
              <a:t>( 16.800 đ)</a:t>
            </a:r>
          </a:p>
          <a:p>
            <a:pPr marL="0" indent="0">
              <a:buNone/>
            </a:pPr>
            <a:r>
              <a:rPr lang="en-US" sz="2300" dirty="0">
                <a:latin typeface="Times New Roman" pitchFamily="18" charset="0"/>
                <a:cs typeface="Times New Roman" pitchFamily="18" charset="0"/>
              </a:rPr>
              <a:t>	</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Thuốc</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nhóm</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sulfamid</a:t>
            </a:r>
            <a:endParaRPr lang="en-US" sz="2300" dirty="0" smtClean="0">
              <a:latin typeface="Times New Roman" pitchFamily="18" charset="0"/>
              <a:cs typeface="Times New Roman" pitchFamily="18" charset="0"/>
            </a:endParaRPr>
          </a:p>
          <a:p>
            <a:pPr marL="0" indent="0">
              <a:buNone/>
            </a:pPr>
            <a:r>
              <a:rPr lang="en-US" sz="2300" dirty="0">
                <a:latin typeface="Times New Roman" pitchFamily="18" charset="0"/>
                <a:cs typeface="Times New Roman" pitchFamily="18" charset="0"/>
              </a:rPr>
              <a:t>	</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Thuốc</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nhóm</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tetracylin</a:t>
            </a:r>
            <a:endParaRPr lang="en-US" sz="2300" dirty="0" smtClean="0">
              <a:latin typeface="Times New Roman" pitchFamily="18" charset="0"/>
              <a:cs typeface="Times New Roman" pitchFamily="18" charset="0"/>
            </a:endParaRPr>
          </a:p>
          <a:p>
            <a:pPr marL="0" indent="0">
              <a:buNone/>
            </a:pPr>
            <a:r>
              <a:rPr lang="en-US" sz="2300" dirty="0">
                <a:latin typeface="Times New Roman" pitchFamily="18" charset="0"/>
                <a:cs typeface="Times New Roman" pitchFamily="18" charset="0"/>
              </a:rPr>
              <a:t>	</a:t>
            </a:r>
            <a:endParaRPr lang="en-US" sz="23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3123968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47731"/>
            <a:ext cx="9144000" cy="5829233"/>
          </a:xfrm>
        </p:spPr>
        <p:txBody>
          <a:bodyPr>
            <a:normAutofit/>
          </a:bodyPr>
          <a:lstStyle/>
          <a:p>
            <a:r>
              <a:rPr lang="en-US" sz="2400" dirty="0" err="1" smtClean="0">
                <a:latin typeface="Times New Roman" pitchFamily="18" charset="0"/>
                <a:cs typeface="Times New Roman" pitchFamily="18" charset="0"/>
              </a:rPr>
              <a:t>Thuốc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virut</a:t>
            </a:r>
            <a:r>
              <a:rPr lang="en-US" sz="2400" dirty="0" smtClean="0">
                <a:latin typeface="Times New Roman" pitchFamily="18" charset="0"/>
                <a:cs typeface="Times New Roman" pitchFamily="18" charset="0"/>
              </a:rPr>
              <a:t>:</a:t>
            </a:r>
          </a:p>
          <a:p>
            <a:pPr marL="0" indent="0">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Aciclovir</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200 Ung- 200mg( </a:t>
            </a:r>
            <a:r>
              <a:rPr lang="en-US" sz="2400" dirty="0" smtClean="0">
                <a:latin typeface="Times New Roman" pitchFamily="18" charset="0"/>
                <a:cs typeface="Times New Roman" pitchFamily="18" charset="0"/>
              </a:rPr>
              <a:t>680 đ) </a:t>
            </a:r>
            <a:endParaRPr lang="en-US" sz="2400" dirty="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Aciclovir</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Aciclovir</a:t>
            </a:r>
            <a:r>
              <a:rPr lang="en-US" sz="2400" dirty="0">
                <a:latin typeface="Times New Roman" pitchFamily="18" charset="0"/>
                <a:cs typeface="Times New Roman" pitchFamily="18" charset="0"/>
              </a:rPr>
              <a:t> cream BP 5%(</a:t>
            </a:r>
            <a:r>
              <a:rPr lang="en-US" sz="2400" dirty="0" smtClean="0">
                <a:latin typeface="Times New Roman" pitchFamily="18" charset="0"/>
                <a:cs typeface="Times New Roman" pitchFamily="18" charset="0"/>
              </a:rPr>
              <a:t>5.999đ) </a:t>
            </a:r>
            <a:endParaRPr lang="en-US" sz="2400" dirty="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Aciclovir</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Lacovir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Kem</a:t>
            </a:r>
            <a:r>
              <a:rPr lang="en-US" sz="2400" dirty="0">
                <a:latin typeface="Times New Roman" pitchFamily="18" charset="0"/>
                <a:cs typeface="Times New Roman" pitchFamily="18" charset="0"/>
              </a:rPr>
              <a:t>- 5%/5g/tube( </a:t>
            </a:r>
            <a:r>
              <a:rPr lang="en-US" sz="2400" dirty="0" smtClean="0">
                <a:latin typeface="Times New Roman" pitchFamily="18" charset="0"/>
                <a:cs typeface="Times New Roman" pitchFamily="18" charset="0"/>
              </a:rPr>
              <a:t>7.500 đ)</a:t>
            </a:r>
            <a:endParaRPr lang="en-US" sz="2400" dirty="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Adefovir</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dipivoxil</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Adefovir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Stada</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10mg(14.995đ)</a:t>
            </a:r>
            <a:endParaRPr lang="en-US" sz="2400" dirty="0">
              <a:latin typeface="Times New Roman" pitchFamily="18" charset="0"/>
              <a:cs typeface="Times New Roman" pitchFamily="18" charset="0"/>
            </a:endParaRPr>
          </a:p>
          <a:p>
            <a:r>
              <a:rPr lang="en-US" sz="2400" dirty="0" err="1" smtClean="0">
                <a:latin typeface="Times New Roman" pitchFamily="18" charset="0"/>
                <a:cs typeface="Times New Roman" pitchFamily="18" charset="0"/>
              </a:rPr>
              <a:t>Thuốc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nấm</a:t>
            </a:r>
            <a:r>
              <a:rPr lang="en-US" sz="2400" dirty="0" smtClean="0">
                <a:latin typeface="Times New Roman" pitchFamily="18" charset="0"/>
                <a:cs typeface="Times New Roman" pitchFamily="18" charset="0"/>
              </a:rPr>
              <a:t>: </a:t>
            </a:r>
          </a:p>
          <a:p>
            <a:pPr marL="0" indent="0">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Fluconazol</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Fluconazol</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Stada</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150mg(11.995đ) </a:t>
            </a:r>
            <a:endParaRPr lang="en-US" sz="2400" dirty="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Itraconazol</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Itranstad</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Ung</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100mg/</a:t>
            </a:r>
            <a:r>
              <a:rPr lang="en-US" sz="2400" dirty="0" err="1" smtClean="0">
                <a:latin typeface="Times New Roman" pitchFamily="18" charset="0"/>
                <a:cs typeface="Times New Roman" pitchFamily="18" charset="0"/>
              </a:rPr>
              <a:t>viên</a:t>
            </a:r>
            <a:r>
              <a:rPr lang="en-US" sz="2400" dirty="0" smtClean="0">
                <a:latin typeface="Times New Roman" pitchFamily="18" charset="0"/>
                <a:cs typeface="Times New Roman" pitchFamily="18" charset="0"/>
              </a:rPr>
              <a:t>(11.995đ)</a:t>
            </a:r>
            <a:endParaRPr lang="en-US" sz="2400" dirty="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Itraconazol</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Kupitral</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Ung</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100mg/</a:t>
            </a:r>
            <a:r>
              <a:rPr lang="en-US" sz="2400" dirty="0" err="1" smtClean="0">
                <a:latin typeface="Times New Roman" pitchFamily="18" charset="0"/>
                <a:cs typeface="Times New Roman" pitchFamily="18" charset="0"/>
              </a:rPr>
              <a:t>viên</a:t>
            </a:r>
            <a:r>
              <a:rPr lang="en-US" sz="2400" dirty="0" smtClean="0">
                <a:latin typeface="Times New Roman" pitchFamily="18" charset="0"/>
                <a:cs typeface="Times New Roman" pitchFamily="18" charset="0"/>
              </a:rPr>
              <a:t>(8.200 đ)</a:t>
            </a:r>
            <a:endParaRPr lang="en-US" sz="2400" dirty="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Ketoconazol</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Ketoconazole</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200mg(758đ)</a:t>
            </a:r>
            <a:endParaRPr lang="en-US" sz="2400" dirty="0">
              <a:latin typeface="Times New Roman" pitchFamily="18" charset="0"/>
              <a:cs typeface="Times New Roman" pitchFamily="18" charset="0"/>
            </a:endParaRPr>
          </a:p>
          <a:p>
            <a:pPr marL="0" indent="0">
              <a:buNone/>
            </a:pPr>
            <a:r>
              <a:rPr lang="en-US" dirty="0" smtClean="0"/>
              <a:t>        </a:t>
            </a:r>
          </a:p>
          <a:p>
            <a:pPr marL="0" indent="0" algn="ctr">
              <a:buNone/>
            </a:pPr>
            <a:r>
              <a:rPr lang="en-US" sz="3600" dirty="0" smtClean="0">
                <a:solidFill>
                  <a:srgbClr val="C00000"/>
                </a:solidFill>
                <a:effectLst>
                  <a:glow rad="228600">
                    <a:schemeClr val="accent4">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CẢM ƠN CÁC BẠN ĐÃ LẮNG NGHE</a:t>
            </a:r>
          </a:p>
          <a:p>
            <a:pPr>
              <a:buNone/>
            </a:pPr>
            <a:endParaRPr lang="en-US" sz="3600" dirty="0">
              <a:latin typeface="Times New Roman" pitchFamily="18" charset="0"/>
              <a:cs typeface="Times New Roman" pitchFamily="18" charset="0"/>
            </a:endParaRPr>
          </a:p>
        </p:txBody>
      </p:sp>
    </p:spTree>
    <p:extLst>
      <p:ext uri="{BB962C8B-B14F-4D97-AF65-F5344CB8AC3E}">
        <p14:creationId xmlns="" xmlns:p14="http://schemas.microsoft.com/office/powerpoint/2010/main" val="91216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Effect transition="in" filter="diamond(in)">
                                      <p:cBhvr>
                                        <p:cTn id="7"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8486748" cy="785794"/>
          </a:xfrm>
        </p:spPr>
        <p:txBody>
          <a:bodyPr>
            <a:normAutofit/>
          </a:bodyPr>
          <a:lstStyle/>
          <a:p>
            <a:pPr algn="l"/>
            <a:r>
              <a:rPr lang="en-US" sz="3600" dirty="0" smtClean="0">
                <a:solidFill>
                  <a:srgbClr val="C00000"/>
                </a:solidFill>
                <a:latin typeface="Times New Roman" pitchFamily="18" charset="0"/>
                <a:cs typeface="Times New Roman" pitchFamily="18" charset="0"/>
              </a:rPr>
              <a:t>1, </a:t>
            </a:r>
            <a:r>
              <a:rPr lang="en-US" sz="3600" dirty="0" err="1" smtClean="0">
                <a:solidFill>
                  <a:srgbClr val="C00000"/>
                </a:solidFill>
                <a:latin typeface="Times New Roman" pitchFamily="18" charset="0"/>
                <a:cs typeface="Times New Roman" pitchFamily="18" charset="0"/>
              </a:rPr>
              <a:t>Tác</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nhân</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gây</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bệnh</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nhiễm</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trùng</a:t>
            </a:r>
            <a:endParaRPr lang="en-US" sz="3600" dirty="0">
              <a:solidFill>
                <a:srgbClr val="C0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357158" y="857232"/>
            <a:ext cx="5286412" cy="5786478"/>
          </a:xfrm>
        </p:spPr>
        <p:txBody>
          <a:bodyPr>
            <a:normAutofit/>
          </a:bodyPr>
          <a:lstStyle/>
          <a:p>
            <a:pPr algn="l"/>
            <a:r>
              <a:rPr lang="vi-VN" sz="2400" dirty="0" smtClean="0">
                <a:solidFill>
                  <a:srgbClr val="002060"/>
                </a:solidFill>
                <a:latin typeface="Times New Roman" pitchFamily="18" charset="0"/>
                <a:cs typeface="Times New Roman" pitchFamily="18" charset="0"/>
              </a:rPr>
              <a:t>1.1 virus : </a:t>
            </a:r>
            <a:r>
              <a:rPr lang="vi-VN" sz="2400" dirty="0" smtClean="0">
                <a:solidFill>
                  <a:schemeClr val="tx1"/>
                </a:solidFill>
                <a:latin typeface="Times New Roman" pitchFamily="18" charset="0"/>
                <a:cs typeface="Times New Roman" pitchFamily="18" charset="0"/>
              </a:rPr>
              <a:t>sống và nhân lên nhờ năng lượng của TB chủ mà nó xâm nhập</a:t>
            </a:r>
          </a:p>
          <a:p>
            <a:pPr algn="l"/>
            <a:r>
              <a:rPr lang="vi-VN" sz="2400" dirty="0" smtClean="0">
                <a:solidFill>
                  <a:schemeClr val="tx1"/>
                </a:solidFill>
                <a:latin typeface="Times New Roman" pitchFamily="18" charset="0"/>
                <a:cs typeface="Times New Roman" pitchFamily="18" charset="0"/>
              </a:rPr>
              <a:t> -&gt;kí sinh trong TB</a:t>
            </a:r>
          </a:p>
          <a:p>
            <a:pPr algn="l"/>
            <a:r>
              <a:rPr lang="vi-VN" sz="2400" dirty="0">
                <a:solidFill>
                  <a:schemeClr val="tx1"/>
                </a:solidFill>
                <a:latin typeface="Times New Roman" pitchFamily="18" charset="0"/>
                <a:cs typeface="Times New Roman" pitchFamily="18" charset="0"/>
              </a:rPr>
              <a:t> </a:t>
            </a:r>
            <a:r>
              <a:rPr lang="vi-VN" sz="2400" dirty="0" smtClean="0">
                <a:solidFill>
                  <a:srgbClr val="002060"/>
                </a:solidFill>
                <a:latin typeface="Times New Roman" pitchFamily="18" charset="0"/>
                <a:cs typeface="Times New Roman" pitchFamily="18" charset="0"/>
              </a:rPr>
              <a:t>1.2 vi khuẩn</a:t>
            </a:r>
          </a:p>
          <a:p>
            <a:pPr algn="l"/>
            <a:r>
              <a:rPr lang="vi-VN" sz="2400" dirty="0" smtClean="0">
                <a:solidFill>
                  <a:schemeClr val="tx1"/>
                </a:solidFill>
                <a:latin typeface="Times New Roman" pitchFamily="18" charset="0"/>
                <a:cs typeface="Times New Roman" pitchFamily="18" charset="0"/>
              </a:rPr>
              <a:t>-nhân phân tán,không có lưới nội nguyên sinh,thành TB gồm 2 lớp phospholipid và 1 lớp peptidoglycan</a:t>
            </a:r>
          </a:p>
          <a:p>
            <a:pPr algn="l"/>
            <a:r>
              <a:rPr lang="vi-VN" sz="2400" dirty="0" smtClean="0">
                <a:solidFill>
                  <a:schemeClr val="tx1"/>
                </a:solidFill>
                <a:latin typeface="Times New Roman" pitchFamily="18" charset="0"/>
                <a:cs typeface="Times New Roman" pitchFamily="18" charset="0"/>
              </a:rPr>
              <a:t>- Thể thực khuẩn,plasmid và transposon: là những yếu tố di truyền động mã hóa các yếu tố độc của vi khuẩn</a:t>
            </a:r>
          </a:p>
          <a:p>
            <a:pPr algn="l"/>
            <a:endParaRPr lang="vi-VN" sz="2400" dirty="0" smtClean="0">
              <a:solidFill>
                <a:schemeClr val="tx1"/>
              </a:solidFill>
              <a:latin typeface="Times New Roman" pitchFamily="18" charset="0"/>
              <a:cs typeface="Times New Roman" pitchFamily="18" charset="0"/>
            </a:endParaRPr>
          </a:p>
          <a:p>
            <a:pPr algn="l"/>
            <a:endParaRPr lang="en-US" sz="2400" dirty="0">
              <a:solidFill>
                <a:schemeClr val="tx1"/>
              </a:solidFill>
              <a:latin typeface="Times New Roman" pitchFamily="18" charset="0"/>
              <a:cs typeface="Times New Roman" pitchFamily="18" charset="0"/>
            </a:endParaRPr>
          </a:p>
        </p:txBody>
      </p:sp>
      <p:pic>
        <p:nvPicPr>
          <p:cNvPr id="4" name="Picture 3" descr="A.jpg"/>
          <p:cNvPicPr>
            <a:picLocks noChangeAspect="1"/>
          </p:cNvPicPr>
          <p:nvPr/>
        </p:nvPicPr>
        <p:blipFill>
          <a:blip r:embed="rId2"/>
          <a:stretch>
            <a:fillRect/>
          </a:stretch>
        </p:blipFill>
        <p:spPr>
          <a:xfrm>
            <a:off x="5786446" y="1357298"/>
            <a:ext cx="3143272" cy="2143140"/>
          </a:xfrm>
          <a:prstGeom prst="rect">
            <a:avLst/>
          </a:prstGeom>
        </p:spPr>
      </p:pic>
      <p:pic>
        <p:nvPicPr>
          <p:cNvPr id="5" name="Picture 4" descr="d.jpg"/>
          <p:cNvPicPr>
            <a:picLocks noChangeAspect="1"/>
          </p:cNvPicPr>
          <p:nvPr/>
        </p:nvPicPr>
        <p:blipFill>
          <a:blip r:embed="rId3"/>
          <a:stretch>
            <a:fillRect/>
          </a:stretch>
        </p:blipFill>
        <p:spPr>
          <a:xfrm>
            <a:off x="5857884" y="3571876"/>
            <a:ext cx="3071834" cy="278608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0034" y="0"/>
            <a:ext cx="8643966" cy="928670"/>
          </a:xfrm>
        </p:spPr>
        <p:txBody>
          <a:bodyPr>
            <a:normAutofit/>
          </a:bodyPr>
          <a:lstStyle/>
          <a:p>
            <a:pPr algn="l"/>
            <a:r>
              <a:rPr lang="vi-VN" sz="2400" dirty="0" smtClean="0">
                <a:solidFill>
                  <a:srgbClr val="002060"/>
                </a:solidFill>
                <a:latin typeface="Times New Roman" pitchFamily="18" charset="0"/>
                <a:cs typeface="Times New Roman" pitchFamily="18" charset="0"/>
              </a:rPr>
              <a:t>1.3 chlamydiae, Richkettsia, Mycoplasma</a:t>
            </a:r>
            <a:r>
              <a:rPr lang="vi-VN" sz="2400" dirty="0" smtClean="0">
                <a:latin typeface="Times New Roman" pitchFamily="18" charset="0"/>
                <a:cs typeface="Times New Roman" pitchFamily="18" charset="0"/>
              </a:rPr>
              <a:t/>
            </a:r>
            <a:br>
              <a:rPr lang="vi-VN" sz="2400" dirty="0" smtClean="0">
                <a:latin typeface="Times New Roman" pitchFamily="18" charset="0"/>
                <a:cs typeface="Times New Roman" pitchFamily="18" charset="0"/>
              </a:rPr>
            </a:br>
            <a:endParaRPr lang="en-US" sz="2400" dirty="0"/>
          </a:p>
        </p:txBody>
      </p:sp>
      <p:sp>
        <p:nvSpPr>
          <p:cNvPr id="6" name="Text Placeholder 5"/>
          <p:cNvSpPr>
            <a:spLocks noGrp="1"/>
          </p:cNvSpPr>
          <p:nvPr>
            <p:ph type="body" idx="1"/>
          </p:nvPr>
        </p:nvSpPr>
        <p:spPr>
          <a:xfrm>
            <a:off x="4572000" y="928670"/>
            <a:ext cx="4214842" cy="1785950"/>
          </a:xfrm>
        </p:spPr>
        <p:txBody>
          <a:bodyPr>
            <a:normAutofit fontScale="62500" lnSpcReduction="20000"/>
          </a:bodyPr>
          <a:lstStyle/>
          <a:p>
            <a:r>
              <a:rPr lang="vi-VN" sz="3800" b="0" dirty="0" smtClean="0">
                <a:latin typeface="Times New Roman" pitchFamily="18" charset="0"/>
                <a:cs typeface="Times New Roman" pitchFamily="18" charset="0"/>
              </a:rPr>
              <a:t>Gây bệnh mắt hột, bệnh Nicolas-favre, bệnh sốt vẹt- sốt chim ( Ornithose- psittacose).</a:t>
            </a:r>
            <a:r>
              <a:rPr lang="en-US" sz="3800" b="0" dirty="0" smtClean="0">
                <a:latin typeface="Times New Roman" pitchFamily="18" charset="0"/>
                <a:cs typeface="Times New Roman" pitchFamily="18" charset="0"/>
              </a:rPr>
              <a:t>,</a:t>
            </a:r>
            <a:r>
              <a:rPr lang="vi-VN" sz="3800" b="0" dirty="0" smtClean="0">
                <a:latin typeface="Times New Roman" pitchFamily="18" charset="0"/>
                <a:cs typeface="Times New Roman" pitchFamily="18" charset="0"/>
              </a:rPr>
              <a:t>bệnh đường sinh dục, tiết niệu, viêm nhiễm tiểu khung, viêm niệu đạo</a:t>
            </a:r>
          </a:p>
          <a:p>
            <a:endParaRPr lang="en-US" dirty="0"/>
          </a:p>
        </p:txBody>
      </p:sp>
      <p:sp>
        <p:nvSpPr>
          <p:cNvPr id="3" name="Content Placeholder 2"/>
          <p:cNvSpPr>
            <a:spLocks noGrp="1"/>
          </p:cNvSpPr>
          <p:nvPr>
            <p:ph sz="half" idx="2"/>
          </p:nvPr>
        </p:nvSpPr>
        <p:spPr>
          <a:xfrm>
            <a:off x="4357686" y="4643446"/>
            <a:ext cx="4786314" cy="2214554"/>
          </a:xfrm>
        </p:spPr>
        <p:txBody>
          <a:bodyPr>
            <a:normAutofit fontScale="92500"/>
          </a:bodyPr>
          <a:lstStyle/>
          <a:p>
            <a:pPr>
              <a:buFontTx/>
              <a:buChar char="-"/>
            </a:pPr>
            <a:r>
              <a:rPr lang="vi-VN" dirty="0" smtClean="0">
                <a:latin typeface="Times New Roman" pitchFamily="18" charset="0"/>
                <a:cs typeface="Times New Roman" pitchFamily="18" charset="0"/>
              </a:rPr>
              <a:t>Đa số sống hoại sinh, ái tính với niêm mạc hô hấp, sinh dục của người</a:t>
            </a:r>
          </a:p>
          <a:p>
            <a:pPr>
              <a:buFontTx/>
              <a:buChar char="-"/>
            </a:pPr>
            <a:r>
              <a:rPr lang="vi-VN" dirty="0" smtClean="0">
                <a:latin typeface="Times New Roman" pitchFamily="18" charset="0"/>
                <a:cs typeface="Times New Roman" pitchFamily="18" charset="0"/>
              </a:rPr>
              <a:t>4 loại gây bệnh: pneumoniae gây bệnh hô hấp, hominis, genitalium và urealyticum bệnh đường sinh dục</a:t>
            </a:r>
          </a:p>
          <a:p>
            <a:pPr>
              <a:buNone/>
            </a:pPr>
            <a:endParaRPr lang="vi-VN" sz="2400" dirty="0" smtClean="0">
              <a:latin typeface="Times New Roman" pitchFamily="18" charset="0"/>
              <a:cs typeface="Times New Roman" pitchFamily="18" charset="0"/>
            </a:endParaRPr>
          </a:p>
        </p:txBody>
      </p:sp>
      <p:sp>
        <p:nvSpPr>
          <p:cNvPr id="7" name="Text Placeholder 6"/>
          <p:cNvSpPr>
            <a:spLocks noGrp="1"/>
          </p:cNvSpPr>
          <p:nvPr>
            <p:ph type="body" sz="quarter" idx="3"/>
          </p:nvPr>
        </p:nvSpPr>
        <p:spPr>
          <a:xfrm>
            <a:off x="428596" y="2786058"/>
            <a:ext cx="4143403" cy="1928826"/>
          </a:xfrm>
        </p:spPr>
        <p:txBody>
          <a:bodyPr>
            <a:normAutofit fontScale="85000" lnSpcReduction="20000"/>
          </a:bodyPr>
          <a:lstStyle/>
          <a:p>
            <a:r>
              <a:rPr lang="vi-VN" sz="2800" b="0" dirty="0" smtClean="0">
                <a:latin typeface="Times New Roman" pitchFamily="18" charset="0"/>
                <a:cs typeface="Times New Roman" pitchFamily="18" charset="0"/>
              </a:rPr>
              <a:t>+ nhóm I : sốt phát ban dịch tễ</a:t>
            </a:r>
          </a:p>
          <a:p>
            <a:r>
              <a:rPr lang="vi-VN" sz="2800" b="0" dirty="0" smtClean="0">
                <a:latin typeface="Times New Roman" pitchFamily="18" charset="0"/>
                <a:cs typeface="Times New Roman" pitchFamily="18" charset="0"/>
              </a:rPr>
              <a:t>+ nhóm II: sốt có nốt</a:t>
            </a:r>
          </a:p>
          <a:p>
            <a:r>
              <a:rPr lang="vi-VN" sz="2800" b="0" dirty="0" smtClean="0">
                <a:latin typeface="Times New Roman" pitchFamily="18" charset="0"/>
                <a:cs typeface="Times New Roman" pitchFamily="18" charset="0"/>
              </a:rPr>
              <a:t>+ nhóm III: sốt phát ban rừng rú</a:t>
            </a:r>
          </a:p>
          <a:p>
            <a:r>
              <a:rPr lang="vi-VN" sz="2800" b="0" dirty="0" smtClean="0">
                <a:latin typeface="Times New Roman" pitchFamily="18" charset="0"/>
                <a:cs typeface="Times New Roman" pitchFamily="18" charset="0"/>
              </a:rPr>
              <a:t>+ nhóm IV: nhóm sốt “ Q” ( Query)</a:t>
            </a:r>
          </a:p>
          <a:p>
            <a:endParaRPr lang="en-US" dirty="0"/>
          </a:p>
        </p:txBody>
      </p:sp>
      <p:pic>
        <p:nvPicPr>
          <p:cNvPr id="4" name="Picture 3" descr="c.jpg"/>
          <p:cNvPicPr>
            <a:picLocks noChangeAspect="1"/>
          </p:cNvPicPr>
          <p:nvPr/>
        </p:nvPicPr>
        <p:blipFill>
          <a:blip r:embed="rId2"/>
          <a:stretch>
            <a:fillRect/>
          </a:stretch>
        </p:blipFill>
        <p:spPr>
          <a:xfrm>
            <a:off x="357158" y="642918"/>
            <a:ext cx="3929090" cy="1785950"/>
          </a:xfrm>
          <a:prstGeom prst="rect">
            <a:avLst/>
          </a:prstGeom>
        </p:spPr>
      </p:pic>
      <p:pic>
        <p:nvPicPr>
          <p:cNvPr id="9" name="Content Placeholder 8" descr="s.jpg"/>
          <p:cNvPicPr>
            <a:picLocks noGrp="1" noChangeAspect="1"/>
          </p:cNvPicPr>
          <p:nvPr>
            <p:ph sz="quarter" idx="4"/>
          </p:nvPr>
        </p:nvPicPr>
        <p:blipFill>
          <a:blip r:embed="rId3"/>
          <a:stretch>
            <a:fillRect/>
          </a:stretch>
        </p:blipFill>
        <p:spPr>
          <a:xfrm>
            <a:off x="4714876" y="2500306"/>
            <a:ext cx="4041775" cy="1785950"/>
          </a:xfrm>
          <a:prstGeom prst="rect">
            <a:avLst/>
          </a:prstGeom>
        </p:spPr>
      </p:pic>
      <p:pic>
        <p:nvPicPr>
          <p:cNvPr id="11" name="Picture 10" descr="z.jpg"/>
          <p:cNvPicPr>
            <a:picLocks noChangeAspect="1"/>
          </p:cNvPicPr>
          <p:nvPr/>
        </p:nvPicPr>
        <p:blipFill>
          <a:blip r:embed="rId4"/>
          <a:stretch>
            <a:fillRect/>
          </a:stretch>
        </p:blipFill>
        <p:spPr>
          <a:xfrm>
            <a:off x="285720" y="4786322"/>
            <a:ext cx="3857620" cy="207167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571480"/>
            <a:ext cx="3929090" cy="5554683"/>
          </a:xfrm>
        </p:spPr>
        <p:txBody>
          <a:bodyPr>
            <a:normAutofit/>
          </a:bodyPr>
          <a:lstStyle/>
          <a:p>
            <a:pPr>
              <a:buNone/>
            </a:pPr>
            <a:r>
              <a:rPr lang="vi-VN" sz="2400" dirty="0" smtClean="0">
                <a:solidFill>
                  <a:srgbClr val="002060"/>
                </a:solidFill>
                <a:latin typeface="Times New Roman" pitchFamily="18" charset="0"/>
                <a:cs typeface="Times New Roman" pitchFamily="18" charset="0"/>
              </a:rPr>
              <a:t>1.4 Nấm:</a:t>
            </a:r>
            <a:endParaRPr lang="en-US" sz="2400" dirty="0" smtClean="0">
              <a:solidFill>
                <a:srgbClr val="002060"/>
              </a:solidFill>
              <a:latin typeface="Times New Roman" pitchFamily="18" charset="0"/>
              <a:cs typeface="Times New Roman" pitchFamily="18" charset="0"/>
            </a:endParaRPr>
          </a:p>
          <a:p>
            <a:pPr>
              <a:buNone/>
            </a:pPr>
            <a:r>
              <a:rPr lang="vi-VN" sz="2400" dirty="0" smtClean="0">
                <a:solidFill>
                  <a:srgbClr val="002060"/>
                </a:solidFill>
                <a:latin typeface="Times New Roman" pitchFamily="18" charset="0"/>
                <a:cs typeface="Times New Roman" pitchFamily="18" charset="0"/>
              </a:rPr>
              <a:t> </a:t>
            </a:r>
            <a:r>
              <a:rPr lang="vi-VN" sz="2400" dirty="0" smtClean="0">
                <a:latin typeface="Times New Roman" pitchFamily="18" charset="0"/>
                <a:cs typeface="Times New Roman" pitchFamily="18" charset="0"/>
              </a:rPr>
              <a:t>thành TB dày,có thể sinh ra những bào tử đề </a:t>
            </a:r>
            <a:r>
              <a:rPr lang="en-US" sz="2400" dirty="0" err="1" smtClean="0">
                <a:latin typeface="Times New Roman" pitchFamily="18" charset="0"/>
                <a:cs typeface="Times New Roman" pitchFamily="18" charset="0"/>
              </a:rPr>
              <a:t>kháng</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với môi trường không thuận lợi</a:t>
            </a:r>
          </a:p>
          <a:p>
            <a:pPr>
              <a:buNone/>
            </a:pPr>
            <a:endParaRPr lang="vi-VN" sz="2400" dirty="0" smtClean="0">
              <a:latin typeface="Times New Roman" pitchFamily="18" charset="0"/>
              <a:cs typeface="Times New Roman" pitchFamily="18" charset="0"/>
            </a:endParaRPr>
          </a:p>
          <a:p>
            <a:pPr>
              <a:buNone/>
            </a:pPr>
            <a:r>
              <a:rPr lang="vi-VN" sz="2400" dirty="0" smtClean="0">
                <a:solidFill>
                  <a:srgbClr val="002060"/>
                </a:solidFill>
                <a:latin typeface="Times New Roman" pitchFamily="18" charset="0"/>
                <a:cs typeface="Times New Roman" pitchFamily="18" charset="0"/>
              </a:rPr>
              <a:t>1.5 Sinh vật đơn bào</a:t>
            </a:r>
          </a:p>
          <a:p>
            <a:pPr>
              <a:buNone/>
            </a:pPr>
            <a:r>
              <a:rPr lang="vi-VN" sz="2400" dirty="0" smtClean="0">
                <a:latin typeface="Times New Roman" pitchFamily="18" charset="0"/>
                <a:cs typeface="Times New Roman" pitchFamily="18" charset="0"/>
              </a:rPr>
              <a:t>Có khả năng vận động, màng tương bào gấp nếp được, bào quan phức tạp</a:t>
            </a:r>
          </a:p>
          <a:p>
            <a:pPr>
              <a:buNone/>
            </a:pPr>
            <a:endParaRPr lang="vi-VN" sz="2400" dirty="0">
              <a:latin typeface="Times New Roman" pitchFamily="18" charset="0"/>
              <a:cs typeface="Times New Roman" pitchFamily="18" charset="0"/>
            </a:endParaRPr>
          </a:p>
          <a:p>
            <a:pPr>
              <a:buNone/>
            </a:pPr>
            <a:r>
              <a:rPr lang="vi-VN" sz="2400" dirty="0" smtClean="0">
                <a:solidFill>
                  <a:srgbClr val="002060"/>
                </a:solidFill>
                <a:latin typeface="Times New Roman" pitchFamily="18" charset="0"/>
                <a:cs typeface="Times New Roman" pitchFamily="18" charset="0"/>
              </a:rPr>
              <a:t>1.6 Ký sinh trùng</a:t>
            </a:r>
          </a:p>
          <a:p>
            <a:pPr>
              <a:buNone/>
            </a:pPr>
            <a:r>
              <a:rPr lang="vi-VN" sz="2400" dirty="0" smtClean="0">
                <a:latin typeface="Times New Roman" pitchFamily="18" charset="0"/>
                <a:cs typeface="Times New Roman" pitchFamily="18" charset="0"/>
              </a:rPr>
              <a:t>Cơ thể đa bào biệt hóa</a:t>
            </a:r>
          </a:p>
          <a:p>
            <a:pPr>
              <a:buNone/>
            </a:pPr>
            <a:r>
              <a:rPr lang="vi-VN" sz="2400" dirty="0" smtClean="0">
                <a:latin typeface="Times New Roman" pitchFamily="18" charset="0"/>
                <a:cs typeface="Times New Roman" pitchFamily="18" charset="0"/>
              </a:rPr>
              <a:t>Vòng đời phức tạp</a:t>
            </a:r>
          </a:p>
        </p:txBody>
      </p:sp>
      <p:pic>
        <p:nvPicPr>
          <p:cNvPr id="4" name="Picture 3" descr="x.jpg"/>
          <p:cNvPicPr>
            <a:picLocks noChangeAspect="1"/>
          </p:cNvPicPr>
          <p:nvPr/>
        </p:nvPicPr>
        <p:blipFill>
          <a:blip r:embed="rId2"/>
          <a:stretch>
            <a:fillRect/>
          </a:stretch>
        </p:blipFill>
        <p:spPr>
          <a:xfrm>
            <a:off x="4714876" y="214290"/>
            <a:ext cx="3643338" cy="1714500"/>
          </a:xfrm>
          <a:prstGeom prst="rect">
            <a:avLst/>
          </a:prstGeom>
        </p:spPr>
      </p:pic>
      <p:pic>
        <p:nvPicPr>
          <p:cNvPr id="5" name="Picture 4" descr="v.jpg"/>
          <p:cNvPicPr>
            <a:picLocks noChangeAspect="1"/>
          </p:cNvPicPr>
          <p:nvPr/>
        </p:nvPicPr>
        <p:blipFill>
          <a:blip r:embed="rId3"/>
          <a:stretch>
            <a:fillRect/>
          </a:stretch>
        </p:blipFill>
        <p:spPr>
          <a:xfrm>
            <a:off x="4500562" y="1928802"/>
            <a:ext cx="3857652" cy="1771650"/>
          </a:xfrm>
          <a:prstGeom prst="rect">
            <a:avLst/>
          </a:prstGeom>
        </p:spPr>
      </p:pic>
      <p:pic>
        <p:nvPicPr>
          <p:cNvPr id="6" name="Picture 5" descr="cc.gif"/>
          <p:cNvPicPr>
            <a:picLocks noChangeAspect="1"/>
          </p:cNvPicPr>
          <p:nvPr/>
        </p:nvPicPr>
        <p:blipFill>
          <a:blip r:embed="rId4"/>
          <a:stretch>
            <a:fillRect/>
          </a:stretch>
        </p:blipFill>
        <p:spPr>
          <a:xfrm>
            <a:off x="4214778" y="3657600"/>
            <a:ext cx="4929222" cy="3200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7572396" cy="792162"/>
          </a:xfrm>
        </p:spPr>
        <p:txBody>
          <a:bodyPr>
            <a:noAutofit/>
          </a:bodyPr>
          <a:lstStyle/>
          <a:p>
            <a:r>
              <a:rPr lang="en-US" sz="3600" dirty="0" smtClean="0">
                <a:solidFill>
                  <a:srgbClr val="C00000"/>
                </a:solidFill>
              </a:rPr>
              <a:t>2, </a:t>
            </a:r>
            <a:r>
              <a:rPr lang="vi-VN" sz="3600" dirty="0" smtClean="0">
                <a:solidFill>
                  <a:srgbClr val="C00000"/>
                </a:solidFill>
              </a:rPr>
              <a:t>Các cơ chế bảo vệ chống vi sinh vật của cơ thể vật chủ</a:t>
            </a:r>
            <a:endParaRPr lang="en-US" sz="3600" dirty="0">
              <a:solidFill>
                <a:srgbClr val="C00000"/>
              </a:solidFill>
              <a:latin typeface="Times New Roman" pitchFamily="18" charset="0"/>
              <a:cs typeface="Times New Roman" pitchFamily="18" charset="0"/>
            </a:endParaRPr>
          </a:p>
        </p:txBody>
      </p:sp>
      <p:sp>
        <p:nvSpPr>
          <p:cNvPr id="4" name="Text Placeholder 3"/>
          <p:cNvSpPr>
            <a:spLocks noGrp="1"/>
          </p:cNvSpPr>
          <p:nvPr>
            <p:ph type="body" idx="4294967295"/>
          </p:nvPr>
        </p:nvSpPr>
        <p:spPr>
          <a:xfrm>
            <a:off x="304800" y="1066800"/>
            <a:ext cx="7315200" cy="914400"/>
          </a:xfrm>
        </p:spPr>
        <p:txBody>
          <a:bodyPr>
            <a:normAutofit/>
          </a:bodyPr>
          <a:lstStyle/>
          <a:p>
            <a:pPr>
              <a:buFont typeface="Wingdings" pitchFamily="2" charset="2"/>
              <a:buChar char="q"/>
            </a:pPr>
            <a:r>
              <a:rPr lang="en-US"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Hàng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lý</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hóa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Da</a:t>
            </a:r>
            <a:endParaRPr lang="en-US" sz="2400" dirty="0">
              <a:latin typeface="Times New Roman" pitchFamily="18" charset="0"/>
              <a:cs typeface="Times New Roman" pitchFamily="18" charset="0"/>
            </a:endParaRPr>
          </a:p>
        </p:txBody>
      </p:sp>
      <p:pic>
        <p:nvPicPr>
          <p:cNvPr id="12" name="Content Placeholder 11" descr="da.jpg"/>
          <p:cNvPicPr>
            <a:picLocks noGrp="1" noChangeAspect="1"/>
          </p:cNvPicPr>
          <p:nvPr>
            <p:ph idx="1"/>
          </p:nvPr>
        </p:nvPicPr>
        <p:blipFill>
          <a:blip r:embed="rId2"/>
          <a:stretch>
            <a:fillRect/>
          </a:stretch>
        </p:blipFill>
        <p:spPr>
          <a:xfrm>
            <a:off x="46892" y="1676400"/>
            <a:ext cx="9097107" cy="51816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pPr algn="l"/>
            <a:r>
              <a:rPr lang="en-US" sz="3600" dirty="0" smtClean="0">
                <a:solidFill>
                  <a:srgbClr val="C00000"/>
                </a:solidFill>
                <a:latin typeface="Times New Roman" pitchFamily="18" charset="0"/>
                <a:cs typeface="Times New Roman" pitchFamily="18" charset="0"/>
              </a:rPr>
              <a:t>2, </a:t>
            </a:r>
            <a:r>
              <a:rPr lang="vi-VN" sz="3600" dirty="0" smtClean="0">
                <a:solidFill>
                  <a:srgbClr val="C00000"/>
                </a:solidFill>
                <a:latin typeface="Times New Roman" pitchFamily="18" charset="0"/>
                <a:cs typeface="Times New Roman" pitchFamily="18" charset="0"/>
              </a:rPr>
              <a:t>Các cơ chế bảo vệ chống vi sinh vật của cơ thể vật chủ</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685801"/>
          </a:xfrm>
        </p:spPr>
        <p:txBody>
          <a:bodyPr>
            <a:normAutofit/>
          </a:bodyPr>
          <a:lstStyle/>
          <a:p>
            <a:pPr>
              <a:buNone/>
            </a:pPr>
            <a:r>
              <a:rPr lang="en-US" sz="2400" dirty="0" err="1" smtClean="0">
                <a:latin typeface="Times New Roman" pitchFamily="18" charset="0"/>
                <a:cs typeface="Times New Roman" pitchFamily="18" charset="0"/>
              </a:rPr>
              <a:t>Hàng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lý</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hóa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niêm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mạc</a:t>
            </a:r>
            <a:endParaRPr lang="en-US" sz="2400" dirty="0" smtClean="0">
              <a:latin typeface="Times New Roman" pitchFamily="18" charset="0"/>
              <a:cs typeface="Times New Roman" pitchFamily="18" charset="0"/>
            </a:endParaRPr>
          </a:p>
          <a:p>
            <a:pPr>
              <a:buNone/>
            </a:pPr>
            <a:endParaRPr lang="en-US" sz="2400" dirty="0"/>
          </a:p>
        </p:txBody>
      </p:sp>
      <p:pic>
        <p:nvPicPr>
          <p:cNvPr id="4" name="Picture 3" descr="nm.jpg"/>
          <p:cNvPicPr>
            <a:picLocks noChangeAspect="1"/>
          </p:cNvPicPr>
          <p:nvPr/>
        </p:nvPicPr>
        <p:blipFill>
          <a:blip r:embed="rId2"/>
          <a:stretch>
            <a:fillRect/>
          </a:stretch>
        </p:blipFill>
        <p:spPr>
          <a:xfrm>
            <a:off x="-533400" y="1752600"/>
            <a:ext cx="4724400" cy="3505200"/>
          </a:xfrm>
          <a:prstGeom prst="rect">
            <a:avLst/>
          </a:prstGeom>
        </p:spPr>
      </p:pic>
      <p:pic>
        <p:nvPicPr>
          <p:cNvPr id="7" name="Picture 6" descr="benh-da-day-1.jpg"/>
          <p:cNvPicPr>
            <a:picLocks noChangeAspect="1"/>
          </p:cNvPicPr>
          <p:nvPr/>
        </p:nvPicPr>
        <p:blipFill>
          <a:blip r:embed="rId3"/>
          <a:stretch>
            <a:fillRect/>
          </a:stretch>
        </p:blipFill>
        <p:spPr>
          <a:xfrm>
            <a:off x="3786182" y="1785925"/>
            <a:ext cx="5357818" cy="3714777"/>
          </a:xfrm>
          <a:prstGeom prst="rect">
            <a:avLst/>
          </a:prstGeom>
        </p:spPr>
      </p:pic>
      <p:pic>
        <p:nvPicPr>
          <p:cNvPr id="8" name="Picture 7" descr="benh-viem-bang-quang-co-nguy-hiem-khong1.jpg"/>
          <p:cNvPicPr>
            <a:picLocks noChangeAspect="1"/>
          </p:cNvPicPr>
          <p:nvPr/>
        </p:nvPicPr>
        <p:blipFill>
          <a:blip r:embed="rId4"/>
          <a:stretch>
            <a:fillRect/>
          </a:stretch>
        </p:blipFill>
        <p:spPr>
          <a:xfrm>
            <a:off x="1214414" y="2676525"/>
            <a:ext cx="6000792" cy="4181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Autofit/>
          </a:bodyPr>
          <a:lstStyle/>
          <a:p>
            <a:pPr algn="l"/>
            <a:r>
              <a:rPr lang="en-US" sz="3600" dirty="0" smtClean="0">
                <a:solidFill>
                  <a:srgbClr val="C00000"/>
                </a:solidFill>
                <a:latin typeface="Times New Roman" pitchFamily="18" charset="0"/>
                <a:cs typeface="Times New Roman" pitchFamily="18" charset="0"/>
              </a:rPr>
              <a:t>2, </a:t>
            </a:r>
            <a:r>
              <a:rPr lang="vi-VN" sz="3600" dirty="0" smtClean="0">
                <a:solidFill>
                  <a:srgbClr val="C00000"/>
                </a:solidFill>
                <a:latin typeface="Times New Roman" pitchFamily="18" charset="0"/>
                <a:cs typeface="Times New Roman" pitchFamily="18" charset="0"/>
              </a:rPr>
              <a:t>Các cơ chế bảo vệ chống vi sinh vật của cơ thể vật chủ</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285720" y="1143000"/>
            <a:ext cx="8401080" cy="5357834"/>
          </a:xfrm>
        </p:spPr>
        <p:txBody>
          <a:bodyPr>
            <a:normAutofit/>
          </a:bodyPr>
          <a:lstStyle/>
          <a:p>
            <a:pPr>
              <a:buFont typeface="Wingdings" pitchFamily="2" charset="2"/>
              <a:buChar char="q"/>
            </a:pPr>
            <a:r>
              <a:rPr lang="en-US" dirty="0" smtClean="0"/>
              <a:t> </a:t>
            </a:r>
            <a:r>
              <a:rPr lang="en-US" sz="2400" dirty="0" err="1" smtClean="0">
                <a:latin typeface="Times New Roman" pitchFamily="18" charset="0"/>
                <a:cs typeface="Times New Roman" pitchFamily="18" charset="0"/>
              </a:rPr>
              <a:t>Đáp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ứng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viêm</a:t>
            </a: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 </a:t>
            </a:r>
            <a:r>
              <a:rPr lang="vi-VN" sz="2400" dirty="0" smtClean="0">
                <a:latin typeface="Times New Roman" pitchFamily="18" charset="0"/>
                <a:cs typeface="Times New Roman" pitchFamily="18" charset="0"/>
              </a:rPr>
              <a:t>Các tế bào thực bào lưu hành (bạch cầu đa nhân và monocyte) là nền tảng cho đáp ứng viêm. </a:t>
            </a: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Chúng thực bào các vi khuẩn tại các ổ nhiễm trùng và khởi động đáp ứng viêm .</a:t>
            </a:r>
            <a:endParaRPr lang="en-US" sz="2400" dirty="0" smtClean="0">
              <a:latin typeface="Times New Roman" pitchFamily="18" charset="0"/>
              <a:cs typeface="Times New Roman" pitchFamily="18" charset="0"/>
            </a:endParaRPr>
          </a:p>
          <a:p>
            <a:pPr>
              <a:buFont typeface="Wingdings" pitchFamily="2" charset="2"/>
              <a:buChar char="q"/>
            </a:pPr>
            <a:r>
              <a:rPr lang="en-US" sz="2400" dirty="0" err="1" smtClean="0">
                <a:latin typeface="Times New Roman" pitchFamily="18" charset="0"/>
                <a:cs typeface="Times New Roman" pitchFamily="18" charset="0"/>
              </a:rPr>
              <a:t>Hệ</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võng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mô</a:t>
            </a:r>
            <a:endParaRPr lang="en-US"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Gồm tế bào Kupper (đại thực bào trong gan), đại thực bào phế nang, đại thực bào lách, hạch bạch huyết, tế bào màng nang cuộn mao mạch trong thận, tế bào đệm trong nhu mô não</a:t>
            </a:r>
            <a:r>
              <a:rPr lang="vi-VN" sz="2400" dirty="0" smtClean="0"/>
              <a:t>.</a:t>
            </a:r>
            <a:endParaRPr lang="en-US" sz="2400" dirty="0" smtClean="0"/>
          </a:p>
          <a:p>
            <a:pPr algn="just">
              <a:buNone/>
            </a:pPr>
            <a:endParaRPr lang="en-US" sz="2400" dirty="0" smtClean="0"/>
          </a:p>
          <a:p>
            <a:pPr>
              <a:buNone/>
            </a:pPr>
            <a:endParaRPr lang="en-US" sz="2400" dirty="0" smtClean="0">
              <a:latin typeface="Times New Roman" pitchFamily="18" charset="0"/>
              <a:cs typeface="Times New Roman" pitchFamily="18" charset="0"/>
            </a:endParaRPr>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en dich dich the.jpg"/>
          <p:cNvPicPr>
            <a:picLocks noChangeAspect="1"/>
          </p:cNvPicPr>
          <p:nvPr/>
        </p:nvPicPr>
        <p:blipFill>
          <a:blip r:embed="rId2"/>
          <a:stretch>
            <a:fillRect/>
          </a:stretch>
        </p:blipFill>
        <p:spPr>
          <a:xfrm>
            <a:off x="0" y="1857364"/>
            <a:ext cx="9144000" cy="5000636"/>
          </a:xfrm>
          <a:prstGeom prst="rect">
            <a:avLst/>
          </a:prstGeom>
        </p:spPr>
      </p:pic>
      <p:sp>
        <p:nvSpPr>
          <p:cNvPr id="2" name="Title 1"/>
          <p:cNvSpPr>
            <a:spLocks noGrp="1"/>
          </p:cNvSpPr>
          <p:nvPr>
            <p:ph type="title"/>
          </p:nvPr>
        </p:nvSpPr>
        <p:spPr/>
        <p:txBody>
          <a:bodyPr>
            <a:noAutofit/>
          </a:bodyPr>
          <a:lstStyle/>
          <a:p>
            <a:pPr algn="l"/>
            <a:r>
              <a:rPr lang="en-US" sz="3600" dirty="0" smtClean="0">
                <a:solidFill>
                  <a:srgbClr val="C00000"/>
                </a:solidFill>
                <a:latin typeface="Times New Roman" pitchFamily="18" charset="0"/>
                <a:cs typeface="Times New Roman" pitchFamily="18" charset="0"/>
              </a:rPr>
              <a:t>2, </a:t>
            </a:r>
            <a:r>
              <a:rPr lang="vi-VN" sz="3600" dirty="0" smtClean="0">
                <a:solidFill>
                  <a:srgbClr val="C00000"/>
                </a:solidFill>
                <a:latin typeface="Times New Roman" pitchFamily="18" charset="0"/>
                <a:cs typeface="Times New Roman" pitchFamily="18" charset="0"/>
              </a:rPr>
              <a:t>Các cơ chế bảo vệ chống vi sinh vật của cơ thể vật chủ</a:t>
            </a:r>
            <a:endParaRPr lang="en-US" sz="3600" dirty="0"/>
          </a:p>
        </p:txBody>
      </p:sp>
      <p:sp>
        <p:nvSpPr>
          <p:cNvPr id="3" name="Content Placeholder 2"/>
          <p:cNvSpPr>
            <a:spLocks noGrp="1"/>
          </p:cNvSpPr>
          <p:nvPr>
            <p:ph idx="1"/>
          </p:nvPr>
        </p:nvSpPr>
        <p:spPr>
          <a:xfrm>
            <a:off x="304800" y="1295400"/>
            <a:ext cx="8458200" cy="2438400"/>
          </a:xfrm>
        </p:spPr>
        <p:txBody>
          <a:bodyPr>
            <a:normAutofit/>
          </a:bodyPr>
          <a:lstStyle/>
          <a:p>
            <a:pPr>
              <a:buFont typeface="Wingdings" pitchFamily="2" charset="2"/>
              <a:buChar char="q"/>
            </a:pPr>
            <a:r>
              <a:rPr lang="en-US" sz="2400" dirty="0" err="1" smtClean="0">
                <a:latin typeface="Times New Roman" pitchFamily="18" charset="0"/>
                <a:cs typeface="Times New Roman" pitchFamily="18" charset="0"/>
              </a:rPr>
              <a:t>Đáp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ứng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miễn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dịch</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vi-VN" sz="3600" dirty="0" smtClean="0">
                <a:solidFill>
                  <a:srgbClr val="C00000"/>
                </a:solidFill>
              </a:rPr>
              <a:t>3. Cơ chế vi sinh vật gây bệnh vượt qua hàng rào bảo vệ cơ thể</a:t>
            </a:r>
            <a:endParaRPr lang="en-US" sz="3600" dirty="0">
              <a:solidFill>
                <a:srgbClr val="C00000"/>
              </a:solidFill>
            </a:endParaRPr>
          </a:p>
        </p:txBody>
      </p:sp>
      <p:sp>
        <p:nvSpPr>
          <p:cNvPr id="12" name="Text Placeholder 11"/>
          <p:cNvSpPr>
            <a:spLocks noGrp="1"/>
          </p:cNvSpPr>
          <p:nvPr>
            <p:ph type="body" idx="1"/>
          </p:nvPr>
        </p:nvSpPr>
        <p:spPr>
          <a:xfrm>
            <a:off x="533400" y="1219200"/>
            <a:ext cx="2286000" cy="639762"/>
          </a:xfrm>
        </p:spPr>
        <p:txBody>
          <a:bodyPr/>
          <a:lstStyle/>
          <a:p>
            <a:r>
              <a:rPr lang="en-US" dirty="0" smtClean="0"/>
              <a:t>Qua </a:t>
            </a:r>
            <a:r>
              <a:rPr lang="en-US" dirty="0" err="1" smtClean="0"/>
              <a:t>da</a:t>
            </a:r>
            <a:endParaRPr lang="en-US" dirty="0"/>
          </a:p>
        </p:txBody>
      </p:sp>
      <p:sp>
        <p:nvSpPr>
          <p:cNvPr id="14" name="Text Placeholder 13"/>
          <p:cNvSpPr>
            <a:spLocks noGrp="1"/>
          </p:cNvSpPr>
          <p:nvPr>
            <p:ph type="body" sz="quarter" idx="3"/>
          </p:nvPr>
        </p:nvSpPr>
        <p:spPr>
          <a:xfrm>
            <a:off x="3429000" y="1295400"/>
            <a:ext cx="4041775" cy="639762"/>
          </a:xfrm>
        </p:spPr>
        <p:txBody>
          <a:bodyPr/>
          <a:lstStyle/>
          <a:p>
            <a:r>
              <a:rPr lang="en-US" dirty="0" smtClean="0"/>
              <a:t>Qua </a:t>
            </a:r>
            <a:r>
              <a:rPr lang="en-US" dirty="0" err="1" smtClean="0"/>
              <a:t>các</a:t>
            </a:r>
            <a:r>
              <a:rPr lang="en-US" dirty="0" smtClean="0"/>
              <a:t> </a:t>
            </a:r>
            <a:r>
              <a:rPr lang="en-US" dirty="0" err="1" smtClean="0"/>
              <a:t>niêm</a:t>
            </a:r>
            <a:r>
              <a:rPr lang="en-US" dirty="0" smtClean="0"/>
              <a:t> </a:t>
            </a:r>
            <a:r>
              <a:rPr lang="en-US" dirty="0" err="1" smtClean="0"/>
              <a:t>mạc</a:t>
            </a:r>
            <a:endParaRPr lang="en-US" dirty="0"/>
          </a:p>
        </p:txBody>
      </p:sp>
      <p:sp>
        <p:nvSpPr>
          <p:cNvPr id="15" name="Content Placeholder 14"/>
          <p:cNvSpPr>
            <a:spLocks noGrp="1"/>
          </p:cNvSpPr>
          <p:nvPr>
            <p:ph sz="quarter" idx="4"/>
          </p:nvPr>
        </p:nvSpPr>
        <p:spPr>
          <a:xfrm>
            <a:off x="2971800" y="1905000"/>
            <a:ext cx="6172200" cy="4572000"/>
          </a:xfrm>
        </p:spPr>
        <p:txBody>
          <a:bodyPr>
            <a:normAutofit fontScale="92500" lnSpcReduction="20000"/>
          </a:bodyPr>
          <a:lstStyle/>
          <a:p>
            <a:pPr>
              <a:buFontTx/>
              <a:buChar char="-"/>
            </a:pPr>
            <a:r>
              <a:rPr lang="en-US" sz="2600" dirty="0" err="1" smtClean="0">
                <a:solidFill>
                  <a:srgbClr val="002060"/>
                </a:solidFill>
                <a:latin typeface="Times New Roman" pitchFamily="18" charset="0"/>
                <a:cs typeface="Times New Roman" pitchFamily="18" charset="0"/>
              </a:rPr>
              <a:t>Đường</a:t>
            </a:r>
            <a:r>
              <a:rPr lang="en-US" sz="2600" dirty="0" smtClean="0">
                <a:solidFill>
                  <a:srgbClr val="002060"/>
                </a:solidFill>
                <a:latin typeface="Times New Roman" pitchFamily="18" charset="0"/>
                <a:cs typeface="Times New Roman" pitchFamily="18" charset="0"/>
              </a:rPr>
              <a:t> </a:t>
            </a:r>
            <a:r>
              <a:rPr lang="en-US" sz="2600" dirty="0" err="1" smtClean="0">
                <a:solidFill>
                  <a:srgbClr val="002060"/>
                </a:solidFill>
                <a:latin typeface="Times New Roman" pitchFamily="18" charset="0"/>
                <a:cs typeface="Times New Roman" pitchFamily="18" charset="0"/>
              </a:rPr>
              <a:t>hô</a:t>
            </a:r>
            <a:r>
              <a:rPr lang="en-US" sz="2600" dirty="0" smtClean="0">
                <a:solidFill>
                  <a:srgbClr val="002060"/>
                </a:solidFill>
                <a:latin typeface="Times New Roman" pitchFamily="18" charset="0"/>
                <a:cs typeface="Times New Roman" pitchFamily="18" charset="0"/>
              </a:rPr>
              <a:t> </a:t>
            </a:r>
            <a:r>
              <a:rPr lang="en-US" sz="2600" dirty="0" err="1" smtClean="0">
                <a:solidFill>
                  <a:srgbClr val="002060"/>
                </a:solidFill>
                <a:latin typeface="Times New Roman" pitchFamily="18" charset="0"/>
                <a:cs typeface="Times New Roman" pitchFamily="18" charset="0"/>
              </a:rPr>
              <a:t>hấp</a:t>
            </a:r>
            <a:endParaRPr lang="en-US" sz="2600" dirty="0" smtClean="0">
              <a:solidFill>
                <a:srgbClr val="002060"/>
              </a:solidFill>
              <a:latin typeface="Times New Roman" pitchFamily="18" charset="0"/>
              <a:cs typeface="Times New Roman" pitchFamily="18" charset="0"/>
            </a:endParaRPr>
          </a:p>
          <a:p>
            <a:pPr>
              <a:buNone/>
            </a:pPr>
            <a:r>
              <a:rPr lang="en-US" sz="2600" dirty="0" smtClean="0">
                <a:latin typeface="Times New Roman" pitchFamily="18" charset="0"/>
                <a:cs typeface="Times New Roman" pitchFamily="18" charset="0"/>
              </a:rPr>
              <a:t>     </a:t>
            </a:r>
            <a:r>
              <a:rPr lang="vi-VN" sz="2600" dirty="0" smtClean="0">
                <a:latin typeface="Times New Roman" pitchFamily="18" charset="0"/>
                <a:cs typeface="Times New Roman" pitchFamily="18" charset="0"/>
              </a:rPr>
              <a:t>Khi hệ lông chuyển và chất nhày bị tổn thương do khói thuốc, can thiệp đặt ống sond, ống NKQ…còn do vi khuẩn tiết men phân giải chất nhày hoặc liệt biểu mô lông chuyển</a:t>
            </a:r>
            <a:endParaRPr lang="en-US" sz="2600" dirty="0" smtClean="0">
              <a:latin typeface="Times New Roman" pitchFamily="18" charset="0"/>
              <a:cs typeface="Times New Roman" pitchFamily="18" charset="0"/>
            </a:endParaRPr>
          </a:p>
          <a:p>
            <a:pPr>
              <a:buFontTx/>
              <a:buChar char="-"/>
            </a:pPr>
            <a:r>
              <a:rPr lang="en-US" sz="2600" dirty="0" err="1" smtClean="0">
                <a:solidFill>
                  <a:srgbClr val="002060"/>
                </a:solidFill>
                <a:latin typeface="Times New Roman" pitchFamily="18" charset="0"/>
                <a:cs typeface="Times New Roman" pitchFamily="18" charset="0"/>
              </a:rPr>
              <a:t>Đường</a:t>
            </a:r>
            <a:r>
              <a:rPr lang="en-US" sz="2600" dirty="0" smtClean="0">
                <a:solidFill>
                  <a:srgbClr val="002060"/>
                </a:solidFill>
                <a:latin typeface="Times New Roman" pitchFamily="18" charset="0"/>
                <a:cs typeface="Times New Roman" pitchFamily="18" charset="0"/>
              </a:rPr>
              <a:t> </a:t>
            </a:r>
            <a:r>
              <a:rPr lang="en-US" sz="2600" dirty="0" err="1" smtClean="0">
                <a:solidFill>
                  <a:srgbClr val="002060"/>
                </a:solidFill>
                <a:latin typeface="Times New Roman" pitchFamily="18" charset="0"/>
                <a:cs typeface="Times New Roman" pitchFamily="18" charset="0"/>
              </a:rPr>
              <a:t>tiêu</a:t>
            </a:r>
            <a:r>
              <a:rPr lang="en-US" sz="2600" dirty="0" smtClean="0">
                <a:solidFill>
                  <a:srgbClr val="002060"/>
                </a:solidFill>
                <a:latin typeface="Times New Roman" pitchFamily="18" charset="0"/>
                <a:cs typeface="Times New Roman" pitchFamily="18" charset="0"/>
              </a:rPr>
              <a:t> </a:t>
            </a:r>
            <a:r>
              <a:rPr lang="en-US" sz="2600" dirty="0" err="1" smtClean="0">
                <a:solidFill>
                  <a:srgbClr val="002060"/>
                </a:solidFill>
                <a:latin typeface="Times New Roman" pitchFamily="18" charset="0"/>
                <a:cs typeface="Times New Roman" pitchFamily="18" charset="0"/>
              </a:rPr>
              <a:t>hóa</a:t>
            </a:r>
            <a:r>
              <a:rPr lang="en-US" sz="2600" dirty="0" smtClean="0">
                <a:latin typeface="Times New Roman" pitchFamily="18" charset="0"/>
                <a:cs typeface="Times New Roman" pitchFamily="18" charset="0"/>
              </a:rPr>
              <a:t> </a:t>
            </a:r>
          </a:p>
          <a:p>
            <a:pPr>
              <a:buNone/>
            </a:pPr>
            <a:r>
              <a:rPr lang="en-US" sz="2600" dirty="0" smtClean="0">
                <a:latin typeface="Times New Roman" pitchFamily="18" charset="0"/>
                <a:cs typeface="Times New Roman" pitchFamily="18" charset="0"/>
              </a:rPr>
              <a:t>     </a:t>
            </a:r>
            <a:r>
              <a:rPr lang="vi-VN" sz="2600" dirty="0" smtClean="0">
                <a:latin typeface="Times New Roman" pitchFamily="18" charset="0"/>
                <a:cs typeface="Times New Roman" pitchFamily="18" charset="0"/>
              </a:rPr>
              <a:t>Khi độ acid của dạ dày thấp, mất cân bằng các chung vi khuẩn trong ruột hay do tắc ruột Do độc tố vi khuẩn (tụ cầu, tả…) gây loét viêm, tổn thương niêm mạc (Shigela, Amip…)</a:t>
            </a:r>
            <a:endParaRPr lang="en-US" sz="2600" dirty="0" smtClean="0">
              <a:latin typeface="Times New Roman" pitchFamily="18" charset="0"/>
              <a:cs typeface="Times New Roman" pitchFamily="18" charset="0"/>
            </a:endParaRPr>
          </a:p>
          <a:p>
            <a:pPr>
              <a:buFontTx/>
              <a:buChar char="-"/>
            </a:pPr>
            <a:r>
              <a:rPr lang="en-US" sz="2600" dirty="0" err="1" smtClean="0">
                <a:solidFill>
                  <a:srgbClr val="002060"/>
                </a:solidFill>
                <a:latin typeface="Times New Roman" pitchFamily="18" charset="0"/>
                <a:cs typeface="Times New Roman" pitchFamily="18" charset="0"/>
              </a:rPr>
              <a:t>Đường</a:t>
            </a:r>
            <a:r>
              <a:rPr lang="en-US" sz="2600" dirty="0" smtClean="0">
                <a:solidFill>
                  <a:srgbClr val="002060"/>
                </a:solidFill>
                <a:latin typeface="Times New Roman" pitchFamily="18" charset="0"/>
                <a:cs typeface="Times New Roman" pitchFamily="18" charset="0"/>
              </a:rPr>
              <a:t> </a:t>
            </a:r>
            <a:r>
              <a:rPr lang="en-US" sz="2600" dirty="0" err="1" smtClean="0">
                <a:solidFill>
                  <a:srgbClr val="002060"/>
                </a:solidFill>
                <a:latin typeface="Times New Roman" pitchFamily="18" charset="0"/>
                <a:cs typeface="Times New Roman" pitchFamily="18" charset="0"/>
              </a:rPr>
              <a:t>tiết</a:t>
            </a:r>
            <a:r>
              <a:rPr lang="en-US" sz="2600" dirty="0" smtClean="0">
                <a:solidFill>
                  <a:srgbClr val="002060"/>
                </a:solidFill>
                <a:latin typeface="Times New Roman" pitchFamily="18" charset="0"/>
                <a:cs typeface="Times New Roman" pitchFamily="18" charset="0"/>
              </a:rPr>
              <a:t> </a:t>
            </a:r>
            <a:r>
              <a:rPr lang="en-US" sz="2600" dirty="0" err="1" smtClean="0">
                <a:solidFill>
                  <a:srgbClr val="002060"/>
                </a:solidFill>
                <a:latin typeface="Times New Roman" pitchFamily="18" charset="0"/>
                <a:cs typeface="Times New Roman" pitchFamily="18" charset="0"/>
              </a:rPr>
              <a:t>niệu-sinh</a:t>
            </a:r>
            <a:r>
              <a:rPr lang="en-US" sz="2600" dirty="0" smtClean="0">
                <a:solidFill>
                  <a:srgbClr val="002060"/>
                </a:solidFill>
                <a:latin typeface="Times New Roman" pitchFamily="18" charset="0"/>
                <a:cs typeface="Times New Roman" pitchFamily="18" charset="0"/>
              </a:rPr>
              <a:t> </a:t>
            </a:r>
            <a:r>
              <a:rPr lang="en-US" sz="2600" dirty="0" err="1" smtClean="0">
                <a:solidFill>
                  <a:srgbClr val="002060"/>
                </a:solidFill>
                <a:latin typeface="Times New Roman" pitchFamily="18" charset="0"/>
                <a:cs typeface="Times New Roman" pitchFamily="18" charset="0"/>
              </a:rPr>
              <a:t>dục</a:t>
            </a:r>
            <a:endParaRPr lang="en-US" sz="2600" dirty="0" smtClean="0">
              <a:solidFill>
                <a:srgbClr val="002060"/>
              </a:solidFill>
              <a:latin typeface="Times New Roman" pitchFamily="18" charset="0"/>
              <a:cs typeface="Times New Roman" pitchFamily="18" charset="0"/>
            </a:endParaRPr>
          </a:p>
          <a:p>
            <a:pPr>
              <a:buNone/>
            </a:pPr>
            <a:r>
              <a:rPr lang="en-US" sz="2600" dirty="0" smtClean="0">
                <a:latin typeface="Times New Roman" pitchFamily="18" charset="0"/>
                <a:cs typeface="Times New Roman" pitchFamily="18" charset="0"/>
              </a:rPr>
              <a:t>    </a:t>
            </a:r>
            <a:r>
              <a:rPr lang="vi-VN" sz="2600" dirty="0" smtClean="0">
                <a:latin typeface="Times New Roman" pitchFamily="18" charset="0"/>
                <a:cs typeface="Times New Roman" pitchFamily="18" charset="0"/>
              </a:rPr>
              <a:t>Khi xước, tắc do sỏi, thủ thuật hay lây qua đường tình dục…</a:t>
            </a:r>
            <a:endParaRPr lang="en-US" sz="2600" dirty="0" smtClean="0">
              <a:latin typeface="Times New Roman" pitchFamily="18" charset="0"/>
              <a:cs typeface="Times New Roman" pitchFamily="18" charset="0"/>
            </a:endParaRPr>
          </a:p>
          <a:p>
            <a:pPr>
              <a:buNone/>
            </a:pPr>
            <a:endParaRPr lang="en-US" sz="2600" dirty="0">
              <a:latin typeface="+mj-lt"/>
            </a:endParaRPr>
          </a:p>
        </p:txBody>
      </p:sp>
      <p:pic>
        <p:nvPicPr>
          <p:cNvPr id="18" name="Content Placeholder 17" descr="vikhuan1.jpg"/>
          <p:cNvPicPr>
            <a:picLocks noGrp="1" noChangeAspect="1"/>
          </p:cNvPicPr>
          <p:nvPr>
            <p:ph sz="half" idx="2"/>
          </p:nvPr>
        </p:nvPicPr>
        <p:blipFill>
          <a:blip r:embed="rId2"/>
          <a:stretch>
            <a:fillRect/>
          </a:stretch>
        </p:blipFill>
        <p:spPr>
          <a:xfrm>
            <a:off x="0" y="2362200"/>
            <a:ext cx="2667000" cy="35814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1099</Words>
  <Application>Microsoft Office PowerPoint</Application>
  <PresentationFormat>On-screen Show (4:3)</PresentationFormat>
  <Paragraphs>106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NHỮNG VẤN ĐỀ CƠ BẢN TRONG BỆNH SINH CÁC BỆNH  NHIỄM TRÙNG</vt:lpstr>
      <vt:lpstr>1, Tác nhân gây bệnh nhiễm trùng</vt:lpstr>
      <vt:lpstr>1.3 chlamydiae, Richkettsia, Mycoplasma </vt:lpstr>
      <vt:lpstr>Slide 4</vt:lpstr>
      <vt:lpstr>2, Các cơ chế bảo vệ chống vi sinh vật của cơ thể vật chủ</vt:lpstr>
      <vt:lpstr>2, Các cơ chế bảo vệ chống vi sinh vật của cơ thể vật chủ</vt:lpstr>
      <vt:lpstr>2, Các cơ chế bảo vệ chống vi sinh vật của cơ thể vật chủ</vt:lpstr>
      <vt:lpstr>2, Các cơ chế bảo vệ chống vi sinh vật của cơ thể vật chủ</vt:lpstr>
      <vt:lpstr>3. Cơ chế vi sinh vật gây bệnh vượt qua hàng rào bảo vệ cơ thể</vt:lpstr>
      <vt:lpstr>4. Cơ chế gây bệnh nhiễm trùng của vi sinh vật</vt:lpstr>
      <vt:lpstr>4. Cơ chế gây bệnh nhiễm trùng của vi sinh vật</vt:lpstr>
      <vt:lpstr>Slide 12</vt:lpstr>
      <vt:lpstr>5. Biến đổi của cơ thể vật chủ trong bệnh nhiễm trùng</vt:lpstr>
      <vt:lpstr>6. Các hình thái phản ứng mô của vật chủ với nhiễm trùng:</vt:lpstr>
      <vt:lpstr>Thuốc sử dụng trong bệnh viện</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I.TÁC NHÂN GÂY BỆNH NHIỄM TRÙNG</dc:title>
  <dc:creator>Win_64</dc:creator>
  <cp:lastModifiedBy>Admin</cp:lastModifiedBy>
  <cp:revision>22</cp:revision>
  <dcterms:created xsi:type="dcterms:W3CDTF">2017-03-23T05:57:20Z</dcterms:created>
  <dcterms:modified xsi:type="dcterms:W3CDTF">2017-03-27T00:26:58Z</dcterms:modified>
</cp:coreProperties>
</file>