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8" r:id="rId3"/>
    <p:sldId id="259" r:id="rId4"/>
    <p:sldId id="262" r:id="rId5"/>
    <p:sldId id="264" r:id="rId6"/>
    <p:sldId id="263" r:id="rId7"/>
    <p:sldId id="261" r:id="rId8"/>
    <p:sldId id="265" r:id="rId9"/>
    <p:sldId id="266" r:id="rId10"/>
    <p:sldId id="267" r:id="rId11"/>
    <p:sldId id="268" r:id="rId12"/>
    <p:sldId id="26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1" d="100"/>
          <a:sy n="41" d="100"/>
        </p:scale>
        <p:origin x="-1356"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3F780D-C2A5-4A6E-8305-FE6D69033D0B}"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B0585098-1C18-428E-B3F7-19A743CCCF9C}">
      <dgm:prSet phldrT="[Text]"/>
      <dgm:spPr/>
      <dgm:t>
        <a:bodyPr/>
        <a:lstStyle/>
        <a:p>
          <a:endParaRPr lang="en-US" dirty="0">
            <a:solidFill>
              <a:srgbClr val="FF0000"/>
            </a:solidFill>
          </a:endParaRPr>
        </a:p>
      </dgm:t>
    </dgm:pt>
    <dgm:pt modelId="{E1BCFA31-AEBB-4490-A90C-3E890B65965B}" type="parTrans" cxnId="{0C3722FC-55BD-4B18-B12A-19952630710F}">
      <dgm:prSet/>
      <dgm:spPr/>
      <dgm:t>
        <a:bodyPr/>
        <a:lstStyle/>
        <a:p>
          <a:endParaRPr lang="en-US"/>
        </a:p>
      </dgm:t>
    </dgm:pt>
    <dgm:pt modelId="{7DD76325-145E-4BF8-B6BF-8D4AF422FA7E}" type="sibTrans" cxnId="{0C3722FC-55BD-4B18-B12A-19952630710F}">
      <dgm:prSet/>
      <dgm:spPr/>
      <dgm:t>
        <a:bodyPr/>
        <a:lstStyle/>
        <a:p>
          <a:endParaRPr lang="en-US"/>
        </a:p>
      </dgm:t>
    </dgm:pt>
    <dgm:pt modelId="{C029E1B8-533A-46DC-8E76-925F9C6EEA31}">
      <dgm:prSet phldrT="[Text]" custT="1">
        <dgm:style>
          <a:lnRef idx="1">
            <a:schemeClr val="accent1"/>
          </a:lnRef>
          <a:fillRef idx="2">
            <a:schemeClr val="accent1"/>
          </a:fillRef>
          <a:effectRef idx="1">
            <a:schemeClr val="accent1"/>
          </a:effectRef>
          <a:fontRef idx="minor">
            <a:schemeClr val="dk1"/>
          </a:fontRef>
        </dgm:style>
      </dgm:prSet>
      <dgm:spPr/>
      <dgm:t>
        <a:bodyPr/>
        <a:lstStyle/>
        <a:p>
          <a:pPr algn="l"/>
          <a:r>
            <a:rPr lang="en-US" sz="2400" b="1" dirty="0" smtClean="0">
              <a:solidFill>
                <a:srgbClr val="002060"/>
              </a:solidFill>
              <a:latin typeface="Times New Roman" pitchFamily="18" charset="0"/>
              <a:cs typeface="Times New Roman" pitchFamily="18" charset="0"/>
            </a:rPr>
            <a:t>1. </a:t>
          </a:r>
          <a:r>
            <a:rPr lang="en-US" sz="2400" b="1" dirty="0" err="1" smtClean="0">
              <a:solidFill>
                <a:srgbClr val="002060"/>
              </a:solidFill>
              <a:latin typeface="Times New Roman" pitchFamily="18" charset="0"/>
              <a:cs typeface="Times New Roman" pitchFamily="18" charset="0"/>
            </a:rPr>
            <a:t>Định</a:t>
          </a:r>
          <a:r>
            <a:rPr lang="en-US" sz="2400" b="1" dirty="0" smtClean="0">
              <a:solidFill>
                <a:srgbClr val="002060"/>
              </a:solidFill>
              <a:latin typeface="Times New Roman" pitchFamily="18" charset="0"/>
              <a:cs typeface="Times New Roman" pitchFamily="18" charset="0"/>
            </a:rPr>
            <a:t> </a:t>
          </a:r>
          <a:r>
            <a:rPr lang="en-US" sz="2400" b="1" dirty="0" err="1">
              <a:solidFill>
                <a:srgbClr val="002060"/>
              </a:solidFill>
              <a:latin typeface="Times New Roman" pitchFamily="18" charset="0"/>
              <a:cs typeface="Times New Roman" pitchFamily="18" charset="0"/>
            </a:rPr>
            <a:t>nghĩa</a:t>
          </a:r>
          <a:r>
            <a:rPr lang="en-US" sz="2400" b="1" dirty="0">
              <a:solidFill>
                <a:srgbClr val="002060"/>
              </a:solidFill>
              <a:latin typeface="Times New Roman" pitchFamily="18" charset="0"/>
              <a:cs typeface="Times New Roman" pitchFamily="18" charset="0"/>
            </a:rPr>
            <a:t>:</a:t>
          </a:r>
        </a:p>
        <a:p>
          <a:pPr algn="l"/>
          <a:endParaRPr lang="en-US" sz="2400" dirty="0">
            <a:latin typeface="Times New Roman" pitchFamily="18" charset="0"/>
            <a:cs typeface="Times New Roman" pitchFamily="18" charset="0"/>
          </a:endParaRPr>
        </a:p>
        <a:p>
          <a:pPr algn="l"/>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bệnh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tăng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sinh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loại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bào</a:t>
          </a:r>
          <a:r>
            <a:rPr lang="en-US" sz="2400" dirty="0">
              <a:latin typeface="Times New Roman" pitchFamily="18" charset="0"/>
              <a:cs typeface="Times New Roman" pitchFamily="18" charset="0"/>
            </a:rPr>
            <a:t> non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biệt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biệt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ít</a:t>
          </a:r>
          <a:r>
            <a:rPr lang="en-US" sz="2400" dirty="0">
              <a:latin typeface="Times New Roman" pitchFamily="18" charset="0"/>
              <a:cs typeface="Times New Roman" pitchFamily="18" charset="0"/>
            </a:rPr>
            <a:t>.</a:t>
          </a:r>
        </a:p>
        <a:p>
          <a:pPr algn="l"/>
          <a:r>
            <a:rPr lang="en-US" sz="2400" dirty="0">
              <a:latin typeface="Times New Roman" pitchFamily="18" charset="0"/>
              <a:cs typeface="Times New Roman" pitchFamily="18" charset="0"/>
            </a:rPr>
            <a:t>-</a:t>
          </a:r>
          <a:r>
            <a:rPr lang="vi-VN" sz="2400" dirty="0">
              <a:latin typeface="Times New Roman" pitchFamily="18" charset="0"/>
              <a:cs typeface="Times New Roman" pitchFamily="18" charset="0"/>
            </a:rPr>
            <a:t>Những tế bào bạch cầu tăng sinh không kiểm soát được và thay thế hoàn toàn các phân tử bình thường của tuỷ xương</a:t>
          </a:r>
          <a:endParaRPr lang="en-US" sz="2400" dirty="0">
            <a:latin typeface="Times New Roman" pitchFamily="18" charset="0"/>
            <a:cs typeface="Times New Roman" pitchFamily="18" charset="0"/>
          </a:endParaRPr>
        </a:p>
      </dgm:t>
    </dgm:pt>
    <dgm:pt modelId="{A2772EF3-E465-4E2A-ABA0-AE8FFCC32FC7}" type="parTrans" cxnId="{44ED0E99-6958-49BC-AE42-F43791B7875F}">
      <dgm:prSet/>
      <dgm:spPr/>
      <dgm:t>
        <a:bodyPr/>
        <a:lstStyle/>
        <a:p>
          <a:endParaRPr lang="en-US"/>
        </a:p>
      </dgm:t>
    </dgm:pt>
    <dgm:pt modelId="{E804AC56-AA8E-4CD5-B72A-DC2506BC1D67}" type="sibTrans" cxnId="{44ED0E99-6958-49BC-AE42-F43791B7875F}">
      <dgm:prSet/>
      <dgm:spPr/>
      <dgm:t>
        <a:bodyPr/>
        <a:lstStyle/>
        <a:p>
          <a:endParaRPr lang="en-US"/>
        </a:p>
      </dgm:t>
    </dgm:pt>
    <dgm:pt modelId="{9745216A-B0D6-4269-B787-73337C3EDFE1}">
      <dgm:prSet phldrT="[Text]" custT="1">
        <dgm:style>
          <a:lnRef idx="1">
            <a:schemeClr val="accent1"/>
          </a:lnRef>
          <a:fillRef idx="2">
            <a:schemeClr val="accent1"/>
          </a:fillRef>
          <a:effectRef idx="1">
            <a:schemeClr val="accent1"/>
          </a:effectRef>
          <a:fontRef idx="minor">
            <a:schemeClr val="dk1"/>
          </a:fontRef>
        </dgm:style>
      </dgm:prSet>
      <dgm:spPr/>
      <dgm:t>
        <a:bodyPr/>
        <a:lstStyle/>
        <a:p>
          <a:pPr algn="l"/>
          <a:r>
            <a:rPr lang="en-US" sz="2400" b="1" dirty="0" smtClean="0">
              <a:solidFill>
                <a:srgbClr val="002060"/>
              </a:solidFill>
              <a:latin typeface="Times New Roman" pitchFamily="18" charset="0"/>
              <a:cs typeface="Times New Roman" pitchFamily="18" charset="0"/>
            </a:rPr>
            <a:t>2. </a:t>
          </a:r>
          <a:r>
            <a:rPr lang="en-US" sz="2400" b="1" dirty="0" err="1" smtClean="0">
              <a:solidFill>
                <a:srgbClr val="002060"/>
              </a:solidFill>
              <a:latin typeface="Times New Roman" pitchFamily="18" charset="0"/>
              <a:cs typeface="Times New Roman" pitchFamily="18" charset="0"/>
            </a:rPr>
            <a:t>Nguyên</a:t>
          </a:r>
          <a:r>
            <a:rPr lang="en-US" sz="2400" b="1" dirty="0" smtClean="0">
              <a:solidFill>
                <a:srgbClr val="002060"/>
              </a:solidFill>
              <a:latin typeface="Times New Roman" pitchFamily="18" charset="0"/>
              <a:cs typeface="Times New Roman" pitchFamily="18" charset="0"/>
            </a:rPr>
            <a:t> </a:t>
          </a:r>
          <a:r>
            <a:rPr lang="en-US" sz="2400" b="1" dirty="0" err="1">
              <a:solidFill>
                <a:srgbClr val="002060"/>
              </a:solidFill>
              <a:latin typeface="Times New Roman" pitchFamily="18" charset="0"/>
              <a:cs typeface="Times New Roman" pitchFamily="18" charset="0"/>
            </a:rPr>
            <a:t>nhân</a:t>
          </a:r>
          <a:r>
            <a:rPr lang="en-US" sz="2400" dirty="0">
              <a:solidFill>
                <a:srgbClr val="002060"/>
              </a:solidFill>
              <a:latin typeface="Times New Roman" pitchFamily="18" charset="0"/>
              <a:cs typeface="Times New Roman" pitchFamily="18" charset="0"/>
            </a:rPr>
            <a:t>:</a:t>
          </a:r>
        </a:p>
        <a:p>
          <a:pPr algn="l"/>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Đa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rõ</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p>
        <a:p>
          <a:pPr algn="l"/>
          <a:r>
            <a:rPr lang="en-US" sz="2400" dirty="0">
              <a:latin typeface="Times New Roman" pitchFamily="18" charset="0"/>
              <a:cs typeface="Times New Roman" pitchFamily="18" charset="0"/>
            </a:rPr>
            <a:t>-</a:t>
          </a:r>
          <a:r>
            <a:rPr lang="vi-VN" sz="2400" dirty="0">
              <a:latin typeface="Times New Roman" pitchFamily="18" charset="0"/>
              <a:cs typeface="Times New Roman" pitchFamily="18" charset="0"/>
            </a:rPr>
            <a:t> </a:t>
          </a:r>
          <a:r>
            <a:rPr lang="en-US" sz="2400" dirty="0">
              <a:latin typeface="Times New Roman" pitchFamily="18" charset="0"/>
              <a:cs typeface="Times New Roman" pitchFamily="18" charset="0"/>
            </a:rPr>
            <a:t>M</a:t>
          </a:r>
          <a:r>
            <a:rPr lang="vi-VN" sz="2400" dirty="0">
              <a:latin typeface="Times New Roman" pitchFamily="18" charset="0"/>
              <a:cs typeface="Times New Roman" pitchFamily="18" charset="0"/>
            </a:rPr>
            <a:t>ột số nguyên nhân</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đã chứng minh được :</a:t>
          </a:r>
          <a:endParaRPr lang="en-US" sz="2400" dirty="0">
            <a:latin typeface="Times New Roman" pitchFamily="18" charset="0"/>
            <a:cs typeface="Times New Roman" pitchFamily="18" charset="0"/>
          </a:endParaRPr>
        </a:p>
        <a:p>
          <a:pPr algn="l"/>
          <a:r>
            <a:rPr lang="vi-VN" sz="2400" dirty="0">
              <a:latin typeface="Times New Roman" pitchFamily="18" charset="0"/>
              <a:cs typeface="Times New Roman" pitchFamily="18" charset="0"/>
            </a:rPr>
            <a:t> + Phóng xạ </a:t>
          </a:r>
          <a:endParaRPr lang="en-US" sz="2400" dirty="0">
            <a:latin typeface="Times New Roman" pitchFamily="18" charset="0"/>
            <a:cs typeface="Times New Roman" pitchFamily="18" charset="0"/>
          </a:endParaRPr>
        </a:p>
        <a:p>
          <a:pPr algn="l"/>
          <a:r>
            <a:rPr lang="vi-VN" sz="2400" dirty="0">
              <a:latin typeface="Times New Roman" pitchFamily="18" charset="0"/>
              <a:cs typeface="Times New Roman" pitchFamily="18" charset="0"/>
            </a:rPr>
            <a:t>+ Một số chất hoá học (benzen) </a:t>
          </a:r>
          <a:endParaRPr lang="en-US" sz="2400" dirty="0">
            <a:latin typeface="Times New Roman" pitchFamily="18" charset="0"/>
            <a:cs typeface="Times New Roman" pitchFamily="18" charset="0"/>
          </a:endParaRPr>
        </a:p>
        <a:p>
          <a:pPr algn="l"/>
          <a:r>
            <a:rPr lang="vi-VN" sz="2400" dirty="0">
              <a:latin typeface="Times New Roman" pitchFamily="18" charset="0"/>
              <a:cs typeface="Times New Roman" pitchFamily="18" charset="0"/>
            </a:rPr>
            <a:t>+ Một số hoá chất chữa bệnh K (thuốc</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procarbazin) </a:t>
          </a:r>
          <a:endParaRPr lang="en-US" sz="2400" dirty="0">
            <a:latin typeface="Times New Roman" pitchFamily="18" charset="0"/>
            <a:cs typeface="Times New Roman" pitchFamily="18" charset="0"/>
          </a:endParaRPr>
        </a:p>
        <a:p>
          <a:pPr algn="l"/>
          <a:r>
            <a:rPr lang="vi-VN" sz="2400" dirty="0">
              <a:latin typeface="Times New Roman" pitchFamily="18" charset="0"/>
              <a:cs typeface="Times New Roman" pitchFamily="18" charset="0"/>
            </a:rPr>
            <a:t>+ Yếu tố di truyền, địa lý</a:t>
          </a:r>
          <a:endParaRPr lang="en-US" sz="2400" dirty="0">
            <a:latin typeface="Times New Roman" pitchFamily="18" charset="0"/>
            <a:cs typeface="Times New Roman" pitchFamily="18" charset="0"/>
          </a:endParaRPr>
        </a:p>
      </dgm:t>
    </dgm:pt>
    <dgm:pt modelId="{350E007D-9F24-43EF-B8F6-21DE30F49CCA}" type="parTrans" cxnId="{A411CE33-D302-4268-BF95-EA392F2EA7CA}">
      <dgm:prSet/>
      <dgm:spPr/>
      <dgm:t>
        <a:bodyPr/>
        <a:lstStyle/>
        <a:p>
          <a:endParaRPr lang="en-US"/>
        </a:p>
      </dgm:t>
    </dgm:pt>
    <dgm:pt modelId="{D71AB8B2-BD24-448C-8B8E-80001EA342A6}" type="sibTrans" cxnId="{A411CE33-D302-4268-BF95-EA392F2EA7CA}">
      <dgm:prSet/>
      <dgm:spPr/>
      <dgm:t>
        <a:bodyPr/>
        <a:lstStyle/>
        <a:p>
          <a:endParaRPr lang="en-US"/>
        </a:p>
      </dgm:t>
    </dgm:pt>
    <dgm:pt modelId="{A84949D3-259C-4F7E-A40F-AB25F20B514F}">
      <dgm:prSet phldrT="[Text]" custT="1">
        <dgm:style>
          <a:lnRef idx="1">
            <a:schemeClr val="accent1"/>
          </a:lnRef>
          <a:fillRef idx="2">
            <a:schemeClr val="accent1"/>
          </a:fillRef>
          <a:effectRef idx="1">
            <a:schemeClr val="accent1"/>
          </a:effectRef>
          <a:fontRef idx="minor">
            <a:schemeClr val="dk1"/>
          </a:fontRef>
        </dgm:style>
      </dgm:prSet>
      <dgm:spPr/>
      <dgm:t>
        <a:bodyPr/>
        <a:lstStyle/>
        <a:p>
          <a:pPr algn="l"/>
          <a:r>
            <a:rPr lang="en-US" sz="2400" b="1" dirty="0" smtClean="0">
              <a:solidFill>
                <a:srgbClr val="002060"/>
              </a:solidFill>
              <a:latin typeface="Times New Roman" pitchFamily="18" charset="0"/>
              <a:cs typeface="Times New Roman" pitchFamily="18" charset="0"/>
            </a:rPr>
            <a:t>3. </a:t>
          </a:r>
          <a:r>
            <a:rPr lang="en-US" sz="2400" b="1" dirty="0" err="1" smtClean="0">
              <a:solidFill>
                <a:srgbClr val="002060"/>
              </a:solidFill>
              <a:latin typeface="Times New Roman" pitchFamily="18" charset="0"/>
              <a:cs typeface="Times New Roman" pitchFamily="18" charset="0"/>
            </a:rPr>
            <a:t>Phân</a:t>
          </a:r>
          <a:r>
            <a:rPr lang="en-US" sz="2400" b="1" dirty="0" smtClean="0">
              <a:solidFill>
                <a:srgbClr val="002060"/>
              </a:solidFill>
              <a:latin typeface="Times New Roman" pitchFamily="18" charset="0"/>
              <a:cs typeface="Times New Roman" pitchFamily="18" charset="0"/>
            </a:rPr>
            <a:t> </a:t>
          </a:r>
          <a:r>
            <a:rPr lang="en-US" sz="2400" b="1" dirty="0" err="1">
              <a:solidFill>
                <a:srgbClr val="002060"/>
              </a:solidFill>
              <a:latin typeface="Times New Roman" pitchFamily="18" charset="0"/>
              <a:cs typeface="Times New Roman" pitchFamily="18" charset="0"/>
            </a:rPr>
            <a:t>loại</a:t>
          </a:r>
          <a:r>
            <a:rPr lang="en-US" sz="2400" b="1" dirty="0">
              <a:solidFill>
                <a:srgbClr val="002060"/>
              </a:solidFill>
              <a:latin typeface="Times New Roman" pitchFamily="18" charset="0"/>
              <a:cs typeface="Times New Roman" pitchFamily="18" charset="0"/>
            </a:rPr>
            <a:t>:</a:t>
          </a:r>
        </a:p>
        <a:p>
          <a:pPr algn="l"/>
          <a:endParaRPr lang="en-US" sz="2400" b="1" dirty="0">
            <a:solidFill>
              <a:srgbClr val="FFFF00"/>
            </a:solidFill>
            <a:latin typeface="Times New Roman" pitchFamily="18" charset="0"/>
            <a:cs typeface="Times New Roman" pitchFamily="18" charset="0"/>
          </a:endParaRPr>
        </a:p>
        <a:p>
          <a:pPr algn="l"/>
          <a:endParaRPr lang="en-US" sz="2400" b="1" dirty="0">
            <a:solidFill>
              <a:srgbClr val="FFFF00"/>
            </a:solidFill>
            <a:latin typeface="Times New Roman" pitchFamily="18" charset="0"/>
            <a:cs typeface="Times New Roman" pitchFamily="18" charset="0"/>
          </a:endParaRPr>
        </a:p>
        <a:p>
          <a:pPr algn="l"/>
          <a:endParaRPr lang="en-US" sz="2400" b="1" dirty="0">
            <a:solidFill>
              <a:srgbClr val="FFFF00"/>
            </a:solidFill>
            <a:latin typeface="Times New Roman" pitchFamily="18" charset="0"/>
            <a:cs typeface="Times New Roman" pitchFamily="18" charset="0"/>
          </a:endParaRPr>
        </a:p>
        <a:p>
          <a:pPr algn="l"/>
          <a:r>
            <a:rPr lang="en-US" sz="2400" dirty="0">
              <a:latin typeface="Times New Roman" pitchFamily="18" charset="0"/>
              <a:cs typeface="Times New Roman" pitchFamily="18" charset="0"/>
            </a:rPr>
            <a:t>-</a:t>
          </a:r>
          <a:r>
            <a:rPr lang="vi-VN" sz="2400" dirty="0">
              <a:latin typeface="Times New Roman" pitchFamily="18" charset="0"/>
              <a:cs typeface="Times New Roman" pitchFamily="18" charset="0"/>
            </a:rPr>
            <a:t> Bạch cầu dòng tuỷ (Acute Myeloid Leukemia) hay gặp ở người lớn</a:t>
          </a:r>
          <a:endParaRPr lang="en-US" sz="2400" dirty="0">
            <a:latin typeface="Times New Roman" pitchFamily="18" charset="0"/>
            <a:cs typeface="Times New Roman" pitchFamily="18" charset="0"/>
          </a:endParaRPr>
        </a:p>
        <a:p>
          <a:pPr algn="l"/>
          <a:endParaRPr lang="en-US" sz="2400" dirty="0">
            <a:latin typeface="Times New Roman" pitchFamily="18" charset="0"/>
            <a:cs typeface="Times New Roman" pitchFamily="18" charset="0"/>
          </a:endParaRPr>
        </a:p>
        <a:p>
          <a:pPr algn="l"/>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lympho</a:t>
          </a:r>
          <a:r>
            <a:rPr lang="en-US" sz="2400" dirty="0">
              <a:latin typeface="Times New Roman" pitchFamily="18" charset="0"/>
              <a:cs typeface="Times New Roman" pitchFamily="18" charset="0"/>
            </a:rPr>
            <a:t> (Acute Lymphoid Leukemia) hay </a:t>
          </a:r>
          <a:r>
            <a:rPr lang="en-US" sz="2400" dirty="0" err="1">
              <a:latin typeface="Times New Roman" pitchFamily="18" charset="0"/>
              <a:cs typeface="Times New Roman" pitchFamily="18" charset="0"/>
            </a:rPr>
            <a:t>gặp</a:t>
          </a:r>
          <a:r>
            <a:rPr lang="en-US" sz="2400" dirty="0">
              <a:latin typeface="Times New Roman" pitchFamily="18" charset="0"/>
              <a:cs typeface="Times New Roman" pitchFamily="18" charset="0"/>
            </a:rPr>
            <a:t> ở </a:t>
          </a:r>
          <a:r>
            <a:rPr lang="en-US" sz="2400" dirty="0" err="1">
              <a:latin typeface="Times New Roman" pitchFamily="18" charset="0"/>
              <a:cs typeface="Times New Roman" pitchFamily="18" charset="0"/>
            </a:rPr>
            <a:t>trẻ</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em</a:t>
          </a:r>
          <a:endParaRPr lang="en-US" sz="2400" dirty="0">
            <a:latin typeface="Times New Roman" pitchFamily="18" charset="0"/>
            <a:cs typeface="Times New Roman" pitchFamily="18" charset="0"/>
          </a:endParaRPr>
        </a:p>
      </dgm:t>
    </dgm:pt>
    <dgm:pt modelId="{4E5966FD-E4F4-49F6-A432-E6420720988D}" type="parTrans" cxnId="{D7611F55-17A0-45CF-9E2A-0E65BC8E7337}">
      <dgm:prSet/>
      <dgm:spPr/>
      <dgm:t>
        <a:bodyPr/>
        <a:lstStyle/>
        <a:p>
          <a:endParaRPr lang="en-US"/>
        </a:p>
      </dgm:t>
    </dgm:pt>
    <dgm:pt modelId="{348B4134-5950-419C-B359-3924B3F860CF}" type="sibTrans" cxnId="{D7611F55-17A0-45CF-9E2A-0E65BC8E7337}">
      <dgm:prSet/>
      <dgm:spPr/>
      <dgm:t>
        <a:bodyPr/>
        <a:lstStyle/>
        <a:p>
          <a:endParaRPr lang="en-US"/>
        </a:p>
      </dgm:t>
    </dgm:pt>
    <dgm:pt modelId="{6B568012-A081-4FF6-8A97-634247A135FD}" type="pres">
      <dgm:prSet presAssocID="{373F780D-C2A5-4A6E-8305-FE6D69033D0B}" presName="composite" presStyleCnt="0">
        <dgm:presLayoutVars>
          <dgm:chMax val="1"/>
          <dgm:dir/>
          <dgm:resizeHandles val="exact"/>
        </dgm:presLayoutVars>
      </dgm:prSet>
      <dgm:spPr/>
      <dgm:t>
        <a:bodyPr/>
        <a:lstStyle/>
        <a:p>
          <a:endParaRPr lang="en-US"/>
        </a:p>
      </dgm:t>
    </dgm:pt>
    <dgm:pt modelId="{8369938A-5468-40F8-AEEE-B0B542003B1F}" type="pres">
      <dgm:prSet presAssocID="{B0585098-1C18-428E-B3F7-19A743CCCF9C}" presName="roof" presStyleLbl="dkBgShp" presStyleIdx="0" presStyleCnt="2" custScaleY="39423" custLinFactNeighborX="1223" custLinFactNeighborY="3276"/>
      <dgm:spPr/>
      <dgm:t>
        <a:bodyPr/>
        <a:lstStyle/>
        <a:p>
          <a:endParaRPr lang="en-US"/>
        </a:p>
      </dgm:t>
    </dgm:pt>
    <dgm:pt modelId="{09FF2A07-67FF-4537-A7E1-31D42B694E96}" type="pres">
      <dgm:prSet presAssocID="{B0585098-1C18-428E-B3F7-19A743CCCF9C}" presName="pillars" presStyleCnt="0"/>
      <dgm:spPr/>
    </dgm:pt>
    <dgm:pt modelId="{62F84AFE-03C2-4732-9C62-199507F74C8E}" type="pres">
      <dgm:prSet presAssocID="{B0585098-1C18-428E-B3F7-19A743CCCF9C}" presName="pillar1" presStyleLbl="node1" presStyleIdx="0" presStyleCnt="3" custScaleX="101506" custScaleY="158730" custLinFactNeighborX="-1469" custLinFactNeighborY="1170">
        <dgm:presLayoutVars>
          <dgm:bulletEnabled val="1"/>
        </dgm:presLayoutVars>
      </dgm:prSet>
      <dgm:spPr/>
      <dgm:t>
        <a:bodyPr/>
        <a:lstStyle/>
        <a:p>
          <a:endParaRPr lang="en-US"/>
        </a:p>
      </dgm:t>
    </dgm:pt>
    <dgm:pt modelId="{33D8EA3F-6C95-4980-B479-5C237C408AB4}" type="pres">
      <dgm:prSet presAssocID="{9745216A-B0D6-4269-B787-73337C3EDFE1}" presName="pillarX" presStyleLbl="node1" presStyleIdx="1" presStyleCnt="3" custScaleY="158730" custLinFactNeighborX="-399" custLinFactNeighborY="1936">
        <dgm:presLayoutVars>
          <dgm:bulletEnabled val="1"/>
        </dgm:presLayoutVars>
      </dgm:prSet>
      <dgm:spPr/>
      <dgm:t>
        <a:bodyPr/>
        <a:lstStyle/>
        <a:p>
          <a:endParaRPr lang="en-US"/>
        </a:p>
      </dgm:t>
    </dgm:pt>
    <dgm:pt modelId="{E1D635E8-E5DC-4972-9A88-A2CF4F5F58CF}" type="pres">
      <dgm:prSet presAssocID="{A84949D3-259C-4F7E-A40F-AB25F20B514F}" presName="pillarX" presStyleLbl="node1" presStyleIdx="2" presStyleCnt="3" custScaleY="158730" custLinFactNeighborX="-798" custLinFactNeighborY="1757">
        <dgm:presLayoutVars>
          <dgm:bulletEnabled val="1"/>
        </dgm:presLayoutVars>
      </dgm:prSet>
      <dgm:spPr/>
      <dgm:t>
        <a:bodyPr/>
        <a:lstStyle/>
        <a:p>
          <a:endParaRPr lang="en-US"/>
        </a:p>
      </dgm:t>
    </dgm:pt>
    <dgm:pt modelId="{87CFE160-FB40-411F-9262-3C961C442144}" type="pres">
      <dgm:prSet presAssocID="{B0585098-1C18-428E-B3F7-19A743CCCF9C}" presName="base" presStyleLbl="dkBgShp" presStyleIdx="1" presStyleCnt="2" custFlipVert="0" custScaleY="35506" custLinFactY="79294" custLinFactNeighborX="5556" custLinFactNeighborY="100000"/>
      <dgm:spPr/>
    </dgm:pt>
  </dgm:ptLst>
  <dgm:cxnLst>
    <dgm:cxn modelId="{0C3722FC-55BD-4B18-B12A-19952630710F}" srcId="{373F780D-C2A5-4A6E-8305-FE6D69033D0B}" destId="{B0585098-1C18-428E-B3F7-19A743CCCF9C}" srcOrd="0" destOrd="0" parTransId="{E1BCFA31-AEBB-4490-A90C-3E890B65965B}" sibTransId="{7DD76325-145E-4BF8-B6BF-8D4AF422FA7E}"/>
    <dgm:cxn modelId="{44ED0E99-6958-49BC-AE42-F43791B7875F}" srcId="{B0585098-1C18-428E-B3F7-19A743CCCF9C}" destId="{C029E1B8-533A-46DC-8E76-925F9C6EEA31}" srcOrd="0" destOrd="0" parTransId="{A2772EF3-E465-4E2A-ABA0-AE8FFCC32FC7}" sibTransId="{E804AC56-AA8E-4CD5-B72A-DC2506BC1D67}"/>
    <dgm:cxn modelId="{D7611F55-17A0-45CF-9E2A-0E65BC8E7337}" srcId="{B0585098-1C18-428E-B3F7-19A743CCCF9C}" destId="{A84949D3-259C-4F7E-A40F-AB25F20B514F}" srcOrd="2" destOrd="0" parTransId="{4E5966FD-E4F4-49F6-A432-E6420720988D}" sibTransId="{348B4134-5950-419C-B359-3924B3F860CF}"/>
    <dgm:cxn modelId="{C2F7A5D5-474E-46BD-91DA-F7AEB99CA200}" type="presOf" srcId="{B0585098-1C18-428E-B3F7-19A743CCCF9C}" destId="{8369938A-5468-40F8-AEEE-B0B542003B1F}" srcOrd="0" destOrd="0" presId="urn:microsoft.com/office/officeart/2005/8/layout/hList3"/>
    <dgm:cxn modelId="{1F434849-417B-4D10-B3C6-E5630C080E41}" type="presOf" srcId="{9745216A-B0D6-4269-B787-73337C3EDFE1}" destId="{33D8EA3F-6C95-4980-B479-5C237C408AB4}" srcOrd="0" destOrd="0" presId="urn:microsoft.com/office/officeart/2005/8/layout/hList3"/>
    <dgm:cxn modelId="{537F061F-EC02-447A-99DF-2EF7C39FF759}" type="presOf" srcId="{C029E1B8-533A-46DC-8E76-925F9C6EEA31}" destId="{62F84AFE-03C2-4732-9C62-199507F74C8E}" srcOrd="0" destOrd="0" presId="urn:microsoft.com/office/officeart/2005/8/layout/hList3"/>
    <dgm:cxn modelId="{A411CE33-D302-4268-BF95-EA392F2EA7CA}" srcId="{B0585098-1C18-428E-B3F7-19A743CCCF9C}" destId="{9745216A-B0D6-4269-B787-73337C3EDFE1}" srcOrd="1" destOrd="0" parTransId="{350E007D-9F24-43EF-B8F6-21DE30F49CCA}" sibTransId="{D71AB8B2-BD24-448C-8B8E-80001EA342A6}"/>
    <dgm:cxn modelId="{69CF0766-90E7-4D30-88D3-A9C549649E7A}" type="presOf" srcId="{A84949D3-259C-4F7E-A40F-AB25F20B514F}" destId="{E1D635E8-E5DC-4972-9A88-A2CF4F5F58CF}" srcOrd="0" destOrd="0" presId="urn:microsoft.com/office/officeart/2005/8/layout/hList3"/>
    <dgm:cxn modelId="{94E580B0-FD74-4ABC-B989-135DA3BEECC0}" type="presOf" srcId="{373F780D-C2A5-4A6E-8305-FE6D69033D0B}" destId="{6B568012-A081-4FF6-8A97-634247A135FD}" srcOrd="0" destOrd="0" presId="urn:microsoft.com/office/officeart/2005/8/layout/hList3"/>
    <dgm:cxn modelId="{1CB3E22D-E267-4C1E-B38E-87B22F3045E1}" type="presParOf" srcId="{6B568012-A081-4FF6-8A97-634247A135FD}" destId="{8369938A-5468-40F8-AEEE-B0B542003B1F}" srcOrd="0" destOrd="0" presId="urn:microsoft.com/office/officeart/2005/8/layout/hList3"/>
    <dgm:cxn modelId="{5FD84F18-F9CA-4FFE-865E-37A24338C2CB}" type="presParOf" srcId="{6B568012-A081-4FF6-8A97-634247A135FD}" destId="{09FF2A07-67FF-4537-A7E1-31D42B694E96}" srcOrd="1" destOrd="0" presId="urn:microsoft.com/office/officeart/2005/8/layout/hList3"/>
    <dgm:cxn modelId="{0EBB0569-9A27-49E9-8945-FD9E0B60E06D}" type="presParOf" srcId="{09FF2A07-67FF-4537-A7E1-31D42B694E96}" destId="{62F84AFE-03C2-4732-9C62-199507F74C8E}" srcOrd="0" destOrd="0" presId="urn:microsoft.com/office/officeart/2005/8/layout/hList3"/>
    <dgm:cxn modelId="{E24F1561-32BB-428E-AB40-C6F73C96BB9D}" type="presParOf" srcId="{09FF2A07-67FF-4537-A7E1-31D42B694E96}" destId="{33D8EA3F-6C95-4980-B479-5C237C408AB4}" srcOrd="1" destOrd="0" presId="urn:microsoft.com/office/officeart/2005/8/layout/hList3"/>
    <dgm:cxn modelId="{F3D1476F-CF70-4A04-9078-5A054114F55C}" type="presParOf" srcId="{09FF2A07-67FF-4537-A7E1-31D42B694E96}" destId="{E1D635E8-E5DC-4972-9A88-A2CF4F5F58CF}" srcOrd="2" destOrd="0" presId="urn:microsoft.com/office/officeart/2005/8/layout/hList3"/>
    <dgm:cxn modelId="{31F44303-3669-466D-BCC9-DEA03219879F}" type="presParOf" srcId="{6B568012-A081-4FF6-8A97-634247A135FD}" destId="{87CFE160-FB40-411F-9262-3C961C442144}" srcOrd="2" destOrd="0" presId="urn:microsoft.com/office/officeart/2005/8/layout/hList3"/>
  </dgm:cxnLst>
  <dgm:bg/>
  <dgm:whole/>
</dgm:dataModel>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371475-7703-4BB8-9BB3-06EAC780F284}" type="datetimeFigureOut">
              <a:rPr lang="en-US" smtClean="0"/>
              <a:pPr/>
              <a:t>19/03/2017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24577D-1066-4090-BBF1-12ECD33767A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C24577D-1066-4090-BBF1-12ECD33767A3}"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5190E2-4A14-4CDD-82F2-A7CFA5E7E18F}" type="datetimeFigureOut">
              <a:rPr lang="en-US" smtClean="0"/>
              <a:pPr/>
              <a:t>19/03/2017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FFEAE-0DCF-44F7-A1A7-68A425E6F7D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5190E2-4A14-4CDD-82F2-A7CFA5E7E18F}" type="datetimeFigureOut">
              <a:rPr lang="en-US" smtClean="0"/>
              <a:pPr/>
              <a:t>19/03/2017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FFEAE-0DCF-44F7-A1A7-68A425E6F7D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5190E2-4A14-4CDD-82F2-A7CFA5E7E18F}" type="datetimeFigureOut">
              <a:rPr lang="en-US" smtClean="0"/>
              <a:pPr/>
              <a:t>19/03/2017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FFEAE-0DCF-44F7-A1A7-68A425E6F7D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5190E2-4A14-4CDD-82F2-A7CFA5E7E18F}" type="datetimeFigureOut">
              <a:rPr lang="en-US" smtClean="0"/>
              <a:pPr/>
              <a:t>19/03/2017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FFEAE-0DCF-44F7-A1A7-68A425E6F7D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5190E2-4A14-4CDD-82F2-A7CFA5E7E18F}" type="datetimeFigureOut">
              <a:rPr lang="en-US" smtClean="0"/>
              <a:pPr/>
              <a:t>19/03/2017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FFEAE-0DCF-44F7-A1A7-68A425E6F7D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5190E2-4A14-4CDD-82F2-A7CFA5E7E18F}" type="datetimeFigureOut">
              <a:rPr lang="en-US" smtClean="0"/>
              <a:pPr/>
              <a:t>19/03/2017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FFEAE-0DCF-44F7-A1A7-68A425E6F7D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5190E2-4A14-4CDD-82F2-A7CFA5E7E18F}" type="datetimeFigureOut">
              <a:rPr lang="en-US" smtClean="0"/>
              <a:pPr/>
              <a:t>19/03/2017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3FFEAE-0DCF-44F7-A1A7-68A425E6F7D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5190E2-4A14-4CDD-82F2-A7CFA5E7E18F}" type="datetimeFigureOut">
              <a:rPr lang="en-US" smtClean="0"/>
              <a:pPr/>
              <a:t>19/03/2017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3FFEAE-0DCF-44F7-A1A7-68A425E6F7D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5190E2-4A14-4CDD-82F2-A7CFA5E7E18F}" type="datetimeFigureOut">
              <a:rPr lang="en-US" smtClean="0"/>
              <a:pPr/>
              <a:t>19/03/2017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3FFEAE-0DCF-44F7-A1A7-68A425E6F7D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5190E2-4A14-4CDD-82F2-A7CFA5E7E18F}" type="datetimeFigureOut">
              <a:rPr lang="en-US" smtClean="0"/>
              <a:pPr/>
              <a:t>19/03/2017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FFEAE-0DCF-44F7-A1A7-68A425E6F7D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5190E2-4A14-4CDD-82F2-A7CFA5E7E18F}" type="datetimeFigureOut">
              <a:rPr lang="en-US" smtClean="0"/>
              <a:pPr/>
              <a:t>19/03/2017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FFEAE-0DCF-44F7-A1A7-68A425E6F7D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5190E2-4A14-4CDD-82F2-A7CFA5E7E18F}" type="datetimeFigureOut">
              <a:rPr lang="en-US" smtClean="0"/>
              <a:pPr/>
              <a:t>19/03/2017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3FFEAE-0DCF-44F7-A1A7-68A425E6F7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vietmedix.com/Drug/drug-daunorubicin.684.html" TargetMode="External"/><Relationship Id="rId2" Type="http://schemas.openxmlformats.org/officeDocument/2006/relationships/hyperlink" Target="http://www.nguyenphuchoc199.com/uploads/7/2/6/7/72679/7.4_c%C3%A1c_benh_bach_cau.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kienthucmeovat-hinh-nen-powerpoint-dep-2016-3.png"/>
          <p:cNvPicPr>
            <a:picLocks noChangeAspect="1"/>
          </p:cNvPicPr>
          <p:nvPr/>
        </p:nvPicPr>
        <p:blipFill>
          <a:blip r:embed="rId2"/>
          <a:stretch>
            <a:fillRect/>
          </a:stretch>
        </p:blipFill>
        <p:spPr>
          <a:xfrm>
            <a:off x="0" y="0"/>
            <a:ext cx="9170303" cy="6858000"/>
          </a:xfrm>
          <a:prstGeom prst="rect">
            <a:avLst/>
          </a:prstGeom>
        </p:spPr>
      </p:pic>
      <p:sp>
        <p:nvSpPr>
          <p:cNvPr id="2" name="Title 1"/>
          <p:cNvSpPr>
            <a:spLocks noGrp="1"/>
          </p:cNvSpPr>
          <p:nvPr>
            <p:ph type="title"/>
          </p:nvPr>
        </p:nvSpPr>
        <p:spPr/>
        <p:txBody>
          <a:bodyPr>
            <a:normAutofit/>
          </a:bodyPr>
          <a:lstStyle/>
          <a:p>
            <a:r>
              <a:rPr lang="en-US" sz="4000" dirty="0" smtClean="0">
                <a:solidFill>
                  <a:srgbClr val="FF0000"/>
                </a:solidFill>
                <a:latin typeface="Times New Roman" pitchFamily="18" charset="0"/>
                <a:cs typeface="Times New Roman" pitchFamily="18" charset="0"/>
              </a:rPr>
              <a:t>CÁC BỆNH BẠCH CẦU</a:t>
            </a:r>
            <a:endParaRPr lang="en-US" sz="4000" dirty="0">
              <a:solidFill>
                <a:srgbClr val="FF0000"/>
              </a:solidFill>
              <a:latin typeface="Times New Roman" pitchFamily="18" charset="0"/>
              <a:cs typeface="Times New Roman" pitchFamily="18" charset="0"/>
            </a:endParaRPr>
          </a:p>
        </p:txBody>
      </p:sp>
      <p:sp>
        <p:nvSpPr>
          <p:cNvPr id="3" name="Subtitle 2"/>
          <p:cNvSpPr>
            <a:spLocks noGrp="1"/>
          </p:cNvSpPr>
          <p:nvPr>
            <p:ph sz="half" idx="1"/>
          </p:nvPr>
        </p:nvSpPr>
        <p:spPr>
          <a:xfrm>
            <a:off x="5105400" y="2819400"/>
            <a:ext cx="4038600" cy="2590801"/>
          </a:xfrm>
        </p:spPr>
        <p:txBody>
          <a:bodyPr>
            <a:normAutofit fontScale="92500" lnSpcReduction="10000"/>
          </a:bodyPr>
          <a:lstStyle/>
          <a:p>
            <a:pPr>
              <a:buNone/>
            </a:pPr>
            <a:r>
              <a:rPr lang="en-US" sz="2600" dirty="0" err="1" smtClean="0">
                <a:latin typeface="Times New Roman" pitchFamily="18" charset="0"/>
                <a:cs typeface="Times New Roman" pitchFamily="18" charset="0"/>
              </a:rPr>
              <a:t>Nhóm</a:t>
            </a:r>
            <a:r>
              <a:rPr lang="en-US" sz="2600" dirty="0" smtClean="0">
                <a:latin typeface="Times New Roman" pitchFamily="18" charset="0"/>
                <a:cs typeface="Times New Roman" pitchFamily="18" charset="0"/>
              </a:rPr>
              <a:t> 7:</a:t>
            </a:r>
          </a:p>
          <a:p>
            <a:pPr algn="l"/>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Phạm</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Thị</a:t>
            </a:r>
            <a:r>
              <a:rPr lang="en-US" sz="2600" dirty="0" smtClean="0">
                <a:latin typeface="Times New Roman" pitchFamily="18" charset="0"/>
                <a:cs typeface="Times New Roman" pitchFamily="18" charset="0"/>
              </a:rPr>
              <a:t> Ly</a:t>
            </a:r>
          </a:p>
          <a:p>
            <a:pPr algn="l"/>
            <a:r>
              <a:rPr lang="en-US" sz="2600" dirty="0" err="1" smtClean="0">
                <a:latin typeface="Times New Roman" pitchFamily="18" charset="0"/>
                <a:cs typeface="Times New Roman" pitchFamily="18" charset="0"/>
              </a:rPr>
              <a:t>Huỳnh</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Châu</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Ngân</a:t>
            </a:r>
            <a:endParaRPr lang="en-US" sz="2600" dirty="0" smtClean="0">
              <a:latin typeface="Times New Roman" pitchFamily="18" charset="0"/>
              <a:cs typeface="Times New Roman" pitchFamily="18" charset="0"/>
            </a:endParaRPr>
          </a:p>
          <a:p>
            <a:pPr algn="l"/>
            <a:r>
              <a:rPr lang="en-US" sz="2600" dirty="0" err="1" smtClean="0">
                <a:latin typeface="Times New Roman" pitchFamily="18" charset="0"/>
                <a:cs typeface="Times New Roman" pitchFamily="18" charset="0"/>
              </a:rPr>
              <a:t>Chế</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Thị</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Thanh</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Hương</a:t>
            </a:r>
            <a:endParaRPr lang="en-US" sz="2600" dirty="0" smtClean="0">
              <a:latin typeface="Times New Roman" pitchFamily="18" charset="0"/>
              <a:cs typeface="Times New Roman" pitchFamily="18" charset="0"/>
            </a:endParaRPr>
          </a:p>
          <a:p>
            <a:pPr algn="l"/>
            <a:r>
              <a:rPr lang="en-US" sz="2600" dirty="0" err="1" smtClean="0">
                <a:latin typeface="Times New Roman" pitchFamily="18" charset="0"/>
                <a:cs typeface="Times New Roman" pitchFamily="18" charset="0"/>
              </a:rPr>
              <a:t>Đào</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Thị</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Thanh</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Vân</a:t>
            </a:r>
            <a:endParaRPr lang="en-US" sz="2600" dirty="0" smtClean="0">
              <a:latin typeface="Times New Roman" pitchFamily="18" charset="0"/>
              <a:cs typeface="Times New Roman" pitchFamily="18" charset="0"/>
            </a:endParaRPr>
          </a:p>
          <a:p>
            <a:pPr algn="l"/>
            <a:r>
              <a:rPr lang="en-US" sz="2600" dirty="0" err="1" smtClean="0">
                <a:latin typeface="Times New Roman" pitchFamily="18" charset="0"/>
                <a:cs typeface="Times New Roman" pitchFamily="18" charset="0"/>
              </a:rPr>
              <a:t>Đặng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Thị</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Thanh</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Hiền</a:t>
            </a:r>
            <a:endParaRPr lang="en-US" sz="2600" dirty="0" smtClean="0">
              <a:latin typeface="Times New Roman" pitchFamily="18" charset="0"/>
              <a:cs typeface="Times New Roman" pitchFamily="18" charset="0"/>
            </a:endParaRPr>
          </a:p>
          <a:p>
            <a:endParaRPr lang="en-US" dirty="0"/>
          </a:p>
        </p:txBody>
      </p:sp>
      <p:sp>
        <p:nvSpPr>
          <p:cNvPr id="4" name="Content Placeholder 3"/>
          <p:cNvSpPr>
            <a:spLocks noGrp="1"/>
          </p:cNvSpPr>
          <p:nvPr>
            <p:ph sz="half" idx="2"/>
          </p:nvPr>
        </p:nvSpPr>
        <p:spPr>
          <a:xfrm>
            <a:off x="609600" y="1600200"/>
            <a:ext cx="4343400" cy="4525963"/>
          </a:xfrm>
        </p:spPr>
        <p:txBody>
          <a:bodyPr>
            <a:normAutofit fontScale="92500" lnSpcReduction="10000"/>
          </a:bodyPr>
          <a:lstStyle/>
          <a:p>
            <a:pPr>
              <a:buNone/>
            </a:pPr>
            <a:r>
              <a:rPr lang="en-US" dirty="0" smtClean="0"/>
              <a:t> </a:t>
            </a:r>
            <a:r>
              <a:rPr lang="en-US" sz="3000" dirty="0" smtClean="0">
                <a:latin typeface="Times New Roman" pitchFamily="18" charset="0"/>
                <a:cs typeface="Times New Roman" pitchFamily="18" charset="0"/>
              </a:rPr>
              <a:t>I. </a:t>
            </a:r>
            <a:r>
              <a:rPr lang="en-US" sz="3000" dirty="0" err="1" smtClean="0">
                <a:latin typeface="Times New Roman" pitchFamily="18" charset="0"/>
                <a:cs typeface="Times New Roman" pitchFamily="18" charset="0"/>
              </a:rPr>
              <a:t>Bệnh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bạch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cầu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cấp</a:t>
            </a:r>
            <a:r>
              <a:rPr lang="en-US" sz="3000" dirty="0" smtClean="0">
                <a:latin typeface="Times New Roman" pitchFamily="18" charset="0"/>
                <a:cs typeface="Times New Roman" pitchFamily="18" charset="0"/>
              </a:rPr>
              <a:t> (Acute Myeloid Leukemia - AML)</a:t>
            </a:r>
          </a:p>
          <a:p>
            <a:pPr>
              <a:buNone/>
            </a:pPr>
            <a:r>
              <a:rPr lang="en-US" sz="3000" dirty="0" smtClean="0">
                <a:latin typeface="Times New Roman" pitchFamily="18" charset="0"/>
                <a:cs typeface="Times New Roman" pitchFamily="18" charset="0"/>
              </a:rPr>
              <a:t> II. </a:t>
            </a:r>
            <a:r>
              <a:rPr lang="en-US" sz="3000" dirty="0" err="1" smtClean="0">
                <a:latin typeface="Times New Roman" pitchFamily="18" charset="0"/>
                <a:cs typeface="Times New Roman" pitchFamily="18" charset="0"/>
              </a:rPr>
              <a:t>Bệnh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bạch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cầu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thể</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tuỷ</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mãn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tính</a:t>
            </a:r>
            <a:r>
              <a:rPr lang="en-US" sz="3000" dirty="0" smtClean="0">
                <a:latin typeface="Times New Roman" pitchFamily="18" charset="0"/>
                <a:cs typeface="Times New Roman" pitchFamily="18" charset="0"/>
              </a:rPr>
              <a:t> (Chronic Myeloid Leukemia - CML) </a:t>
            </a:r>
          </a:p>
          <a:p>
            <a:pPr>
              <a:buNone/>
            </a:pPr>
            <a:r>
              <a:rPr lang="en-US" sz="3000" dirty="0" smtClean="0">
                <a:latin typeface="Times New Roman" pitchFamily="18" charset="0"/>
                <a:cs typeface="Times New Roman" pitchFamily="18" charset="0"/>
              </a:rPr>
              <a:t>III. </a:t>
            </a:r>
            <a:r>
              <a:rPr lang="en-US" sz="3000" dirty="0" err="1" smtClean="0">
                <a:latin typeface="Times New Roman" pitchFamily="18" charset="0"/>
                <a:cs typeface="Times New Roman" pitchFamily="18" charset="0"/>
              </a:rPr>
              <a:t>Bệnh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bạch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cầu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thể</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lympho</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mạn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tính</a:t>
            </a:r>
            <a:r>
              <a:rPr lang="en-US" sz="3000" dirty="0" smtClean="0">
                <a:latin typeface="Times New Roman" pitchFamily="18" charset="0"/>
                <a:cs typeface="Times New Roman" pitchFamily="18" charset="0"/>
              </a:rPr>
              <a:t> (Chronic Lymphoid Leukemia - CCL)</a:t>
            </a:r>
            <a:endParaRPr lang="en-US" sz="3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0"/>
            <a:ext cx="8305800" cy="1524001"/>
          </a:xfrm>
        </p:spPr>
        <p:txBody>
          <a:bodyPr>
            <a:noAutofit/>
          </a:bodyPr>
          <a:lstStyle/>
          <a:p>
            <a:pPr algn="l"/>
            <a:r>
              <a:rPr lang="en-US" sz="3600" dirty="0" smtClean="0">
                <a:solidFill>
                  <a:srgbClr val="C00000"/>
                </a:solidFill>
                <a:latin typeface="Times New Roman" pitchFamily="18" charset="0"/>
                <a:cs typeface="Times New Roman" pitchFamily="18" charset="0"/>
              </a:rPr>
              <a:t>III. </a:t>
            </a:r>
            <a:r>
              <a:rPr lang="en-US" sz="3600" dirty="0" err="1" smtClean="0">
                <a:solidFill>
                  <a:srgbClr val="C00000"/>
                </a:solidFill>
                <a:latin typeface="Times New Roman" pitchFamily="18" charset="0"/>
                <a:cs typeface="Times New Roman" pitchFamily="18" charset="0"/>
              </a:rPr>
              <a:t>Bệnh</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bạch</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cầu</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thể</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lympho</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mạn</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tính</a:t>
            </a:r>
            <a:r>
              <a:rPr lang="en-US" sz="3600" dirty="0" smtClean="0">
                <a:solidFill>
                  <a:srgbClr val="C00000"/>
                </a:solidFill>
                <a:latin typeface="Times New Roman" pitchFamily="18" charset="0"/>
                <a:cs typeface="Times New Roman" pitchFamily="18" charset="0"/>
              </a:rPr>
              <a:t> (Chronic Lymphoid Leukemia-CLL)</a:t>
            </a:r>
            <a:endParaRPr lang="en-US" sz="3600" dirty="0">
              <a:solidFill>
                <a:srgbClr val="C0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381000" y="1600200"/>
            <a:ext cx="3962400" cy="4572000"/>
          </a:xfrm>
        </p:spPr>
        <p:txBody>
          <a:bodyPr>
            <a:normAutofit/>
          </a:bodyPr>
          <a:lstStyle/>
          <a:p>
            <a:pPr algn="l"/>
            <a:r>
              <a:rPr lang="en-US" sz="2400" dirty="0" smtClean="0">
                <a:solidFill>
                  <a:srgbClr val="002060"/>
                </a:solidFill>
                <a:latin typeface="Times New Roman" pitchFamily="18" charset="0"/>
                <a:cs typeface="Times New Roman" pitchFamily="18" charset="0"/>
              </a:rPr>
              <a:t>1. </a:t>
            </a:r>
            <a:r>
              <a:rPr lang="en-US" sz="2400" dirty="0" err="1" smtClean="0">
                <a:solidFill>
                  <a:srgbClr val="002060"/>
                </a:solidFill>
                <a:latin typeface="Times New Roman" pitchFamily="18" charset="0"/>
                <a:cs typeface="Times New Roman" pitchFamily="18" charset="0"/>
              </a:rPr>
              <a:t>định</a:t>
            </a:r>
            <a:r>
              <a:rPr lang="en-US" sz="2400" dirty="0" smtClean="0">
                <a:solidFill>
                  <a:srgbClr val="002060"/>
                </a:solidFill>
                <a:latin typeface="Times New Roman" pitchFamily="18" charset="0"/>
                <a:cs typeface="Times New Roman" pitchFamily="18" charset="0"/>
              </a:rPr>
              <a:t> </a:t>
            </a:r>
            <a:r>
              <a:rPr lang="en-US" sz="2400" dirty="0" err="1" smtClean="0">
                <a:solidFill>
                  <a:srgbClr val="002060"/>
                </a:solidFill>
                <a:latin typeface="Times New Roman" pitchFamily="18" charset="0"/>
                <a:cs typeface="Times New Roman" pitchFamily="18" charset="0"/>
              </a:rPr>
              <a:t>nghĩa</a:t>
            </a:r>
            <a:endParaRPr lang="en-US" sz="2400" dirty="0" smtClean="0">
              <a:solidFill>
                <a:srgbClr val="002060"/>
              </a:solidFill>
              <a:latin typeface="Times New Roman" pitchFamily="18" charset="0"/>
              <a:cs typeface="Times New Roman" pitchFamily="18" charset="0"/>
            </a:endParaRPr>
          </a:p>
          <a:p>
            <a:pPr algn="l"/>
            <a:r>
              <a:rPr lang="en-US" sz="2400" dirty="0" err="1" smtClean="0">
                <a:solidFill>
                  <a:schemeClr val="tx1"/>
                </a:solidFill>
                <a:latin typeface="Times New Roman" pitchFamily="18" charset="0"/>
                <a:cs typeface="Times New Roman" pitchFamily="18" charset="0"/>
              </a:rPr>
              <a:t>Là</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bệnh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ác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tính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của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dòng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lympho</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bào</a:t>
            </a:r>
            <a:r>
              <a:rPr lang="en-US" sz="2400" dirty="0" smtClean="0">
                <a:solidFill>
                  <a:schemeClr val="tx1"/>
                </a:solidFill>
                <a:latin typeface="Times New Roman" pitchFamily="18" charset="0"/>
                <a:cs typeface="Times New Roman" pitchFamily="18" charset="0"/>
              </a:rPr>
              <a:t> B </a:t>
            </a:r>
            <a:r>
              <a:rPr lang="en-US" sz="2400" dirty="0" err="1" smtClean="0">
                <a:solidFill>
                  <a:schemeClr val="tx1"/>
                </a:solidFill>
                <a:latin typeface="Times New Roman" pitchFamily="18" charset="0"/>
                <a:cs typeface="Times New Roman" pitchFamily="18" charset="0"/>
              </a:rPr>
              <a:t>với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sự</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tích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tụ</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các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dòng</a:t>
            </a:r>
            <a:r>
              <a:rPr lang="en-US" sz="2400" dirty="0" smtClean="0">
                <a:solidFill>
                  <a:schemeClr val="tx1"/>
                </a:solidFill>
                <a:latin typeface="Times New Roman" pitchFamily="18" charset="0"/>
                <a:cs typeface="Times New Roman" pitchFamily="18" charset="0"/>
              </a:rPr>
              <a:t> LP </a:t>
            </a:r>
            <a:r>
              <a:rPr lang="en-US" sz="2400" dirty="0" err="1" smtClean="0">
                <a:solidFill>
                  <a:schemeClr val="tx1"/>
                </a:solidFill>
                <a:latin typeface="Times New Roman" pitchFamily="18" charset="0"/>
                <a:cs typeface="Times New Roman" pitchFamily="18" charset="0"/>
              </a:rPr>
              <a:t>bào</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đời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sống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dài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nhưng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khả</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năng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đáp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ứng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miễn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dịch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kém</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với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các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kháng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nguyên</a:t>
            </a:r>
            <a:endParaRPr lang="en-US" sz="2400" dirty="0" smtClean="0">
              <a:solidFill>
                <a:schemeClr val="tx1"/>
              </a:solidFill>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4343400" y="1447800"/>
            <a:ext cx="4495800" cy="4800600"/>
          </a:xfrm>
          <a:prstGeom prst="rect">
            <a:avLst/>
          </a:prstGeom>
        </p:spPr>
      </p:pic>
    </p:spTree>
    <p:extLst>
      <p:ext uri="{BB962C8B-B14F-4D97-AF65-F5344CB8AC3E}">
        <p14:creationId xmlns="" xmlns:p14="http://schemas.microsoft.com/office/powerpoint/2010/main" val="33599852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0"/>
            <a:ext cx="8229600" cy="1143000"/>
          </a:xfrm>
        </p:spPr>
        <p:txBody>
          <a:bodyPr>
            <a:noAutofit/>
          </a:bodyPr>
          <a:lstStyle/>
          <a:p>
            <a:pPr algn="l"/>
            <a:r>
              <a:rPr lang="en-US" sz="3600" dirty="0" smtClean="0">
                <a:solidFill>
                  <a:srgbClr val="C00000"/>
                </a:solidFill>
                <a:latin typeface="Times New Roman" pitchFamily="18" charset="0"/>
                <a:cs typeface="Times New Roman" pitchFamily="18" charset="0"/>
              </a:rPr>
              <a:t>III. </a:t>
            </a:r>
            <a:r>
              <a:rPr lang="en-US" sz="3600" dirty="0" err="1" smtClean="0">
                <a:solidFill>
                  <a:srgbClr val="C00000"/>
                </a:solidFill>
                <a:latin typeface="Times New Roman" pitchFamily="18" charset="0"/>
                <a:cs typeface="Times New Roman" pitchFamily="18" charset="0"/>
              </a:rPr>
              <a:t>Bệnh</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bạch</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cầu</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thể</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lympho</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mạn</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tính</a:t>
            </a:r>
            <a:r>
              <a:rPr lang="en-US" sz="3600" dirty="0" smtClean="0">
                <a:solidFill>
                  <a:srgbClr val="C00000"/>
                </a:solidFill>
                <a:latin typeface="Times New Roman" pitchFamily="18" charset="0"/>
                <a:cs typeface="Times New Roman" pitchFamily="18" charset="0"/>
              </a:rPr>
              <a:t> (Chronic Lymphoid Leukemia-CLL)</a:t>
            </a:r>
            <a:endParaRPr lang="en-US" sz="3600" dirty="0"/>
          </a:p>
        </p:txBody>
      </p:sp>
      <p:sp>
        <p:nvSpPr>
          <p:cNvPr id="3" name="Content Placeholder 2"/>
          <p:cNvSpPr>
            <a:spLocks noGrp="1"/>
          </p:cNvSpPr>
          <p:nvPr>
            <p:ph idx="1"/>
          </p:nvPr>
        </p:nvSpPr>
        <p:spPr>
          <a:xfrm>
            <a:off x="381000" y="1143000"/>
            <a:ext cx="6477000" cy="5715000"/>
          </a:xfrm>
        </p:spPr>
        <p:txBody>
          <a:bodyPr>
            <a:normAutofit/>
          </a:bodyPr>
          <a:lstStyle/>
          <a:p>
            <a:pPr marL="0" indent="0">
              <a:buNone/>
            </a:pPr>
            <a:r>
              <a:rPr lang="en-US" sz="2400" dirty="0" smtClean="0">
                <a:solidFill>
                  <a:srgbClr val="002060"/>
                </a:solidFill>
                <a:latin typeface="Times New Roman" pitchFamily="18" charset="0"/>
                <a:cs typeface="Times New Roman" pitchFamily="18" charset="0"/>
              </a:rPr>
              <a:t>2. </a:t>
            </a:r>
            <a:r>
              <a:rPr lang="en-US" sz="2400" dirty="0" err="1" smtClean="0">
                <a:solidFill>
                  <a:srgbClr val="002060"/>
                </a:solidFill>
                <a:latin typeface="Times New Roman" pitchFamily="18" charset="0"/>
                <a:cs typeface="Times New Roman" pitchFamily="18" charset="0"/>
              </a:rPr>
              <a:t>triệu</a:t>
            </a:r>
            <a:r>
              <a:rPr lang="en-US" sz="2400" dirty="0" smtClean="0">
                <a:solidFill>
                  <a:srgbClr val="002060"/>
                </a:solidFill>
                <a:latin typeface="Times New Roman" pitchFamily="18" charset="0"/>
                <a:cs typeface="Times New Roman" pitchFamily="18" charset="0"/>
              </a:rPr>
              <a:t> </a:t>
            </a:r>
            <a:r>
              <a:rPr lang="en-US" sz="2400" dirty="0" err="1" smtClean="0">
                <a:solidFill>
                  <a:srgbClr val="002060"/>
                </a:solidFill>
                <a:latin typeface="Times New Roman" pitchFamily="18" charset="0"/>
                <a:cs typeface="Times New Roman" pitchFamily="18" charset="0"/>
              </a:rPr>
              <a:t>chứng</a:t>
            </a:r>
            <a:endParaRPr lang="en-US" sz="2400" dirty="0" smtClean="0">
              <a:solidFill>
                <a:srgbClr val="002060"/>
              </a:solidFill>
              <a:latin typeface="Times New Roman" pitchFamily="18" charset="0"/>
              <a:cs typeface="Times New Roman" pitchFamily="18" charset="0"/>
            </a:endParaRPr>
          </a:p>
          <a:p>
            <a:pPr>
              <a:buFont typeface="Wingdings" pitchFamily="2" charset="2"/>
              <a:buChar char="v"/>
            </a:pPr>
            <a:r>
              <a:rPr lang="en-US" sz="2400" dirty="0" err="1" smtClean="0">
                <a:latin typeface="Times New Roman" pitchFamily="18" charset="0"/>
                <a:cs typeface="Times New Roman" pitchFamily="18" charset="0"/>
              </a:rPr>
              <a:t>Lâm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sàng</a:t>
            </a:r>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&gt; 50 </a:t>
            </a:r>
            <a:r>
              <a:rPr lang="en-US" sz="2400" dirty="0" err="1" smtClean="0">
                <a:latin typeface="Times New Roman" pitchFamily="18" charset="0"/>
                <a:cs typeface="Times New Roman" pitchFamily="18" charset="0"/>
              </a:rPr>
              <a:t>tuổi</a:t>
            </a:r>
            <a:endParaRPr lang="en-US" sz="2400" dirty="0" smtClean="0">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Giảm</a:t>
            </a:r>
            <a:r>
              <a:rPr lang="en-US" sz="2400" dirty="0" smtClean="0">
                <a:latin typeface="Times New Roman" pitchFamily="18" charset="0"/>
                <a:cs typeface="Times New Roman" pitchFamily="18" charset="0"/>
              </a:rPr>
              <a:t> MD , </a:t>
            </a:r>
            <a:r>
              <a:rPr lang="en-US" sz="2400" dirty="0" err="1" smtClean="0">
                <a:latin typeface="Times New Roman" pitchFamily="18" charset="0"/>
                <a:cs typeface="Times New Roman" pitchFamily="18" charset="0"/>
              </a:rPr>
              <a:t>tổn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tủy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xương,thâm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nhiễm</a:t>
            </a:r>
            <a:r>
              <a:rPr lang="en-US" sz="2400" dirty="0" smtClean="0">
                <a:latin typeface="Times New Roman" pitchFamily="18" charset="0"/>
                <a:cs typeface="Times New Roman" pitchFamily="18" charset="0"/>
              </a:rPr>
              <a:t> LP </a:t>
            </a:r>
          </a:p>
          <a:p>
            <a:r>
              <a:rPr lang="en-US" sz="2400" dirty="0" err="1" smtClean="0">
                <a:latin typeface="Times New Roman" pitchFamily="18" charset="0"/>
                <a:cs typeface="Times New Roman" pitchFamily="18" charset="0"/>
              </a:rPr>
              <a:t>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hạch</a:t>
            </a:r>
            <a:r>
              <a:rPr lang="en-US" sz="2400" dirty="0" smtClean="0">
                <a:latin typeface="Times New Roman" pitchFamily="18" charset="0"/>
                <a:cs typeface="Times New Roman" pitchFamily="18" charset="0"/>
              </a:rPr>
              <a:t> to</a:t>
            </a:r>
          </a:p>
          <a:p>
            <a:pPr marL="0" indent="0">
              <a:buNone/>
            </a:pPr>
            <a:r>
              <a:rPr lang="en-US" sz="2400" dirty="0" err="1" smtClean="0">
                <a:latin typeface="Times New Roman" pitchFamily="18" charset="0"/>
                <a:cs typeface="Times New Roman" pitchFamily="18" charset="0"/>
              </a:rPr>
              <a:t>Giai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thiếu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máu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xuất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huyết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chuyển</a:t>
            </a:r>
            <a:r>
              <a:rPr lang="en-US" sz="2400" dirty="0" smtClean="0">
                <a:latin typeface="Times New Roman" pitchFamily="18" charset="0"/>
                <a:cs typeface="Times New Roman" pitchFamily="18" charset="0"/>
              </a:rPr>
              <a:t> U LP </a:t>
            </a:r>
            <a:r>
              <a:rPr lang="en-US" sz="2400" dirty="0" err="1" smtClean="0">
                <a:latin typeface="Times New Roman" pitchFamily="18" charset="0"/>
                <a:cs typeface="Times New Roman" pitchFamily="18" charset="0"/>
              </a:rPr>
              <a:t>tế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lớn</a:t>
            </a:r>
            <a:endParaRPr lang="en-US" sz="2400" dirty="0" smtClean="0">
              <a:latin typeface="Times New Roman" pitchFamily="18" charset="0"/>
              <a:cs typeface="Times New Roman" pitchFamily="18" charset="0"/>
            </a:endParaRPr>
          </a:p>
          <a:p>
            <a:pPr>
              <a:buFont typeface="Wingdings" pitchFamily="2" charset="2"/>
              <a:buChar char="v"/>
            </a:pPr>
            <a:r>
              <a:rPr lang="en-US" sz="2400" dirty="0" err="1" smtClean="0">
                <a:latin typeface="Times New Roman" pitchFamily="18" charset="0"/>
                <a:cs typeface="Times New Roman" pitchFamily="18" charset="0"/>
              </a:rPr>
              <a:t>Cận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lâm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sàng</a:t>
            </a:r>
            <a:r>
              <a:rPr lang="en-US" sz="2400" dirty="0" smtClean="0">
                <a:latin typeface="Times New Roman" pitchFamily="18" charset="0"/>
                <a:cs typeface="Times New Roman" pitchFamily="18" charset="0"/>
              </a:rPr>
              <a:t>:</a:t>
            </a:r>
          </a:p>
          <a:p>
            <a:pPr marL="0" indent="0">
              <a:buNone/>
            </a:pP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sl</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tăng</a:t>
            </a:r>
            <a:r>
              <a:rPr lang="en-US" sz="2400" dirty="0" smtClean="0">
                <a:latin typeface="Times New Roman" pitchFamily="18" charset="0"/>
                <a:cs typeface="Times New Roman" pitchFamily="18" charset="0"/>
              </a:rPr>
              <a:t> &gt;20.000/mm3.</a:t>
            </a:r>
          </a:p>
          <a:p>
            <a:pPr marL="0" indent="0">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bc</a:t>
            </a:r>
            <a:r>
              <a:rPr lang="en-US" sz="2400" dirty="0" smtClean="0">
                <a:latin typeface="Times New Roman" pitchFamily="18" charset="0"/>
                <a:cs typeface="Times New Roman" pitchFamily="18" charset="0"/>
              </a:rPr>
              <a:t> LP 75-98%</a:t>
            </a:r>
          </a:p>
          <a:p>
            <a:pPr>
              <a:buFontTx/>
              <a:buChar char="-"/>
            </a:pP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LP </a:t>
            </a:r>
            <a:r>
              <a:rPr lang="en-US" sz="2400" dirty="0" err="1" smtClean="0">
                <a:latin typeface="Times New Roman" pitchFamily="18" charset="0"/>
                <a:cs typeface="Times New Roman" pitchFamily="18" charset="0"/>
              </a:rPr>
              <a:t>tb</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nhỏ</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nhiễm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tủy</a:t>
            </a:r>
            <a:endParaRPr lang="en-US" sz="2400" dirty="0" smtClean="0">
              <a:latin typeface="Times New Roman" pitchFamily="18" charset="0"/>
              <a:cs typeface="Times New Roman" pitchFamily="18" charset="0"/>
            </a:endParaRPr>
          </a:p>
          <a:p>
            <a:pPr>
              <a:buFontTx/>
              <a:buChar char="-"/>
            </a:pPr>
            <a:r>
              <a:rPr lang="en-US" sz="2400" dirty="0" err="1" smtClean="0">
                <a:latin typeface="Times New Roman" pitchFamily="18" charset="0"/>
                <a:cs typeface="Times New Roman" pitchFamily="18" charset="0"/>
              </a:rPr>
              <a:t>Giảm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gama</a:t>
            </a:r>
            <a:r>
              <a:rPr lang="en-US" sz="2400" dirty="0" smtClean="0">
                <a:latin typeface="Times New Roman" pitchFamily="18" charset="0"/>
                <a:cs typeface="Times New Roman" pitchFamily="18" charset="0"/>
              </a:rPr>
              <a:t>-globulin </a:t>
            </a:r>
            <a:r>
              <a:rPr lang="en-US" sz="2400" dirty="0" err="1" smtClean="0">
                <a:latin typeface="Times New Roman" pitchFamily="18" charset="0"/>
                <a:cs typeface="Times New Roman" pitchFamily="18" charset="0"/>
              </a:rPr>
              <a:t>huyết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thanh</a:t>
            </a:r>
            <a:endParaRPr lang="en-US" sz="2400" dirty="0" smtClean="0">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858000" y="1676400"/>
            <a:ext cx="2286000" cy="2666999"/>
          </a:xfrm>
          <a:prstGeom prst="rect">
            <a:avLst/>
          </a:prstGeom>
        </p:spPr>
      </p:pic>
      <p:pic>
        <p:nvPicPr>
          <p:cNvPr id="5" name="Picture 4"/>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5419872" y="4343400"/>
            <a:ext cx="3724128" cy="2152650"/>
          </a:xfrm>
          <a:prstGeom prst="rect">
            <a:avLst/>
          </a:prstGeom>
        </p:spPr>
      </p:pic>
    </p:spTree>
    <p:extLst>
      <p:ext uri="{BB962C8B-B14F-4D97-AF65-F5344CB8AC3E}">
        <p14:creationId xmlns="" xmlns:p14="http://schemas.microsoft.com/office/powerpoint/2010/main" val="28470475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0"/>
            <a:ext cx="8229600" cy="1295400"/>
          </a:xfrm>
        </p:spPr>
        <p:txBody>
          <a:bodyPr>
            <a:noAutofit/>
          </a:bodyPr>
          <a:lstStyle/>
          <a:p>
            <a:pPr algn="l"/>
            <a:r>
              <a:rPr lang="en-US" sz="3600" dirty="0" smtClean="0">
                <a:solidFill>
                  <a:srgbClr val="C00000"/>
                </a:solidFill>
                <a:latin typeface="Times New Roman" pitchFamily="18" charset="0"/>
                <a:cs typeface="Times New Roman" pitchFamily="18" charset="0"/>
              </a:rPr>
              <a:t>III. </a:t>
            </a:r>
            <a:r>
              <a:rPr lang="en-US" sz="3600" dirty="0" err="1" smtClean="0">
                <a:solidFill>
                  <a:srgbClr val="C00000"/>
                </a:solidFill>
                <a:latin typeface="Times New Roman" pitchFamily="18" charset="0"/>
                <a:cs typeface="Times New Roman" pitchFamily="18" charset="0"/>
              </a:rPr>
              <a:t>Bệnh</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bạch</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cầu</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thể</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lympho</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mạn</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tính</a:t>
            </a:r>
            <a:r>
              <a:rPr lang="en-US" sz="3600" dirty="0" smtClean="0">
                <a:solidFill>
                  <a:srgbClr val="C00000"/>
                </a:solidFill>
                <a:latin typeface="Times New Roman" pitchFamily="18" charset="0"/>
                <a:cs typeface="Times New Roman" pitchFamily="18" charset="0"/>
              </a:rPr>
              <a:t> (Chronic Lymphoid Leukemia-CLL)</a:t>
            </a:r>
            <a:endParaRPr lang="en-US" sz="3600" dirty="0"/>
          </a:p>
        </p:txBody>
      </p:sp>
      <p:sp>
        <p:nvSpPr>
          <p:cNvPr id="3" name="Content Placeholder 2"/>
          <p:cNvSpPr>
            <a:spLocks noGrp="1"/>
          </p:cNvSpPr>
          <p:nvPr>
            <p:ph idx="1"/>
          </p:nvPr>
        </p:nvSpPr>
        <p:spPr>
          <a:xfrm>
            <a:off x="457200" y="1219200"/>
            <a:ext cx="8229600" cy="4906963"/>
          </a:xfrm>
        </p:spPr>
        <p:txBody>
          <a:bodyPr>
            <a:normAutofit/>
          </a:bodyPr>
          <a:lstStyle/>
          <a:p>
            <a:pPr marL="0" indent="0">
              <a:buNone/>
            </a:pPr>
            <a:r>
              <a:rPr lang="en-US" sz="2400" dirty="0" smtClean="0">
                <a:solidFill>
                  <a:srgbClr val="002060"/>
                </a:solidFill>
                <a:latin typeface="Times New Roman" pitchFamily="18" charset="0"/>
                <a:cs typeface="Times New Roman" pitchFamily="18" charset="0"/>
              </a:rPr>
              <a:t>3. </a:t>
            </a:r>
            <a:r>
              <a:rPr lang="en-US" sz="2400" dirty="0" err="1" smtClean="0">
                <a:solidFill>
                  <a:srgbClr val="002060"/>
                </a:solidFill>
                <a:latin typeface="Times New Roman" pitchFamily="18" charset="0"/>
                <a:cs typeface="Times New Roman" pitchFamily="18" charset="0"/>
              </a:rPr>
              <a:t>điều</a:t>
            </a:r>
            <a:r>
              <a:rPr lang="en-US" sz="2400" dirty="0" smtClean="0">
                <a:solidFill>
                  <a:srgbClr val="002060"/>
                </a:solidFill>
                <a:latin typeface="Times New Roman" pitchFamily="18" charset="0"/>
                <a:cs typeface="Times New Roman" pitchFamily="18" charset="0"/>
              </a:rPr>
              <a:t> </a:t>
            </a:r>
            <a:r>
              <a:rPr lang="en-US" sz="2400" dirty="0" err="1" smtClean="0">
                <a:solidFill>
                  <a:srgbClr val="002060"/>
                </a:solidFill>
                <a:latin typeface="Times New Roman" pitchFamily="18" charset="0"/>
                <a:cs typeface="Times New Roman" pitchFamily="18" charset="0"/>
              </a:rPr>
              <a:t>trị</a:t>
            </a:r>
            <a:endParaRPr lang="en-US" sz="2400" dirty="0" smtClean="0">
              <a:solidFill>
                <a:srgbClr val="002060"/>
              </a:solidFill>
              <a:latin typeface="Times New Roman" pitchFamily="18" charset="0"/>
              <a:cs typeface="Times New Roman" pitchFamily="18" charset="0"/>
            </a:endParaRPr>
          </a:p>
          <a:p>
            <a:pPr marL="0" indent="0">
              <a:buNone/>
            </a:pP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thiếu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máu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thiếu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hạch</a:t>
            </a:r>
            <a:r>
              <a:rPr lang="en-US" sz="2400" dirty="0" smtClean="0">
                <a:latin typeface="Times New Roman" pitchFamily="18" charset="0"/>
                <a:cs typeface="Times New Roman" pitchFamily="18" charset="0"/>
              </a:rPr>
              <a:t> to</a:t>
            </a:r>
          </a:p>
          <a:p>
            <a:pPr marL="0" indent="0">
              <a:buNone/>
            </a:pP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thuốc:phối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hợp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chlorambucil</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prednisolon</a:t>
            </a:r>
            <a:endParaRPr lang="en-US" sz="2400" dirty="0" smtClean="0">
              <a:latin typeface="Times New Roman" pitchFamily="18" charset="0"/>
              <a:cs typeface="Times New Roman" pitchFamily="18" charset="0"/>
            </a:endParaRPr>
          </a:p>
          <a:p>
            <a:pPr marL="0" indent="0">
              <a:buNone/>
            </a:pP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cắt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nếu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thuốc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kém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quả</a:t>
            </a:r>
            <a:endParaRPr lang="en-US" sz="2400" dirty="0" smtClean="0">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hút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thuốc</a:t>
            </a:r>
            <a:endParaRPr lang="en-US" sz="2400" dirty="0" smtClean="0">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Tránh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hóa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phóng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xạ</a:t>
            </a:r>
            <a:endParaRPr lang="en-US" sz="2400" dirty="0" smtClean="0">
              <a:latin typeface="Times New Roman" pitchFamily="18" charset="0"/>
              <a:cs typeface="Times New Roman" pitchFamily="18" charset="0"/>
            </a:endParaRPr>
          </a:p>
          <a:p>
            <a:pPr marL="0" indent="0">
              <a:buNone/>
            </a:pPr>
            <a:endParaRPr lang="en-US" sz="2400" dirty="0">
              <a:latin typeface="Times New Roman" pitchFamily="18" charset="0"/>
              <a:cs typeface="Times New Roman" pitchFamily="18" charset="0"/>
            </a:endParaRPr>
          </a:p>
        </p:txBody>
      </p:sp>
      <p:pic>
        <p:nvPicPr>
          <p:cNvPr id="5" name="Picture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762000" y="4419600"/>
            <a:ext cx="5410200" cy="2152650"/>
          </a:xfrm>
          <a:prstGeom prst="rect">
            <a:avLst/>
          </a:prstGeom>
        </p:spPr>
      </p:pic>
      <p:sp>
        <p:nvSpPr>
          <p:cNvPr id="6" name="Rectangle 5"/>
          <p:cNvSpPr/>
          <p:nvPr/>
        </p:nvSpPr>
        <p:spPr>
          <a:xfrm>
            <a:off x="6324600" y="5638800"/>
            <a:ext cx="2438400" cy="685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smtClean="0">
                <a:latin typeface="Times New Roman" pitchFamily="18" charset="0"/>
                <a:cs typeface="Times New Roman" pitchFamily="18" charset="0"/>
              </a:rPr>
              <a:t>4USD/</a:t>
            </a:r>
            <a:r>
              <a:rPr lang="en-US" sz="2400" dirty="0" err="1" smtClean="0">
                <a:latin typeface="Times New Roman" pitchFamily="18" charset="0"/>
                <a:cs typeface="Times New Roman" pitchFamily="18" charset="0"/>
              </a:rPr>
              <a:t>viên</a:t>
            </a:r>
            <a:endParaRPr lang="en-US"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32268794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smtClean="0">
                <a:latin typeface="Times New Roman" pitchFamily="18" charset="0"/>
                <a:cs typeface="Times New Roman" pitchFamily="18" charset="0"/>
              </a:rPr>
              <a:t>Nguồn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tham</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khảo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chính</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4678363"/>
          </a:xfrm>
        </p:spPr>
        <p:txBody>
          <a:bodyPr>
            <a:normAutofit/>
          </a:bodyPr>
          <a:lstStyle/>
          <a:p>
            <a:pPr>
              <a:buNone/>
            </a:pPr>
            <a:r>
              <a:rPr lang="en-US" dirty="0" smtClean="0">
                <a:hlinkClick r:id="rId2"/>
              </a:rPr>
              <a:t>http://www.nguyenphuchoc199.com/uploads/7/2/6/7/72679/7.4_c%C3%A1c_benh_bach_cau.pdf</a:t>
            </a:r>
            <a:endParaRPr lang="en-US" dirty="0" smtClean="0"/>
          </a:p>
          <a:p>
            <a:pPr>
              <a:buNone/>
            </a:pPr>
            <a:r>
              <a:rPr lang="en-US" dirty="0" smtClean="0">
                <a:hlinkClick r:id="rId3"/>
              </a:rPr>
              <a:t>https://vietmedix.com/Drug/drug-daunorubicin.684.html</a:t>
            </a:r>
            <a:endParaRPr lang="en-US" dirty="0" smtClean="0"/>
          </a:p>
          <a:p>
            <a:pPr>
              <a:buNone/>
            </a:pPr>
            <a:r>
              <a:rPr lang="en-US" dirty="0" err="1" smtClean="0">
                <a:latin typeface="Times New Roman" pitchFamily="18" charset="0"/>
                <a:cs typeface="Times New Roman" pitchFamily="18" charset="0"/>
              </a:rPr>
              <a:t>Giáo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tân</a:t>
            </a:r>
            <a:endParaRPr lang="en-US"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a:t>
            </a:r>
          </a:p>
          <a:p>
            <a:pPr>
              <a:buNone/>
            </a:pPr>
            <a:r>
              <a:rPr lang="en-US" sz="2400" dirty="0" smtClean="0">
                <a:latin typeface="Times New Roman" pitchFamily="18" charset="0"/>
                <a:cs typeface="Times New Roman" pitchFamily="18" charset="0"/>
              </a:rPr>
              <a:t>    </a:t>
            </a:r>
            <a:r>
              <a:rPr lang="en-US" sz="360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CẢM ƠN CÁC BẠN ĐÃ LẮNG NGHE</a:t>
            </a:r>
            <a:endParaRPr lang="en-US" sz="3600"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diamond(in)">
                                      <p:cBhvr>
                                        <p:cTn id="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a:bodyPr>
          <a:lstStyle/>
          <a:p>
            <a:r>
              <a:rPr lang="en-US" sz="4000" dirty="0" smtClean="0">
                <a:solidFill>
                  <a:srgbClr val="FF0000"/>
                </a:solidFill>
                <a:latin typeface="Times New Roman" pitchFamily="18" charset="0"/>
                <a:cs typeface="Times New Roman" pitchFamily="18" charset="0"/>
              </a:rPr>
              <a:t>CÁC BỆNH BẠCH CẦU</a:t>
            </a:r>
            <a:endParaRPr lang="en-US" sz="4000" dirty="0">
              <a:solidFill>
                <a:srgbClr val="FF0000"/>
              </a:solidFill>
              <a:latin typeface="Times New Roman" pitchFamily="18" charset="0"/>
              <a:cs typeface="Times New Roman" pitchFamily="18" charset="0"/>
            </a:endParaRPr>
          </a:p>
        </p:txBody>
      </p:sp>
      <p:sp>
        <p:nvSpPr>
          <p:cNvPr id="5" name="Content Placeholder 4"/>
          <p:cNvSpPr>
            <a:spLocks noGrp="1"/>
          </p:cNvSpPr>
          <p:nvPr>
            <p:ph idx="1"/>
          </p:nvPr>
        </p:nvSpPr>
        <p:spPr>
          <a:xfrm>
            <a:off x="457200" y="1219200"/>
            <a:ext cx="8229600" cy="4906963"/>
          </a:xfrm>
        </p:spPr>
        <p:txBody>
          <a:bodyPr>
            <a:normAutofit/>
          </a:bodyPr>
          <a:lstStyle/>
          <a:p>
            <a:pPr>
              <a:buFontTx/>
              <a:buChar char="-"/>
            </a:pPr>
            <a:r>
              <a:rPr lang="vi-VN" sz="2400" dirty="0" smtClean="0">
                <a:latin typeface="Times New Roman" pitchFamily="18" charset="0"/>
                <a:cs typeface="Times New Roman" pitchFamily="18" charset="0"/>
              </a:rPr>
              <a:t>Bệnh bạch cầu xảy ra khi cơ thể bắt đầu</a:t>
            </a:r>
            <a:r>
              <a:rPr lang="en-US" sz="2400" dirty="0">
                <a:latin typeface="Times New Roman" pitchFamily="18" charset="0"/>
                <a:cs typeface="Times New Roman" pitchFamily="18" charset="0"/>
              </a:rPr>
              <a:t> </a:t>
            </a:r>
            <a:r>
              <a:rPr lang="vi-VN" sz="2400" dirty="0" smtClean="0">
                <a:latin typeface="Times New Roman" pitchFamily="18" charset="0"/>
                <a:cs typeface="Times New Roman" pitchFamily="18" charset="0"/>
              </a:rPr>
              <a:t>tích tụ bạch cầu bất bình thường.</a:t>
            </a:r>
            <a:endParaRPr lang="en-US" sz="2400" dirty="0" smtClean="0">
              <a:latin typeface="Times New Roman" pitchFamily="18" charset="0"/>
              <a:cs typeface="Times New Roman" pitchFamily="18" charset="0"/>
            </a:endParaRPr>
          </a:p>
          <a:p>
            <a:pPr>
              <a:buFontTx/>
              <a:buChar char="-"/>
            </a:pPr>
            <a:r>
              <a:rPr lang="vi-VN" sz="2400" dirty="0" smtClean="0">
                <a:latin typeface="Times New Roman" pitchFamily="18" charset="0"/>
                <a:cs typeface="Times New Roman" pitchFamily="18" charset="0"/>
              </a:rPr>
              <a:t>Tế bào trở thành ‘bất bình thường’ vì chúng không thể trưởng thành trọn vẹn. Tình trạng không thể trưởng thành trọn vẹn này là yếu tố chính gây ra bệnh bạch cầu. Những tế bào</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còn non</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tích tụ trong cơ thể </a:t>
            </a:r>
            <a:endParaRPr lang="en-US" sz="2400" dirty="0" smtClean="0">
              <a:latin typeface="Times New Roman" pitchFamily="18" charset="0"/>
              <a:cs typeface="Times New Roman" pitchFamily="18" charset="0"/>
            </a:endParaRPr>
          </a:p>
          <a:p>
            <a:pPr>
              <a:buFontTx/>
              <a:buChar char="-"/>
            </a:pPr>
            <a:r>
              <a:rPr lang="vi-VN" sz="2400" dirty="0" smtClean="0">
                <a:latin typeface="Times New Roman" pitchFamily="18" charset="0"/>
                <a:cs typeface="Times New Roman" pitchFamily="18" charset="0"/>
              </a:rPr>
              <a:t>Khi phát bệnh bạch cầu, các tế bào bệnh bạch cầu tích tụ trong tủy xương. Cuối cùng tất cả bạch cầu, hồng cầu và tiểu cầu bình thường hết chỗ trú ngụ hay không đổi mới nữa. Tủy xương khỏe mạnh bị thay thế bằng những tế bào còn non, rồi cuối cùng những tế bào này nhập vào dòng máu và đi khắp nơi trong cơ thể</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7467600" cy="1173162"/>
          </a:xfrm>
        </p:spPr>
        <p:txBody>
          <a:bodyPr>
            <a:normAutofit fontScale="90000"/>
          </a:bodyPr>
          <a:lstStyle/>
          <a:p>
            <a:pPr algn="l"/>
            <a:r>
              <a:rPr lang="en-US" sz="4000" dirty="0" smtClean="0">
                <a:solidFill>
                  <a:srgbClr val="C00000"/>
                </a:solidFill>
                <a:latin typeface="Times New Roman" pitchFamily="18" charset="0"/>
                <a:cs typeface="Times New Roman" pitchFamily="18" charset="0"/>
              </a:rPr>
              <a:t>I. </a:t>
            </a:r>
            <a:r>
              <a:rPr lang="en-US" sz="4000" dirty="0" err="1" smtClean="0">
                <a:solidFill>
                  <a:srgbClr val="C00000"/>
                </a:solidFill>
                <a:latin typeface="Times New Roman" pitchFamily="18" charset="0"/>
                <a:cs typeface="Times New Roman" pitchFamily="18" charset="0"/>
              </a:rPr>
              <a:t>Bệnh</a:t>
            </a:r>
            <a:r>
              <a:rPr lang="en-US" sz="4000" dirty="0" smtClean="0">
                <a:solidFill>
                  <a:srgbClr val="C00000"/>
                </a:solidFill>
                <a:latin typeface="Times New Roman" pitchFamily="18" charset="0"/>
                <a:cs typeface="Times New Roman" pitchFamily="18" charset="0"/>
              </a:rPr>
              <a:t> </a:t>
            </a:r>
            <a:r>
              <a:rPr lang="en-US" sz="4000" dirty="0" err="1" smtClean="0">
                <a:solidFill>
                  <a:srgbClr val="C00000"/>
                </a:solidFill>
                <a:latin typeface="Times New Roman" pitchFamily="18" charset="0"/>
                <a:cs typeface="Times New Roman" pitchFamily="18" charset="0"/>
              </a:rPr>
              <a:t>bạch</a:t>
            </a:r>
            <a:r>
              <a:rPr lang="en-US" sz="4000" dirty="0" smtClean="0">
                <a:solidFill>
                  <a:srgbClr val="C00000"/>
                </a:solidFill>
                <a:latin typeface="Times New Roman" pitchFamily="18" charset="0"/>
                <a:cs typeface="Times New Roman" pitchFamily="18" charset="0"/>
              </a:rPr>
              <a:t> </a:t>
            </a:r>
            <a:r>
              <a:rPr lang="en-US" sz="4000" dirty="0" err="1" smtClean="0">
                <a:solidFill>
                  <a:srgbClr val="C00000"/>
                </a:solidFill>
                <a:latin typeface="Times New Roman" pitchFamily="18" charset="0"/>
                <a:cs typeface="Times New Roman" pitchFamily="18" charset="0"/>
              </a:rPr>
              <a:t>cầu</a:t>
            </a:r>
            <a:r>
              <a:rPr lang="en-US" sz="4000" dirty="0" smtClean="0">
                <a:solidFill>
                  <a:srgbClr val="C00000"/>
                </a:solidFill>
                <a:latin typeface="Times New Roman" pitchFamily="18" charset="0"/>
                <a:cs typeface="Times New Roman" pitchFamily="18" charset="0"/>
              </a:rPr>
              <a:t> </a:t>
            </a:r>
            <a:r>
              <a:rPr lang="en-US" sz="4000" dirty="0" err="1" smtClean="0">
                <a:solidFill>
                  <a:srgbClr val="C00000"/>
                </a:solidFill>
                <a:latin typeface="Times New Roman" pitchFamily="18" charset="0"/>
                <a:cs typeface="Times New Roman" pitchFamily="18" charset="0"/>
              </a:rPr>
              <a:t>cấp</a:t>
            </a:r>
            <a:r>
              <a:rPr lang="en-US" sz="4000" dirty="0" smtClean="0">
                <a:solidFill>
                  <a:srgbClr val="C00000"/>
                </a:solidFill>
                <a:latin typeface="Times New Roman" pitchFamily="18" charset="0"/>
                <a:cs typeface="Times New Roman" pitchFamily="18" charset="0"/>
              </a:rPr>
              <a:t> (Acute Myeloid Leukemia-AML)</a:t>
            </a:r>
            <a:endParaRPr lang="en-US" sz="4000" dirty="0">
              <a:solidFill>
                <a:srgbClr val="C00000"/>
              </a:solidFill>
              <a:latin typeface="Times New Roman" pitchFamily="18" charset="0"/>
              <a:cs typeface="Times New Roman" pitchFamily="18"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xmlns="" val="3544332652"/>
              </p:ext>
            </p:extLst>
          </p:nvPr>
        </p:nvGraphicFramePr>
        <p:xfrm>
          <a:off x="0" y="1524000"/>
          <a:ext cx="91440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382000" cy="1143000"/>
          </a:xfrm>
        </p:spPr>
        <p:txBody>
          <a:bodyPr>
            <a:noAutofit/>
          </a:bodyPr>
          <a:lstStyle/>
          <a:p>
            <a:pPr algn="l"/>
            <a:r>
              <a:rPr lang="en-US" sz="3600" dirty="0" smtClean="0">
                <a:solidFill>
                  <a:srgbClr val="C00000"/>
                </a:solidFill>
                <a:latin typeface="Times New Roman" pitchFamily="18" charset="0"/>
                <a:cs typeface="Times New Roman" pitchFamily="18" charset="0"/>
              </a:rPr>
              <a:t>I. </a:t>
            </a:r>
            <a:r>
              <a:rPr lang="en-US" sz="3600" dirty="0" err="1" smtClean="0">
                <a:solidFill>
                  <a:srgbClr val="C00000"/>
                </a:solidFill>
                <a:latin typeface="Times New Roman" pitchFamily="18" charset="0"/>
                <a:cs typeface="Times New Roman" pitchFamily="18" charset="0"/>
              </a:rPr>
              <a:t>Bệnh</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bạch</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cầu</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cấp</a:t>
            </a:r>
            <a:r>
              <a:rPr lang="en-US" sz="3600" dirty="0" smtClean="0">
                <a:solidFill>
                  <a:srgbClr val="C00000"/>
                </a:solidFill>
                <a:latin typeface="Times New Roman" pitchFamily="18" charset="0"/>
                <a:cs typeface="Times New Roman" pitchFamily="18" charset="0"/>
              </a:rPr>
              <a:t> (Acute Myeloid Leukemia-AML)</a:t>
            </a:r>
            <a:endParaRPr lang="en-US" sz="3600" dirty="0">
              <a:solidFill>
                <a:srgbClr val="C00000"/>
              </a:solidFill>
            </a:endParaRPr>
          </a:p>
        </p:txBody>
      </p:sp>
      <p:sp>
        <p:nvSpPr>
          <p:cNvPr id="3" name="Content Placeholder 2"/>
          <p:cNvSpPr>
            <a:spLocks noGrp="1"/>
          </p:cNvSpPr>
          <p:nvPr>
            <p:ph idx="1"/>
          </p:nvPr>
        </p:nvSpPr>
        <p:spPr>
          <a:xfrm>
            <a:off x="0" y="1066800"/>
            <a:ext cx="9144000" cy="5059363"/>
          </a:xfrm>
        </p:spPr>
        <p:txBody>
          <a:bodyPr>
            <a:normAutofit/>
          </a:bodyPr>
          <a:lstStyle/>
          <a:p>
            <a:pPr>
              <a:buNone/>
            </a:pPr>
            <a:r>
              <a:rPr lang="en-US" sz="2400" dirty="0" smtClean="0">
                <a:solidFill>
                  <a:srgbClr val="002060"/>
                </a:solidFill>
                <a:latin typeface="Times New Roman" pitchFamily="18" charset="0"/>
                <a:cs typeface="Times New Roman" pitchFamily="18" charset="0"/>
              </a:rPr>
              <a:t>4. </a:t>
            </a:r>
            <a:r>
              <a:rPr lang="en-US" sz="2400" dirty="0" err="1" smtClean="0">
                <a:solidFill>
                  <a:srgbClr val="002060"/>
                </a:solidFill>
                <a:latin typeface="Times New Roman" pitchFamily="18" charset="0"/>
                <a:cs typeface="Times New Roman" pitchFamily="18" charset="0"/>
              </a:rPr>
              <a:t>Triệu</a:t>
            </a:r>
            <a:r>
              <a:rPr lang="en-US" sz="2400" dirty="0" smtClean="0">
                <a:solidFill>
                  <a:srgbClr val="002060"/>
                </a:solidFill>
                <a:latin typeface="Times New Roman" pitchFamily="18" charset="0"/>
                <a:cs typeface="Times New Roman" pitchFamily="18" charset="0"/>
              </a:rPr>
              <a:t> </a:t>
            </a:r>
            <a:r>
              <a:rPr lang="en-US" sz="2400" dirty="0" err="1" smtClean="0">
                <a:solidFill>
                  <a:srgbClr val="002060"/>
                </a:solidFill>
                <a:latin typeface="Times New Roman" pitchFamily="18" charset="0"/>
                <a:cs typeface="Times New Roman" pitchFamily="18" charset="0"/>
              </a:rPr>
              <a:t>chứng</a:t>
            </a:r>
            <a:r>
              <a:rPr lang="en-US" sz="2400" dirty="0" smtClean="0">
                <a:solidFill>
                  <a:srgbClr val="002060"/>
                </a:solidFill>
                <a:latin typeface="Times New Roman" pitchFamily="18" charset="0"/>
                <a:cs typeface="Times New Roman" pitchFamily="18" charset="0"/>
              </a:rPr>
              <a:t>:</a:t>
            </a:r>
          </a:p>
          <a:p>
            <a:pPr>
              <a:buNone/>
            </a:pP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Khởi phát: xanh xao, mệt mỏi, sốt cao, hoặc không cao, xuất huyết hoặc NK</a:t>
            </a: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Toàn phát: Thiếu máu</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Nhiễm khuẩn</a:t>
            </a: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 Xuất huyết</a:t>
            </a: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U</a:t>
            </a: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 Viêm</a:t>
            </a:r>
            <a:r>
              <a:rPr lang="en-US" sz="2400" dirty="0" smtClean="0">
                <a:latin typeface="Times New Roman" pitchFamily="18" charset="0"/>
                <a:cs typeface="Times New Roman" pitchFamily="18" charset="0"/>
              </a:rPr>
              <a:t>,</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loét họng miệng có hoại tử </a:t>
            </a: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 Biến chứng có thể xảy ra là xuất huyết màng não, xuất huyết não, nhiễm khuẩn huyết, …và tử vong do các biến chứng kể trên</a:t>
            </a:r>
            <a:endParaRPr lang="en-US" sz="2400" dirty="0">
              <a:latin typeface="Times New Roman" pitchFamily="18" charset="0"/>
              <a:cs typeface="Times New Roman" pitchFamily="18" charset="0"/>
            </a:endParaRPr>
          </a:p>
        </p:txBody>
      </p:sp>
      <p:pic>
        <p:nvPicPr>
          <p:cNvPr id="4" name="Picture 3" descr="Leukemia-symptoms.jpg"/>
          <p:cNvPicPr>
            <a:picLocks noChangeAspect="1"/>
          </p:cNvPicPr>
          <p:nvPr/>
        </p:nvPicPr>
        <p:blipFill>
          <a:blip r:embed="rId2"/>
          <a:stretch>
            <a:fillRect/>
          </a:stretch>
        </p:blipFill>
        <p:spPr>
          <a:xfrm>
            <a:off x="0" y="3962400"/>
            <a:ext cx="9144000" cy="28956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pPr algn="l"/>
            <a:r>
              <a:rPr lang="en-US" sz="3600" dirty="0" smtClean="0">
                <a:solidFill>
                  <a:srgbClr val="C00000"/>
                </a:solidFill>
                <a:latin typeface="Times New Roman" pitchFamily="18" charset="0"/>
                <a:cs typeface="Times New Roman" pitchFamily="18" charset="0"/>
              </a:rPr>
              <a:t>I. </a:t>
            </a:r>
            <a:r>
              <a:rPr lang="en-US" sz="3600" dirty="0" err="1" smtClean="0">
                <a:solidFill>
                  <a:srgbClr val="C00000"/>
                </a:solidFill>
                <a:latin typeface="Times New Roman" pitchFamily="18" charset="0"/>
                <a:cs typeface="Times New Roman" pitchFamily="18" charset="0"/>
              </a:rPr>
              <a:t>Bệnh</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bạch</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cầu</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cấp</a:t>
            </a:r>
            <a:r>
              <a:rPr lang="en-US" sz="3600" dirty="0" smtClean="0">
                <a:solidFill>
                  <a:srgbClr val="C00000"/>
                </a:solidFill>
                <a:latin typeface="Times New Roman" pitchFamily="18" charset="0"/>
                <a:cs typeface="Times New Roman" pitchFamily="18" charset="0"/>
              </a:rPr>
              <a:t> (Acute Myeloid Leukemia-AML)</a:t>
            </a:r>
            <a:endParaRPr lang="en-US" sz="3600" dirty="0">
              <a:solidFill>
                <a:srgbClr val="C00000"/>
              </a:solidFill>
            </a:endParaRPr>
          </a:p>
        </p:txBody>
      </p:sp>
      <p:sp>
        <p:nvSpPr>
          <p:cNvPr id="3" name="Content Placeholder 2"/>
          <p:cNvSpPr>
            <a:spLocks noGrp="1"/>
          </p:cNvSpPr>
          <p:nvPr>
            <p:ph idx="1"/>
          </p:nvPr>
        </p:nvSpPr>
        <p:spPr>
          <a:xfrm>
            <a:off x="304800" y="1219200"/>
            <a:ext cx="3657600" cy="4906963"/>
          </a:xfrm>
        </p:spPr>
        <p:txBody>
          <a:bodyPr>
            <a:normAutofit/>
          </a:bodyPr>
          <a:lstStyle/>
          <a:p>
            <a:pPr>
              <a:buNone/>
            </a:pP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CTM: Số lượng hồng cầu giảm, tiểu cầu giảm, số lượng bạch cầu tăng</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(chủ yếu bạch cầu non).</a:t>
            </a:r>
            <a:endParaRPr lang="en-US" sz="2400" dirty="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-T</a:t>
            </a:r>
            <a:r>
              <a:rPr lang="vi-VN" sz="2400" dirty="0" smtClean="0">
                <a:latin typeface="Times New Roman" pitchFamily="18" charset="0"/>
                <a:cs typeface="Times New Roman" pitchFamily="18" charset="0"/>
              </a:rPr>
              <a:t>uỷ đồ: gi</a:t>
            </a:r>
            <a:r>
              <a:rPr lang="en-US" sz="2400" dirty="0" err="1" smtClean="0">
                <a:latin typeface="Times New Roman" pitchFamily="18" charset="0"/>
                <a:cs typeface="Times New Roman" pitchFamily="18" charset="0"/>
              </a:rPr>
              <a:t>àu</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tế bào, bị lấn át bởi tế bào non</a:t>
            </a: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Huyết đồ: nguyên tuỷ bào chiếm 80-90</a:t>
            </a:r>
            <a:endParaRPr lang="en-US" sz="2400" dirty="0" smtClean="0">
              <a:latin typeface="Times New Roman" pitchFamily="18" charset="0"/>
              <a:cs typeface="Times New Roman" pitchFamily="18" charset="0"/>
            </a:endParaRPr>
          </a:p>
          <a:p>
            <a:pPr>
              <a:buNone/>
            </a:pPr>
            <a:r>
              <a:rPr lang="en-US" sz="2400" dirty="0">
                <a:latin typeface="Times New Roman" pitchFamily="18" charset="0"/>
                <a:cs typeface="Times New Roman" pitchFamily="18" charset="0"/>
              </a:rPr>
              <a:t>-</a:t>
            </a:r>
            <a:r>
              <a:rPr lang="vi-VN" sz="2400" dirty="0" smtClean="0">
                <a:latin typeface="Times New Roman" pitchFamily="18" charset="0"/>
                <a:cs typeface="Times New Roman" pitchFamily="18" charset="0"/>
              </a:rPr>
              <a:t>Ngoài ra: Fibrinogen giảm, thời gian máu chảy kéo dài</a:t>
            </a:r>
            <a:endParaRPr lang="en-US" sz="2400" dirty="0">
              <a:latin typeface="Times New Roman" pitchFamily="18" charset="0"/>
              <a:cs typeface="Times New Roman" pitchFamily="18" charset="0"/>
            </a:endParaRPr>
          </a:p>
        </p:txBody>
      </p:sp>
      <p:pic>
        <p:nvPicPr>
          <p:cNvPr id="4" name="Picture 3" descr="image5.jpg"/>
          <p:cNvPicPr>
            <a:picLocks noChangeAspect="1"/>
          </p:cNvPicPr>
          <p:nvPr/>
        </p:nvPicPr>
        <p:blipFill>
          <a:blip r:embed="rId2"/>
          <a:stretch>
            <a:fillRect/>
          </a:stretch>
        </p:blipFill>
        <p:spPr>
          <a:xfrm>
            <a:off x="3886200" y="1143000"/>
            <a:ext cx="5257800" cy="2743200"/>
          </a:xfrm>
          <a:prstGeom prst="rect">
            <a:avLst/>
          </a:prstGeom>
        </p:spPr>
      </p:pic>
      <p:pic>
        <p:nvPicPr>
          <p:cNvPr id="5" name="Picture 4" descr="CDR554337.jpg"/>
          <p:cNvPicPr>
            <a:picLocks noChangeAspect="1"/>
          </p:cNvPicPr>
          <p:nvPr/>
        </p:nvPicPr>
        <p:blipFill>
          <a:blip r:embed="rId3" cstate="print"/>
          <a:stretch>
            <a:fillRect/>
          </a:stretch>
        </p:blipFill>
        <p:spPr>
          <a:xfrm>
            <a:off x="3810000" y="3810000"/>
            <a:ext cx="5334000" cy="30480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143000"/>
          </a:xfrm>
        </p:spPr>
        <p:txBody>
          <a:bodyPr>
            <a:noAutofit/>
          </a:bodyPr>
          <a:lstStyle/>
          <a:p>
            <a:pPr algn="l"/>
            <a:r>
              <a:rPr lang="en-US" sz="3600" dirty="0" smtClean="0">
                <a:solidFill>
                  <a:srgbClr val="C00000"/>
                </a:solidFill>
                <a:latin typeface="Times New Roman" pitchFamily="18" charset="0"/>
                <a:cs typeface="Times New Roman" pitchFamily="18" charset="0"/>
              </a:rPr>
              <a:t>I. </a:t>
            </a:r>
            <a:r>
              <a:rPr lang="en-US" sz="3600" dirty="0" err="1" smtClean="0">
                <a:solidFill>
                  <a:srgbClr val="C00000"/>
                </a:solidFill>
                <a:latin typeface="Times New Roman" pitchFamily="18" charset="0"/>
                <a:cs typeface="Times New Roman" pitchFamily="18" charset="0"/>
              </a:rPr>
              <a:t>Bệnh</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bạch</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cầu</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cấp</a:t>
            </a:r>
            <a:r>
              <a:rPr lang="en-US" sz="3600" dirty="0" smtClean="0">
                <a:solidFill>
                  <a:srgbClr val="C00000"/>
                </a:solidFill>
                <a:latin typeface="Times New Roman" pitchFamily="18" charset="0"/>
                <a:cs typeface="Times New Roman" pitchFamily="18" charset="0"/>
              </a:rPr>
              <a:t> (Acute Myeloid Leukemia-AML)</a:t>
            </a:r>
            <a:endParaRPr lang="en-US" sz="3600" dirty="0">
              <a:solidFill>
                <a:srgbClr val="C00000"/>
              </a:solidFill>
            </a:endParaRPr>
          </a:p>
        </p:txBody>
      </p:sp>
      <p:sp>
        <p:nvSpPr>
          <p:cNvPr id="3" name="Content Placeholder 2"/>
          <p:cNvSpPr>
            <a:spLocks noGrp="1"/>
          </p:cNvSpPr>
          <p:nvPr>
            <p:ph idx="1"/>
          </p:nvPr>
        </p:nvSpPr>
        <p:spPr>
          <a:xfrm>
            <a:off x="0" y="990600"/>
            <a:ext cx="9144000" cy="5135563"/>
          </a:xfrm>
        </p:spPr>
        <p:txBody>
          <a:bodyPr>
            <a:normAutofit/>
          </a:bodyPr>
          <a:lstStyle/>
          <a:p>
            <a:pPr>
              <a:buNone/>
            </a:pPr>
            <a:r>
              <a:rPr lang="en-US" sz="2400" dirty="0" smtClean="0">
                <a:latin typeface="Times New Roman" pitchFamily="18" charset="0"/>
                <a:cs typeface="Times New Roman" pitchFamily="18" charset="0"/>
              </a:rPr>
              <a:t>5. </a:t>
            </a:r>
            <a:r>
              <a:rPr lang="en-US" sz="2400" dirty="0" err="1" smtClean="0">
                <a:latin typeface="Times New Roman" pitchFamily="18" charset="0"/>
                <a:cs typeface="Times New Roman" pitchFamily="18" charset="0"/>
              </a:rPr>
              <a:t>Điều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trị</a:t>
            </a: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p:txBody>
      </p:sp>
      <p:pic>
        <p:nvPicPr>
          <p:cNvPr id="4" name="Picture 3" descr="Vincristine.jpg"/>
          <p:cNvPicPr>
            <a:picLocks noChangeAspect="1"/>
          </p:cNvPicPr>
          <p:nvPr/>
        </p:nvPicPr>
        <p:blipFill>
          <a:blip r:embed="rId3"/>
          <a:stretch>
            <a:fillRect/>
          </a:stretch>
        </p:blipFill>
        <p:spPr>
          <a:xfrm>
            <a:off x="0" y="1524000"/>
            <a:ext cx="3810000" cy="2209800"/>
          </a:xfrm>
          <a:prstGeom prst="rect">
            <a:avLst/>
          </a:prstGeom>
        </p:spPr>
      </p:pic>
      <p:pic>
        <p:nvPicPr>
          <p:cNvPr id="5" name="Picture 4" descr="mck1377963495.jpg"/>
          <p:cNvPicPr>
            <a:picLocks noChangeAspect="1"/>
          </p:cNvPicPr>
          <p:nvPr/>
        </p:nvPicPr>
        <p:blipFill>
          <a:blip r:embed="rId4"/>
          <a:stretch>
            <a:fillRect/>
          </a:stretch>
        </p:blipFill>
        <p:spPr>
          <a:xfrm>
            <a:off x="4191000" y="1371600"/>
            <a:ext cx="3733800" cy="2133600"/>
          </a:xfrm>
          <a:prstGeom prst="rect">
            <a:avLst/>
          </a:prstGeom>
        </p:spPr>
      </p:pic>
      <p:pic>
        <p:nvPicPr>
          <p:cNvPr id="6" name="Picture 5" descr="Puri-Nethol.jpg"/>
          <p:cNvPicPr>
            <a:picLocks noChangeAspect="1"/>
          </p:cNvPicPr>
          <p:nvPr/>
        </p:nvPicPr>
        <p:blipFill>
          <a:blip r:embed="rId5"/>
          <a:stretch>
            <a:fillRect/>
          </a:stretch>
        </p:blipFill>
        <p:spPr>
          <a:xfrm>
            <a:off x="0" y="4495800"/>
            <a:ext cx="3657600" cy="2362200"/>
          </a:xfrm>
          <a:prstGeom prst="rect">
            <a:avLst/>
          </a:prstGeom>
        </p:spPr>
      </p:pic>
      <p:pic>
        <p:nvPicPr>
          <p:cNvPr id="7" name="Picture 6" descr="1447_daunorubicin-hydroclorid-khang-sinh-chong-ung-thu.jpg"/>
          <p:cNvPicPr>
            <a:picLocks noChangeAspect="1"/>
          </p:cNvPicPr>
          <p:nvPr/>
        </p:nvPicPr>
        <p:blipFill>
          <a:blip r:embed="rId6"/>
          <a:stretch>
            <a:fillRect/>
          </a:stretch>
        </p:blipFill>
        <p:spPr>
          <a:xfrm>
            <a:off x="4495800" y="4114800"/>
            <a:ext cx="4648200" cy="2743200"/>
          </a:xfrm>
          <a:prstGeom prst="rect">
            <a:avLst/>
          </a:prstGeom>
        </p:spPr>
      </p:pic>
      <p:sp>
        <p:nvSpPr>
          <p:cNvPr id="9" name="Rectangle 8"/>
          <p:cNvSpPr/>
          <p:nvPr/>
        </p:nvSpPr>
        <p:spPr>
          <a:xfrm>
            <a:off x="2971800" y="5791200"/>
            <a:ext cx="1905000" cy="5334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latin typeface="Times New Roman" pitchFamily="18" charset="0"/>
                <a:cs typeface="Times New Roman" pitchFamily="18" charset="0"/>
              </a:rPr>
              <a:t>7USD/</a:t>
            </a:r>
            <a:r>
              <a:rPr lang="en-US" sz="2400" dirty="0" err="1" smtClean="0">
                <a:latin typeface="Times New Roman" pitchFamily="18" charset="0"/>
                <a:cs typeface="Times New Roman" pitchFamily="18" charset="0"/>
              </a:rPr>
              <a:t>viên</a:t>
            </a:r>
            <a:endParaRPr lang="en-US" sz="2400" dirty="0">
              <a:latin typeface="Times New Roman" pitchFamily="18" charset="0"/>
              <a:cs typeface="Times New Roman" pitchFamily="18" charset="0"/>
            </a:endParaRPr>
          </a:p>
        </p:txBody>
      </p:sp>
      <p:sp>
        <p:nvSpPr>
          <p:cNvPr id="10" name="Rectangle 9"/>
          <p:cNvSpPr/>
          <p:nvPr/>
        </p:nvSpPr>
        <p:spPr>
          <a:xfrm>
            <a:off x="7162800" y="2590800"/>
            <a:ext cx="1981200" cy="6096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latin typeface="Times New Roman" pitchFamily="18" charset="0"/>
                <a:cs typeface="Times New Roman" pitchFamily="18" charset="0"/>
              </a:rPr>
              <a:t>0,7USD/</a:t>
            </a:r>
            <a:r>
              <a:rPr lang="en-US" sz="2400" dirty="0" err="1" smtClean="0">
                <a:latin typeface="Times New Roman" pitchFamily="18" charset="0"/>
                <a:cs typeface="Times New Roman" pitchFamily="18" charset="0"/>
              </a:rPr>
              <a:t>viên</a:t>
            </a:r>
            <a:endParaRPr lang="en-US" sz="2400" dirty="0">
              <a:latin typeface="Times New Roman" pitchFamily="18" charset="0"/>
              <a:cs typeface="Times New Roman" pitchFamily="18" charset="0"/>
            </a:endParaRPr>
          </a:p>
        </p:txBody>
      </p:sp>
      <p:sp>
        <p:nvSpPr>
          <p:cNvPr id="11" name="Rectangle 10"/>
          <p:cNvSpPr/>
          <p:nvPr/>
        </p:nvSpPr>
        <p:spPr>
          <a:xfrm>
            <a:off x="838200" y="3733800"/>
            <a:ext cx="1981200" cy="6096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latin typeface="Times New Roman" pitchFamily="18" charset="0"/>
                <a:cs typeface="Times New Roman" pitchFamily="18" charset="0"/>
              </a:rPr>
              <a:t>18USD/ml</a:t>
            </a:r>
            <a:endParaRPr lang="en-US" sz="2400" dirty="0">
              <a:latin typeface="Times New Roman" pitchFamily="18" charset="0"/>
              <a:cs typeface="Times New Roman" pitchFamily="18" charset="0"/>
            </a:endParaRPr>
          </a:p>
        </p:txBody>
      </p:sp>
      <p:sp>
        <p:nvSpPr>
          <p:cNvPr id="12" name="Rectangle 11"/>
          <p:cNvSpPr/>
          <p:nvPr/>
        </p:nvSpPr>
        <p:spPr>
          <a:xfrm>
            <a:off x="7162800" y="5867400"/>
            <a:ext cx="1981200" cy="6096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latin typeface="Times New Roman" pitchFamily="18" charset="0"/>
                <a:cs typeface="Times New Roman" pitchFamily="18" charset="0"/>
              </a:rPr>
              <a:t>50,5USD/</a:t>
            </a:r>
            <a:r>
              <a:rPr lang="en-US" sz="2400" dirty="0" err="1" smtClean="0">
                <a:latin typeface="Times New Roman" pitchFamily="18" charset="0"/>
                <a:cs typeface="Times New Roman" pitchFamily="18" charset="0"/>
              </a:rPr>
              <a:t>lọ</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Autofit/>
          </a:bodyPr>
          <a:lstStyle/>
          <a:p>
            <a:pPr algn="l"/>
            <a:r>
              <a:rPr lang="en-US" sz="3600" dirty="0" smtClean="0">
                <a:solidFill>
                  <a:srgbClr val="C00000"/>
                </a:solidFill>
                <a:latin typeface="Times New Roman" pitchFamily="18" charset="0"/>
                <a:cs typeface="Times New Roman" pitchFamily="18" charset="0"/>
              </a:rPr>
              <a:t>II. </a:t>
            </a:r>
            <a:r>
              <a:rPr lang="en-US" sz="3600" dirty="0" err="1" smtClean="0">
                <a:solidFill>
                  <a:srgbClr val="C00000"/>
                </a:solidFill>
                <a:latin typeface="Times New Roman" pitchFamily="18" charset="0"/>
                <a:cs typeface="Times New Roman" pitchFamily="18" charset="0"/>
              </a:rPr>
              <a:t>Bệnh</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bạch</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cầu</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thể</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tuỷ</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mãn</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tính</a:t>
            </a:r>
            <a:r>
              <a:rPr lang="en-US" sz="3600" dirty="0" smtClean="0">
                <a:solidFill>
                  <a:srgbClr val="C00000"/>
                </a:solidFill>
                <a:latin typeface="Times New Roman" pitchFamily="18" charset="0"/>
                <a:cs typeface="Times New Roman" pitchFamily="18" charset="0"/>
              </a:rPr>
              <a:t> (Chronic Myeloid Leukemia-CML)</a:t>
            </a:r>
            <a:endParaRPr lang="en-US" sz="3600"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1143000"/>
            <a:ext cx="8839200" cy="2514600"/>
          </a:xfrm>
        </p:spPr>
        <p:txBody>
          <a:bodyPr>
            <a:normAutofit fontScale="55000" lnSpcReduction="20000"/>
          </a:bodyPr>
          <a:lstStyle/>
          <a:p>
            <a:pPr>
              <a:buNone/>
            </a:pPr>
            <a:endParaRPr lang="en-US" dirty="0" smtClean="0">
              <a:solidFill>
                <a:srgbClr val="002060"/>
              </a:solidFill>
            </a:endParaRPr>
          </a:p>
          <a:p>
            <a:pPr marL="457200" indent="-457200">
              <a:buNone/>
            </a:pPr>
            <a:r>
              <a:rPr lang="en-US" sz="4400" dirty="0" smtClean="0">
                <a:solidFill>
                  <a:srgbClr val="002060"/>
                </a:solidFill>
                <a:latin typeface="Times New Roman" pitchFamily="18" charset="0"/>
                <a:cs typeface="Times New Roman" pitchFamily="18" charset="0"/>
              </a:rPr>
              <a:t>1.Định </a:t>
            </a:r>
            <a:r>
              <a:rPr lang="en-US" sz="4400" dirty="0" err="1" smtClean="0">
                <a:solidFill>
                  <a:srgbClr val="002060"/>
                </a:solidFill>
                <a:latin typeface="Times New Roman" pitchFamily="18" charset="0"/>
                <a:cs typeface="Times New Roman" pitchFamily="18" charset="0"/>
              </a:rPr>
              <a:t>Nghĩa</a:t>
            </a:r>
            <a:r>
              <a:rPr lang="en-US" sz="4400" dirty="0" smtClean="0">
                <a:solidFill>
                  <a:srgbClr val="002060"/>
                </a:solidFill>
                <a:latin typeface="Times New Roman" pitchFamily="18" charset="0"/>
                <a:cs typeface="Times New Roman" pitchFamily="18" charset="0"/>
              </a:rPr>
              <a:t>:</a:t>
            </a:r>
          </a:p>
          <a:p>
            <a:pPr marL="457200" indent="-457200">
              <a:buNone/>
            </a:pPr>
            <a:r>
              <a:rPr lang="vi-VN" sz="4400" dirty="0" smtClean="0">
                <a:latin typeface="Times New Roman" pitchFamily="18" charset="0"/>
                <a:cs typeface="Times New Roman" pitchFamily="18" charset="0"/>
              </a:rPr>
              <a:t>Là một bệnh máu ác tính có hiện tượng tăng sinh quá sản</a:t>
            </a:r>
            <a:r>
              <a:rPr lang="en-US" sz="4400" dirty="0" smtClean="0">
                <a:latin typeface="Times New Roman" pitchFamily="18" charset="0"/>
                <a:cs typeface="Times New Roman" pitchFamily="18" charset="0"/>
              </a:rPr>
              <a:t> </a:t>
            </a:r>
            <a:r>
              <a:rPr lang="vi-VN" sz="4400" dirty="0" smtClean="0">
                <a:latin typeface="Times New Roman" pitchFamily="18" charset="0"/>
                <a:cs typeface="Times New Roman" pitchFamily="18" charset="0"/>
              </a:rPr>
              <a:t>dòng </a:t>
            </a:r>
            <a:endParaRPr lang="en-US" sz="4400" dirty="0" smtClean="0">
              <a:latin typeface="Times New Roman" pitchFamily="18" charset="0"/>
              <a:cs typeface="Times New Roman" pitchFamily="18" charset="0"/>
            </a:endParaRPr>
          </a:p>
          <a:p>
            <a:pPr marL="457200" indent="-457200">
              <a:buNone/>
            </a:pPr>
            <a:r>
              <a:rPr lang="vi-VN" sz="4400" dirty="0" smtClean="0">
                <a:latin typeface="Times New Roman" pitchFamily="18" charset="0"/>
                <a:cs typeface="Times New Roman" pitchFamily="18" charset="0"/>
              </a:rPr>
              <a:t>bạch cầu đã biệt hoá nhiều, nhưng chất lượng bạch cầu không bình </a:t>
            </a:r>
            <a:endParaRPr lang="en-US" sz="4400" dirty="0" smtClean="0">
              <a:latin typeface="Times New Roman" pitchFamily="18" charset="0"/>
              <a:cs typeface="Times New Roman" pitchFamily="18" charset="0"/>
            </a:endParaRPr>
          </a:p>
          <a:p>
            <a:pPr marL="457200" indent="-457200">
              <a:buNone/>
            </a:pPr>
            <a:r>
              <a:rPr lang="vi-VN" sz="4400" dirty="0" smtClean="0">
                <a:latin typeface="Times New Roman" pitchFamily="18" charset="0"/>
                <a:cs typeface="Times New Roman" pitchFamily="18" charset="0"/>
              </a:rPr>
              <a:t>thường. </a:t>
            </a:r>
            <a:endParaRPr lang="en-US" sz="4400" dirty="0" smtClean="0">
              <a:latin typeface="Times New Roman" pitchFamily="18" charset="0"/>
              <a:cs typeface="Times New Roman" pitchFamily="18" charset="0"/>
            </a:endParaRPr>
          </a:p>
          <a:p>
            <a:pPr marL="457200" indent="-457200">
              <a:buNone/>
            </a:pPr>
            <a:r>
              <a:rPr lang="en-US" sz="4400" dirty="0" smtClean="0">
                <a:solidFill>
                  <a:srgbClr val="002060"/>
                </a:solidFill>
                <a:latin typeface="Times New Roman" pitchFamily="18" charset="0"/>
                <a:cs typeface="Times New Roman" pitchFamily="18" charset="0"/>
              </a:rPr>
              <a:t>2.  </a:t>
            </a:r>
            <a:r>
              <a:rPr lang="en-US" sz="4400" dirty="0" err="1" smtClean="0">
                <a:solidFill>
                  <a:srgbClr val="002060"/>
                </a:solidFill>
                <a:latin typeface="Times New Roman" pitchFamily="18" charset="0"/>
                <a:cs typeface="Times New Roman" pitchFamily="18" charset="0"/>
              </a:rPr>
              <a:t>Nguyên</a:t>
            </a:r>
            <a:r>
              <a:rPr lang="en-US" sz="4400" dirty="0" smtClean="0">
                <a:solidFill>
                  <a:srgbClr val="002060"/>
                </a:solidFill>
                <a:latin typeface="Times New Roman" pitchFamily="18" charset="0"/>
                <a:cs typeface="Times New Roman" pitchFamily="18" charset="0"/>
              </a:rPr>
              <a:t> </a:t>
            </a:r>
            <a:r>
              <a:rPr lang="en-US" sz="4400" dirty="0" err="1" smtClean="0">
                <a:solidFill>
                  <a:srgbClr val="002060"/>
                </a:solidFill>
                <a:latin typeface="Times New Roman" pitchFamily="18" charset="0"/>
                <a:cs typeface="Times New Roman" pitchFamily="18" charset="0"/>
              </a:rPr>
              <a:t>nhân</a:t>
            </a:r>
            <a:r>
              <a:rPr lang="en-US" sz="4400" dirty="0" smtClean="0">
                <a:solidFill>
                  <a:srgbClr val="002060"/>
                </a:solidFill>
                <a:latin typeface="Times New Roman" pitchFamily="18" charset="0"/>
                <a:cs typeface="Times New Roman" pitchFamily="18" charset="0"/>
              </a:rPr>
              <a:t>: </a:t>
            </a:r>
            <a:r>
              <a:rPr lang="en-US" sz="4400" dirty="0" err="1" smtClean="0">
                <a:latin typeface="Times New Roman" pitchFamily="18" charset="0"/>
                <a:cs typeface="Times New Roman" pitchFamily="18" charset="0"/>
              </a:rPr>
              <a:t>chưa</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tìm</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được</a:t>
            </a:r>
            <a:endParaRPr lang="en-US" sz="4400" dirty="0">
              <a:latin typeface="Times New Roman" pitchFamily="18" charset="0"/>
              <a:cs typeface="Times New Roman" pitchFamily="18" charset="0"/>
            </a:endParaRPr>
          </a:p>
        </p:txBody>
      </p:sp>
      <p:pic>
        <p:nvPicPr>
          <p:cNvPr id="4" name="Picture 3" descr="2129030.png"/>
          <p:cNvPicPr>
            <a:picLocks noChangeAspect="1"/>
          </p:cNvPicPr>
          <p:nvPr/>
        </p:nvPicPr>
        <p:blipFill>
          <a:blip r:embed="rId2"/>
          <a:stretch>
            <a:fillRect/>
          </a:stretch>
        </p:blipFill>
        <p:spPr>
          <a:xfrm>
            <a:off x="0" y="3657600"/>
            <a:ext cx="2895600" cy="2743200"/>
          </a:xfrm>
          <a:prstGeom prst="rect">
            <a:avLst/>
          </a:prstGeom>
        </p:spPr>
      </p:pic>
      <p:pic>
        <p:nvPicPr>
          <p:cNvPr id="5" name="Picture 4" descr="1412898888497.png"/>
          <p:cNvPicPr>
            <a:picLocks noChangeAspect="1"/>
          </p:cNvPicPr>
          <p:nvPr/>
        </p:nvPicPr>
        <p:blipFill>
          <a:blip r:embed="rId3"/>
          <a:stretch>
            <a:fillRect/>
          </a:stretch>
        </p:blipFill>
        <p:spPr>
          <a:xfrm>
            <a:off x="3048000" y="3657600"/>
            <a:ext cx="3086100" cy="2743200"/>
          </a:xfrm>
          <a:prstGeom prst="rect">
            <a:avLst/>
          </a:prstGeom>
        </p:spPr>
      </p:pic>
      <p:pic>
        <p:nvPicPr>
          <p:cNvPr id="6" name="Picture 5" descr="cml_blast_crisis1314629630714.jpg"/>
          <p:cNvPicPr>
            <a:picLocks noChangeAspect="1"/>
          </p:cNvPicPr>
          <p:nvPr/>
        </p:nvPicPr>
        <p:blipFill>
          <a:blip r:embed="rId4"/>
          <a:stretch>
            <a:fillRect/>
          </a:stretch>
        </p:blipFill>
        <p:spPr>
          <a:xfrm>
            <a:off x="6172199" y="3733800"/>
            <a:ext cx="2971801" cy="25908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dirty="0" smtClean="0">
                <a:solidFill>
                  <a:srgbClr val="C00000"/>
                </a:solidFill>
                <a:latin typeface="Times New Roman" pitchFamily="18" charset="0"/>
                <a:cs typeface="Times New Roman" pitchFamily="18" charset="0"/>
              </a:rPr>
              <a:t>II. </a:t>
            </a:r>
            <a:r>
              <a:rPr lang="en-US" sz="3600" dirty="0" err="1" smtClean="0">
                <a:solidFill>
                  <a:srgbClr val="C00000"/>
                </a:solidFill>
                <a:latin typeface="Times New Roman" pitchFamily="18" charset="0"/>
                <a:cs typeface="Times New Roman" pitchFamily="18" charset="0"/>
              </a:rPr>
              <a:t>Bệnh</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bạch</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cầu</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thể</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tuỷ</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mãn</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tính</a:t>
            </a:r>
            <a:r>
              <a:rPr lang="en-US" sz="3600" dirty="0" smtClean="0">
                <a:solidFill>
                  <a:srgbClr val="C00000"/>
                </a:solidFill>
                <a:latin typeface="Times New Roman" pitchFamily="18" charset="0"/>
                <a:cs typeface="Times New Roman" pitchFamily="18" charset="0"/>
              </a:rPr>
              <a:t> (Chronic Myeloid Leukemia-CML)</a:t>
            </a:r>
            <a:endParaRPr lang="en-US" sz="3600" dirty="0"/>
          </a:p>
        </p:txBody>
      </p:sp>
      <p:sp>
        <p:nvSpPr>
          <p:cNvPr id="3" name="Content Placeholder 2"/>
          <p:cNvSpPr>
            <a:spLocks noGrp="1"/>
          </p:cNvSpPr>
          <p:nvPr>
            <p:ph sz="half" idx="1"/>
          </p:nvPr>
        </p:nvSpPr>
        <p:spPr>
          <a:xfrm>
            <a:off x="0" y="1371600"/>
            <a:ext cx="5334000" cy="5181600"/>
          </a:xfrm>
        </p:spPr>
        <p:txBody>
          <a:bodyPr>
            <a:normAutofit lnSpcReduction="10000"/>
          </a:bodyPr>
          <a:lstStyle/>
          <a:p>
            <a:pPr>
              <a:buNone/>
            </a:pPr>
            <a:r>
              <a:rPr lang="en-US" sz="2400" dirty="0" smtClean="0">
                <a:latin typeface="Times New Roman" pitchFamily="18" charset="0"/>
                <a:cs typeface="Times New Roman" pitchFamily="18" charset="0"/>
              </a:rPr>
              <a:t>2. </a:t>
            </a:r>
            <a:r>
              <a:rPr lang="en-US" sz="2400" dirty="0" err="1" smtClean="0">
                <a:latin typeface="Times New Roman" pitchFamily="18" charset="0"/>
                <a:cs typeface="Times New Roman" pitchFamily="18" charset="0"/>
              </a:rPr>
              <a:t>Triệu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chứng</a:t>
            </a:r>
            <a:r>
              <a:rPr lang="en-US" sz="2400" dirty="0" smtClean="0">
                <a:latin typeface="Times New Roman" pitchFamily="18" charset="0"/>
                <a:cs typeface="Times New Roman" pitchFamily="18" charset="0"/>
              </a:rPr>
              <a:t>:</a:t>
            </a:r>
          </a:p>
          <a:p>
            <a:pPr>
              <a:buNone/>
            </a:pP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Mệt mỏi, sốt nhẹ, lách to, đau xương </a:t>
            </a: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Khám: lách to; xuất</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huyết, nhiễm khuẩn</a:t>
            </a: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Bệnh qua 2 giai đoạn: </a:t>
            </a: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 Mãn tính: kéo dài 20 - 40 tháng; không có triệu chứng lâm sàng</a:t>
            </a:r>
            <a:endParaRPr lang="en-US" sz="2400" dirty="0" smtClean="0">
              <a:latin typeface="Times New Roman" pitchFamily="18" charset="0"/>
              <a:cs typeface="Times New Roman" pitchFamily="18" charset="0"/>
            </a:endParaRPr>
          </a:p>
          <a:p>
            <a:pPr>
              <a:buNone/>
            </a:pPr>
            <a:r>
              <a:rPr lang="vi-VN"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 Chuyển dạng cấp: triệu chứng rõ rệt, nặng</a:t>
            </a: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Biến chứng &amp; nguyên nhân tử vong có thể xảy ra do tắc</a:t>
            </a:r>
            <a:endParaRPr lang="en-US" sz="2400" dirty="0" smtClean="0">
              <a:latin typeface="Times New Roman" pitchFamily="18" charset="0"/>
              <a:cs typeface="Times New Roman" pitchFamily="18" charset="0"/>
            </a:endParaRPr>
          </a:p>
          <a:p>
            <a:pPr>
              <a:buNone/>
            </a:pPr>
            <a:r>
              <a:rPr lang="vi-VN" sz="2400" dirty="0" smtClean="0">
                <a:latin typeface="Times New Roman" pitchFamily="18" charset="0"/>
                <a:cs typeface="Times New Roman" pitchFamily="18" charset="0"/>
              </a:rPr>
              <a:t>mạch nhiều nơi, nhồi máu lách, vỡ lách, nhiễm khuẩn hoặc</a:t>
            </a:r>
            <a:endParaRPr lang="en-US" sz="2400" dirty="0" smtClean="0">
              <a:latin typeface="Times New Roman" pitchFamily="18" charset="0"/>
              <a:cs typeface="Times New Roman" pitchFamily="18" charset="0"/>
            </a:endParaRPr>
          </a:p>
          <a:p>
            <a:pPr>
              <a:buNone/>
            </a:pPr>
            <a:r>
              <a:rPr lang="vi-VN" sz="2400" dirty="0" smtClean="0">
                <a:latin typeface="Times New Roman" pitchFamily="18" charset="0"/>
                <a:cs typeface="Times New Roman" pitchFamily="18" charset="0"/>
              </a:rPr>
              <a:t>xuất huyết nặng.</a:t>
            </a:r>
            <a:endParaRPr lang="en-US" sz="2400" dirty="0">
              <a:latin typeface="Times New Roman" pitchFamily="18" charset="0"/>
              <a:cs typeface="Times New Roman" pitchFamily="18" charset="0"/>
            </a:endParaRPr>
          </a:p>
        </p:txBody>
      </p:sp>
      <p:sp>
        <p:nvSpPr>
          <p:cNvPr id="7" name="Content Placeholder 6"/>
          <p:cNvSpPr>
            <a:spLocks noGrp="1"/>
          </p:cNvSpPr>
          <p:nvPr>
            <p:ph sz="half" idx="2"/>
          </p:nvPr>
        </p:nvSpPr>
        <p:spPr>
          <a:xfrm>
            <a:off x="5486400" y="1828800"/>
            <a:ext cx="3200400" cy="4297363"/>
          </a:xfrm>
        </p:spPr>
        <p:txBody>
          <a:bodyPr>
            <a:normAutofit lnSpcReduction="10000"/>
          </a:bodyPr>
          <a:lstStyle/>
          <a:p>
            <a:pPr>
              <a:buNone/>
            </a:pP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Bạch cầu tăng</a:t>
            </a:r>
            <a:r>
              <a:rPr lang="en-US" sz="2400" dirty="0" smtClean="0">
                <a:latin typeface="Times New Roman" pitchFamily="18" charset="0"/>
                <a:cs typeface="Times New Roman" pitchFamily="18" charset="0"/>
              </a:rPr>
              <a:t> </a:t>
            </a:r>
          </a:p>
          <a:p>
            <a:pPr>
              <a:buNone/>
            </a:pPr>
            <a:r>
              <a:rPr lang="vi-VN" sz="2400" dirty="0" smtClean="0">
                <a:latin typeface="Times New Roman" pitchFamily="18" charset="0"/>
                <a:cs typeface="Times New Roman" pitchFamily="18" charset="0"/>
              </a:rPr>
              <a:t>cao </a:t>
            </a:r>
            <a:r>
              <a:rPr lang="en-US" sz="2400" dirty="0" smtClean="0">
                <a:latin typeface="Times New Roman" pitchFamily="18" charset="0"/>
                <a:cs typeface="Times New Roman" pitchFamily="18" charset="0"/>
              </a:rPr>
              <a:t>&gt;</a:t>
            </a:r>
            <a:r>
              <a:rPr lang="vi-VN" sz="2400" dirty="0" smtClean="0">
                <a:latin typeface="Times New Roman" pitchFamily="18" charset="0"/>
                <a:cs typeface="Times New Roman" pitchFamily="18" charset="0"/>
              </a:rPr>
              <a:t> 80.000 </a:t>
            </a:r>
            <a:endParaRPr lang="en-US" sz="2400" dirty="0" smtClean="0">
              <a:latin typeface="Times New Roman" pitchFamily="18" charset="0"/>
              <a:cs typeface="Times New Roman" pitchFamily="18" charset="0"/>
            </a:endParaRPr>
          </a:p>
          <a:p>
            <a:pPr>
              <a:buNone/>
            </a:pPr>
            <a:r>
              <a:rPr lang="vi-VN" sz="2400" dirty="0" smtClean="0">
                <a:latin typeface="Times New Roman" pitchFamily="18" charset="0"/>
                <a:cs typeface="Times New Roman" pitchFamily="18" charset="0"/>
              </a:rPr>
              <a:t>BC/ mm3</a:t>
            </a:r>
            <a:endParaRPr lang="en-US" sz="2400" dirty="0" smtClean="0">
              <a:latin typeface="Times New Roman" pitchFamily="18" charset="0"/>
              <a:cs typeface="Times New Roman" pitchFamily="18" charset="0"/>
            </a:endParaRPr>
          </a:p>
          <a:p>
            <a:pPr>
              <a:buNone/>
            </a:pPr>
            <a:r>
              <a:rPr lang="vi-VN"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Acid Uric </a:t>
            </a:r>
            <a:r>
              <a:rPr lang="en-US" sz="2400" dirty="0" err="1" smtClean="0">
                <a:latin typeface="Times New Roman" pitchFamily="18" charset="0"/>
                <a:cs typeface="Times New Roman" pitchFamily="18" charset="0"/>
              </a:rPr>
              <a:t>tăng</a:t>
            </a: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Tủy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triển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bào</a:t>
            </a:r>
            <a:endParaRPr lang="en-US" sz="2400" dirty="0" smtClean="0">
              <a:latin typeface="Times New Roman" pitchFamily="18" charset="0"/>
              <a:cs typeface="Times New Roman" pitchFamily="18" charset="0"/>
            </a:endParaRP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dirty="0" smtClean="0">
                <a:solidFill>
                  <a:srgbClr val="C00000"/>
                </a:solidFill>
                <a:latin typeface="Times New Roman" pitchFamily="18" charset="0"/>
                <a:cs typeface="Times New Roman" pitchFamily="18" charset="0"/>
              </a:rPr>
              <a:t>II. </a:t>
            </a:r>
            <a:r>
              <a:rPr lang="en-US" sz="3600" dirty="0" err="1" smtClean="0">
                <a:solidFill>
                  <a:srgbClr val="C00000"/>
                </a:solidFill>
                <a:latin typeface="Times New Roman" pitchFamily="18" charset="0"/>
                <a:cs typeface="Times New Roman" pitchFamily="18" charset="0"/>
              </a:rPr>
              <a:t>Bệnh</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bạch</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cầu</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thể</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tuỷ</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mãn</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tính</a:t>
            </a:r>
            <a:r>
              <a:rPr lang="en-US" sz="3600" dirty="0" smtClean="0">
                <a:solidFill>
                  <a:srgbClr val="C00000"/>
                </a:solidFill>
                <a:latin typeface="Times New Roman" pitchFamily="18" charset="0"/>
                <a:cs typeface="Times New Roman" pitchFamily="18" charset="0"/>
              </a:rPr>
              <a:t> (Chronic Myeloid Leukemia-CML)</a:t>
            </a:r>
            <a:endParaRPr lang="en-US" sz="3600" dirty="0"/>
          </a:p>
        </p:txBody>
      </p:sp>
      <p:sp>
        <p:nvSpPr>
          <p:cNvPr id="5" name="Content Placeholder 4"/>
          <p:cNvSpPr>
            <a:spLocks noGrp="1"/>
          </p:cNvSpPr>
          <p:nvPr>
            <p:ph idx="1"/>
          </p:nvPr>
        </p:nvSpPr>
        <p:spPr>
          <a:xfrm>
            <a:off x="457200" y="1447800"/>
            <a:ext cx="8229600" cy="5410200"/>
          </a:xfrm>
        </p:spPr>
        <p:txBody>
          <a:bodyPr>
            <a:normAutofit/>
          </a:bodyPr>
          <a:lstStyle/>
          <a:p>
            <a:pPr>
              <a:buNone/>
            </a:pPr>
            <a:r>
              <a:rPr lang="en-US" sz="2400" dirty="0" smtClean="0">
                <a:latin typeface="Times New Roman" pitchFamily="18" charset="0"/>
                <a:cs typeface="Times New Roman" pitchFamily="18" charset="0"/>
              </a:rPr>
              <a:t>3. </a:t>
            </a:r>
            <a:r>
              <a:rPr lang="en-US" sz="2400" dirty="0" err="1" smtClean="0">
                <a:latin typeface="Times New Roman" pitchFamily="18" charset="0"/>
                <a:cs typeface="Times New Roman" pitchFamily="18" charset="0"/>
              </a:rPr>
              <a:t>Điều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trị</a:t>
            </a:r>
            <a:r>
              <a:rPr lang="en-US" sz="2400" dirty="0" smtClean="0">
                <a:latin typeface="Times New Roman" pitchFamily="18" charset="0"/>
                <a:cs typeface="Times New Roman" pitchFamily="18" charset="0"/>
              </a:rPr>
              <a:t>:</a:t>
            </a:r>
          </a:p>
          <a:p>
            <a:pPr>
              <a:buNone/>
            </a:pPr>
            <a:endParaRPr lang="en-US" sz="2400" dirty="0">
              <a:latin typeface="Times New Roman" pitchFamily="18" charset="0"/>
              <a:cs typeface="Times New Roman" pitchFamily="18" charset="0"/>
            </a:endParaRPr>
          </a:p>
        </p:txBody>
      </p:sp>
      <p:pic>
        <p:nvPicPr>
          <p:cNvPr id="6" name="Picture 5" descr="Hydroxyurea1.jpg"/>
          <p:cNvPicPr>
            <a:picLocks noChangeAspect="1"/>
          </p:cNvPicPr>
          <p:nvPr/>
        </p:nvPicPr>
        <p:blipFill>
          <a:blip r:embed="rId2"/>
          <a:stretch>
            <a:fillRect/>
          </a:stretch>
        </p:blipFill>
        <p:spPr>
          <a:xfrm>
            <a:off x="457200" y="1981200"/>
            <a:ext cx="3657600" cy="1676400"/>
          </a:xfrm>
          <a:prstGeom prst="rect">
            <a:avLst/>
          </a:prstGeom>
        </p:spPr>
      </p:pic>
      <p:sp>
        <p:nvSpPr>
          <p:cNvPr id="7" name="Rectangle 6"/>
          <p:cNvSpPr/>
          <p:nvPr/>
        </p:nvSpPr>
        <p:spPr>
          <a:xfrm>
            <a:off x="762000" y="3733800"/>
            <a:ext cx="2971800" cy="5334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smtClean="0">
                <a:latin typeface="Times New Roman" pitchFamily="18" charset="0"/>
                <a:cs typeface="Times New Roman" pitchFamily="18" charset="0"/>
              </a:rPr>
              <a:t>10.000/</a:t>
            </a:r>
            <a:r>
              <a:rPr lang="en-US" sz="2400" dirty="0" err="1" smtClean="0">
                <a:latin typeface="Times New Roman" pitchFamily="18" charset="0"/>
                <a:cs typeface="Times New Roman" pitchFamily="18" charset="0"/>
              </a:rPr>
              <a:t>viên</a:t>
            </a:r>
            <a:endParaRPr lang="en-US" sz="2400" dirty="0">
              <a:latin typeface="Times New Roman" pitchFamily="18" charset="0"/>
              <a:cs typeface="Times New Roman" pitchFamily="18" charset="0"/>
            </a:endParaRPr>
          </a:p>
        </p:txBody>
      </p:sp>
      <p:pic>
        <p:nvPicPr>
          <p:cNvPr id="8" name="Picture 7" descr="busulphan.jpg"/>
          <p:cNvPicPr>
            <a:picLocks noChangeAspect="1"/>
          </p:cNvPicPr>
          <p:nvPr/>
        </p:nvPicPr>
        <p:blipFill>
          <a:blip r:embed="rId3"/>
          <a:stretch>
            <a:fillRect/>
          </a:stretch>
        </p:blipFill>
        <p:spPr>
          <a:xfrm>
            <a:off x="4267200" y="1447800"/>
            <a:ext cx="4191000" cy="2286000"/>
          </a:xfrm>
          <a:prstGeom prst="rect">
            <a:avLst/>
          </a:prstGeom>
        </p:spPr>
      </p:pic>
      <p:sp>
        <p:nvSpPr>
          <p:cNvPr id="9" name="Rectangle 8"/>
          <p:cNvSpPr/>
          <p:nvPr/>
        </p:nvSpPr>
        <p:spPr>
          <a:xfrm>
            <a:off x="5181600" y="3657600"/>
            <a:ext cx="2514600" cy="6096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smtClean="0">
                <a:latin typeface="Times New Roman" pitchFamily="18" charset="0"/>
                <a:cs typeface="Times New Roman" pitchFamily="18" charset="0"/>
              </a:rPr>
              <a:t>9USD/</a:t>
            </a:r>
            <a:r>
              <a:rPr lang="en-US" sz="2400" dirty="0" err="1" smtClean="0">
                <a:latin typeface="Times New Roman" pitchFamily="18" charset="0"/>
                <a:cs typeface="Times New Roman" pitchFamily="18" charset="0"/>
              </a:rPr>
              <a:t>viên</a:t>
            </a:r>
            <a:endParaRPr lang="en-US" sz="2400" dirty="0">
              <a:latin typeface="Times New Roman" pitchFamily="18" charset="0"/>
              <a:cs typeface="Times New Roman" pitchFamily="18" charset="0"/>
            </a:endParaRPr>
          </a:p>
        </p:txBody>
      </p:sp>
      <p:pic>
        <p:nvPicPr>
          <p:cNvPr id="10" name="Picture 9" descr="Cyclophosphamide.jpg"/>
          <p:cNvPicPr>
            <a:picLocks noChangeAspect="1"/>
          </p:cNvPicPr>
          <p:nvPr/>
        </p:nvPicPr>
        <p:blipFill>
          <a:blip r:embed="rId4"/>
          <a:stretch>
            <a:fillRect/>
          </a:stretch>
        </p:blipFill>
        <p:spPr>
          <a:xfrm>
            <a:off x="1676400" y="4419600"/>
            <a:ext cx="3657600" cy="2438400"/>
          </a:xfrm>
          <a:prstGeom prst="rect">
            <a:avLst/>
          </a:prstGeom>
        </p:spPr>
      </p:pic>
      <p:sp>
        <p:nvSpPr>
          <p:cNvPr id="11" name="Rectangle 10"/>
          <p:cNvSpPr/>
          <p:nvPr/>
        </p:nvSpPr>
        <p:spPr>
          <a:xfrm>
            <a:off x="5410200" y="5638800"/>
            <a:ext cx="2286000" cy="6096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smtClean="0">
                <a:latin typeface="Times New Roman" pitchFamily="18" charset="0"/>
                <a:cs typeface="Times New Roman" pitchFamily="18" charset="0"/>
              </a:rPr>
              <a:t>37,76 USD/</a:t>
            </a:r>
            <a:r>
              <a:rPr lang="en-US" sz="2400" dirty="0" err="1" smtClean="0">
                <a:latin typeface="Times New Roman" pitchFamily="18" charset="0"/>
                <a:cs typeface="Times New Roman" pitchFamily="18" charset="0"/>
              </a:rPr>
              <a:t>lọ</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TotalTime>
  <Words>1000</Words>
  <Application>Microsoft Office PowerPoint</Application>
  <PresentationFormat>On-screen Show (4:3)</PresentationFormat>
  <Paragraphs>106</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CÁC BỆNH BẠCH CẦU</vt:lpstr>
      <vt:lpstr>CÁC BỆNH BẠCH CẦU</vt:lpstr>
      <vt:lpstr>I. Bệnh bạch cầu cấp (Acute Myeloid Leukemia-AML)</vt:lpstr>
      <vt:lpstr>I. Bệnh bạch cầu cấp (Acute Myeloid Leukemia-AML)</vt:lpstr>
      <vt:lpstr>I. Bệnh bạch cầu cấp (Acute Myeloid Leukemia-AML)</vt:lpstr>
      <vt:lpstr>I. Bệnh bạch cầu cấp (Acute Myeloid Leukemia-AML)</vt:lpstr>
      <vt:lpstr>II. Bệnh bạch cầu thể tuỷ mãn tính (Chronic Myeloid Leukemia-CML)</vt:lpstr>
      <vt:lpstr>II. Bệnh bạch cầu thể tuỷ mãn tính (Chronic Myeloid Leukemia-CML)</vt:lpstr>
      <vt:lpstr>II. Bệnh bạch cầu thể tuỷ mãn tính (Chronic Myeloid Leukemia-CML)</vt:lpstr>
      <vt:lpstr>III. Bệnh bạch cầu thể lympho mạn tính (Chronic Lymphoid Leukemia-CLL)</vt:lpstr>
      <vt:lpstr>III. Bệnh bạch cầu thể lympho mạn tính (Chronic Lymphoid Leukemia-CLL)</vt:lpstr>
      <vt:lpstr>III. Bệnh bạch cầu thể lympho mạn tính (Chronic Lymphoid Leukemia-CLL)</vt:lpstr>
      <vt:lpstr>Nguồn tham khảo chính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CÁC BỆNH BẠCH CẦU</dc:title>
  <dc:creator>Admin</dc:creator>
  <cp:lastModifiedBy>Admin</cp:lastModifiedBy>
  <cp:revision>20</cp:revision>
  <dcterms:created xsi:type="dcterms:W3CDTF">2017-03-19T07:44:05Z</dcterms:created>
  <dcterms:modified xsi:type="dcterms:W3CDTF">2017-03-19T11:19:26Z</dcterms:modified>
</cp:coreProperties>
</file>