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72" r:id="rId8"/>
    <p:sldId id="273" r:id="rId9"/>
    <p:sldId id="263" r:id="rId10"/>
    <p:sldId id="264" r:id="rId11"/>
    <p:sldId id="267" r:id="rId12"/>
    <p:sldId id="268" r:id="rId13"/>
    <p:sldId id="269" r:id="rId14"/>
    <p:sldId id="270"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94" autoAdjust="0"/>
    <p:restoredTop sz="94660"/>
  </p:normalViewPr>
  <p:slideViewPr>
    <p:cSldViewPr snapToGrid="0">
      <p:cViewPr varScale="1">
        <p:scale>
          <a:sx n="72" d="100"/>
          <a:sy n="72" d="100"/>
        </p:scale>
        <p:origin x="64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88D2E30-C278-42EC-B340-07B534E801C5}" type="datetimeFigureOut">
              <a:rPr lang="en-US" smtClean="0"/>
              <a:t>4/8/2017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02B7E3-76EB-4CED-AAEE-30C4CA602C02}" type="slidenum">
              <a:rPr lang="en-US" smtClean="0"/>
              <a:t>‹#›</a:t>
            </a:fld>
            <a:endParaRPr lang="en-US"/>
          </a:p>
        </p:txBody>
      </p:sp>
    </p:spTree>
    <p:extLst>
      <p:ext uri="{BB962C8B-B14F-4D97-AF65-F5344CB8AC3E}">
        <p14:creationId xmlns:p14="http://schemas.microsoft.com/office/powerpoint/2010/main" val="1715160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8D2E30-C278-42EC-B340-07B534E801C5}" type="datetimeFigureOut">
              <a:rPr lang="en-US" smtClean="0"/>
              <a:t>4/8/2017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02B7E3-76EB-4CED-AAEE-30C4CA602C02}" type="slidenum">
              <a:rPr lang="en-US" smtClean="0"/>
              <a:t>‹#›</a:t>
            </a:fld>
            <a:endParaRPr lang="en-US"/>
          </a:p>
        </p:txBody>
      </p:sp>
    </p:spTree>
    <p:extLst>
      <p:ext uri="{BB962C8B-B14F-4D97-AF65-F5344CB8AC3E}">
        <p14:creationId xmlns:p14="http://schemas.microsoft.com/office/powerpoint/2010/main" val="37139932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8D2E30-C278-42EC-B340-07B534E801C5}" type="datetimeFigureOut">
              <a:rPr lang="en-US" smtClean="0"/>
              <a:t>4/8/2017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02B7E3-76EB-4CED-AAEE-30C4CA602C02}" type="slidenum">
              <a:rPr lang="en-US" smtClean="0"/>
              <a:t>‹#›</a:t>
            </a:fld>
            <a:endParaRPr lang="en-US"/>
          </a:p>
        </p:txBody>
      </p:sp>
    </p:spTree>
    <p:extLst>
      <p:ext uri="{BB962C8B-B14F-4D97-AF65-F5344CB8AC3E}">
        <p14:creationId xmlns:p14="http://schemas.microsoft.com/office/powerpoint/2010/main" val="3112513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8D2E30-C278-42EC-B340-07B534E801C5}" type="datetimeFigureOut">
              <a:rPr lang="en-US" smtClean="0"/>
              <a:t>4/8/2017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02B7E3-76EB-4CED-AAEE-30C4CA602C02}" type="slidenum">
              <a:rPr lang="en-US" smtClean="0"/>
              <a:t>‹#›</a:t>
            </a:fld>
            <a:endParaRPr lang="en-US"/>
          </a:p>
        </p:txBody>
      </p:sp>
    </p:spTree>
    <p:extLst>
      <p:ext uri="{BB962C8B-B14F-4D97-AF65-F5344CB8AC3E}">
        <p14:creationId xmlns:p14="http://schemas.microsoft.com/office/powerpoint/2010/main" val="10346561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8D2E30-C278-42EC-B340-07B534E801C5}" type="datetimeFigureOut">
              <a:rPr lang="en-US" smtClean="0"/>
              <a:t>4/8/2017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02B7E3-76EB-4CED-AAEE-30C4CA602C02}" type="slidenum">
              <a:rPr lang="en-US" smtClean="0"/>
              <a:t>‹#›</a:t>
            </a:fld>
            <a:endParaRPr lang="en-US"/>
          </a:p>
        </p:txBody>
      </p:sp>
    </p:spTree>
    <p:extLst>
      <p:ext uri="{BB962C8B-B14F-4D97-AF65-F5344CB8AC3E}">
        <p14:creationId xmlns:p14="http://schemas.microsoft.com/office/powerpoint/2010/main" val="3082843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88D2E30-C278-42EC-B340-07B534E801C5}" type="datetimeFigureOut">
              <a:rPr lang="en-US" smtClean="0"/>
              <a:t>4/8/2017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02B7E3-76EB-4CED-AAEE-30C4CA602C02}" type="slidenum">
              <a:rPr lang="en-US" smtClean="0"/>
              <a:t>‹#›</a:t>
            </a:fld>
            <a:endParaRPr lang="en-US"/>
          </a:p>
        </p:txBody>
      </p:sp>
    </p:spTree>
    <p:extLst>
      <p:ext uri="{BB962C8B-B14F-4D97-AF65-F5344CB8AC3E}">
        <p14:creationId xmlns:p14="http://schemas.microsoft.com/office/powerpoint/2010/main" val="1701889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88D2E30-C278-42EC-B340-07B534E801C5}" type="datetimeFigureOut">
              <a:rPr lang="en-US" smtClean="0"/>
              <a:t>4/8/2017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02B7E3-76EB-4CED-AAEE-30C4CA602C02}" type="slidenum">
              <a:rPr lang="en-US" smtClean="0"/>
              <a:t>‹#›</a:t>
            </a:fld>
            <a:endParaRPr lang="en-US"/>
          </a:p>
        </p:txBody>
      </p:sp>
    </p:spTree>
    <p:extLst>
      <p:ext uri="{BB962C8B-B14F-4D97-AF65-F5344CB8AC3E}">
        <p14:creationId xmlns:p14="http://schemas.microsoft.com/office/powerpoint/2010/main" val="3962207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88D2E30-C278-42EC-B340-07B534E801C5}" type="datetimeFigureOut">
              <a:rPr lang="en-US" smtClean="0"/>
              <a:t>4/8/2017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02B7E3-76EB-4CED-AAEE-30C4CA602C02}" type="slidenum">
              <a:rPr lang="en-US" smtClean="0"/>
              <a:t>‹#›</a:t>
            </a:fld>
            <a:endParaRPr lang="en-US"/>
          </a:p>
        </p:txBody>
      </p:sp>
    </p:spTree>
    <p:extLst>
      <p:ext uri="{BB962C8B-B14F-4D97-AF65-F5344CB8AC3E}">
        <p14:creationId xmlns:p14="http://schemas.microsoft.com/office/powerpoint/2010/main" val="3375575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8D2E30-C278-42EC-B340-07B534E801C5}" type="datetimeFigureOut">
              <a:rPr lang="en-US" smtClean="0"/>
              <a:t>4/8/2017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02B7E3-76EB-4CED-AAEE-30C4CA602C02}" type="slidenum">
              <a:rPr lang="en-US" smtClean="0"/>
              <a:t>‹#›</a:t>
            </a:fld>
            <a:endParaRPr lang="en-US"/>
          </a:p>
        </p:txBody>
      </p:sp>
    </p:spTree>
    <p:extLst>
      <p:ext uri="{BB962C8B-B14F-4D97-AF65-F5344CB8AC3E}">
        <p14:creationId xmlns:p14="http://schemas.microsoft.com/office/powerpoint/2010/main" val="1200246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8D2E30-C278-42EC-B340-07B534E801C5}" type="datetimeFigureOut">
              <a:rPr lang="en-US" smtClean="0"/>
              <a:t>4/8/2017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02B7E3-76EB-4CED-AAEE-30C4CA602C02}" type="slidenum">
              <a:rPr lang="en-US" smtClean="0"/>
              <a:t>‹#›</a:t>
            </a:fld>
            <a:endParaRPr lang="en-US"/>
          </a:p>
        </p:txBody>
      </p:sp>
    </p:spTree>
    <p:extLst>
      <p:ext uri="{BB962C8B-B14F-4D97-AF65-F5344CB8AC3E}">
        <p14:creationId xmlns:p14="http://schemas.microsoft.com/office/powerpoint/2010/main" val="5038806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8D2E30-C278-42EC-B340-07B534E801C5}" type="datetimeFigureOut">
              <a:rPr lang="en-US" smtClean="0"/>
              <a:t>4/8/2017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02B7E3-76EB-4CED-AAEE-30C4CA602C02}" type="slidenum">
              <a:rPr lang="en-US" smtClean="0"/>
              <a:t>‹#›</a:t>
            </a:fld>
            <a:endParaRPr lang="en-US"/>
          </a:p>
        </p:txBody>
      </p:sp>
    </p:spTree>
    <p:extLst>
      <p:ext uri="{BB962C8B-B14F-4D97-AF65-F5344CB8AC3E}">
        <p14:creationId xmlns:p14="http://schemas.microsoft.com/office/powerpoint/2010/main" val="241306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8D2E30-C278-42EC-B340-07B534E801C5}" type="datetimeFigureOut">
              <a:rPr lang="en-US" smtClean="0"/>
              <a:t>4/8/2017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02B7E3-76EB-4CED-AAEE-30C4CA602C02}" type="slidenum">
              <a:rPr lang="en-US" smtClean="0"/>
              <a:t>‹#›</a:t>
            </a:fld>
            <a:endParaRPr lang="en-US"/>
          </a:p>
        </p:txBody>
      </p:sp>
    </p:spTree>
    <p:extLst>
      <p:ext uri="{BB962C8B-B14F-4D97-AF65-F5344CB8AC3E}">
        <p14:creationId xmlns:p14="http://schemas.microsoft.com/office/powerpoint/2010/main" val="9603734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 Id="rId5" Type="http://schemas.openxmlformats.org/officeDocument/2006/relationships/image" Target="../media/image5.jpg"/><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90331"/>
            <a:ext cx="9144000" cy="1550504"/>
          </a:xfrm>
        </p:spPr>
        <p:txBody>
          <a:bodyPr>
            <a:normAutofit/>
          </a:bodyPr>
          <a:lstStyle/>
          <a:p>
            <a:r>
              <a:rPr lang="en-US" sz="3600" dirty="0">
                <a:solidFill>
                  <a:srgbClr val="C00000"/>
                </a:solidFill>
                <a:latin typeface="Arial" panose="020B0604020202020204" pitchFamily="34" charset="0"/>
                <a:cs typeface="Arial" panose="020B0604020202020204" pitchFamily="34" charset="0"/>
              </a:rPr>
              <a:t>Y HỌC CỔ TRUYỀN &amp; THUỐC CỔ TRUYỀN VIỆT NAM </a:t>
            </a:r>
          </a:p>
        </p:txBody>
      </p:sp>
      <p:sp>
        <p:nvSpPr>
          <p:cNvPr id="3" name="Subtitle 2"/>
          <p:cNvSpPr>
            <a:spLocks noGrp="1"/>
          </p:cNvSpPr>
          <p:nvPr>
            <p:ph type="subTitle" idx="1"/>
          </p:nvPr>
        </p:nvSpPr>
        <p:spPr>
          <a:xfrm>
            <a:off x="371062" y="2292625"/>
            <a:ext cx="3670851" cy="3869635"/>
          </a:xfrm>
        </p:spPr>
        <p:txBody>
          <a:bodyPr/>
          <a:lstStyle/>
          <a:p>
            <a:r>
              <a:rPr lang="en-US" dirty="0" err="1"/>
              <a:t>Nhóm</a:t>
            </a:r>
            <a:r>
              <a:rPr lang="en-US" dirty="0"/>
              <a:t> 7:</a:t>
            </a:r>
          </a:p>
          <a:p>
            <a:pPr marL="457200" indent="-457200" algn="l">
              <a:buAutoNum type="arabicPeriod"/>
            </a:pPr>
            <a:r>
              <a:rPr lang="en-US" dirty="0" err="1"/>
              <a:t>Đặng</a:t>
            </a:r>
            <a:r>
              <a:rPr lang="en-US" dirty="0"/>
              <a:t> </a:t>
            </a:r>
            <a:r>
              <a:rPr lang="en-US" dirty="0" err="1"/>
              <a:t>Thị</a:t>
            </a:r>
            <a:r>
              <a:rPr lang="en-US" dirty="0"/>
              <a:t> Thanh </a:t>
            </a:r>
            <a:r>
              <a:rPr lang="en-US" dirty="0" err="1"/>
              <a:t>Hiền</a:t>
            </a:r>
            <a:endParaRPr lang="en-US" dirty="0"/>
          </a:p>
          <a:p>
            <a:pPr marL="457200" indent="-457200" algn="l">
              <a:buAutoNum type="arabicPeriod"/>
            </a:pPr>
            <a:r>
              <a:rPr lang="en-US" dirty="0" err="1"/>
              <a:t>Chế</a:t>
            </a:r>
            <a:r>
              <a:rPr lang="en-US" dirty="0"/>
              <a:t> </a:t>
            </a:r>
            <a:r>
              <a:rPr lang="en-US" dirty="0" err="1"/>
              <a:t>Thị</a:t>
            </a:r>
            <a:r>
              <a:rPr lang="en-US" dirty="0"/>
              <a:t> Thanh H</a:t>
            </a:r>
            <a:r>
              <a:rPr lang="vi-VN" dirty="0"/>
              <a:t>ư</a:t>
            </a:r>
            <a:r>
              <a:rPr lang="en-US" dirty="0" err="1"/>
              <a:t>ơng</a:t>
            </a:r>
            <a:endParaRPr lang="en-US" dirty="0"/>
          </a:p>
          <a:p>
            <a:pPr marL="457200" indent="-457200" algn="l">
              <a:buAutoNum type="arabicPeriod"/>
            </a:pPr>
            <a:r>
              <a:rPr lang="en-US" dirty="0" err="1"/>
              <a:t>Phạm</a:t>
            </a:r>
            <a:r>
              <a:rPr lang="en-US" dirty="0"/>
              <a:t> </a:t>
            </a:r>
            <a:r>
              <a:rPr lang="en-US" dirty="0" err="1"/>
              <a:t>Thị</a:t>
            </a:r>
            <a:r>
              <a:rPr lang="en-US" dirty="0"/>
              <a:t> Ly</a:t>
            </a:r>
          </a:p>
          <a:p>
            <a:pPr marL="457200" indent="-457200" algn="l">
              <a:buAutoNum type="arabicPeriod"/>
            </a:pPr>
            <a:r>
              <a:rPr lang="en-US" dirty="0" err="1"/>
              <a:t>Huỳnh</a:t>
            </a:r>
            <a:r>
              <a:rPr lang="en-US" dirty="0"/>
              <a:t> </a:t>
            </a:r>
            <a:r>
              <a:rPr lang="en-US" dirty="0" err="1"/>
              <a:t>Châu</a:t>
            </a:r>
            <a:r>
              <a:rPr lang="en-US" dirty="0"/>
              <a:t> </a:t>
            </a:r>
            <a:r>
              <a:rPr lang="en-US" dirty="0" err="1"/>
              <a:t>Ngân</a:t>
            </a:r>
            <a:endParaRPr lang="en-US" dirty="0"/>
          </a:p>
          <a:p>
            <a:pPr marL="457200" indent="-457200" algn="l">
              <a:buAutoNum type="arabicPeriod"/>
            </a:pPr>
            <a:r>
              <a:rPr lang="en-US" dirty="0" err="1"/>
              <a:t>Đào</a:t>
            </a:r>
            <a:r>
              <a:rPr lang="en-US" dirty="0"/>
              <a:t> </a:t>
            </a:r>
            <a:r>
              <a:rPr lang="en-US" dirty="0" err="1"/>
              <a:t>Thị</a:t>
            </a:r>
            <a:r>
              <a:rPr lang="en-US" dirty="0"/>
              <a:t> Thanh </a:t>
            </a:r>
            <a:r>
              <a:rPr lang="en-US" dirty="0" err="1"/>
              <a:t>Vân</a:t>
            </a:r>
            <a:endParaRPr lang="en-US" dirty="0"/>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74366" y="2676939"/>
            <a:ext cx="6149008" cy="3657600"/>
          </a:xfrm>
          <a:prstGeom prst="rect">
            <a:avLst/>
          </a:prstGeom>
        </p:spPr>
      </p:pic>
    </p:spTree>
    <p:extLst>
      <p:ext uri="{BB962C8B-B14F-4D97-AF65-F5344CB8AC3E}">
        <p14:creationId xmlns:p14="http://schemas.microsoft.com/office/powerpoint/2010/main" val="38072410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9026" y="450575"/>
            <a:ext cx="11608903" cy="6407425"/>
          </a:xfrm>
        </p:spPr>
        <p:txBody>
          <a:bodyPr>
            <a:noAutofit/>
          </a:bodyPr>
          <a:lstStyle/>
          <a:p>
            <a:pPr marL="0" indent="0">
              <a:buNone/>
            </a:pPr>
            <a:r>
              <a:rPr lang="vi-VN" sz="2400" b="1" dirty="0">
                <a:latin typeface="Times New Roman" pitchFamily="18" charset="0"/>
                <a:cs typeface="Times New Roman" pitchFamily="18" charset="0"/>
              </a:rPr>
              <a:t>3.5 Các tương tác – phối ngũ của thuốc YHCT (tu, sử, úy, sát, ố, phản</a:t>
            </a:r>
            <a:r>
              <a:rPr lang="vi-VN" sz="2400" dirty="0">
                <a:latin typeface="Times New Roman" pitchFamily="18" charset="0"/>
                <a:cs typeface="Times New Roman" pitchFamily="18" charset="0"/>
              </a:rPr>
              <a:t>) </a:t>
            </a:r>
            <a:endParaRPr lang="en-US" sz="2400" dirty="0">
              <a:latin typeface="Times New Roman" pitchFamily="18" charset="0"/>
              <a:cs typeface="Times New Roman" pitchFamily="18" charset="0"/>
            </a:endParaRPr>
          </a:p>
          <a:p>
            <a:pPr marL="0" indent="0">
              <a:buNone/>
            </a:pPr>
            <a:r>
              <a:rPr lang="vi-VN" sz="2400" dirty="0">
                <a:latin typeface="Times New Roman" pitchFamily="18" charset="0"/>
                <a:cs typeface="Times New Roman" pitchFamily="18" charset="0"/>
              </a:rPr>
              <a:t>Phối ngũ là việc sử dụng hai vị thuốc trở lên, nó là cơ sở cho việc tạo thành các bài thuốc dùng trên lâm sàng</a:t>
            </a:r>
            <a:r>
              <a:rPr lang="vi-VN" sz="2400" dirty="0"/>
              <a:t>.</a:t>
            </a:r>
            <a:endParaRPr lang="en-US" sz="2400" dirty="0"/>
          </a:p>
          <a:p>
            <a:pPr marL="0" indent="0">
              <a:buNone/>
            </a:pPr>
            <a:r>
              <a:rPr lang="en-US" sz="2400" dirty="0" err="1">
                <a:latin typeface="Times New Roman" pitchFamily="18" charset="0"/>
                <a:cs typeface="Times New Roman" pitchFamily="18" charset="0"/>
              </a:rPr>
              <a:t>Các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loại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ngũ</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phối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tương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tương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tương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úy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tương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sát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tương</a:t>
            </a:r>
            <a:r>
              <a:rPr lang="en-US" sz="2400" dirty="0">
                <a:latin typeface="Times New Roman" pitchFamily="18" charset="0"/>
                <a:cs typeface="Times New Roman" pitchFamily="18" charset="0"/>
              </a:rPr>
              <a:t> ố, </a:t>
            </a:r>
            <a:r>
              <a:rPr lang="en-US" sz="2400" dirty="0" err="1">
                <a:latin typeface="Times New Roman" pitchFamily="18" charset="0"/>
                <a:cs typeface="Times New Roman" pitchFamily="18" charset="0"/>
              </a:rPr>
              <a:t>tương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phản</a:t>
            </a:r>
            <a:r>
              <a:rPr lang="en-US" sz="2400" dirty="0">
                <a:latin typeface="Times New Roman" pitchFamily="18" charset="0"/>
                <a:cs typeface="Times New Roman" pitchFamily="18" charset="0"/>
              </a:rPr>
              <a:t>)</a:t>
            </a:r>
          </a:p>
          <a:p>
            <a:pPr marL="0" indent="0" algn="ctr">
              <a:buNone/>
            </a:pPr>
            <a:r>
              <a:rPr lang="vi-VN" sz="2400" b="1" dirty="0">
                <a:latin typeface="Times New Roman" pitchFamily="18" charset="0"/>
                <a:cs typeface="Times New Roman" pitchFamily="18" charset="0"/>
              </a:rPr>
              <a:t>3.6 Chức năng, thành phần cấu tạo nên phương thuốc YHCT (Quân – Thần – Tá – Sứ) </a:t>
            </a:r>
            <a:endParaRPr lang="en-US" sz="2400" b="1" dirty="0">
              <a:latin typeface="Times New Roman" pitchFamily="18" charset="0"/>
              <a:cs typeface="Times New Roman" pitchFamily="18" charset="0"/>
            </a:endParaRPr>
          </a:p>
          <a:p>
            <a:pPr marL="0" indent="0">
              <a:buNone/>
            </a:pPr>
            <a:r>
              <a:rPr lang="en-US" sz="2400" dirty="0">
                <a:latin typeface="Times New Roman" pitchFamily="18" charset="0"/>
                <a:cs typeface="Times New Roman" pitchFamily="18" charset="0"/>
              </a:rPr>
              <a:t>-P</a:t>
            </a:r>
            <a:r>
              <a:rPr lang="vi-VN" sz="2400" dirty="0">
                <a:latin typeface="Times New Roman" pitchFamily="18" charset="0"/>
                <a:cs typeface="Times New Roman" pitchFamily="18" charset="0"/>
              </a:rPr>
              <a:t>hản ánh những chức năng chính, các thành phần cấu tạo nên đơn thuốc (phương thuốc, bài thuốc) Đông y.</a:t>
            </a:r>
            <a:endParaRPr lang="en-US" sz="2400" dirty="0">
              <a:latin typeface="Times New Roman" pitchFamily="18" charset="0"/>
              <a:cs typeface="Times New Roman" pitchFamily="18" charset="0"/>
            </a:endParaRPr>
          </a:p>
          <a:p>
            <a:pPr marL="0" indent="0">
              <a:buNone/>
            </a:pPr>
            <a:r>
              <a:rPr lang="vi-VN" sz="2400" dirty="0">
                <a:latin typeface="Times New Roman" pitchFamily="18" charset="0"/>
                <a:cs typeface="Times New Roman" pitchFamily="18" charset="0"/>
              </a:rPr>
              <a:t> Các vị thuốc trong phương thuốc Đông y không kết hợp theo kiểu "chất đống’’ - mà phối hợp với nhau theo quy tắc</a:t>
            </a:r>
            <a:r>
              <a:rPr lang="en-US" sz="2400" dirty="0">
                <a:latin typeface="Times New Roman" pitchFamily="18" charset="0"/>
                <a:cs typeface="Times New Roman" pitchFamily="18" charset="0"/>
              </a:rPr>
              <a:t> </a:t>
            </a:r>
            <a:r>
              <a:rPr lang="vi-VN" sz="2400" dirty="0">
                <a:latin typeface="Times New Roman" pitchFamily="18" charset="0"/>
                <a:cs typeface="Times New Roman" pitchFamily="18" charset="0"/>
              </a:rPr>
              <a:t>gọi là "phối ngũ</a:t>
            </a:r>
            <a:r>
              <a:rPr lang="en-US" sz="2400" dirty="0">
                <a:latin typeface="Times New Roman" pitchFamily="18" charset="0"/>
                <a:cs typeface="Times New Roman" pitchFamily="18" charset="0"/>
              </a:rPr>
              <a:t>”</a:t>
            </a:r>
          </a:p>
          <a:p>
            <a:pPr>
              <a:buFontTx/>
              <a:buChar char="-"/>
            </a:pPr>
            <a:r>
              <a:rPr lang="en-US" sz="2400" dirty="0" err="1">
                <a:latin typeface="Times New Roman" pitchFamily="18" charset="0"/>
                <a:cs typeface="Times New Roman" pitchFamily="18" charset="0"/>
              </a:rPr>
              <a:t>Quân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dược</a:t>
            </a:r>
            <a:r>
              <a:rPr lang="en-US" sz="2400" dirty="0">
                <a:latin typeface="Times New Roman" pitchFamily="18" charset="0"/>
                <a:cs typeface="Times New Roman" pitchFamily="18" charset="0"/>
              </a:rPr>
              <a:t>(</a:t>
            </a:r>
            <a:r>
              <a:rPr lang="en-US" sz="2400" dirty="0" err="1">
                <a:latin typeface="Times New Roman" pitchFamily="18" charset="0"/>
                <a:cs typeface="Times New Roman" pitchFamily="18" charset="0"/>
              </a:rPr>
              <a:t>chủ</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dược</a:t>
            </a:r>
            <a:r>
              <a:rPr lang="en-US" sz="2400" dirty="0">
                <a:latin typeface="Times New Roman" pitchFamily="18" charset="0"/>
                <a:cs typeface="Times New Roman" pitchFamily="18" charset="0"/>
              </a:rPr>
              <a:t>)</a:t>
            </a:r>
          </a:p>
          <a:p>
            <a:pPr>
              <a:buFontTx/>
              <a:buChar char="-"/>
            </a:pPr>
            <a:r>
              <a:rPr lang="en-US" sz="2400" dirty="0" err="1">
                <a:latin typeface="Times New Roman" pitchFamily="18" charset="0"/>
                <a:cs typeface="Times New Roman" pitchFamily="18" charset="0"/>
              </a:rPr>
              <a:t>Thần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thần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phụ</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dược</a:t>
            </a:r>
            <a:r>
              <a:rPr lang="en-US" sz="2400" dirty="0">
                <a:latin typeface="Times New Roman" pitchFamily="18" charset="0"/>
                <a:cs typeface="Times New Roman" pitchFamily="18" charset="0"/>
              </a:rPr>
              <a:t>)</a:t>
            </a:r>
          </a:p>
          <a:p>
            <a:pPr>
              <a:buFontTx/>
              <a:buChar char="-"/>
            </a:pPr>
            <a:r>
              <a:rPr lang="en-US" sz="2400" dirty="0" err="1">
                <a:latin typeface="Times New Roman" pitchFamily="18" charset="0"/>
                <a:cs typeface="Times New Roman" pitchFamily="18" charset="0"/>
              </a:rPr>
              <a:t>Tá</a:t>
            </a:r>
            <a:r>
              <a:rPr lang="en-US" sz="2400" dirty="0">
                <a:latin typeface="Times New Roman" pitchFamily="18" charset="0"/>
                <a:cs typeface="Times New Roman" pitchFamily="18" charset="0"/>
              </a:rPr>
              <a:t> : </a:t>
            </a:r>
            <a:r>
              <a:rPr lang="en-US" sz="2400" dirty="0" err="1">
                <a:latin typeface="Times New Roman" pitchFamily="18" charset="0"/>
                <a:cs typeface="Times New Roman" pitchFamily="18" charset="0"/>
              </a:rPr>
              <a:t>tá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dược</a:t>
            </a:r>
            <a:endParaRPr lang="en-US" sz="2400" dirty="0">
              <a:latin typeface="Times New Roman" pitchFamily="18" charset="0"/>
              <a:cs typeface="Times New Roman" pitchFamily="18" charset="0"/>
            </a:endParaRPr>
          </a:p>
          <a:p>
            <a:pPr>
              <a:buFontTx/>
              <a:buChar char="-"/>
            </a:pPr>
            <a:r>
              <a:rPr lang="en-US" sz="2400" dirty="0" err="1">
                <a:latin typeface="Times New Roman" pitchFamily="18" charset="0"/>
                <a:cs typeface="Times New Roman" pitchFamily="18" charset="0"/>
              </a:rPr>
              <a:t>Sứ</a:t>
            </a:r>
            <a:r>
              <a:rPr lang="en-US" sz="2400" dirty="0">
                <a:latin typeface="Times New Roman" pitchFamily="18" charset="0"/>
                <a:cs typeface="Times New Roman" pitchFamily="18" charset="0"/>
              </a:rPr>
              <a:t> : </a:t>
            </a:r>
            <a:r>
              <a:rPr lang="en-US" sz="2400" dirty="0" err="1">
                <a:latin typeface="Times New Roman" pitchFamily="18" charset="0"/>
                <a:cs typeface="Times New Roman" pitchFamily="18" charset="0"/>
              </a:rPr>
              <a:t>sứ</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dược</a:t>
            </a:r>
            <a:endParaRPr lang="en-US" sz="2400" dirty="0">
              <a:latin typeface="Times New Roman" pitchFamily="18" charset="0"/>
              <a:cs typeface="Times New Roman" pitchFamily="18" charset="0"/>
            </a:endParaRPr>
          </a:p>
          <a:p>
            <a:pPr marL="0" indent="0">
              <a:buNone/>
            </a:pPr>
            <a:endParaRPr lang="en-US" sz="2400" dirty="0">
              <a:latin typeface="Times New Roman" pitchFamily="18" charset="0"/>
              <a:cs typeface="Times New Roman" pitchFamily="18" charset="0"/>
            </a:endParaRPr>
          </a:p>
          <a:p>
            <a:pPr marL="0" indent="0">
              <a:buNone/>
            </a:pPr>
            <a:endParaRPr lang="en-US" sz="2400" dirty="0">
              <a:latin typeface="Times New Roman" pitchFamily="18" charset="0"/>
              <a:cs typeface="Times New Roman" pitchFamily="18" charset="0"/>
            </a:endParaRPr>
          </a:p>
          <a:p>
            <a:pPr marL="0" indent="0">
              <a:buNone/>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7486012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0"/>
            <a:ext cx="10515600" cy="1033670"/>
          </a:xfrm>
        </p:spPr>
        <p:txBody>
          <a:bodyPr>
            <a:normAutofit/>
          </a:bodyPr>
          <a:lstStyle/>
          <a:p>
            <a:pPr algn="l"/>
            <a:r>
              <a:rPr lang="vi-VN" sz="2800" dirty="0">
                <a:solidFill>
                  <a:srgbClr val="FF0000"/>
                </a:solidFill>
                <a:latin typeface="+mn-lt"/>
              </a:rPr>
              <a:t>4. Thuốc cổ truyền và dược lâm sàng</a:t>
            </a:r>
            <a:br>
              <a:rPr lang="en-US" sz="2800" dirty="0">
                <a:latin typeface="+mn-lt"/>
              </a:rPr>
            </a:br>
            <a:r>
              <a:rPr lang="en-US" sz="2400" b="1" dirty="0">
                <a:latin typeface="Arial" panose="020B0604020202020204" pitchFamily="34" charset="0"/>
                <a:cs typeface="Arial" panose="020B0604020202020204" pitchFamily="34" charset="0"/>
              </a:rPr>
              <a:t>4.1, </a:t>
            </a:r>
            <a:r>
              <a:rPr lang="en-US" sz="2400" b="1" dirty="0" err="1">
                <a:latin typeface="Arial" panose="020B0604020202020204" pitchFamily="34" charset="0"/>
                <a:cs typeface="Arial" panose="020B0604020202020204" pitchFamily="34" charset="0"/>
              </a:rPr>
              <a:t>Thành</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phần</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hóa</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học</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của</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thuốc</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cổ</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truyền</a:t>
            </a:r>
            <a:r>
              <a:rPr lang="en-US" sz="2400" b="1" dirty="0">
                <a:latin typeface="Arial" panose="020B0604020202020204" pitchFamily="34" charset="0"/>
                <a:cs typeface="Arial" panose="020B0604020202020204" pitchFamily="34" charset="0"/>
              </a:rPr>
              <a:t>.</a:t>
            </a:r>
          </a:p>
        </p:txBody>
      </p:sp>
      <p:sp>
        <p:nvSpPr>
          <p:cNvPr id="4" name="Text Placeholder 3"/>
          <p:cNvSpPr>
            <a:spLocks noGrp="1"/>
          </p:cNvSpPr>
          <p:nvPr>
            <p:ph type="body" idx="1"/>
          </p:nvPr>
        </p:nvSpPr>
        <p:spPr>
          <a:xfrm>
            <a:off x="897698" y="1033671"/>
            <a:ext cx="5157787" cy="490330"/>
          </a:xfrm>
        </p:spPr>
        <p:txBody>
          <a:bodyPr/>
          <a:lstStyle/>
          <a:p>
            <a:r>
              <a:rPr lang="en-US" dirty="0" err="1">
                <a:latin typeface="Arial" panose="020B0604020202020204" pitchFamily="34" charset="0"/>
                <a:cs typeface="Arial" panose="020B0604020202020204" pitchFamily="34" charset="0"/>
              </a:rPr>
              <a:t>Các</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chất</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vô</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cơ</a:t>
            </a:r>
            <a:endParaRPr lang="en-US" dirty="0">
              <a:latin typeface="Arial" panose="020B0604020202020204" pitchFamily="34" charset="0"/>
              <a:cs typeface="Arial" panose="020B0604020202020204" pitchFamily="34" charset="0"/>
            </a:endParaRPr>
          </a:p>
        </p:txBody>
      </p:sp>
      <p:sp>
        <p:nvSpPr>
          <p:cNvPr id="5" name="Content Placeholder 4"/>
          <p:cNvSpPr>
            <a:spLocks noGrp="1"/>
          </p:cNvSpPr>
          <p:nvPr>
            <p:ph sz="half" idx="2"/>
          </p:nvPr>
        </p:nvSpPr>
        <p:spPr>
          <a:xfrm>
            <a:off x="839788" y="1681163"/>
            <a:ext cx="4076769" cy="4445000"/>
          </a:xfrm>
        </p:spPr>
        <p:txBody>
          <a:bodyPr>
            <a:normAutofit/>
          </a:bodyPr>
          <a:lstStyle/>
          <a:p>
            <a:r>
              <a:rPr lang="vi-VN" sz="2400" dirty="0"/>
              <a:t>Các muối: clorid, sulfat, </a:t>
            </a:r>
            <a:r>
              <a:rPr lang="vi-VN" sz="2400" dirty="0">
                <a:cs typeface="Arial" panose="020B0604020202020204" pitchFamily="34" charset="0"/>
              </a:rPr>
              <a:t>carbonat</a:t>
            </a:r>
            <a:r>
              <a:rPr lang="vi-VN" sz="2400" dirty="0"/>
              <a:t>, photsphat ... Của các nguyên tố kim loại hay á kim. </a:t>
            </a:r>
            <a:endParaRPr lang="en-US" sz="2400" dirty="0"/>
          </a:p>
          <a:p>
            <a:r>
              <a:rPr lang="vi-VN" sz="2400" dirty="0"/>
              <a:t>Các acid vô cơ như acid silicic, acid phosphoric... </a:t>
            </a:r>
            <a:endParaRPr lang="en-US" sz="2400" dirty="0"/>
          </a:p>
          <a:p>
            <a:r>
              <a:rPr lang="vi-VN" sz="2400" dirty="0"/>
              <a:t> Các nguyên tố như: phosphor, nito, sắt, magnesi, selen,, iod</a:t>
            </a:r>
            <a:endParaRPr lang="en-US" sz="2400" dirty="0"/>
          </a:p>
        </p:txBody>
      </p:sp>
      <p:sp>
        <p:nvSpPr>
          <p:cNvPr id="6" name="Text Placeholder 5"/>
          <p:cNvSpPr>
            <a:spLocks noGrp="1"/>
          </p:cNvSpPr>
          <p:nvPr>
            <p:ph type="body" sz="quarter" idx="3"/>
          </p:nvPr>
        </p:nvSpPr>
        <p:spPr>
          <a:xfrm>
            <a:off x="6172200" y="1033670"/>
            <a:ext cx="5183188" cy="490331"/>
          </a:xfrm>
        </p:spPr>
        <p:txBody>
          <a:bodyPr>
            <a:normAutofit/>
          </a:bodyPr>
          <a:lstStyle/>
          <a:p>
            <a:r>
              <a:rPr lang="en-US" dirty="0" err="1">
                <a:latin typeface="Arial" panose="020B0604020202020204" pitchFamily="34" charset="0"/>
                <a:cs typeface="Arial" panose="020B0604020202020204" pitchFamily="34" charset="0"/>
              </a:rPr>
              <a:t>Các</a:t>
            </a:r>
            <a:r>
              <a:rPr lang="en-US" dirty="0"/>
              <a:t> </a:t>
            </a:r>
            <a:r>
              <a:rPr lang="en-US" dirty="0" err="1">
                <a:latin typeface="Arial" panose="020B0604020202020204" pitchFamily="34" charset="0"/>
                <a:cs typeface="Arial" panose="020B0604020202020204" pitchFamily="34" charset="0"/>
              </a:rPr>
              <a:t>chất</a:t>
            </a:r>
            <a:r>
              <a:rPr lang="en-US" dirty="0"/>
              <a:t> </a:t>
            </a:r>
            <a:r>
              <a:rPr lang="en-US" dirty="0" err="1"/>
              <a:t>hữu</a:t>
            </a:r>
            <a:r>
              <a:rPr lang="en-US" dirty="0"/>
              <a:t> </a:t>
            </a:r>
            <a:r>
              <a:rPr lang="en-US" dirty="0" err="1"/>
              <a:t>cơ</a:t>
            </a:r>
            <a:endParaRPr lang="en-US" dirty="0"/>
          </a:p>
        </p:txBody>
      </p:sp>
      <p:sp>
        <p:nvSpPr>
          <p:cNvPr id="7" name="Content Placeholder 6"/>
          <p:cNvSpPr>
            <a:spLocks noGrp="1"/>
          </p:cNvSpPr>
          <p:nvPr>
            <p:ph sz="quarter" idx="4"/>
          </p:nvPr>
        </p:nvSpPr>
        <p:spPr>
          <a:xfrm>
            <a:off x="5562601" y="1775791"/>
            <a:ext cx="4648200" cy="4350371"/>
          </a:xfrm>
        </p:spPr>
        <p:txBody>
          <a:bodyPr>
            <a:normAutofit/>
          </a:bodyPr>
          <a:lstStyle/>
          <a:p>
            <a:r>
              <a:rPr lang="en-US" sz="2400" dirty="0" err="1">
                <a:latin typeface="Arial" panose="020B0604020202020204" pitchFamily="34" charset="0"/>
                <a:cs typeface="Arial" panose="020B0604020202020204" pitchFamily="34" charset="0"/>
              </a:rPr>
              <a:t>Cacbonhydrat</a:t>
            </a:r>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Lipid: </a:t>
            </a:r>
            <a:r>
              <a:rPr lang="en-US" sz="2400" dirty="0" err="1">
                <a:latin typeface="Arial" panose="020B0604020202020204" pitchFamily="34" charset="0"/>
                <a:cs typeface="Arial" panose="020B0604020202020204" pitchFamily="34" charset="0"/>
              </a:rPr>
              <a:t>Glycerid</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Cerid</a:t>
            </a:r>
            <a:endParaRPr lang="en-US" sz="2400" dirty="0">
              <a:latin typeface="Arial" panose="020B0604020202020204" pitchFamily="34" charset="0"/>
              <a:cs typeface="Arial" panose="020B0604020202020204" pitchFamily="34" charset="0"/>
            </a:endParaRPr>
          </a:p>
          <a:p>
            <a:r>
              <a:rPr lang="en-US" sz="2400" dirty="0" err="1">
                <a:latin typeface="Arial" panose="020B0604020202020204" pitchFamily="34" charset="0"/>
                <a:cs typeface="Arial" panose="020B0604020202020204" pitchFamily="34" charset="0"/>
              </a:rPr>
              <a:t>Tinh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dầu</a:t>
            </a:r>
            <a:endParaRPr lang="en-US" sz="2400" dirty="0">
              <a:latin typeface="Arial" panose="020B0604020202020204" pitchFamily="34" charset="0"/>
              <a:cs typeface="Arial" panose="020B0604020202020204" pitchFamily="34" charset="0"/>
            </a:endParaRPr>
          </a:p>
          <a:p>
            <a:r>
              <a:rPr lang="en-US" sz="2400" dirty="0" err="1">
                <a:latin typeface="Arial" panose="020B0604020202020204" pitchFamily="34" charset="0"/>
                <a:cs typeface="Arial" panose="020B0604020202020204" pitchFamily="34" charset="0"/>
              </a:rPr>
              <a:t>Chất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nhựa</a:t>
            </a:r>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Acid </a:t>
            </a:r>
            <a:r>
              <a:rPr lang="en-US" sz="2400" dirty="0" err="1">
                <a:latin typeface="Arial" panose="020B0604020202020204" pitchFamily="34" charset="0"/>
                <a:cs typeface="Arial" panose="020B0604020202020204" pitchFamily="34" charset="0"/>
              </a:rPr>
              <a:t>hữu</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cơ</a:t>
            </a:r>
            <a:endParaRPr lang="en-US" sz="2400" dirty="0">
              <a:latin typeface="Arial" panose="020B0604020202020204" pitchFamily="34" charset="0"/>
              <a:cs typeface="Arial" panose="020B0604020202020204" pitchFamily="34" charset="0"/>
            </a:endParaRPr>
          </a:p>
          <a:p>
            <a:r>
              <a:rPr lang="en-US" sz="2400" dirty="0" err="1">
                <a:latin typeface="Arial" panose="020B0604020202020204" pitchFamily="34" charset="0"/>
                <a:cs typeface="Arial" panose="020B0604020202020204" pitchFamily="34" charset="0"/>
              </a:rPr>
              <a:t>Glycosid</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Glycosid</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tim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Saponin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Altranoid</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Flavonoid</a:t>
            </a:r>
            <a:r>
              <a:rPr lang="en-US" sz="2400" dirty="0">
                <a:latin typeface="Arial" panose="020B0604020202020204" pitchFamily="34" charset="0"/>
                <a:cs typeface="Arial" panose="020B0604020202020204" pitchFamily="34" charset="0"/>
              </a:rPr>
              <a:t>,…</a:t>
            </a:r>
          </a:p>
          <a:p>
            <a:r>
              <a:rPr lang="en-US" sz="2400" dirty="0" err="1">
                <a:latin typeface="Arial" panose="020B0604020202020204" pitchFamily="34" charset="0"/>
                <a:cs typeface="Arial" panose="020B0604020202020204" pitchFamily="34" charset="0"/>
              </a:rPr>
              <a:t>Alkaoid</a:t>
            </a:r>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Vitamin</a:t>
            </a:r>
          </a:p>
        </p:txBody>
      </p:sp>
    </p:spTree>
    <p:extLst>
      <p:ext uri="{BB962C8B-B14F-4D97-AF65-F5344CB8AC3E}">
        <p14:creationId xmlns:p14="http://schemas.microsoft.com/office/powerpoint/2010/main" val="40097499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21635" y="274638"/>
            <a:ext cx="9389165" cy="868362"/>
          </a:xfrm>
        </p:spPr>
        <p:txBody>
          <a:bodyPr>
            <a:normAutofit fontScale="90000"/>
          </a:bodyPr>
          <a:lstStyle/>
          <a:p>
            <a:pPr algn="l"/>
            <a:r>
              <a:rPr lang="vi-VN" sz="4000" dirty="0">
                <a:solidFill>
                  <a:srgbClr val="FF0000"/>
                </a:solidFill>
              </a:rPr>
              <a:t>4. </a:t>
            </a:r>
            <a:r>
              <a:rPr lang="vi-VN" sz="3100" dirty="0">
                <a:solidFill>
                  <a:srgbClr val="FF0000"/>
                </a:solidFill>
                <a:latin typeface="+mn-lt"/>
              </a:rPr>
              <a:t>Thuốc</a:t>
            </a:r>
            <a:r>
              <a:rPr lang="vi-VN" sz="4000" dirty="0">
                <a:solidFill>
                  <a:srgbClr val="FF0000"/>
                </a:solidFill>
              </a:rPr>
              <a:t> cổ truyền và dược lâm sàng</a:t>
            </a:r>
            <a:br>
              <a:rPr lang="en-US" dirty="0"/>
            </a:br>
            <a:r>
              <a:rPr lang="en-US" sz="2700" b="1" dirty="0">
                <a:latin typeface="Arial" panose="020B0604020202020204" pitchFamily="34" charset="0"/>
                <a:cs typeface="Arial" panose="020B0604020202020204" pitchFamily="34" charset="0"/>
              </a:rPr>
              <a:t>4.2, </a:t>
            </a:r>
            <a:r>
              <a:rPr lang="en-US" sz="2700" b="1" dirty="0" err="1">
                <a:latin typeface="Arial" panose="020B0604020202020204" pitchFamily="34" charset="0"/>
                <a:cs typeface="Arial" panose="020B0604020202020204" pitchFamily="34" charset="0"/>
              </a:rPr>
              <a:t>Đơn</a:t>
            </a:r>
            <a:r>
              <a:rPr lang="en-US" sz="2700" b="1" dirty="0">
                <a:latin typeface="Arial" panose="020B0604020202020204" pitchFamily="34" charset="0"/>
                <a:cs typeface="Arial" panose="020B0604020202020204" pitchFamily="34" charset="0"/>
              </a:rPr>
              <a:t> </a:t>
            </a:r>
            <a:r>
              <a:rPr lang="en-US" sz="2700" b="1" dirty="0" err="1">
                <a:latin typeface="Arial" panose="020B0604020202020204" pitchFamily="34" charset="0"/>
                <a:cs typeface="Arial" panose="020B0604020202020204" pitchFamily="34" charset="0"/>
              </a:rPr>
              <a:t>thuốc</a:t>
            </a:r>
            <a:r>
              <a:rPr lang="en-US" sz="2700" b="1" dirty="0">
                <a:latin typeface="Arial" panose="020B0604020202020204" pitchFamily="34" charset="0"/>
                <a:cs typeface="Arial" panose="020B0604020202020204" pitchFamily="34" charset="0"/>
              </a:rPr>
              <a:t> YHCT </a:t>
            </a:r>
            <a:r>
              <a:rPr lang="en-US" sz="2700" b="1" dirty="0" err="1">
                <a:latin typeface="Arial" panose="020B0604020202020204" pitchFamily="34" charset="0"/>
                <a:cs typeface="Arial" panose="020B0604020202020204" pitchFamily="34" charset="0"/>
              </a:rPr>
              <a:t>và</a:t>
            </a:r>
            <a:r>
              <a:rPr lang="en-US" sz="2700" b="1" dirty="0">
                <a:latin typeface="Arial" panose="020B0604020202020204" pitchFamily="34" charset="0"/>
                <a:cs typeface="Arial" panose="020B0604020202020204" pitchFamily="34" charset="0"/>
              </a:rPr>
              <a:t> </a:t>
            </a:r>
            <a:r>
              <a:rPr lang="en-US" sz="2700" b="1" dirty="0" err="1">
                <a:latin typeface="Arial" panose="020B0604020202020204" pitchFamily="34" charset="0"/>
                <a:cs typeface="Arial" panose="020B0604020202020204" pitchFamily="34" charset="0"/>
              </a:rPr>
              <a:t>kê</a:t>
            </a:r>
            <a:r>
              <a:rPr lang="en-US" sz="2700" b="1" dirty="0">
                <a:latin typeface="Arial" panose="020B0604020202020204" pitchFamily="34" charset="0"/>
                <a:cs typeface="Arial" panose="020B0604020202020204" pitchFamily="34" charset="0"/>
              </a:rPr>
              <a:t> </a:t>
            </a:r>
            <a:r>
              <a:rPr lang="en-US" sz="2700" b="1" dirty="0" err="1">
                <a:latin typeface="Arial" panose="020B0604020202020204" pitchFamily="34" charset="0"/>
                <a:cs typeface="Arial" panose="020B0604020202020204" pitchFamily="34" charset="0"/>
              </a:rPr>
              <a:t>đơn</a:t>
            </a:r>
            <a:r>
              <a:rPr lang="en-US" sz="2700" b="1" dirty="0">
                <a:latin typeface="Arial" panose="020B0604020202020204" pitchFamily="34" charset="0"/>
                <a:cs typeface="Arial" panose="020B0604020202020204" pitchFamily="34" charset="0"/>
              </a:rPr>
              <a:t> </a:t>
            </a:r>
            <a:r>
              <a:rPr lang="en-US" sz="2700" b="1" dirty="0" err="1">
                <a:latin typeface="Arial" panose="020B0604020202020204" pitchFamily="34" charset="0"/>
                <a:cs typeface="Arial" panose="020B0604020202020204" pitchFamily="34" charset="0"/>
              </a:rPr>
              <a:t>thuốc</a:t>
            </a:r>
            <a:r>
              <a:rPr lang="en-US" sz="2700" b="1" dirty="0">
                <a:latin typeface="Arial" panose="020B0604020202020204" pitchFamily="34" charset="0"/>
                <a:cs typeface="Arial" panose="020B0604020202020204" pitchFamily="34" charset="0"/>
              </a:rPr>
              <a:t> YHCT</a:t>
            </a:r>
          </a:p>
        </p:txBody>
      </p:sp>
      <p:sp>
        <p:nvSpPr>
          <p:cNvPr id="8" name="Content Placeholder 7"/>
          <p:cNvSpPr>
            <a:spLocks noGrp="1"/>
          </p:cNvSpPr>
          <p:nvPr>
            <p:ph idx="1"/>
          </p:nvPr>
        </p:nvSpPr>
        <p:spPr>
          <a:xfrm>
            <a:off x="702366" y="1600201"/>
            <a:ext cx="3790122" cy="4525963"/>
          </a:xfrm>
        </p:spPr>
        <p:txBody>
          <a:bodyPr>
            <a:normAutofit/>
          </a:bodyPr>
          <a:lstStyle/>
          <a:p>
            <a:r>
              <a:rPr lang="en-US" sz="2400" dirty="0">
                <a:latin typeface="Arial" panose="020B0604020202020204" pitchFamily="34" charset="0"/>
                <a:cs typeface="Arial" panose="020B0604020202020204" pitchFamily="34" charset="0"/>
              </a:rPr>
              <a:t> </a:t>
            </a:r>
            <a:r>
              <a:rPr lang="en-US" sz="2400" i="1" dirty="0">
                <a:cs typeface="Arial" panose="020B0604020202020204" pitchFamily="34" charset="0"/>
              </a:rPr>
              <a:t>T</a:t>
            </a:r>
            <a:r>
              <a:rPr lang="vi-VN" sz="2400" i="1" dirty="0">
                <a:cs typeface="Arial" panose="020B0604020202020204" pitchFamily="34" charset="0"/>
              </a:rPr>
              <a:t>hầy thuốc</a:t>
            </a:r>
            <a:r>
              <a:rPr lang="en-US" sz="2400" dirty="0">
                <a:cs typeface="Arial" panose="020B0604020202020204" pitchFamily="34" charset="0"/>
              </a:rPr>
              <a:t>: </a:t>
            </a:r>
            <a:r>
              <a:rPr lang="en-US" sz="2400" dirty="0">
                <a:latin typeface="Arial" panose="020B0604020202020204" pitchFamily="34" charset="0"/>
                <a:cs typeface="Arial" panose="020B0604020202020204" pitchFamily="34" charset="0"/>
              </a:rPr>
              <a:t> P</a:t>
            </a:r>
            <a:r>
              <a:rPr lang="vi-VN" sz="2400" dirty="0">
                <a:latin typeface="Arial" panose="020B0604020202020204" pitchFamily="34" charset="0"/>
                <a:cs typeface="Arial" panose="020B0604020202020204" pitchFamily="34" charset="0"/>
              </a:rPr>
              <a:t>hải ghi rõ họ tên, địa chỉ, số giấy phép, chữ k</a:t>
            </a:r>
            <a:r>
              <a:rPr lang="en-US" sz="2400" dirty="0">
                <a:latin typeface="Arial" panose="020B0604020202020204" pitchFamily="34" charset="0"/>
                <a:cs typeface="Arial" panose="020B0604020202020204" pitchFamily="34" charset="0"/>
              </a:rPr>
              <a:t>ý</a:t>
            </a:r>
            <a:r>
              <a:rPr lang="vi-VN" sz="2400" dirty="0">
                <a:latin typeface="Arial" panose="020B0604020202020204" pitchFamily="34" charset="0"/>
                <a:cs typeface="Arial" panose="020B0604020202020204" pitchFamily="34" charset="0"/>
              </a:rPr>
              <a:t> con dấu, điện thoại và Email (nếu có). </a:t>
            </a:r>
            <a:endParaRPr lang="en-US" sz="2400" dirty="0">
              <a:latin typeface="Arial" panose="020B0604020202020204" pitchFamily="34" charset="0"/>
              <a:cs typeface="Arial" panose="020B0604020202020204" pitchFamily="34" charset="0"/>
            </a:endParaRPr>
          </a:p>
          <a:p>
            <a:r>
              <a:rPr lang="en-US" sz="2400" i="1" dirty="0">
                <a:cs typeface="Arial" panose="020B0604020202020204" pitchFamily="34" charset="0"/>
              </a:rPr>
              <a:t>B</a:t>
            </a:r>
            <a:r>
              <a:rPr lang="vi-VN" sz="2400" i="1" dirty="0">
                <a:cs typeface="Arial" panose="020B0604020202020204" pitchFamily="34" charset="0"/>
              </a:rPr>
              <a:t>ệnh nhân</a:t>
            </a:r>
            <a:r>
              <a:rPr lang="en-US" sz="2400" i="1" dirty="0">
                <a:cs typeface="Arial" panose="020B0604020202020204" pitchFamily="34" charset="0"/>
              </a:rPr>
              <a:t>:</a:t>
            </a:r>
            <a:r>
              <a:rPr lang="vi-VN" sz="2400" i="1" dirty="0">
                <a:cs typeface="Arial" panose="020B0604020202020204" pitchFamily="34" charset="0"/>
              </a:rPr>
              <a:t> </a:t>
            </a:r>
            <a:r>
              <a:rPr lang="vi-VN" sz="2400" dirty="0">
                <a:cs typeface="Arial" panose="020B0604020202020204" pitchFamily="34" charset="0"/>
              </a:rPr>
              <a:t>Họ </a:t>
            </a:r>
            <a:r>
              <a:rPr lang="vi-VN" sz="2400" dirty="0">
                <a:latin typeface="Arial" panose="020B0604020202020204" pitchFamily="34" charset="0"/>
                <a:cs typeface="Arial" panose="020B0604020202020204" pitchFamily="34" charset="0"/>
              </a:rPr>
              <a:t>tên, tuổi, giới tính, địa chỉ</a:t>
            </a:r>
            <a:r>
              <a:rPr lang="en-US" sz="2400" dirty="0">
                <a:latin typeface="Arial" panose="020B0604020202020204" pitchFamily="34" charset="0"/>
                <a:cs typeface="Arial" panose="020B0604020202020204" pitchFamily="34" charset="0"/>
              </a:rPr>
              <a:t>,</a:t>
            </a:r>
            <a:r>
              <a:rPr lang="vi-VN" sz="2400" dirty="0">
                <a:latin typeface="Arial" panose="020B0604020202020204" pitchFamily="34" charset="0"/>
                <a:cs typeface="Arial" panose="020B0604020202020204" pitchFamily="34" charset="0"/>
              </a:rPr>
              <a:t> chẩn đoán xác định bệnh theo YHCT (nếu là thầy thuốc YHCT) và YHHĐ, tên thuốc, liều lượng, cách dùng</a:t>
            </a:r>
            <a:endParaRPr lang="en-US" sz="2400" dirty="0">
              <a:latin typeface="Arial" panose="020B0604020202020204" pitchFamily="34" charset="0"/>
              <a:cs typeface="Arial" panose="020B0604020202020204" pitchFamily="34" charset="0"/>
            </a:endParaRPr>
          </a:p>
        </p:txBody>
      </p:sp>
      <p:pic>
        <p:nvPicPr>
          <p:cNvPr id="9" name="Picture 8" descr="bac-si-dong-y-ke-don-thuoc-bang-chu-trung-quoc.jpg"/>
          <p:cNvPicPr>
            <a:picLocks noChangeAspect="1"/>
          </p:cNvPicPr>
          <p:nvPr/>
        </p:nvPicPr>
        <p:blipFill>
          <a:blip r:embed="rId2"/>
          <a:stretch>
            <a:fillRect/>
          </a:stretch>
        </p:blipFill>
        <p:spPr>
          <a:xfrm>
            <a:off x="4724400" y="1371600"/>
            <a:ext cx="5943600" cy="5486400"/>
          </a:xfrm>
          <a:prstGeom prst="rect">
            <a:avLst/>
          </a:prstGeom>
        </p:spPr>
      </p:pic>
    </p:spTree>
    <p:extLst>
      <p:ext uri="{BB962C8B-B14F-4D97-AF65-F5344CB8AC3E}">
        <p14:creationId xmlns:p14="http://schemas.microsoft.com/office/powerpoint/2010/main" val="5806014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82675"/>
          </a:xfrm>
        </p:spPr>
        <p:txBody>
          <a:bodyPr>
            <a:normAutofit/>
          </a:bodyPr>
          <a:lstStyle/>
          <a:p>
            <a:pPr algn="l"/>
            <a:r>
              <a:rPr lang="vi-VN" sz="4000" dirty="0">
                <a:solidFill>
                  <a:srgbClr val="FF0000"/>
                </a:solidFill>
              </a:rPr>
              <a:t>4. </a:t>
            </a:r>
            <a:r>
              <a:rPr lang="vi-VN" sz="2800" dirty="0">
                <a:solidFill>
                  <a:srgbClr val="FF0000"/>
                </a:solidFill>
                <a:latin typeface="Arial" panose="020B0604020202020204" pitchFamily="34" charset="0"/>
                <a:cs typeface="Arial" panose="020B0604020202020204" pitchFamily="34" charset="0"/>
              </a:rPr>
              <a:t>Thuốc</a:t>
            </a:r>
            <a:r>
              <a:rPr lang="vi-VN" sz="4000" dirty="0">
                <a:solidFill>
                  <a:srgbClr val="FF0000"/>
                </a:solidFill>
              </a:rPr>
              <a:t> cổ truyền và dược lâm sàng</a:t>
            </a:r>
            <a:br>
              <a:rPr lang="en-US" dirty="0"/>
            </a:br>
            <a:r>
              <a:rPr lang="en-US" sz="2400" b="1" dirty="0">
                <a:latin typeface="Times New Roman" pitchFamily="18" charset="0"/>
                <a:cs typeface="Times New Roman" pitchFamily="18" charset="0"/>
              </a:rPr>
              <a:t>4.2, </a:t>
            </a:r>
            <a:r>
              <a:rPr lang="en-US" sz="2400" b="1" dirty="0" err="1">
                <a:latin typeface="Times New Roman" pitchFamily="18" charset="0"/>
                <a:cs typeface="Times New Roman" pitchFamily="18" charset="0"/>
              </a:rPr>
              <a:t>Đơn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thuốc</a:t>
            </a:r>
            <a:r>
              <a:rPr lang="en-US" sz="2400" b="1" dirty="0">
                <a:latin typeface="Times New Roman" pitchFamily="18" charset="0"/>
                <a:cs typeface="Times New Roman" pitchFamily="18" charset="0"/>
              </a:rPr>
              <a:t> YHCT </a:t>
            </a:r>
            <a:r>
              <a:rPr lang="en-US" sz="2400" b="1" dirty="0" err="1">
                <a:latin typeface="Times New Roman" pitchFamily="18" charset="0"/>
                <a:cs typeface="Times New Roman" pitchFamily="18" charset="0"/>
              </a:rPr>
              <a:t>và</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kê</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đơn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thuốc</a:t>
            </a:r>
            <a:r>
              <a:rPr lang="en-US" sz="2400" b="1" dirty="0">
                <a:latin typeface="Times New Roman" pitchFamily="18" charset="0"/>
                <a:cs typeface="Times New Roman" pitchFamily="18" charset="0"/>
              </a:rPr>
              <a:t> YHCT</a:t>
            </a:r>
            <a:endParaRPr lang="en-US" sz="2400" b="1" dirty="0"/>
          </a:p>
        </p:txBody>
      </p:sp>
      <p:sp>
        <p:nvSpPr>
          <p:cNvPr id="3" name="Content Placeholder 2"/>
          <p:cNvSpPr>
            <a:spLocks noGrp="1"/>
          </p:cNvSpPr>
          <p:nvPr>
            <p:ph idx="1"/>
          </p:nvPr>
        </p:nvSpPr>
        <p:spPr>
          <a:xfrm>
            <a:off x="1404730" y="1447800"/>
            <a:ext cx="8806070" cy="5410200"/>
          </a:xfrm>
        </p:spPr>
        <p:txBody>
          <a:bodyPr/>
          <a:lstStyle/>
          <a:p>
            <a:pPr>
              <a:buFontTx/>
              <a:buChar char="-"/>
            </a:pPr>
            <a:r>
              <a:rPr lang="vi-VN" sz="2400" dirty="0"/>
              <a:t>Cách kê đơn theo toa căn bản - cấu tạo bài thuốc gồm hai phần: Phần điều hoà cơ thể</a:t>
            </a:r>
            <a:r>
              <a:rPr lang="en-US" sz="2400" dirty="0"/>
              <a:t> </a:t>
            </a:r>
            <a:r>
              <a:rPr lang="en-US" sz="2400" dirty="0" err="1">
                <a:cs typeface="Times New Roman" pitchFamily="18" charset="0"/>
              </a:rPr>
              <a:t>và</a:t>
            </a:r>
            <a:r>
              <a:rPr lang="en-US" sz="2400" dirty="0">
                <a:cs typeface="Times New Roman" pitchFamily="18" charset="0"/>
              </a:rPr>
              <a:t> </a:t>
            </a:r>
            <a:r>
              <a:rPr lang="en-US" sz="2400" dirty="0" err="1">
                <a:cs typeface="Times New Roman" pitchFamily="18" charset="0"/>
              </a:rPr>
              <a:t>phần</a:t>
            </a:r>
            <a:r>
              <a:rPr lang="en-US" sz="2400" dirty="0">
                <a:cs typeface="Times New Roman" pitchFamily="18" charset="0"/>
              </a:rPr>
              <a:t> </a:t>
            </a:r>
            <a:r>
              <a:rPr lang="en-US" sz="2400" dirty="0" err="1">
                <a:cs typeface="Times New Roman" pitchFamily="18" charset="0"/>
              </a:rPr>
              <a:t>tấn</a:t>
            </a:r>
            <a:r>
              <a:rPr lang="en-US" sz="2400" dirty="0">
                <a:cs typeface="Times New Roman" pitchFamily="18" charset="0"/>
              </a:rPr>
              <a:t> </a:t>
            </a:r>
            <a:r>
              <a:rPr lang="en-US" sz="2400" dirty="0" err="1">
                <a:cs typeface="Times New Roman" pitchFamily="18" charset="0"/>
              </a:rPr>
              <a:t>công</a:t>
            </a:r>
            <a:r>
              <a:rPr lang="en-US" sz="2400" dirty="0">
                <a:cs typeface="Times New Roman" pitchFamily="18" charset="0"/>
              </a:rPr>
              <a:t> </a:t>
            </a:r>
            <a:r>
              <a:rPr lang="en-US" sz="2400" dirty="0" err="1">
                <a:cs typeface="Times New Roman" pitchFamily="18" charset="0"/>
              </a:rPr>
              <a:t>bệnh</a:t>
            </a:r>
            <a:endParaRPr lang="en-US" sz="2400" dirty="0">
              <a:cs typeface="Times New Roman" pitchFamily="18" charset="0"/>
            </a:endParaRPr>
          </a:p>
          <a:p>
            <a:pPr>
              <a:buFontTx/>
              <a:buChar char="-"/>
            </a:pPr>
            <a:r>
              <a:rPr lang="vi-VN" sz="2400" dirty="0"/>
              <a:t>Cách kê </a:t>
            </a:r>
            <a:r>
              <a:rPr lang="vi-VN" sz="2400" dirty="0">
                <a:cs typeface="Arial" panose="020B0604020202020204" pitchFamily="34" charset="0"/>
              </a:rPr>
              <a:t>đơn</a:t>
            </a:r>
            <a:r>
              <a:rPr lang="vi-VN" sz="2400" dirty="0"/>
              <a:t> theo nghiệm phươn</a:t>
            </a:r>
            <a:r>
              <a:rPr lang="en-US" sz="2400" dirty="0"/>
              <a:t>g:</a:t>
            </a:r>
            <a:r>
              <a:rPr lang="vi-VN" sz="2400" dirty="0"/>
              <a:t>Dùng các bài thuốc của thầy thuốc đã rút ra qua kinh nghiệm của bản thân, hay tập thể điều trị có kết quả</a:t>
            </a:r>
            <a:endParaRPr lang="en-US" sz="2400" dirty="0"/>
          </a:p>
          <a:p>
            <a:pPr>
              <a:buFontTx/>
              <a:buChar char="-"/>
            </a:pPr>
            <a:r>
              <a:rPr lang="vi-VN" sz="2400" dirty="0"/>
              <a:t>Cách kê đơn theo gia truyền</a:t>
            </a:r>
            <a:r>
              <a:rPr lang="en-US" sz="2400" dirty="0"/>
              <a:t>: </a:t>
            </a:r>
            <a:r>
              <a:rPr lang="vi-VN" sz="2400" dirty="0"/>
              <a:t>Dùng các bài thuốc theo kinh nghiệm người xưa để lại điều trị một bệnh hoặc chứng bệnh có kết quả</a:t>
            </a:r>
            <a:r>
              <a:rPr lang="en-US" sz="2400" dirty="0"/>
              <a:t>.</a:t>
            </a:r>
          </a:p>
          <a:p>
            <a:pPr>
              <a:buFontTx/>
              <a:buChar char="-"/>
            </a:pPr>
            <a:r>
              <a:rPr lang="vi-VN" sz="2400" dirty="0"/>
              <a:t>Cách kê đơn theo cổ phương</a:t>
            </a:r>
            <a:r>
              <a:rPr lang="en-US" sz="2400" dirty="0"/>
              <a:t>: </a:t>
            </a:r>
            <a:r>
              <a:rPr lang="vi-VN" sz="2400" dirty="0"/>
              <a:t>Dùng các bài thuốc từ các sách của người xưa để lại để điều trị một bệnh hoặc một chứng bệnh nhất định.</a:t>
            </a:r>
            <a:endParaRPr lang="en-US" sz="2400" dirty="0"/>
          </a:p>
          <a:p>
            <a:pPr>
              <a:buFontTx/>
              <a:buChar char="-"/>
            </a:pPr>
            <a:r>
              <a:rPr lang="vi-VN" sz="2400" dirty="0"/>
              <a:t>Cách kê đơn thuốc theo đối pháp lập phương</a:t>
            </a:r>
            <a:endParaRPr lang="en-US" sz="2400" dirty="0"/>
          </a:p>
          <a:p>
            <a:pPr>
              <a:buFontTx/>
              <a:buChar char="-"/>
            </a:pPr>
            <a:r>
              <a:rPr lang="vi-VN" sz="2400" dirty="0"/>
              <a:t>Cách kê đơn thuốc theo kết hợp YHCT với YHHĐ</a:t>
            </a:r>
            <a:endParaRPr lang="en-US" sz="2400" dirty="0"/>
          </a:p>
          <a:p>
            <a:pPr>
              <a:buFontTx/>
              <a:buChar char="-"/>
            </a:pPr>
            <a:endParaRPr lang="en-US" sz="2400" dirty="0">
              <a:cs typeface="Times New Roman" pitchFamily="18" charset="0"/>
            </a:endParaRPr>
          </a:p>
        </p:txBody>
      </p:sp>
    </p:spTree>
    <p:extLst>
      <p:ext uri="{BB962C8B-B14F-4D97-AF65-F5344CB8AC3E}">
        <p14:creationId xmlns:p14="http://schemas.microsoft.com/office/powerpoint/2010/main" val="33683527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2939" y="-1"/>
            <a:ext cx="9057861" cy="1143001"/>
          </a:xfrm>
        </p:spPr>
        <p:txBody>
          <a:bodyPr>
            <a:normAutofit/>
          </a:bodyPr>
          <a:lstStyle/>
          <a:p>
            <a:pPr algn="l"/>
            <a:r>
              <a:rPr lang="vi-VN" sz="2800" dirty="0">
                <a:solidFill>
                  <a:srgbClr val="FF0000"/>
                </a:solidFill>
                <a:latin typeface="+mn-lt"/>
              </a:rPr>
              <a:t>4. Thuốc cổ truyền và dược lâm sàng</a:t>
            </a:r>
            <a:br>
              <a:rPr lang="en-US" dirty="0"/>
            </a:br>
            <a:r>
              <a:rPr lang="en-US" sz="2400" b="1" dirty="0">
                <a:latin typeface="Arial" panose="020B0604020202020204" pitchFamily="34" charset="0"/>
                <a:cs typeface="Arial" panose="020B0604020202020204" pitchFamily="34" charset="0"/>
              </a:rPr>
              <a:t>4.3, </a:t>
            </a:r>
            <a:r>
              <a:rPr lang="en-US" sz="2400" b="1" dirty="0" err="1">
                <a:latin typeface="Arial" panose="020B0604020202020204" pitchFamily="34" charset="0"/>
                <a:cs typeface="Arial" panose="020B0604020202020204" pitchFamily="34" charset="0"/>
              </a:rPr>
              <a:t>Tác</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dụng</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bất</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lợi</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của</a:t>
            </a:r>
            <a:r>
              <a:rPr lang="en-US" sz="2400" b="1" dirty="0">
                <a:latin typeface="Arial" panose="020B0604020202020204" pitchFamily="34" charset="0"/>
                <a:cs typeface="Arial" panose="020B0604020202020204" pitchFamily="34" charset="0"/>
              </a:rPr>
              <a:t> YHCT</a:t>
            </a:r>
          </a:p>
        </p:txBody>
      </p:sp>
      <p:sp>
        <p:nvSpPr>
          <p:cNvPr id="3" name="Content Placeholder 2"/>
          <p:cNvSpPr>
            <a:spLocks noGrp="1"/>
          </p:cNvSpPr>
          <p:nvPr>
            <p:ph idx="1"/>
          </p:nvPr>
        </p:nvSpPr>
        <p:spPr>
          <a:xfrm>
            <a:off x="781878" y="1143001"/>
            <a:ext cx="9899373" cy="5390321"/>
          </a:xfrm>
        </p:spPr>
        <p:txBody>
          <a:bodyPr>
            <a:normAutofit fontScale="92500"/>
          </a:bodyPr>
          <a:lstStyle/>
          <a:p>
            <a:pPr>
              <a:buFontTx/>
              <a:buChar char="-"/>
            </a:pPr>
            <a:r>
              <a:rPr lang="en-US" sz="2400" dirty="0" err="1">
                <a:latin typeface="Arial" panose="020B0604020202020204" pitchFamily="34" charset="0"/>
                <a:cs typeface="Arial" panose="020B0604020202020204" pitchFamily="34" charset="0"/>
              </a:rPr>
              <a:t>Thuốc</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kị</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thai</a:t>
            </a:r>
            <a:r>
              <a:rPr lang="en-US" sz="2400" dirty="0">
                <a:latin typeface="Arial" panose="020B0604020202020204" pitchFamily="34" charset="0"/>
                <a:cs typeface="Arial" panose="020B0604020202020204" pitchFamily="34" charset="0"/>
              </a:rPr>
              <a:t>: </a:t>
            </a:r>
          </a:p>
          <a:p>
            <a:pPr>
              <a:buNone/>
            </a:pP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Thuốc</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Bắc</a:t>
            </a:r>
            <a:r>
              <a:rPr lang="en-US" sz="2400" dirty="0">
                <a:latin typeface="Arial" panose="020B0604020202020204" pitchFamily="34" charset="0"/>
                <a:cs typeface="Arial" panose="020B0604020202020204" pitchFamily="34" charset="0"/>
              </a:rPr>
              <a:t>: </a:t>
            </a:r>
            <a:r>
              <a:rPr lang="vi-VN" sz="2400" dirty="0">
                <a:latin typeface="Arial" panose="020B0604020202020204" pitchFamily="34" charset="0"/>
                <a:cs typeface="Arial" panose="020B0604020202020204" pitchFamily="34" charset="0"/>
              </a:rPr>
              <a:t>Ngoan ban, Thuỷ điệt cập Manh trùng (ngoan xà, ban miêu). Ô đầu, Phụ tử phối Thiên hùng</a:t>
            </a:r>
            <a:r>
              <a:rPr lang="en-US" sz="2400" dirty="0">
                <a:latin typeface="Arial" panose="020B0604020202020204" pitchFamily="34" charset="0"/>
                <a:cs typeface="Arial" panose="020B0604020202020204" pitchFamily="34" charset="0"/>
              </a:rPr>
              <a:t>. </a:t>
            </a:r>
            <a:r>
              <a:rPr lang="vi-VN" sz="2400" dirty="0">
                <a:latin typeface="Arial" panose="020B0604020202020204" pitchFamily="34" charset="0"/>
                <a:cs typeface="Arial" panose="020B0604020202020204" pitchFamily="34" charset="0"/>
              </a:rPr>
              <a:t>Gỉa cát, Thuỷ ngân tinh Bả đậu (nam tinh)</a:t>
            </a:r>
            <a:r>
              <a:rPr lang="en-US" sz="2400" dirty="0">
                <a:latin typeface="Arial" panose="020B0604020202020204" pitchFamily="34" charset="0"/>
                <a:cs typeface="Arial" panose="020B0604020202020204" pitchFamily="34" charset="0"/>
              </a:rPr>
              <a:t>. </a:t>
            </a:r>
            <a:r>
              <a:rPr lang="vi-VN" sz="2400" dirty="0">
                <a:latin typeface="Arial" panose="020B0604020202020204" pitchFamily="34" charset="0"/>
                <a:cs typeface="Arial" panose="020B0604020202020204" pitchFamily="34" charset="0"/>
              </a:rPr>
              <a:t> Ngưu tất, Ý dĩ dữ Ngô công</a:t>
            </a:r>
            <a:r>
              <a:rPr lang="en-US" sz="2400" dirty="0">
                <a:latin typeface="Arial" panose="020B0604020202020204" pitchFamily="34" charset="0"/>
                <a:cs typeface="Arial" panose="020B0604020202020204" pitchFamily="34" charset="0"/>
              </a:rPr>
              <a:t>. </a:t>
            </a:r>
            <a:r>
              <a:rPr lang="vi-VN" sz="2400" dirty="0">
                <a:latin typeface="Arial" panose="020B0604020202020204" pitchFamily="34" charset="0"/>
                <a:cs typeface="Arial" panose="020B0604020202020204" pitchFamily="34" charset="0"/>
              </a:rPr>
              <a:t>Tam lăng, Đại đổ, Nguyên hoa, Xạ (xạ hương).  Ðại kích, Xà thoái, Ngà, Thư hùng</a:t>
            </a:r>
            <a:r>
              <a:rPr lang="en-US" sz="2400" dirty="0">
                <a:latin typeface="Arial" panose="020B0604020202020204" pitchFamily="34" charset="0"/>
                <a:cs typeface="Arial" panose="020B0604020202020204" pitchFamily="34" charset="0"/>
              </a:rPr>
              <a:t>,…</a:t>
            </a:r>
          </a:p>
          <a:p>
            <a:pPr>
              <a:buNone/>
            </a:pPr>
            <a:r>
              <a:rPr lang="en-US" sz="2400" dirty="0">
                <a:latin typeface="Arial" panose="020B0604020202020204" pitchFamily="34" charset="0"/>
                <a:cs typeface="Arial" panose="020B0604020202020204" pitchFamily="34" charset="0"/>
              </a:rPr>
              <a:t>+</a:t>
            </a:r>
            <a:r>
              <a:rPr lang="en-US" sz="2400" dirty="0" err="1">
                <a:latin typeface="Arial" panose="020B0604020202020204" pitchFamily="34" charset="0"/>
                <a:cs typeface="Arial" panose="020B0604020202020204" pitchFamily="34" charset="0"/>
              </a:rPr>
              <a:t>Thuốc</a:t>
            </a:r>
            <a:r>
              <a:rPr lang="en-US" sz="2400" dirty="0">
                <a:latin typeface="Arial" panose="020B0604020202020204" pitchFamily="34" charset="0"/>
                <a:cs typeface="Arial" panose="020B0604020202020204" pitchFamily="34" charset="0"/>
              </a:rPr>
              <a:t> Nam </a:t>
            </a:r>
            <a:r>
              <a:rPr lang="en-US" sz="2400" dirty="0" err="1">
                <a:latin typeface="Arial" panose="020B0604020202020204" pitchFamily="34" charset="0"/>
                <a:cs typeface="Arial" panose="020B0604020202020204" pitchFamily="34" charset="0"/>
              </a:rPr>
              <a:t>kị</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thai</a:t>
            </a:r>
            <a:r>
              <a:rPr lang="en-US" sz="2400" dirty="0">
                <a:latin typeface="Arial" panose="020B0604020202020204" pitchFamily="34" charset="0"/>
                <a:cs typeface="Arial" panose="020B0604020202020204" pitchFamily="34" charset="0"/>
              </a:rPr>
              <a:t>: </a:t>
            </a:r>
            <a:r>
              <a:rPr lang="vi-VN" sz="2400" dirty="0">
                <a:latin typeface="Arial" panose="020B0604020202020204" pitchFamily="34" charset="0"/>
                <a:cs typeface="Arial" panose="020B0604020202020204" pitchFamily="34" charset="0"/>
              </a:rPr>
              <a:t>Vỏ chứa bầu, cổ ruà, cứt quạ, tơ hồng, thuốc dòi, hắc sửu, thần nông, dây choại, trung quân, củ riềng, các loại ngải, ngó bần, tầm sét, sâm nam, thần xạ, cây vang, điền thất, càn ranh, chó đẻ, muồng, nhàu rừng, ngó nghệ, cây mua, rễ khế, sầu nâu, trạch lan, vỏ quế</a:t>
            </a:r>
            <a:endParaRPr lang="en-US" sz="2400" dirty="0">
              <a:latin typeface="Arial" panose="020B0604020202020204" pitchFamily="34" charset="0"/>
              <a:cs typeface="Arial" panose="020B0604020202020204" pitchFamily="34" charset="0"/>
            </a:endParaRPr>
          </a:p>
          <a:p>
            <a:pPr>
              <a:buFontTx/>
              <a:buChar char="-"/>
            </a:pPr>
            <a:r>
              <a:rPr lang="en-US" sz="2400" dirty="0" err="1">
                <a:latin typeface="Arial" panose="020B0604020202020204" pitchFamily="34" charset="0"/>
                <a:cs typeface="Arial" panose="020B0604020202020204" pitchFamily="34" charset="0"/>
              </a:rPr>
              <a:t>Thuốc</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độc</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bảng</a:t>
            </a:r>
            <a:r>
              <a:rPr lang="en-US" sz="2400" dirty="0">
                <a:latin typeface="Arial" panose="020B0604020202020204" pitchFamily="34" charset="0"/>
                <a:cs typeface="Arial" panose="020B0604020202020204" pitchFamily="34" charset="0"/>
              </a:rPr>
              <a:t> A </a:t>
            </a:r>
            <a:r>
              <a:rPr lang="en-US" sz="2400" dirty="0" err="1">
                <a:latin typeface="Arial" panose="020B0604020202020204" pitchFamily="34" charset="0"/>
                <a:cs typeface="Arial" panose="020B0604020202020204" pitchFamily="34" charset="0"/>
              </a:rPr>
              <a:t>và</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bảng</a:t>
            </a:r>
            <a:r>
              <a:rPr lang="en-US" sz="2400" dirty="0">
                <a:latin typeface="Arial" panose="020B0604020202020204" pitchFamily="34" charset="0"/>
                <a:cs typeface="Arial" panose="020B0604020202020204" pitchFamily="34" charset="0"/>
              </a:rPr>
              <a:t> B:</a:t>
            </a:r>
          </a:p>
          <a:p>
            <a:pPr>
              <a:buNone/>
            </a:pP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Độc</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bảng</a:t>
            </a:r>
            <a:r>
              <a:rPr lang="en-US" sz="2400" dirty="0">
                <a:latin typeface="Arial" panose="020B0604020202020204" pitchFamily="34" charset="0"/>
                <a:cs typeface="Arial" panose="020B0604020202020204" pitchFamily="34" charset="0"/>
              </a:rPr>
              <a:t> A: </a:t>
            </a:r>
            <a:r>
              <a:rPr lang="vi-VN" sz="2400" dirty="0">
                <a:latin typeface="Arial" panose="020B0604020202020204" pitchFamily="34" charset="0"/>
                <a:cs typeface="Arial" panose="020B0604020202020204" pitchFamily="34" charset="0"/>
              </a:rPr>
              <a:t>Có thể gây chết người ở liều lượng nhỏ: Bả Ðậu, Hoàng Nàng, Ô Ðầu, Mã Tiền, Thạch Tín, Ban Miêu, Thiềm Tô, Cà Ðộc Dược, Thông Thiên, Trúc Ðào.</a:t>
            </a:r>
            <a:endParaRPr lang="en-US" sz="2400" dirty="0">
              <a:latin typeface="Arial" panose="020B0604020202020204" pitchFamily="34" charset="0"/>
              <a:cs typeface="Arial" panose="020B0604020202020204" pitchFamily="34" charset="0"/>
            </a:endParaRPr>
          </a:p>
          <a:p>
            <a:pPr>
              <a:buNone/>
            </a:pP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Độc</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bảng</a:t>
            </a:r>
            <a:r>
              <a:rPr lang="en-US" sz="2400" dirty="0">
                <a:latin typeface="Arial" panose="020B0604020202020204" pitchFamily="34" charset="0"/>
                <a:cs typeface="Arial" panose="020B0604020202020204" pitchFamily="34" charset="0"/>
              </a:rPr>
              <a:t> B: </a:t>
            </a:r>
            <a:r>
              <a:rPr lang="vi-VN" sz="2400" dirty="0">
                <a:latin typeface="Arial" panose="020B0604020202020204" pitchFamily="34" charset="0"/>
                <a:cs typeface="Arial" panose="020B0604020202020204" pitchFamily="34" charset="0"/>
              </a:rPr>
              <a:t>Hoàng Nàng Chế, Bả Ðậu Chế, Mã Tiền Chế, Hùng Hoàng, Kinh Phấn, Thuỷ Ngân, Lưu Huznh, Phụ Tử </a:t>
            </a:r>
            <a:endParaRPr lang="en-US" sz="2400" dirty="0">
              <a:latin typeface="Arial" panose="020B0604020202020204" pitchFamily="34" charset="0"/>
              <a:cs typeface="Arial" panose="020B0604020202020204" pitchFamily="34" charset="0"/>
            </a:endParaRPr>
          </a:p>
          <a:p>
            <a:pPr>
              <a:buNone/>
            </a:pP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609964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5130" y="291548"/>
            <a:ext cx="9415670" cy="927652"/>
          </a:xfrm>
        </p:spPr>
        <p:txBody>
          <a:bodyPr>
            <a:normAutofit fontScale="90000"/>
          </a:bodyPr>
          <a:lstStyle/>
          <a:p>
            <a:pPr algn="l"/>
            <a:r>
              <a:rPr lang="vi-VN" sz="2800" dirty="0">
                <a:solidFill>
                  <a:srgbClr val="FF0000"/>
                </a:solidFill>
                <a:latin typeface="+mn-lt"/>
              </a:rPr>
              <a:t>4. </a:t>
            </a:r>
            <a:r>
              <a:rPr lang="vi-VN" sz="2800" dirty="0">
                <a:solidFill>
                  <a:srgbClr val="FF0000"/>
                </a:solidFill>
                <a:latin typeface="+mn-lt"/>
                <a:cs typeface="Arial" panose="020B0604020202020204" pitchFamily="34" charset="0"/>
              </a:rPr>
              <a:t>Thuốc</a:t>
            </a:r>
            <a:r>
              <a:rPr lang="vi-VN" sz="2800" dirty="0">
                <a:solidFill>
                  <a:srgbClr val="FF0000"/>
                </a:solidFill>
                <a:latin typeface="+mn-lt"/>
              </a:rPr>
              <a:t> cổ </a:t>
            </a:r>
            <a:r>
              <a:rPr lang="vi-VN" sz="3100" dirty="0">
                <a:solidFill>
                  <a:srgbClr val="FF0000"/>
                </a:solidFill>
                <a:latin typeface="+mn-lt"/>
              </a:rPr>
              <a:t>truyền</a:t>
            </a:r>
            <a:r>
              <a:rPr lang="vi-VN" sz="2800" dirty="0">
                <a:solidFill>
                  <a:srgbClr val="FF0000"/>
                </a:solidFill>
                <a:latin typeface="+mn-lt"/>
              </a:rPr>
              <a:t> và dược lâm sàng</a:t>
            </a:r>
            <a:br>
              <a:rPr lang="en-US" sz="3600" dirty="0"/>
            </a:b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568082" y="967409"/>
            <a:ext cx="11292614" cy="5890591"/>
          </a:xfrm>
        </p:spPr>
        <p:txBody>
          <a:bodyPr>
            <a:normAutofit/>
          </a:bodyPr>
          <a:lstStyle/>
          <a:p>
            <a:pPr marL="0" indent="0">
              <a:buNone/>
            </a:pPr>
            <a:r>
              <a:rPr lang="en-US" sz="2400" dirty="0">
                <a:latin typeface="Arial" panose="020B0604020202020204" pitchFamily="34" charset="0"/>
                <a:cs typeface="Arial" panose="020B0604020202020204" pitchFamily="34" charset="0"/>
              </a:rPr>
              <a:t>4.4, </a:t>
            </a:r>
            <a:r>
              <a:rPr lang="en-US" sz="2400" dirty="0" err="1">
                <a:latin typeface="Arial" panose="020B0604020202020204" pitchFamily="34" charset="0"/>
                <a:cs typeface="Arial" panose="020B0604020202020204" pitchFamily="34" charset="0"/>
              </a:rPr>
              <a:t>Một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số</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tương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kỵ</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thuốc</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trong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đông</a:t>
            </a:r>
            <a:r>
              <a:rPr lang="en-US" sz="2400" dirty="0">
                <a:latin typeface="Arial" panose="020B0604020202020204" pitchFamily="34" charset="0"/>
                <a:cs typeface="Arial" panose="020B0604020202020204" pitchFamily="34" charset="0"/>
              </a:rPr>
              <a:t> y:</a:t>
            </a:r>
          </a:p>
          <a:p>
            <a:pPr>
              <a:buNone/>
            </a:pPr>
            <a:r>
              <a:rPr lang="en-US" sz="2400" dirty="0" err="1">
                <a:latin typeface="Arial" panose="020B0604020202020204" pitchFamily="34" charset="0"/>
                <a:cs typeface="Arial" panose="020B0604020202020204" pitchFamily="34" charset="0"/>
              </a:rPr>
              <a:t>Mật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ong</a:t>
            </a:r>
            <a:r>
              <a:rPr lang="en-US" sz="2400" dirty="0">
                <a:latin typeface="Arial" panose="020B0604020202020204" pitchFamily="34" charset="0"/>
                <a:cs typeface="Arial" panose="020B0604020202020204" pitchFamily="34" charset="0"/>
              </a:rPr>
              <a:t>  #  </a:t>
            </a:r>
            <a:r>
              <a:rPr lang="en-US" sz="2400" dirty="0" err="1">
                <a:latin typeface="Arial" panose="020B0604020202020204" pitchFamily="34" charset="0"/>
                <a:cs typeface="Arial" panose="020B0604020202020204" pitchFamily="34" charset="0"/>
              </a:rPr>
              <a:t>Hành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hương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Quang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quế</a:t>
            </a:r>
            <a:r>
              <a:rPr lang="en-US" sz="2400" dirty="0">
                <a:latin typeface="Arial" panose="020B0604020202020204" pitchFamily="34" charset="0"/>
                <a:cs typeface="Arial" panose="020B0604020202020204" pitchFamily="34" charset="0"/>
              </a:rPr>
              <a:t> # </a:t>
            </a:r>
            <a:r>
              <a:rPr lang="en-US" sz="2400" dirty="0" err="1">
                <a:latin typeface="Arial" panose="020B0604020202020204" pitchFamily="34" charset="0"/>
                <a:cs typeface="Arial" panose="020B0604020202020204" pitchFamily="34" charset="0"/>
              </a:rPr>
              <a:t>Xích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thạch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chỉ</a:t>
            </a:r>
            <a:endParaRPr lang="en-US" sz="2400" dirty="0">
              <a:latin typeface="Arial" panose="020B0604020202020204" pitchFamily="34" charset="0"/>
              <a:cs typeface="Arial" panose="020B0604020202020204" pitchFamily="34" charset="0"/>
            </a:endParaRPr>
          </a:p>
          <a:p>
            <a:pPr>
              <a:buNone/>
            </a:pPr>
            <a:r>
              <a:rPr lang="en-US" sz="2400" dirty="0" err="1">
                <a:latin typeface="Arial" panose="020B0604020202020204" pitchFamily="34" charset="0"/>
                <a:cs typeface="Arial" panose="020B0604020202020204" pitchFamily="34" charset="0"/>
              </a:rPr>
              <a:t>Lưu</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huỳnh</a:t>
            </a:r>
            <a:r>
              <a:rPr lang="en-US" sz="2400" dirty="0">
                <a:latin typeface="Arial" panose="020B0604020202020204" pitchFamily="34" charset="0"/>
                <a:cs typeface="Arial" panose="020B0604020202020204" pitchFamily="34" charset="0"/>
              </a:rPr>
              <a:t> # </a:t>
            </a:r>
            <a:r>
              <a:rPr lang="en-US" sz="2400" dirty="0" err="1">
                <a:latin typeface="Arial" panose="020B0604020202020204" pitchFamily="34" charset="0"/>
                <a:cs typeface="Arial" panose="020B0604020202020204" pitchFamily="34" charset="0"/>
              </a:rPr>
              <a:t>Phát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tiêu</a:t>
            </a:r>
            <a:r>
              <a:rPr lang="en-US" sz="2400" dirty="0">
                <a:latin typeface="Arial" panose="020B0604020202020204" pitchFamily="34" charset="0"/>
                <a:cs typeface="Arial" panose="020B0604020202020204" pitchFamily="34" charset="0"/>
              </a:rPr>
              <a:t>                       Cam </a:t>
            </a:r>
            <a:r>
              <a:rPr lang="en-US" sz="2400" dirty="0" err="1">
                <a:latin typeface="Arial" panose="020B0604020202020204" pitchFamily="34" charset="0"/>
                <a:cs typeface="Arial" panose="020B0604020202020204" pitchFamily="34" charset="0"/>
              </a:rPr>
              <a:t>thảo</a:t>
            </a:r>
            <a:r>
              <a:rPr lang="en-US" sz="2400" dirty="0">
                <a:latin typeface="Arial" panose="020B0604020202020204" pitchFamily="34" charset="0"/>
                <a:cs typeface="Arial" panose="020B0604020202020204" pitchFamily="34" charset="0"/>
              </a:rPr>
              <a:t> # </a:t>
            </a:r>
            <a:r>
              <a:rPr lang="en-US" sz="2400" dirty="0" err="1">
                <a:latin typeface="Arial" panose="020B0604020202020204" pitchFamily="34" charset="0"/>
                <a:cs typeface="Arial" panose="020B0604020202020204" pitchFamily="34" charset="0"/>
              </a:rPr>
              <a:t>Đại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kích</a:t>
            </a:r>
            <a:r>
              <a:rPr lang="en-US" sz="2400" dirty="0">
                <a:latin typeface="Arial" panose="020B0604020202020204" pitchFamily="34" charset="0"/>
                <a:cs typeface="Arial" panose="020B0604020202020204" pitchFamily="34" charset="0"/>
              </a:rPr>
              <a:t>, …</a:t>
            </a:r>
          </a:p>
          <a:p>
            <a:pPr>
              <a:buNone/>
            </a:pPr>
            <a:r>
              <a:rPr lang="en-US" sz="2400" dirty="0" err="1">
                <a:latin typeface="Arial" panose="020B0604020202020204" pitchFamily="34" charset="0"/>
                <a:cs typeface="Arial" panose="020B0604020202020204" pitchFamily="34" charset="0"/>
              </a:rPr>
              <a:t>Thạch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tín</a:t>
            </a:r>
            <a:r>
              <a:rPr lang="en-US" sz="2400" dirty="0">
                <a:latin typeface="Arial" panose="020B0604020202020204" pitchFamily="34" charset="0"/>
                <a:cs typeface="Arial" panose="020B0604020202020204" pitchFamily="34" charset="0"/>
              </a:rPr>
              <a:t> # </a:t>
            </a:r>
            <a:r>
              <a:rPr lang="en-US" sz="2400" dirty="0" err="1">
                <a:latin typeface="Arial" panose="020B0604020202020204" pitchFamily="34" charset="0"/>
                <a:cs typeface="Arial" panose="020B0604020202020204" pitchFamily="34" charset="0"/>
              </a:rPr>
              <a:t>Thủy</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ngân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Lê</a:t>
            </a:r>
            <a:r>
              <a:rPr lang="en-US" sz="2400" dirty="0">
                <a:latin typeface="Arial" panose="020B0604020202020204" pitchFamily="34" charset="0"/>
                <a:cs typeface="Arial" panose="020B0604020202020204" pitchFamily="34" charset="0"/>
              </a:rPr>
              <a:t> ô # </a:t>
            </a:r>
            <a:r>
              <a:rPr lang="en-US" sz="2400" dirty="0" err="1">
                <a:latin typeface="Arial" panose="020B0604020202020204" pitchFamily="34" charset="0"/>
                <a:cs typeface="Arial" panose="020B0604020202020204" pitchFamily="34" charset="0"/>
              </a:rPr>
              <a:t>Các</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loại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sâm</a:t>
            </a:r>
            <a:endParaRPr lang="en-US" sz="2400" dirty="0">
              <a:latin typeface="Arial" panose="020B0604020202020204" pitchFamily="34" charset="0"/>
              <a:cs typeface="Arial" panose="020B0604020202020204" pitchFamily="34" charset="0"/>
            </a:endParaRPr>
          </a:p>
          <a:p>
            <a:pPr>
              <a:buNone/>
            </a:pPr>
            <a:r>
              <a:rPr lang="en-US" sz="2400" dirty="0" err="1">
                <a:latin typeface="Arial" panose="020B0604020202020204" pitchFamily="34" charset="0"/>
                <a:cs typeface="Arial" panose="020B0604020202020204" pitchFamily="34" charset="0"/>
              </a:rPr>
              <a:t>Nha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tiêu</a:t>
            </a:r>
            <a:r>
              <a:rPr lang="en-US" sz="2400" dirty="0">
                <a:latin typeface="Arial" panose="020B0604020202020204" pitchFamily="34" charset="0"/>
                <a:cs typeface="Arial" panose="020B0604020202020204" pitchFamily="34" charset="0"/>
              </a:rPr>
              <a:t> # Tam </a:t>
            </a:r>
            <a:r>
              <a:rPr lang="en-US" sz="2400" dirty="0" err="1">
                <a:latin typeface="Arial" panose="020B0604020202020204" pitchFamily="34" charset="0"/>
                <a:cs typeface="Arial" panose="020B0604020202020204" pitchFamily="34" charset="0"/>
              </a:rPr>
              <a:t>lăng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Củ</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huệ</a:t>
            </a:r>
            <a:r>
              <a:rPr lang="en-US" sz="2400" dirty="0">
                <a:latin typeface="Arial" panose="020B0604020202020204" pitchFamily="34" charset="0"/>
                <a:cs typeface="Arial" panose="020B0604020202020204" pitchFamily="34" charset="0"/>
              </a:rPr>
              <a:t> # </a:t>
            </a:r>
            <a:r>
              <a:rPr lang="en-US" sz="2400" dirty="0" err="1">
                <a:latin typeface="Arial" panose="020B0604020202020204" pitchFamily="34" charset="0"/>
                <a:cs typeface="Arial" panose="020B0604020202020204" pitchFamily="34" charset="0"/>
              </a:rPr>
              <a:t>Ớt</a:t>
            </a:r>
            <a:endParaRPr lang="en-US" sz="2400" dirty="0">
              <a:latin typeface="Arial" panose="020B0604020202020204" pitchFamily="34" charset="0"/>
              <a:cs typeface="Arial" panose="020B0604020202020204" pitchFamily="34" charset="0"/>
            </a:endParaRPr>
          </a:p>
          <a:p>
            <a:pPr>
              <a:buNone/>
            </a:pPr>
            <a:r>
              <a:rPr lang="en-US" sz="2400" dirty="0" err="1">
                <a:latin typeface="Arial" panose="020B0604020202020204" pitchFamily="34" charset="0"/>
                <a:cs typeface="Arial" panose="020B0604020202020204" pitchFamily="34" charset="0"/>
              </a:rPr>
              <a:t>Tê</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giác</a:t>
            </a:r>
            <a:r>
              <a:rPr lang="en-US" sz="2400" dirty="0">
                <a:latin typeface="Arial" panose="020B0604020202020204" pitchFamily="34" charset="0"/>
                <a:cs typeface="Arial" panose="020B0604020202020204" pitchFamily="34" charset="0"/>
              </a:rPr>
              <a:t> # </a:t>
            </a:r>
            <a:r>
              <a:rPr lang="en-US" sz="2400" dirty="0" err="1">
                <a:latin typeface="Arial" panose="020B0604020202020204" pitchFamily="34" charset="0"/>
                <a:cs typeface="Arial" panose="020B0604020202020204" pitchFamily="34" charset="0"/>
              </a:rPr>
              <a:t>Xuyên</a:t>
            </a:r>
            <a:r>
              <a:rPr lang="en-US" sz="2400" dirty="0">
                <a:latin typeface="Arial" panose="020B0604020202020204" pitchFamily="34" charset="0"/>
                <a:cs typeface="Arial" panose="020B0604020202020204" pitchFamily="34" charset="0"/>
              </a:rPr>
              <a:t> ô, </a:t>
            </a:r>
            <a:r>
              <a:rPr lang="en-US" sz="2400" dirty="0" err="1">
                <a:latin typeface="Arial" panose="020B0604020202020204" pitchFamily="34" charset="0"/>
                <a:cs typeface="Arial" panose="020B0604020202020204" pitchFamily="34" charset="0"/>
              </a:rPr>
              <a:t>Thảo</a:t>
            </a:r>
            <a:r>
              <a:rPr lang="en-US" sz="2400" dirty="0">
                <a:latin typeface="Arial" panose="020B0604020202020204" pitchFamily="34" charset="0"/>
                <a:cs typeface="Arial" panose="020B0604020202020204" pitchFamily="34" charset="0"/>
              </a:rPr>
              <a:t> ô                 Rau </a:t>
            </a:r>
            <a:r>
              <a:rPr lang="en-US" sz="2400" dirty="0" err="1">
                <a:latin typeface="Arial" panose="020B0604020202020204" pitchFamily="34" charset="0"/>
                <a:cs typeface="Arial" panose="020B0604020202020204" pitchFamily="34" charset="0"/>
              </a:rPr>
              <a:t>đắng</a:t>
            </a:r>
            <a:r>
              <a:rPr lang="en-US" sz="2400" dirty="0">
                <a:latin typeface="Arial" panose="020B0604020202020204" pitchFamily="34" charset="0"/>
                <a:cs typeface="Arial" panose="020B0604020202020204" pitchFamily="34" charset="0"/>
              </a:rPr>
              <a:t> # </a:t>
            </a:r>
            <a:r>
              <a:rPr lang="en-US" sz="2400" dirty="0" err="1">
                <a:latin typeface="Arial" panose="020B0604020202020204" pitchFamily="34" charset="0"/>
                <a:cs typeface="Arial" panose="020B0604020202020204" pitchFamily="34" charset="0"/>
              </a:rPr>
              <a:t>Mật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ong</a:t>
            </a:r>
            <a:endParaRPr lang="en-US" sz="2400" dirty="0">
              <a:latin typeface="Arial" panose="020B0604020202020204" pitchFamily="34" charset="0"/>
              <a:cs typeface="Arial" panose="020B0604020202020204" pitchFamily="34" charset="0"/>
            </a:endParaRPr>
          </a:p>
          <a:p>
            <a:pPr>
              <a:buNone/>
            </a:pPr>
            <a:r>
              <a:rPr lang="en-US" sz="2400" dirty="0" err="1">
                <a:latin typeface="Arial" panose="020B0604020202020204" pitchFamily="34" charset="0"/>
                <a:cs typeface="Arial" panose="020B0604020202020204" pitchFamily="34" charset="0"/>
              </a:rPr>
              <a:t>Đinh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hương</a:t>
            </a:r>
            <a:r>
              <a:rPr lang="en-US" sz="2400" dirty="0">
                <a:latin typeface="Arial" panose="020B0604020202020204" pitchFamily="34" charset="0"/>
                <a:cs typeface="Arial" panose="020B0604020202020204" pitchFamily="34" charset="0"/>
              </a:rPr>
              <a:t> # </a:t>
            </a:r>
            <a:r>
              <a:rPr lang="en-US" sz="2400" dirty="0" err="1">
                <a:latin typeface="Arial" panose="020B0604020202020204" pitchFamily="34" charset="0"/>
                <a:cs typeface="Arial" panose="020B0604020202020204" pitchFamily="34" charset="0"/>
              </a:rPr>
              <a:t>Uất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kim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Tỳ</a:t>
            </a:r>
            <a:r>
              <a:rPr lang="en-US" sz="2400" dirty="0">
                <a:latin typeface="Arial" panose="020B0604020202020204" pitchFamily="34" charset="0"/>
                <a:cs typeface="Arial" panose="020B0604020202020204" pitchFamily="34" charset="0"/>
              </a:rPr>
              <a:t> ma # </a:t>
            </a:r>
            <a:r>
              <a:rPr lang="en-US" sz="2400" dirty="0" err="1">
                <a:latin typeface="Arial" panose="020B0604020202020204" pitchFamily="34" charset="0"/>
                <a:cs typeface="Arial" panose="020B0604020202020204" pitchFamily="34" charset="0"/>
              </a:rPr>
              <a:t>Đậu</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đen</a:t>
            </a:r>
            <a:endParaRPr lang="en-US" sz="2400" dirty="0">
              <a:latin typeface="Arial" panose="020B0604020202020204" pitchFamily="34" charset="0"/>
              <a:cs typeface="Arial" panose="020B0604020202020204" pitchFamily="34" charset="0"/>
            </a:endParaRPr>
          </a:p>
          <a:p>
            <a:pPr>
              <a:buNone/>
            </a:pPr>
            <a:r>
              <a:rPr lang="en-US" sz="2400" dirty="0">
                <a:latin typeface="Arial" panose="020B0604020202020204" pitchFamily="34" charset="0"/>
                <a:cs typeface="Arial" panose="020B0604020202020204" pitchFamily="34" charset="0"/>
              </a:rPr>
              <a:t>  </a:t>
            </a:r>
          </a:p>
          <a:p>
            <a:pPr>
              <a:buNone/>
            </a:pPr>
            <a:endParaRPr lang="en-US" sz="2400" dirty="0">
              <a:latin typeface="Arial" panose="020B0604020202020204" pitchFamily="34" charset="0"/>
              <a:cs typeface="Arial" panose="020B0604020202020204" pitchFamily="34" charset="0"/>
            </a:endParaRPr>
          </a:p>
          <a:p>
            <a:pPr>
              <a:buNone/>
            </a:pPr>
            <a:endParaRPr lang="en-US" sz="2400" dirty="0">
              <a:latin typeface="Arial" panose="020B0604020202020204" pitchFamily="34" charset="0"/>
              <a:cs typeface="Arial" panose="020B0604020202020204" pitchFamily="34" charset="0"/>
            </a:endParaRPr>
          </a:p>
          <a:p>
            <a:pPr>
              <a:buNone/>
            </a:pPr>
            <a:endParaRPr lang="en-US" sz="2400" dirty="0">
              <a:latin typeface="Arial" panose="020B0604020202020204" pitchFamily="34" charset="0"/>
              <a:cs typeface="Arial" panose="020B0604020202020204" pitchFamily="34" charset="0"/>
            </a:endParaRPr>
          </a:p>
        </p:txBody>
      </p:sp>
      <p:sp>
        <p:nvSpPr>
          <p:cNvPr id="4" name="Rectangle 3"/>
          <p:cNvSpPr/>
          <p:nvPr/>
        </p:nvSpPr>
        <p:spPr>
          <a:xfrm>
            <a:off x="568082" y="5167196"/>
            <a:ext cx="11135356" cy="923330"/>
          </a:xfrm>
          <a:prstGeom prst="rect">
            <a:avLst/>
          </a:prstGeom>
          <a:noFill/>
        </p:spPr>
        <p:txBody>
          <a:bodyPr wrap="none" lIns="91440" tIns="45720" rIns="91440" bIns="45720">
            <a:spAutoFit/>
          </a:bodyPr>
          <a:lstStyle/>
          <a:p>
            <a:pPr algn="ctr"/>
            <a:r>
              <a:rPr lang="en-US" sz="5400" b="1" dirty="0" err="1">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Cảm</a:t>
            </a:r>
            <a:r>
              <a:rPr lang="en-US" sz="5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 </a:t>
            </a:r>
            <a:r>
              <a:rPr lang="vi-VN" sz="5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ơ</a:t>
            </a:r>
            <a:r>
              <a:rPr lang="en-US" sz="5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n </a:t>
            </a:r>
            <a:r>
              <a:rPr lang="en-US" sz="5400" b="1" dirty="0" err="1">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Thầy</a:t>
            </a:r>
            <a:r>
              <a:rPr lang="en-US" sz="5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 </a:t>
            </a:r>
            <a:r>
              <a:rPr lang="en-US" sz="5400" b="1" dirty="0" err="1">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và</a:t>
            </a:r>
            <a:r>
              <a:rPr lang="en-US" sz="5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 </a:t>
            </a:r>
            <a:r>
              <a:rPr lang="en-US" sz="5400" b="1" dirty="0" err="1">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các</a:t>
            </a:r>
            <a:r>
              <a:rPr lang="en-US" sz="5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 </a:t>
            </a:r>
            <a:r>
              <a:rPr lang="en-US" sz="5400" b="1" dirty="0" err="1">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bạn</a:t>
            </a:r>
            <a:r>
              <a:rPr lang="en-US" sz="5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 </a:t>
            </a:r>
            <a:r>
              <a:rPr lang="en-US" sz="5400" b="1" dirty="0" err="1">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đã</a:t>
            </a:r>
            <a:r>
              <a:rPr lang="en-US" sz="5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 </a:t>
            </a:r>
            <a:r>
              <a:rPr lang="en-US" sz="5400" b="1" dirty="0" err="1">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lắng</a:t>
            </a:r>
            <a:r>
              <a:rPr lang="en-US" sz="5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 </a:t>
            </a:r>
            <a:r>
              <a:rPr lang="en-US" sz="5400" b="1" dirty="0" err="1">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nghe</a:t>
            </a:r>
            <a:r>
              <a:rPr lang="en-US" sz="5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a:t>
            </a:r>
          </a:p>
        </p:txBody>
      </p:sp>
    </p:spTree>
    <p:extLst>
      <p:ext uri="{BB962C8B-B14F-4D97-AF65-F5344CB8AC3E}">
        <p14:creationId xmlns:p14="http://schemas.microsoft.com/office/powerpoint/2010/main" val="19319844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13101"/>
          </a:xfrm>
        </p:spPr>
        <p:txBody>
          <a:bodyPr>
            <a:normAutofit/>
          </a:bodyPr>
          <a:lstStyle/>
          <a:p>
            <a:r>
              <a:rPr lang="vi-VN" sz="2400" dirty="0">
                <a:solidFill>
                  <a:srgbClr val="FF0000"/>
                </a:solidFill>
                <a:latin typeface="Arial" panose="020B0604020202020204" pitchFamily="34" charset="0"/>
                <a:cs typeface="Arial" panose="020B0604020202020204" pitchFamily="34" charset="0"/>
              </a:rPr>
              <a:t>1. LƯỢC SỬ Y HỌC CỔ TRUYỀN </a:t>
            </a:r>
            <a:endParaRPr lang="en-US" sz="2400" dirty="0">
              <a:solidFill>
                <a:srgbClr val="FF0000"/>
              </a:solidFill>
              <a:latin typeface="Arial" panose="020B0604020202020204" pitchFamily="34" charset="0"/>
              <a:cs typeface="Arial" panose="020B0604020202020204" pitchFamily="34" charset="0"/>
            </a:endParaRPr>
          </a:p>
        </p:txBody>
      </p:sp>
      <p:sp>
        <p:nvSpPr>
          <p:cNvPr id="7" name="Content Placeholder 6"/>
          <p:cNvSpPr>
            <a:spLocks noGrp="1"/>
          </p:cNvSpPr>
          <p:nvPr>
            <p:ph idx="1"/>
          </p:nvPr>
        </p:nvSpPr>
        <p:spPr>
          <a:xfrm>
            <a:off x="344557" y="1205948"/>
            <a:ext cx="11009243" cy="5406887"/>
          </a:xfrm>
        </p:spPr>
        <p:txBody>
          <a:bodyPr/>
          <a:lstStyle/>
          <a:p>
            <a:pPr marL="0" indent="0">
              <a:buNone/>
            </a:pPr>
            <a:r>
              <a:rPr lang="en-US" b="1" dirty="0"/>
              <a:t>1.1 </a:t>
            </a:r>
            <a:r>
              <a:rPr lang="en-US" b="1" dirty="0" err="1"/>
              <a:t>Thế</a:t>
            </a:r>
            <a:r>
              <a:rPr lang="en-US" b="1" dirty="0"/>
              <a:t> </a:t>
            </a:r>
            <a:r>
              <a:rPr lang="en-US" b="1" dirty="0" err="1"/>
              <a:t>giới</a:t>
            </a:r>
            <a:endParaRPr lang="en-US" b="1" dirty="0"/>
          </a:p>
          <a:p>
            <a:pPr marL="0" indent="0">
              <a:buNone/>
            </a:pPr>
            <a:r>
              <a:rPr lang="en-US" dirty="0"/>
              <a:t> </a:t>
            </a: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6349" y="1749288"/>
            <a:ext cx="2261148" cy="3538330"/>
          </a:xfrm>
          <a:prstGeom prst="rect">
            <a:avLst/>
          </a:prstGeom>
        </p:spPr>
      </p:pic>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73343" y="1749287"/>
            <a:ext cx="2367168" cy="3286539"/>
          </a:xfrm>
          <a:prstGeom prst="rect">
            <a:avLst/>
          </a:prstGeom>
        </p:spPr>
      </p:pic>
      <p:pic>
        <p:nvPicPr>
          <p:cNvPr id="13" name="Picture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856357" y="1749288"/>
            <a:ext cx="2463798" cy="3538330"/>
          </a:xfrm>
          <a:prstGeom prst="rect">
            <a:avLst/>
          </a:prstGeom>
        </p:spPr>
      </p:pic>
      <p:pic>
        <p:nvPicPr>
          <p:cNvPr id="15" name="Picture 1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497954" y="1749287"/>
            <a:ext cx="2540000" cy="3286539"/>
          </a:xfrm>
          <a:prstGeom prst="rect">
            <a:avLst/>
          </a:prstGeom>
        </p:spPr>
      </p:pic>
      <p:sp>
        <p:nvSpPr>
          <p:cNvPr id="16" name="TextBox 15"/>
          <p:cNvSpPr txBox="1"/>
          <p:nvPr/>
        </p:nvSpPr>
        <p:spPr>
          <a:xfrm>
            <a:off x="564871" y="5658680"/>
            <a:ext cx="2125320" cy="707886"/>
          </a:xfrm>
          <a:prstGeom prst="rect">
            <a:avLst/>
          </a:prstGeom>
          <a:noFill/>
        </p:spPr>
        <p:txBody>
          <a:bodyPr wrap="square" rtlCol="0">
            <a:spAutoFit/>
          </a:bodyPr>
          <a:lstStyle/>
          <a:p>
            <a:pPr algn="ctr"/>
            <a:r>
              <a:rPr lang="vi-VN" sz="2000" dirty="0"/>
              <a:t>"Y tổ" Trung Hoa </a:t>
            </a:r>
            <a:r>
              <a:rPr lang="en-US" sz="2000" dirty="0"/>
              <a:t>    </a:t>
            </a:r>
            <a:r>
              <a:rPr lang="vi-VN" sz="2000" dirty="0"/>
              <a:t>Biển Thước</a:t>
            </a:r>
            <a:endParaRPr lang="en-US" sz="2000" dirty="0"/>
          </a:p>
        </p:txBody>
      </p:sp>
      <p:sp>
        <p:nvSpPr>
          <p:cNvPr id="17" name="TextBox 16"/>
          <p:cNvSpPr txBox="1"/>
          <p:nvPr/>
        </p:nvSpPr>
        <p:spPr>
          <a:xfrm>
            <a:off x="2910505" y="5791200"/>
            <a:ext cx="2827686" cy="707886"/>
          </a:xfrm>
          <a:prstGeom prst="rect">
            <a:avLst/>
          </a:prstGeom>
          <a:noFill/>
        </p:spPr>
        <p:txBody>
          <a:bodyPr wrap="square" rtlCol="0">
            <a:spAutoFit/>
          </a:bodyPr>
          <a:lstStyle/>
          <a:p>
            <a:pPr algn="ctr"/>
            <a:r>
              <a:rPr lang="en-US" dirty="0"/>
              <a:t> </a:t>
            </a:r>
            <a:r>
              <a:rPr lang="en-US" sz="2000" dirty="0">
                <a:latin typeface="Arial" panose="020B0604020202020204" pitchFamily="34" charset="0"/>
                <a:cs typeface="Arial" panose="020B0604020202020204" pitchFamily="34" charset="0"/>
              </a:rPr>
              <a:t>"</a:t>
            </a:r>
            <a:r>
              <a:rPr lang="en-US" sz="2000" dirty="0" err="1">
                <a:latin typeface="Arial" panose="020B0604020202020204" pitchFamily="34" charset="0"/>
                <a:cs typeface="Arial" panose="020B0604020202020204" pitchFamily="34" charset="0"/>
              </a:rPr>
              <a:t>Thần</a:t>
            </a:r>
            <a:r>
              <a:rPr lang="en-US" sz="2000" dirty="0">
                <a:latin typeface="Arial" panose="020B0604020202020204" pitchFamily="34" charset="0"/>
                <a:cs typeface="Arial" panose="020B0604020202020204" pitchFamily="34" charset="0"/>
              </a:rPr>
              <a:t> y" </a:t>
            </a:r>
            <a:r>
              <a:rPr lang="en-US" sz="2000" dirty="0" err="1">
                <a:latin typeface="Arial" panose="020B0604020202020204" pitchFamily="34" charset="0"/>
                <a:cs typeface="Arial" panose="020B0604020202020204" pitchFamily="34" charset="0"/>
              </a:rPr>
              <a:t>đời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hậu</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Hán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Hoa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Đa</a:t>
            </a:r>
            <a:r>
              <a:rPr lang="en-US" sz="2000" dirty="0">
                <a:latin typeface="Arial" panose="020B0604020202020204" pitchFamily="34" charset="0"/>
                <a:cs typeface="Arial" panose="020B0604020202020204" pitchFamily="34" charset="0"/>
              </a:rPr>
              <a:t>̀</a:t>
            </a:r>
          </a:p>
        </p:txBody>
      </p:sp>
      <p:sp>
        <p:nvSpPr>
          <p:cNvPr id="18" name="TextBox 17"/>
          <p:cNvSpPr txBox="1"/>
          <p:nvPr/>
        </p:nvSpPr>
        <p:spPr>
          <a:xfrm>
            <a:off x="5738191" y="5791200"/>
            <a:ext cx="2565948" cy="707886"/>
          </a:xfrm>
          <a:prstGeom prst="rect">
            <a:avLst/>
          </a:prstGeom>
          <a:noFill/>
        </p:spPr>
        <p:txBody>
          <a:bodyPr wrap="square" rtlCol="0">
            <a:spAutoFit/>
          </a:bodyPr>
          <a:lstStyle/>
          <a:p>
            <a:pPr algn="ctr"/>
            <a:r>
              <a:rPr lang="vi-VN" sz="2000" dirty="0"/>
              <a:t>"Y thánh" đời Minh L</a:t>
            </a:r>
            <a:r>
              <a:rPr lang="en-US" sz="2000" dirty="0"/>
              <a:t>ý</a:t>
            </a:r>
            <a:r>
              <a:rPr lang="vi-VN" sz="2000" dirty="0"/>
              <a:t> Thời Trân</a:t>
            </a:r>
            <a:endParaRPr lang="en-US" sz="2000" dirty="0"/>
          </a:p>
        </p:txBody>
      </p:sp>
      <p:sp>
        <p:nvSpPr>
          <p:cNvPr id="19" name="TextBox 18"/>
          <p:cNvSpPr txBox="1"/>
          <p:nvPr/>
        </p:nvSpPr>
        <p:spPr>
          <a:xfrm>
            <a:off x="8636001" y="5791200"/>
            <a:ext cx="2717799" cy="707886"/>
          </a:xfrm>
          <a:prstGeom prst="rect">
            <a:avLst/>
          </a:prstGeom>
          <a:noFill/>
        </p:spPr>
        <p:txBody>
          <a:bodyPr wrap="square" rtlCol="0">
            <a:spAutoFit/>
          </a:bodyPr>
          <a:lstStyle/>
          <a:p>
            <a:r>
              <a:rPr lang="vi-VN" sz="2000" dirty="0"/>
              <a:t> "Phương tổ" Trung y Trương Trọng Cảnh </a:t>
            </a:r>
            <a:endParaRPr lang="en-US" sz="2000" dirty="0"/>
          </a:p>
        </p:txBody>
      </p:sp>
    </p:spTree>
    <p:extLst>
      <p:ext uri="{BB962C8B-B14F-4D97-AF65-F5344CB8AC3E}">
        <p14:creationId xmlns:p14="http://schemas.microsoft.com/office/powerpoint/2010/main" val="533740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2036"/>
            <a:ext cx="10515600" cy="742122"/>
          </a:xfrm>
        </p:spPr>
        <p:txBody>
          <a:bodyPr>
            <a:normAutofit/>
          </a:bodyPr>
          <a:lstStyle/>
          <a:p>
            <a:r>
              <a:rPr lang="en-US" sz="2800" b="1" dirty="0">
                <a:latin typeface="Arial" panose="020B0604020202020204" pitchFamily="34" charset="0"/>
                <a:cs typeface="Arial" panose="020B0604020202020204" pitchFamily="34" charset="0"/>
              </a:rPr>
              <a:t>1.2 </a:t>
            </a:r>
            <a:r>
              <a:rPr lang="en-US" sz="2800" b="1" dirty="0" err="1">
                <a:latin typeface="Arial" panose="020B0604020202020204" pitchFamily="34" charset="0"/>
                <a:cs typeface="Arial" panose="020B0604020202020204" pitchFamily="34" charset="0"/>
              </a:rPr>
              <a:t>Việt</a:t>
            </a:r>
            <a:r>
              <a:rPr lang="en-US" sz="2800" b="1" dirty="0">
                <a:latin typeface="Arial" panose="020B0604020202020204" pitchFamily="34" charset="0"/>
                <a:cs typeface="Arial" panose="020B0604020202020204" pitchFamily="34" charset="0"/>
              </a:rPr>
              <a:t> Nam </a:t>
            </a:r>
          </a:p>
        </p:txBody>
      </p:sp>
      <p:sp>
        <p:nvSpPr>
          <p:cNvPr id="3" name="Content Placeholder 2"/>
          <p:cNvSpPr>
            <a:spLocks noGrp="1"/>
          </p:cNvSpPr>
          <p:nvPr>
            <p:ph idx="1"/>
          </p:nvPr>
        </p:nvSpPr>
        <p:spPr>
          <a:xfrm>
            <a:off x="838200" y="808384"/>
            <a:ext cx="11353800" cy="6188764"/>
          </a:xfrm>
        </p:spPr>
        <p:txBody>
          <a:bodyPr>
            <a:normAutofit/>
          </a:bodyPr>
          <a:lstStyle/>
          <a:p>
            <a:r>
              <a:rPr lang="en-US" sz="2400" dirty="0" err="1">
                <a:latin typeface="Arial" panose="020B0604020202020204" pitchFamily="34" charset="0"/>
                <a:cs typeface="Arial" panose="020B0604020202020204" pitchFamily="34" charset="0"/>
              </a:rPr>
              <a:t>Việt</a:t>
            </a:r>
            <a:r>
              <a:rPr lang="en-US" sz="2400" dirty="0">
                <a:latin typeface="Arial" panose="020B0604020202020204" pitchFamily="34" charset="0"/>
                <a:cs typeface="Arial" panose="020B0604020202020204" pitchFamily="34" charset="0"/>
              </a:rPr>
              <a:t> Nam </a:t>
            </a:r>
            <a:r>
              <a:rPr lang="en-US" sz="2400" dirty="0" err="1">
                <a:latin typeface="Arial" panose="020B0604020202020204" pitchFamily="34" charset="0"/>
                <a:cs typeface="Arial" panose="020B0604020202020204" pitchFamily="34" charset="0"/>
              </a:rPr>
              <a:t>có</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nền</a:t>
            </a:r>
            <a:r>
              <a:rPr lang="en-US" sz="2400" dirty="0">
                <a:latin typeface="Arial" panose="020B0604020202020204" pitchFamily="34" charset="0"/>
                <a:cs typeface="Arial" panose="020B0604020202020204" pitchFamily="34" charset="0"/>
              </a:rPr>
              <a:t> y </a:t>
            </a:r>
            <a:r>
              <a:rPr lang="en-US" sz="2400" dirty="0" err="1">
                <a:latin typeface="Arial" panose="020B0604020202020204" pitchFamily="34" charset="0"/>
                <a:cs typeface="Arial" panose="020B0604020202020204" pitchFamily="34" charset="0"/>
              </a:rPr>
              <a:t>học</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lâu</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đời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và</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khá</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phát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triển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trầu</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cau</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gừng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hành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tỏi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ớt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riềng,ý</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dĩ</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vôi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chè</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xanh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chè</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vằng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và</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biết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phòng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sâu</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răng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bằng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tập</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tục</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nhuộm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răng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đen</a:t>
            </a:r>
            <a:r>
              <a:rPr lang="en-US" sz="2400" dirty="0">
                <a:latin typeface="Arial" panose="020B0604020202020204" pitchFamily="34" charset="0"/>
                <a:cs typeface="Arial" panose="020B0604020202020204" pitchFamily="34" charset="0"/>
              </a:rPr>
              <a:t>. </a:t>
            </a:r>
          </a:p>
          <a:p>
            <a:r>
              <a:rPr lang="en-US" sz="2400" dirty="0" err="1">
                <a:latin typeface="Arial" panose="020B0604020202020204" pitchFamily="34" charset="0"/>
                <a:cs typeface="Arial" panose="020B0604020202020204" pitchFamily="34" charset="0"/>
              </a:rPr>
              <a:t>Học</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hỏi</a:t>
            </a:r>
            <a:r>
              <a:rPr lang="en-US" sz="2400" dirty="0">
                <a:latin typeface="Arial" panose="020B0604020202020204" pitchFamily="34" charset="0"/>
                <a:cs typeface="Arial" panose="020B0604020202020204" pitchFamily="34" charset="0"/>
              </a:rPr>
              <a:t> y </a:t>
            </a:r>
            <a:r>
              <a:rPr lang="en-US" sz="2400" dirty="0" err="1">
                <a:latin typeface="Arial" panose="020B0604020202020204" pitchFamily="34" charset="0"/>
                <a:cs typeface="Arial" panose="020B0604020202020204" pitchFamily="34" charset="0"/>
              </a:rPr>
              <a:t>học</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cổ</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truyền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Trung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Hoa</a:t>
            </a:r>
            <a:r>
              <a:rPr lang="en-US" sz="2400" dirty="0">
                <a:latin typeface="Arial" panose="020B0604020202020204" pitchFamily="34" charset="0"/>
                <a:cs typeface="Arial" panose="020B0604020202020204" pitchFamily="34" charset="0"/>
              </a:rPr>
              <a:t>: Ý </a:t>
            </a:r>
            <a:r>
              <a:rPr lang="en-US" sz="2400" dirty="0" err="1">
                <a:latin typeface="Arial" panose="020B0604020202020204" pitchFamily="34" charset="0"/>
                <a:cs typeface="Arial" panose="020B0604020202020204" pitchFamily="34" charset="0"/>
              </a:rPr>
              <a:t>dĩ</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Sắn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dây</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Đậu</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khấu</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Sử</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quân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tử</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Sả</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Trầu</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Cau</a:t>
            </a:r>
            <a:r>
              <a:rPr lang="en-US" sz="2400" dirty="0">
                <a:latin typeface="Arial" panose="020B0604020202020204" pitchFamily="34" charset="0"/>
                <a:cs typeface="Arial" panose="020B0604020202020204" pitchFamily="34" charset="0"/>
              </a:rPr>
              <a:t>, </a:t>
            </a:r>
            <a:r>
              <a:rPr lang="vi-VN" sz="2400" dirty="0">
                <a:latin typeface="Arial" panose="020B0604020202020204" pitchFamily="34" charset="0"/>
                <a:cs typeface="Arial" panose="020B0604020202020204" pitchFamily="34" charset="0"/>
              </a:rPr>
              <a:t>Hương bài, Kho qua, Bí ngô, Lưòi ươi</a:t>
            </a:r>
            <a:r>
              <a:rPr lang="en-US" sz="2400" dirty="0">
                <a:latin typeface="Arial" panose="020B0604020202020204" pitchFamily="34" charset="0"/>
                <a:cs typeface="Arial" panose="020B0604020202020204" pitchFamily="34" charset="0"/>
              </a:rPr>
              <a:t>.</a:t>
            </a:r>
          </a:p>
          <a:p>
            <a:r>
              <a:rPr lang="en-US" sz="2400" i="1" dirty="0" err="1">
                <a:latin typeface="Arial" panose="020B0604020202020204" pitchFamily="34" charset="0"/>
                <a:cs typeface="Arial" panose="020B0604020202020204" pitchFamily="34" charset="0"/>
              </a:rPr>
              <a:t>Thời</a:t>
            </a:r>
            <a:r>
              <a:rPr lang="en-US" sz="2400" i="1" dirty="0">
                <a:latin typeface="Arial" panose="020B0604020202020204" pitchFamily="34" charset="0"/>
                <a:cs typeface="Arial" panose="020B0604020202020204" pitchFamily="34" charset="0"/>
              </a:rPr>
              <a:t> </a:t>
            </a:r>
            <a:r>
              <a:rPr lang="en-US" sz="2400" i="1" dirty="0" err="1">
                <a:latin typeface="Arial" panose="020B0604020202020204" pitchFamily="34" charset="0"/>
                <a:cs typeface="Arial" panose="020B0604020202020204" pitchFamily="34" charset="0"/>
              </a:rPr>
              <a:t>nhà</a:t>
            </a:r>
            <a:r>
              <a:rPr lang="en-US" sz="2400" i="1" dirty="0">
                <a:latin typeface="Arial" panose="020B0604020202020204" pitchFamily="34" charset="0"/>
                <a:cs typeface="Arial" panose="020B0604020202020204" pitchFamily="34" charset="0"/>
              </a:rPr>
              <a:t> </a:t>
            </a:r>
            <a:r>
              <a:rPr lang="en-US" sz="2400" i="1" dirty="0" err="1">
                <a:latin typeface="Arial" panose="020B0604020202020204" pitchFamily="34" charset="0"/>
                <a:cs typeface="Arial" panose="020B0604020202020204" pitchFamily="34" charset="0"/>
              </a:rPr>
              <a:t>Ngô</a:t>
            </a:r>
            <a:r>
              <a:rPr lang="en-US" sz="2400" i="1" dirty="0">
                <a:latin typeface="Arial" panose="020B0604020202020204" pitchFamily="34" charset="0"/>
                <a:cs typeface="Arial" panose="020B0604020202020204" pitchFamily="34" charset="0"/>
              </a:rPr>
              <a:t> – </a:t>
            </a:r>
            <a:r>
              <a:rPr lang="en-US" sz="2400" i="1" dirty="0" err="1">
                <a:latin typeface="Arial" panose="020B0604020202020204" pitchFamily="34" charset="0"/>
                <a:cs typeface="Arial" panose="020B0604020202020204" pitchFamily="34" charset="0"/>
              </a:rPr>
              <a:t>Đinh</a:t>
            </a:r>
            <a:r>
              <a:rPr lang="en-US" sz="2400" i="1" dirty="0">
                <a:latin typeface="Arial" panose="020B0604020202020204" pitchFamily="34" charset="0"/>
                <a:cs typeface="Arial" panose="020B0604020202020204" pitchFamily="34" charset="0"/>
              </a:rPr>
              <a:t> – Lê – </a:t>
            </a:r>
            <a:r>
              <a:rPr lang="en-US" sz="2400" i="1" dirty="0" err="1">
                <a:latin typeface="Arial" panose="020B0604020202020204" pitchFamily="34" charset="0"/>
                <a:cs typeface="Arial" panose="020B0604020202020204" pitchFamily="34" charset="0"/>
              </a:rPr>
              <a:t>Lý</a:t>
            </a:r>
            <a:r>
              <a:rPr lang="en-US" sz="2400" i="1" dirty="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a:t>
            </a:r>
            <a:r>
              <a:rPr lang="en-US" sz="2400" i="1" dirty="0">
                <a:latin typeface="Arial" panose="020B0604020202020204" pitchFamily="34" charset="0"/>
                <a:cs typeface="Arial" panose="020B0604020202020204" pitchFamily="34" charset="0"/>
              </a:rPr>
              <a:t>938 – 1224):</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ch</a:t>
            </a:r>
            <a:r>
              <a:rPr lang="vi-VN" sz="2400" dirty="0">
                <a:latin typeface="Arial" panose="020B0604020202020204" pitchFamily="34" charset="0"/>
                <a:cs typeface="Arial" panose="020B0604020202020204" pitchFamily="34" charset="0"/>
              </a:rPr>
              <a:t>ư</a:t>
            </a:r>
            <a:r>
              <a:rPr lang="en-US" sz="2400" dirty="0">
                <a:latin typeface="Arial" panose="020B0604020202020204" pitchFamily="34" charset="0"/>
                <a:cs typeface="Arial" panose="020B0604020202020204" pitchFamily="34" charset="0"/>
              </a:rPr>
              <a:t>a </a:t>
            </a:r>
            <a:r>
              <a:rPr lang="en-US" sz="2400" dirty="0" err="1">
                <a:latin typeface="Arial" panose="020B0604020202020204" pitchFamily="34" charset="0"/>
                <a:cs typeface="Arial" panose="020B0604020202020204" pitchFamily="34" charset="0"/>
              </a:rPr>
              <a:t>có</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ghi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chép</a:t>
            </a:r>
            <a:endParaRPr lang="en-US" sz="2400" dirty="0">
              <a:latin typeface="Arial" panose="020B0604020202020204" pitchFamily="34" charset="0"/>
              <a:cs typeface="Arial" panose="020B0604020202020204" pitchFamily="34" charset="0"/>
            </a:endParaRPr>
          </a:p>
          <a:p>
            <a:r>
              <a:rPr lang="en-US" sz="2400" i="1" dirty="0" err="1">
                <a:latin typeface="Arial" panose="020B0604020202020204" pitchFamily="34" charset="0"/>
                <a:cs typeface="Arial" panose="020B0604020202020204" pitchFamily="34" charset="0"/>
              </a:rPr>
              <a:t>Thời</a:t>
            </a:r>
            <a:r>
              <a:rPr lang="en-US" sz="2400" i="1" dirty="0">
                <a:latin typeface="Arial" panose="020B0604020202020204" pitchFamily="34" charset="0"/>
                <a:cs typeface="Arial" panose="020B0604020202020204" pitchFamily="34" charset="0"/>
              </a:rPr>
              <a:t> </a:t>
            </a:r>
            <a:r>
              <a:rPr lang="en-US" sz="2400" i="1" dirty="0" err="1">
                <a:latin typeface="Arial" panose="020B0604020202020204" pitchFamily="34" charset="0"/>
                <a:cs typeface="Arial" panose="020B0604020202020204" pitchFamily="34" charset="0"/>
              </a:rPr>
              <a:t>nhà</a:t>
            </a:r>
            <a:r>
              <a:rPr lang="en-US" sz="2400" i="1" dirty="0">
                <a:latin typeface="Arial" panose="020B0604020202020204" pitchFamily="34" charset="0"/>
                <a:cs typeface="Arial" panose="020B0604020202020204" pitchFamily="34" charset="0"/>
              </a:rPr>
              <a:t> </a:t>
            </a:r>
            <a:r>
              <a:rPr lang="en-US" sz="2400" i="1" dirty="0" err="1">
                <a:latin typeface="Arial" panose="020B0604020202020204" pitchFamily="34" charset="0"/>
                <a:cs typeface="Arial" panose="020B0604020202020204" pitchFamily="34" charset="0"/>
              </a:rPr>
              <a:t>Trần</a:t>
            </a:r>
            <a:r>
              <a:rPr lang="en-US" sz="2400" i="1" dirty="0">
                <a:latin typeface="Arial" panose="020B0604020202020204" pitchFamily="34" charset="0"/>
                <a:cs typeface="Arial" panose="020B0604020202020204" pitchFamily="34" charset="0"/>
              </a:rPr>
              <a:t> – </a:t>
            </a:r>
            <a:r>
              <a:rPr lang="en-US" sz="2400" i="1" dirty="0" err="1">
                <a:latin typeface="Arial" panose="020B0604020202020204" pitchFamily="34" charset="0"/>
                <a:cs typeface="Arial" panose="020B0604020202020204" pitchFamily="34" charset="0"/>
              </a:rPr>
              <a:t>Hồ</a:t>
            </a:r>
            <a:r>
              <a:rPr lang="en-US" sz="2400" i="1" dirty="0">
                <a:latin typeface="Arial" panose="020B0604020202020204" pitchFamily="34" charset="0"/>
                <a:cs typeface="Arial" panose="020B0604020202020204" pitchFamily="34" charset="0"/>
              </a:rPr>
              <a:t> – </a:t>
            </a:r>
            <a:r>
              <a:rPr lang="en-US" sz="2400" i="1" dirty="0" err="1">
                <a:latin typeface="Arial" panose="020B0604020202020204" pitchFamily="34" charset="0"/>
                <a:cs typeface="Arial" panose="020B0604020202020204" pitchFamily="34" charset="0"/>
              </a:rPr>
              <a:t>Hậu</a:t>
            </a:r>
            <a:r>
              <a:rPr lang="en-US" sz="2400" i="1" dirty="0">
                <a:latin typeface="Arial" panose="020B0604020202020204" pitchFamily="34" charset="0"/>
                <a:cs typeface="Arial" panose="020B0604020202020204" pitchFamily="34" charset="0"/>
              </a:rPr>
              <a:t> Lê</a:t>
            </a:r>
            <a:r>
              <a:rPr lang="en-US" sz="2400" i="1" u="sng" dirty="0">
                <a:latin typeface="Arial" panose="020B0604020202020204" pitchFamily="34" charset="0"/>
                <a:cs typeface="Arial" panose="020B0604020202020204" pitchFamily="34" charset="0"/>
              </a:rPr>
              <a:t> </a:t>
            </a:r>
            <a:r>
              <a:rPr lang="en-US" sz="2400" i="1" dirty="0">
                <a:latin typeface="Arial" panose="020B0604020202020204" pitchFamily="34" charset="0"/>
                <a:cs typeface="Arial" panose="020B0604020202020204" pitchFamily="34" charset="0"/>
              </a:rPr>
              <a:t>(1225 – 1788) </a:t>
            </a:r>
          </a:p>
          <a:p>
            <a:r>
              <a:rPr lang="en-US" sz="2400" dirty="0">
                <a:latin typeface="Arial" panose="020B0604020202020204" pitchFamily="34" charset="0"/>
                <a:cs typeface="Arial" panose="020B0604020202020204" pitchFamily="34" charset="0"/>
              </a:rPr>
              <a:t>                            </a:t>
            </a:r>
            <a:r>
              <a:rPr lang="vi-VN" sz="2400" dirty="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                                 </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3667539"/>
            <a:ext cx="2478157" cy="3190461"/>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74295" y="3763617"/>
            <a:ext cx="2793725" cy="3094383"/>
          </a:xfrm>
          <a:prstGeom prst="rect">
            <a:avLst/>
          </a:prstGeom>
        </p:spPr>
      </p:pic>
      <p:sp>
        <p:nvSpPr>
          <p:cNvPr id="8" name="TextBox 7"/>
          <p:cNvSpPr txBox="1"/>
          <p:nvPr/>
        </p:nvSpPr>
        <p:spPr>
          <a:xfrm>
            <a:off x="3472070" y="3902766"/>
            <a:ext cx="1775791" cy="1938992"/>
          </a:xfrm>
          <a:prstGeom prst="rect">
            <a:avLst/>
          </a:prstGeom>
          <a:noFill/>
        </p:spPr>
        <p:txBody>
          <a:bodyPr wrap="square" rtlCol="0">
            <a:spAutoFit/>
          </a:bodyPr>
          <a:lstStyle/>
          <a:p>
            <a:r>
              <a:rPr lang="vi-VN" dirty="0"/>
              <a:t> </a:t>
            </a:r>
            <a:r>
              <a:rPr lang="vi-VN" sz="2000" dirty="0"/>
              <a:t>tác phẩm Nam Dược Thần Hiệu, Hồng Nghĩa Giác Tư Y Thư</a:t>
            </a:r>
            <a:endParaRPr lang="en-US" sz="2000" dirty="0"/>
          </a:p>
        </p:txBody>
      </p:sp>
      <p:sp>
        <p:nvSpPr>
          <p:cNvPr id="9" name="TextBox 8"/>
          <p:cNvSpPr txBox="1"/>
          <p:nvPr/>
        </p:nvSpPr>
        <p:spPr>
          <a:xfrm>
            <a:off x="9475305" y="3790122"/>
            <a:ext cx="2716696" cy="1015663"/>
          </a:xfrm>
          <a:prstGeom prst="rect">
            <a:avLst/>
          </a:prstGeom>
          <a:noFill/>
        </p:spPr>
        <p:txBody>
          <a:bodyPr wrap="square" rtlCol="0">
            <a:spAutoFit/>
          </a:bodyPr>
          <a:lstStyle/>
          <a:p>
            <a:r>
              <a:rPr lang="vi-VN" dirty="0"/>
              <a:t> </a:t>
            </a:r>
            <a:r>
              <a:rPr lang="vi-VN" sz="2000" dirty="0"/>
              <a:t>H</a:t>
            </a:r>
            <a:r>
              <a:rPr lang="en-US" sz="2000" dirty="0"/>
              <a:t>ẢI THƯỢNG LÃN ÔNG</a:t>
            </a:r>
          </a:p>
          <a:p>
            <a:r>
              <a:rPr lang="vi-VN" sz="2000" dirty="0"/>
              <a:t>Hải Thượng Y Tôn Tâm lĩnh </a:t>
            </a:r>
            <a:endParaRPr lang="en-US" sz="2000" dirty="0"/>
          </a:p>
        </p:txBody>
      </p:sp>
    </p:spTree>
    <p:extLst>
      <p:ext uri="{BB962C8B-B14F-4D97-AF65-F5344CB8AC3E}">
        <p14:creationId xmlns:p14="http://schemas.microsoft.com/office/powerpoint/2010/main" val="2998136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571500" indent="-571500">
              <a:buFont typeface="Wingdings" panose="05000000000000000000" pitchFamily="2" charset="2"/>
              <a:buChar char="Ø"/>
            </a:pPr>
            <a:r>
              <a:rPr lang="vi-VN" sz="2400" i="1" dirty="0">
                <a:latin typeface="+mn-lt"/>
              </a:rPr>
              <a:t>Thời Tây Sơn (1788-1802)</a:t>
            </a:r>
            <a:br>
              <a:rPr lang="en-US" sz="2400" i="1" dirty="0">
                <a:latin typeface="+mn-lt"/>
              </a:rPr>
            </a:br>
            <a:r>
              <a:rPr lang="vi-VN" sz="2400" dirty="0">
                <a:latin typeface="+mn-lt"/>
              </a:rPr>
              <a:t> </a:t>
            </a:r>
            <a:r>
              <a:rPr lang="en-US" sz="2400" dirty="0">
                <a:latin typeface="+mn-lt"/>
              </a:rPr>
              <a:t>-‘’</a:t>
            </a:r>
            <a:r>
              <a:rPr lang="vi-VN" sz="2400" dirty="0">
                <a:latin typeface="+mn-lt"/>
              </a:rPr>
              <a:t>Liệu Dịch Phương Pháp Toàn Tập</a:t>
            </a:r>
            <a:r>
              <a:rPr lang="en-US" sz="2400" dirty="0">
                <a:latin typeface="+mn-lt"/>
              </a:rPr>
              <a:t>’’ - </a:t>
            </a:r>
            <a:r>
              <a:rPr lang="en-US" sz="2400" dirty="0" err="1">
                <a:latin typeface="+mn-lt"/>
              </a:rPr>
              <a:t>Nguyễn</a:t>
            </a:r>
            <a:r>
              <a:rPr lang="en-US" sz="2400" dirty="0">
                <a:latin typeface="+mn-lt"/>
              </a:rPr>
              <a:t> Gia Phan</a:t>
            </a:r>
            <a:br>
              <a:rPr lang="en-US" sz="2400" dirty="0">
                <a:latin typeface="+mn-lt"/>
              </a:rPr>
            </a:br>
            <a:r>
              <a:rPr lang="vi-VN" sz="2400" dirty="0">
                <a:latin typeface="+mn-lt"/>
              </a:rPr>
              <a:t> </a:t>
            </a:r>
            <a:r>
              <a:rPr lang="en-US" sz="2400" dirty="0">
                <a:latin typeface="+mn-lt"/>
              </a:rPr>
              <a:t>-‘’</a:t>
            </a:r>
            <a:r>
              <a:rPr lang="vi-VN" sz="2400" dirty="0">
                <a:latin typeface="+mn-lt"/>
              </a:rPr>
              <a:t>La Khê Phương Dược &amp; Kim Ngọc Quyển</a:t>
            </a:r>
            <a:r>
              <a:rPr lang="en-US" sz="2400" dirty="0">
                <a:latin typeface="+mn-lt"/>
              </a:rPr>
              <a:t>’’ - </a:t>
            </a:r>
            <a:r>
              <a:rPr lang="vi-VN" sz="2400" dirty="0">
                <a:latin typeface="+mn-lt"/>
              </a:rPr>
              <a:t>Nguyễn Quang Tuấn</a:t>
            </a:r>
            <a:endParaRPr lang="en-US" sz="2400" dirty="0">
              <a:latin typeface="+mn-lt"/>
            </a:endParaRPr>
          </a:p>
        </p:txBody>
      </p:sp>
      <p:sp>
        <p:nvSpPr>
          <p:cNvPr id="3" name="Content Placeholder 2"/>
          <p:cNvSpPr>
            <a:spLocks noGrp="1"/>
          </p:cNvSpPr>
          <p:nvPr>
            <p:ph idx="1"/>
          </p:nvPr>
        </p:nvSpPr>
        <p:spPr>
          <a:xfrm>
            <a:off x="838200" y="1690688"/>
            <a:ext cx="10515600" cy="4486275"/>
          </a:xfrm>
        </p:spPr>
        <p:txBody>
          <a:bodyPr/>
          <a:lstStyle/>
          <a:p>
            <a:pPr>
              <a:buFont typeface="Wingdings" panose="05000000000000000000" pitchFamily="2" charset="2"/>
              <a:buChar char="Ø"/>
            </a:pPr>
            <a:r>
              <a:rPr lang="en-US" sz="2400" i="1" dirty="0" err="1">
                <a:latin typeface="Arial" panose="020B0604020202020204" pitchFamily="34" charset="0"/>
                <a:cs typeface="Arial" panose="020B0604020202020204" pitchFamily="34" charset="0"/>
              </a:rPr>
              <a:t>Thời</a:t>
            </a:r>
            <a:r>
              <a:rPr lang="en-US" sz="2400" i="1" dirty="0">
                <a:latin typeface="Arial" panose="020B0604020202020204" pitchFamily="34" charset="0"/>
                <a:cs typeface="Arial" panose="020B0604020202020204" pitchFamily="34" charset="0"/>
              </a:rPr>
              <a:t> </a:t>
            </a:r>
            <a:r>
              <a:rPr lang="en-US" sz="2400" i="1" dirty="0" err="1">
                <a:latin typeface="Arial" panose="020B0604020202020204" pitchFamily="34" charset="0"/>
                <a:cs typeface="Arial" panose="020B0604020202020204" pitchFamily="34" charset="0"/>
              </a:rPr>
              <a:t>nhà</a:t>
            </a:r>
            <a:r>
              <a:rPr lang="en-US" sz="2400" i="1" dirty="0">
                <a:latin typeface="Arial" panose="020B0604020202020204" pitchFamily="34" charset="0"/>
                <a:cs typeface="Arial" panose="020B0604020202020204" pitchFamily="34" charset="0"/>
              </a:rPr>
              <a:t> </a:t>
            </a:r>
            <a:r>
              <a:rPr lang="en-US" sz="2400" i="1" dirty="0" err="1">
                <a:latin typeface="Arial" panose="020B0604020202020204" pitchFamily="34" charset="0"/>
                <a:cs typeface="Arial" panose="020B0604020202020204" pitchFamily="34" charset="0"/>
              </a:rPr>
              <a:t>Nguyễn</a:t>
            </a:r>
            <a:r>
              <a:rPr lang="en-US" sz="2400" i="1" dirty="0">
                <a:latin typeface="Arial" panose="020B0604020202020204" pitchFamily="34" charset="0"/>
                <a:cs typeface="Arial" panose="020B0604020202020204" pitchFamily="34" charset="0"/>
              </a:rPr>
              <a:t> (1802 – 1884): </a:t>
            </a:r>
            <a:r>
              <a:rPr lang="vi-VN" sz="2400" dirty="0">
                <a:latin typeface="Arial" panose="020B0604020202020204" pitchFamily="34" charset="0"/>
                <a:cs typeface="Arial" panose="020B0604020202020204" pitchFamily="34" charset="0"/>
              </a:rPr>
              <a:t>Nam Dược Tập Nghiệm Quốc Âm</a:t>
            </a:r>
            <a:r>
              <a:rPr lang="en-US" sz="2400" dirty="0">
                <a:latin typeface="Arial" panose="020B0604020202020204" pitchFamily="34" charset="0"/>
                <a:cs typeface="Arial" panose="020B0604020202020204" pitchFamily="34" charset="0"/>
              </a:rPr>
              <a:t>-</a:t>
            </a:r>
            <a:r>
              <a:rPr lang="vi-VN" sz="2400" dirty="0">
                <a:latin typeface="Arial" panose="020B0604020202020204" pitchFamily="34" charset="0"/>
                <a:cs typeface="Arial" panose="020B0604020202020204" pitchFamily="34" charset="0"/>
              </a:rPr>
              <a:t> Nguyễn Quang Lương</a:t>
            </a:r>
            <a:r>
              <a:rPr lang="en-US" sz="2400" dirty="0">
                <a:latin typeface="Arial" panose="020B0604020202020204" pitchFamily="34" charset="0"/>
                <a:cs typeface="Arial" panose="020B0604020202020204" pitchFamily="34" charset="0"/>
              </a:rPr>
              <a:t> </a:t>
            </a:r>
          </a:p>
          <a:p>
            <a:pPr>
              <a:buFont typeface="Wingdings" panose="05000000000000000000" pitchFamily="2" charset="2"/>
              <a:buChar char="Ø"/>
            </a:pPr>
            <a:r>
              <a:rPr lang="en-US" sz="2400" i="1" dirty="0" err="1">
                <a:latin typeface="Arial" panose="020B0604020202020204" pitchFamily="34" charset="0"/>
                <a:cs typeface="Arial" panose="020B0604020202020204" pitchFamily="34" charset="0"/>
              </a:rPr>
              <a:t>Thời</a:t>
            </a:r>
            <a:r>
              <a:rPr lang="en-US" sz="2400" i="1" dirty="0">
                <a:latin typeface="Arial" panose="020B0604020202020204" pitchFamily="34" charset="0"/>
                <a:cs typeface="Arial" panose="020B0604020202020204" pitchFamily="34" charset="0"/>
              </a:rPr>
              <a:t> </a:t>
            </a:r>
            <a:r>
              <a:rPr lang="en-US" sz="2400" i="1" dirty="0" err="1">
                <a:latin typeface="Arial" panose="020B0604020202020204" pitchFamily="34" charset="0"/>
                <a:cs typeface="Arial" panose="020B0604020202020204" pitchFamily="34" charset="0"/>
              </a:rPr>
              <a:t>Pháp</a:t>
            </a:r>
            <a:r>
              <a:rPr lang="en-US" sz="2400" i="1" dirty="0">
                <a:latin typeface="Arial" panose="020B0604020202020204" pitchFamily="34" charset="0"/>
                <a:cs typeface="Arial" panose="020B0604020202020204" pitchFamily="34" charset="0"/>
              </a:rPr>
              <a:t> </a:t>
            </a:r>
            <a:r>
              <a:rPr lang="en-US" sz="2400" i="1" dirty="0" err="1">
                <a:latin typeface="Arial" panose="020B0604020202020204" pitchFamily="34" charset="0"/>
                <a:cs typeface="Arial" panose="020B0604020202020204" pitchFamily="34" charset="0"/>
              </a:rPr>
              <a:t>thuộc</a:t>
            </a:r>
            <a:r>
              <a:rPr lang="en-US" sz="2400" i="1" dirty="0">
                <a:latin typeface="Arial" panose="020B0604020202020204" pitchFamily="34" charset="0"/>
                <a:cs typeface="Arial" panose="020B0604020202020204" pitchFamily="34" charset="0"/>
              </a:rPr>
              <a:t> (1884 – 1945): </a:t>
            </a:r>
            <a:r>
              <a:rPr lang="vi-VN" sz="2400" i="1" dirty="0">
                <a:latin typeface="Arial" panose="020B0604020202020204" pitchFamily="34" charset="0"/>
                <a:cs typeface="Arial" panose="020B0604020202020204" pitchFamily="34" charset="0"/>
              </a:rPr>
              <a:t> </a:t>
            </a:r>
            <a:r>
              <a:rPr lang="vi-VN" sz="2400" dirty="0">
                <a:latin typeface="Arial" panose="020B0604020202020204" pitchFamily="34" charset="0"/>
                <a:cs typeface="Arial" panose="020B0604020202020204" pitchFamily="34" charset="0"/>
              </a:rPr>
              <a:t>có những tài liệu y học viết bằng chữ Quốc ngữ: Việt Nam Dược học của Phó Đức Thành</a:t>
            </a:r>
            <a:endParaRPr lang="en-US" sz="2400"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sz="2400" i="1" dirty="0">
                <a:latin typeface="Arial" panose="020B0604020202020204" pitchFamily="34" charset="0"/>
                <a:cs typeface="Arial" panose="020B0604020202020204" pitchFamily="34" charset="0"/>
              </a:rPr>
              <a:t>Y </a:t>
            </a:r>
            <a:r>
              <a:rPr lang="en-US" sz="2400" i="1" dirty="0" err="1">
                <a:latin typeface="Arial" panose="020B0604020202020204" pitchFamily="34" charset="0"/>
                <a:cs typeface="Arial" panose="020B0604020202020204" pitchFamily="34" charset="0"/>
              </a:rPr>
              <a:t>học</a:t>
            </a:r>
            <a:r>
              <a:rPr lang="en-US" sz="2400" i="1" dirty="0">
                <a:latin typeface="Arial" panose="020B0604020202020204" pitchFamily="34" charset="0"/>
                <a:cs typeface="Arial" panose="020B0604020202020204" pitchFamily="34" charset="0"/>
              </a:rPr>
              <a:t> </a:t>
            </a:r>
            <a:r>
              <a:rPr lang="en-US" sz="2400" i="1" dirty="0" err="1">
                <a:latin typeface="Arial" panose="020B0604020202020204" pitchFamily="34" charset="0"/>
                <a:cs typeface="Arial" panose="020B0604020202020204" pitchFamily="34" charset="0"/>
              </a:rPr>
              <a:t>cổ</a:t>
            </a:r>
            <a:r>
              <a:rPr lang="en-US" sz="2400" i="1" dirty="0">
                <a:latin typeface="Arial" panose="020B0604020202020204" pitchFamily="34" charset="0"/>
                <a:cs typeface="Arial" panose="020B0604020202020204" pitchFamily="34" charset="0"/>
              </a:rPr>
              <a:t> </a:t>
            </a:r>
            <a:r>
              <a:rPr lang="en-US" sz="2400" i="1" dirty="0" err="1">
                <a:latin typeface="Arial" panose="020B0604020202020204" pitchFamily="34" charset="0"/>
                <a:cs typeface="Arial" panose="020B0604020202020204" pitchFamily="34" charset="0"/>
              </a:rPr>
              <a:t>truyền</a:t>
            </a:r>
            <a:r>
              <a:rPr lang="en-US" sz="2400" i="1" dirty="0">
                <a:latin typeface="Arial" panose="020B0604020202020204" pitchFamily="34" charset="0"/>
                <a:cs typeface="Arial" panose="020B0604020202020204" pitchFamily="34" charset="0"/>
              </a:rPr>
              <a:t> </a:t>
            </a:r>
            <a:r>
              <a:rPr lang="en-US" sz="2400" i="1" dirty="0" err="1">
                <a:latin typeface="Arial" panose="020B0604020202020204" pitchFamily="34" charset="0"/>
                <a:cs typeface="Arial" panose="020B0604020202020204" pitchFamily="34" charset="0"/>
              </a:rPr>
              <a:t>sau</a:t>
            </a:r>
            <a:r>
              <a:rPr lang="en-US" sz="2400" i="1" dirty="0">
                <a:latin typeface="Arial" panose="020B0604020202020204" pitchFamily="34" charset="0"/>
                <a:cs typeface="Arial" panose="020B0604020202020204" pitchFamily="34" charset="0"/>
              </a:rPr>
              <a:t> </a:t>
            </a:r>
            <a:r>
              <a:rPr lang="en-US" sz="2400" i="1" dirty="0" err="1">
                <a:latin typeface="Arial" panose="020B0604020202020204" pitchFamily="34" charset="0"/>
                <a:cs typeface="Arial" panose="020B0604020202020204" pitchFamily="34" charset="0"/>
              </a:rPr>
              <a:t>năm</a:t>
            </a:r>
            <a:r>
              <a:rPr lang="en-US" sz="2400" i="1" dirty="0">
                <a:latin typeface="Arial" panose="020B0604020202020204" pitchFamily="34" charset="0"/>
                <a:cs typeface="Arial" panose="020B0604020202020204" pitchFamily="34" charset="0"/>
              </a:rPr>
              <a:t> 1945:</a:t>
            </a:r>
          </a:p>
          <a:p>
            <a:pPr>
              <a:buFontTx/>
              <a:buChar char="-"/>
            </a:pPr>
            <a:r>
              <a:rPr lang="vi-VN" sz="2400" dirty="0">
                <a:latin typeface="Arial" panose="020B0604020202020204" pitchFamily="34" charset="0"/>
                <a:cs typeface="Arial" panose="020B0604020202020204" pitchFamily="34" charset="0"/>
              </a:rPr>
              <a:t>Ngày 10/12/1957, Hội Đông y Việt Nam được thành lập</a:t>
            </a:r>
            <a:r>
              <a:rPr lang="en-US" sz="2400" dirty="0">
                <a:latin typeface="Arial" panose="020B0604020202020204" pitchFamily="34" charset="0"/>
                <a:cs typeface="Arial" panose="020B0604020202020204" pitchFamily="34" charset="0"/>
              </a:rPr>
              <a:t> </a:t>
            </a:r>
          </a:p>
          <a:p>
            <a:pPr>
              <a:buFontTx/>
              <a:buChar char="-"/>
            </a:pPr>
            <a:r>
              <a:rPr lang="vi-VN" sz="2400" dirty="0">
                <a:latin typeface="Arial" panose="020B0604020202020204" pitchFamily="34" charset="0"/>
                <a:cs typeface="Arial" panose="020B0604020202020204" pitchFamily="34" charset="0"/>
              </a:rPr>
              <a:t> “ Phát triển và hoàn thiện hệ thống bảo vệ sức khỏe nhân dân trên cơ sở kết hợp y học, dược học hiện đại với y dược học cổ truyền”</a:t>
            </a:r>
            <a:endParaRPr lang="en-US" sz="2400" dirty="0">
              <a:latin typeface="Arial" panose="020B0604020202020204" pitchFamily="34" charset="0"/>
              <a:cs typeface="Arial" panose="020B0604020202020204" pitchFamily="34" charset="0"/>
            </a:endParaRPr>
          </a:p>
          <a:p>
            <a:pPr>
              <a:buFontTx/>
              <a:buChar char="-"/>
            </a:pPr>
            <a:r>
              <a:rPr lang="vi-VN" sz="2400" dirty="0">
                <a:latin typeface="Arial" panose="020B0604020202020204" pitchFamily="34" charset="0"/>
                <a:cs typeface="Arial" panose="020B0604020202020204" pitchFamily="34" charset="0"/>
              </a:rPr>
              <a:t>Dược điển Việt Nam (phần Đông dược) 1983 của Bộ Y tế</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066733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203761"/>
            <a:ext cx="10515600" cy="468593"/>
          </a:xfrm>
        </p:spPr>
        <p:txBody>
          <a:bodyPr>
            <a:normAutofit fontScale="90000"/>
          </a:bodyPr>
          <a:lstStyle/>
          <a:p>
            <a:r>
              <a:rPr lang="en-US" sz="3100" dirty="0">
                <a:solidFill>
                  <a:srgbClr val="FF0000"/>
                </a:solidFill>
                <a:latin typeface="Arial" panose="020B0604020202020204" pitchFamily="34" charset="0"/>
                <a:cs typeface="Arial" panose="020B0604020202020204" pitchFamily="34" charset="0"/>
              </a:rPr>
              <a:t>2. </a:t>
            </a:r>
            <a:r>
              <a:rPr lang="en-US" sz="3100" dirty="0" err="1">
                <a:solidFill>
                  <a:srgbClr val="FF0000"/>
                </a:solidFill>
                <a:latin typeface="Arial" panose="020B0604020202020204" pitchFamily="34" charset="0"/>
                <a:cs typeface="Arial" panose="020B0604020202020204" pitchFamily="34" charset="0"/>
              </a:rPr>
              <a:t>Một</a:t>
            </a:r>
            <a:r>
              <a:rPr lang="en-US" sz="3100" dirty="0">
                <a:solidFill>
                  <a:srgbClr val="FF0000"/>
                </a:solidFill>
                <a:latin typeface="Arial" panose="020B0604020202020204" pitchFamily="34" charset="0"/>
                <a:cs typeface="Arial" panose="020B0604020202020204" pitchFamily="34" charset="0"/>
              </a:rPr>
              <a:t> </a:t>
            </a:r>
            <a:r>
              <a:rPr lang="en-US" sz="3100" dirty="0" err="1">
                <a:solidFill>
                  <a:srgbClr val="FF0000"/>
                </a:solidFill>
                <a:latin typeface="Arial" panose="020B0604020202020204" pitchFamily="34" charset="0"/>
                <a:cs typeface="Arial" panose="020B0604020202020204" pitchFamily="34" charset="0"/>
              </a:rPr>
              <a:t>số</a:t>
            </a:r>
            <a:r>
              <a:rPr lang="en-US" sz="3100" dirty="0">
                <a:solidFill>
                  <a:srgbClr val="FF0000"/>
                </a:solidFill>
                <a:latin typeface="Arial" panose="020B0604020202020204" pitchFamily="34" charset="0"/>
                <a:cs typeface="Arial" panose="020B0604020202020204" pitchFamily="34" charset="0"/>
              </a:rPr>
              <a:t> </a:t>
            </a:r>
            <a:r>
              <a:rPr lang="en-US" sz="3100" dirty="0" err="1">
                <a:solidFill>
                  <a:srgbClr val="FF0000"/>
                </a:solidFill>
                <a:latin typeface="Arial" panose="020B0604020202020204" pitchFamily="34" charset="0"/>
                <a:cs typeface="Arial" panose="020B0604020202020204" pitchFamily="34" charset="0"/>
              </a:rPr>
              <a:t>thuyết</a:t>
            </a:r>
            <a:r>
              <a:rPr lang="en-US" sz="3100" dirty="0">
                <a:solidFill>
                  <a:srgbClr val="FF0000"/>
                </a:solidFill>
                <a:latin typeface="Arial" panose="020B0604020202020204" pitchFamily="34" charset="0"/>
                <a:cs typeface="Arial" panose="020B0604020202020204" pitchFamily="34" charset="0"/>
              </a:rPr>
              <a:t> </a:t>
            </a:r>
            <a:r>
              <a:rPr lang="en-US" sz="3100" dirty="0" err="1">
                <a:solidFill>
                  <a:srgbClr val="FF0000"/>
                </a:solidFill>
                <a:latin typeface="Arial" panose="020B0604020202020204" pitchFamily="34" charset="0"/>
                <a:cs typeface="Arial" panose="020B0604020202020204" pitchFamily="34" charset="0"/>
              </a:rPr>
              <a:t>học</a:t>
            </a:r>
            <a:r>
              <a:rPr lang="en-US" sz="3100" dirty="0">
                <a:solidFill>
                  <a:srgbClr val="FF0000"/>
                </a:solidFill>
                <a:latin typeface="Arial" panose="020B0604020202020204" pitchFamily="34" charset="0"/>
                <a:cs typeface="Arial" panose="020B0604020202020204" pitchFamily="34" charset="0"/>
              </a:rPr>
              <a:t> y </a:t>
            </a:r>
            <a:r>
              <a:rPr lang="en-US" sz="3100" dirty="0" err="1">
                <a:solidFill>
                  <a:srgbClr val="FF0000"/>
                </a:solidFill>
                <a:latin typeface="Arial" panose="020B0604020202020204" pitchFamily="34" charset="0"/>
                <a:cs typeface="Arial" panose="020B0604020202020204" pitchFamily="34" charset="0"/>
              </a:rPr>
              <a:t>học</a:t>
            </a:r>
            <a:r>
              <a:rPr lang="en-US" sz="3100" dirty="0">
                <a:solidFill>
                  <a:srgbClr val="FF0000"/>
                </a:solidFill>
                <a:latin typeface="Arial" panose="020B0604020202020204" pitchFamily="34" charset="0"/>
                <a:cs typeface="Arial" panose="020B0604020202020204" pitchFamily="34" charset="0"/>
              </a:rPr>
              <a:t> </a:t>
            </a:r>
            <a:r>
              <a:rPr lang="en-US" sz="3100" dirty="0" err="1">
                <a:solidFill>
                  <a:srgbClr val="FF0000"/>
                </a:solidFill>
                <a:latin typeface="Arial" panose="020B0604020202020204" pitchFamily="34" charset="0"/>
                <a:cs typeface="Arial" panose="020B0604020202020204" pitchFamily="34" charset="0"/>
              </a:rPr>
              <a:t>cổ</a:t>
            </a:r>
            <a:r>
              <a:rPr lang="en-US" sz="3100" dirty="0">
                <a:solidFill>
                  <a:srgbClr val="FF0000"/>
                </a:solidFill>
                <a:latin typeface="Arial" panose="020B0604020202020204" pitchFamily="34" charset="0"/>
                <a:cs typeface="Arial" panose="020B0604020202020204" pitchFamily="34" charset="0"/>
              </a:rPr>
              <a:t> </a:t>
            </a:r>
            <a:r>
              <a:rPr lang="en-US" sz="3100" dirty="0" err="1">
                <a:solidFill>
                  <a:srgbClr val="FF0000"/>
                </a:solidFill>
                <a:latin typeface="Arial" panose="020B0604020202020204" pitchFamily="34" charset="0"/>
                <a:cs typeface="Arial" panose="020B0604020202020204" pitchFamily="34" charset="0"/>
              </a:rPr>
              <a:t>truyền</a:t>
            </a:r>
            <a:r>
              <a:rPr lang="en-US" sz="3100" dirty="0">
                <a:solidFill>
                  <a:srgbClr val="FF0000"/>
                </a:solidFill>
                <a:latin typeface="Arial" panose="020B0604020202020204" pitchFamily="34" charset="0"/>
                <a:cs typeface="Arial" panose="020B0604020202020204" pitchFamily="34" charset="0"/>
              </a:rPr>
              <a:t>:</a:t>
            </a:r>
          </a:p>
        </p:txBody>
      </p:sp>
      <p:sp>
        <p:nvSpPr>
          <p:cNvPr id="5" name="Content Placeholder 4"/>
          <p:cNvSpPr>
            <a:spLocks noGrp="1"/>
          </p:cNvSpPr>
          <p:nvPr>
            <p:ph idx="1"/>
          </p:nvPr>
        </p:nvSpPr>
        <p:spPr>
          <a:xfrm>
            <a:off x="212035" y="672355"/>
            <a:ext cx="11979965" cy="6185645"/>
          </a:xfrm>
        </p:spPr>
        <p:txBody>
          <a:bodyPr>
            <a:noAutofit/>
          </a:bodyPr>
          <a:lstStyle/>
          <a:p>
            <a:r>
              <a:rPr lang="en-US" sz="2300" b="1" i="1" dirty="0" err="1">
                <a:latin typeface="Arial" panose="020B0604020202020204" pitchFamily="34" charset="0"/>
                <a:cs typeface="Arial" panose="020B0604020202020204" pitchFamily="34" charset="0"/>
              </a:rPr>
              <a:t>Học</a:t>
            </a:r>
            <a:r>
              <a:rPr lang="en-US" sz="2300" b="1" i="1" dirty="0">
                <a:latin typeface="Arial" panose="020B0604020202020204" pitchFamily="34" charset="0"/>
                <a:cs typeface="Arial" panose="020B0604020202020204" pitchFamily="34" charset="0"/>
              </a:rPr>
              <a:t> </a:t>
            </a:r>
            <a:r>
              <a:rPr lang="en-US" sz="2300" b="1" i="1" dirty="0" err="1">
                <a:latin typeface="Arial" panose="020B0604020202020204" pitchFamily="34" charset="0"/>
                <a:cs typeface="Arial" panose="020B0604020202020204" pitchFamily="34" charset="0"/>
              </a:rPr>
              <a:t>thuyết</a:t>
            </a:r>
            <a:r>
              <a:rPr lang="en-US" sz="2300" b="1" i="1" dirty="0">
                <a:latin typeface="Arial" panose="020B0604020202020204" pitchFamily="34" charset="0"/>
                <a:cs typeface="Arial" panose="020B0604020202020204" pitchFamily="34" charset="0"/>
              </a:rPr>
              <a:t> </a:t>
            </a:r>
            <a:r>
              <a:rPr lang="en-US" sz="2300" b="1" i="1" dirty="0" err="1">
                <a:latin typeface="Arial" panose="020B0604020202020204" pitchFamily="34" charset="0"/>
                <a:cs typeface="Arial" panose="020B0604020202020204" pitchFamily="34" charset="0"/>
              </a:rPr>
              <a:t>dương</a:t>
            </a:r>
            <a:r>
              <a:rPr lang="en-US" sz="2300" b="1" i="1" dirty="0">
                <a:latin typeface="Arial" panose="020B0604020202020204" pitchFamily="34" charset="0"/>
                <a:cs typeface="Arial" panose="020B0604020202020204" pitchFamily="34" charset="0"/>
              </a:rPr>
              <a:t> </a:t>
            </a:r>
            <a:r>
              <a:rPr lang="en-US" sz="2300" b="1" i="1" dirty="0" err="1">
                <a:latin typeface="Arial" panose="020B0604020202020204" pitchFamily="34" charset="0"/>
                <a:cs typeface="Arial" panose="020B0604020202020204" pitchFamily="34" charset="0"/>
              </a:rPr>
              <a:t>âm</a:t>
            </a:r>
            <a:r>
              <a:rPr lang="en-US" sz="2300" b="1" i="1" dirty="0">
                <a:latin typeface="Arial" panose="020B0604020202020204" pitchFamily="34" charset="0"/>
                <a:cs typeface="Arial" panose="020B0604020202020204" pitchFamily="34" charset="0"/>
              </a:rPr>
              <a:t>: </a:t>
            </a:r>
          </a:p>
          <a:p>
            <a:pPr marL="0" indent="0">
              <a:buNone/>
            </a:pPr>
            <a:r>
              <a:rPr lang="fr-FR" sz="2300" dirty="0">
                <a:latin typeface="Arial" panose="020B0604020202020204" pitchFamily="34" charset="0"/>
                <a:cs typeface="Arial" panose="020B0604020202020204" pitchFamily="34" charset="0"/>
              </a:rPr>
              <a:t>- Là 2 </a:t>
            </a:r>
            <a:r>
              <a:rPr lang="fr-FR" sz="2300" dirty="0" err="1">
                <a:latin typeface="Arial" panose="020B0604020202020204" pitchFamily="34" charset="0"/>
                <a:cs typeface="Arial" panose="020B0604020202020204" pitchFamily="34" charset="0"/>
              </a:rPr>
              <a:t>mặt</a:t>
            </a:r>
            <a:r>
              <a:rPr lang="fr-FR" sz="2300" dirty="0">
                <a:latin typeface="Arial" panose="020B0604020202020204" pitchFamily="34" charset="0"/>
                <a:cs typeface="Arial" panose="020B0604020202020204" pitchFamily="34" charset="0"/>
              </a:rPr>
              <a:t> </a:t>
            </a:r>
            <a:r>
              <a:rPr lang="fr-FR" sz="2300" dirty="0" err="1">
                <a:latin typeface="Arial" panose="020B0604020202020204" pitchFamily="34" charset="0"/>
                <a:cs typeface="Arial" panose="020B0604020202020204" pitchFamily="34" charset="0"/>
              </a:rPr>
              <a:t>của</a:t>
            </a:r>
            <a:r>
              <a:rPr lang="fr-FR" sz="2300" dirty="0">
                <a:latin typeface="Arial" panose="020B0604020202020204" pitchFamily="34" charset="0"/>
                <a:cs typeface="Arial" panose="020B0604020202020204" pitchFamily="34" charset="0"/>
              </a:rPr>
              <a:t> </a:t>
            </a:r>
            <a:r>
              <a:rPr lang="fr-FR" sz="2300" dirty="0" err="1">
                <a:latin typeface="Arial" panose="020B0604020202020204" pitchFamily="34" charset="0"/>
                <a:cs typeface="Arial" panose="020B0604020202020204" pitchFamily="34" charset="0"/>
              </a:rPr>
              <a:t>sự</a:t>
            </a:r>
            <a:r>
              <a:rPr lang="fr-FR" sz="2300" dirty="0">
                <a:latin typeface="Arial" panose="020B0604020202020204" pitchFamily="34" charset="0"/>
                <a:cs typeface="Arial" panose="020B0604020202020204" pitchFamily="34" charset="0"/>
              </a:rPr>
              <a:t> </a:t>
            </a:r>
            <a:r>
              <a:rPr lang="fr-FR" sz="2300" dirty="0" err="1">
                <a:latin typeface="Arial" panose="020B0604020202020204" pitchFamily="34" charset="0"/>
                <a:cs typeface="Arial" panose="020B0604020202020204" pitchFamily="34" charset="0"/>
              </a:rPr>
              <a:t>vật</a:t>
            </a:r>
            <a:endParaRPr lang="fr-FR" sz="2300" dirty="0">
              <a:latin typeface="Arial" panose="020B0604020202020204" pitchFamily="34" charset="0"/>
              <a:cs typeface="Arial" panose="020B0604020202020204" pitchFamily="34" charset="0"/>
            </a:endParaRPr>
          </a:p>
          <a:p>
            <a:pPr marL="0" indent="0">
              <a:buNone/>
            </a:pPr>
            <a:r>
              <a:rPr lang="fr-FR" sz="2300" dirty="0">
                <a:latin typeface="Arial" panose="020B0604020202020204" pitchFamily="34" charset="0"/>
                <a:cs typeface="Arial" panose="020B0604020202020204" pitchFamily="34" charset="0"/>
              </a:rPr>
              <a:t>- </a:t>
            </a:r>
            <a:r>
              <a:rPr lang="fr-FR" sz="2300" dirty="0" err="1">
                <a:latin typeface="Arial" panose="020B0604020202020204" pitchFamily="34" charset="0"/>
                <a:cs typeface="Arial" panose="020B0604020202020204" pitchFamily="34" charset="0"/>
              </a:rPr>
              <a:t>Tuy</a:t>
            </a:r>
            <a:r>
              <a:rPr lang="fr-FR" sz="2300" dirty="0">
                <a:latin typeface="Arial" panose="020B0604020202020204" pitchFamily="34" charset="0"/>
                <a:cs typeface="Arial" panose="020B0604020202020204" pitchFamily="34" charset="0"/>
              </a:rPr>
              <a:t> </a:t>
            </a:r>
            <a:r>
              <a:rPr lang="fr-FR" sz="2300" dirty="0" err="1">
                <a:latin typeface="Arial" panose="020B0604020202020204" pitchFamily="34" charset="0"/>
                <a:cs typeface="Arial" panose="020B0604020202020204" pitchFamily="34" charset="0"/>
              </a:rPr>
              <a:t>đối</a:t>
            </a:r>
            <a:r>
              <a:rPr lang="fr-FR" sz="2300" dirty="0">
                <a:latin typeface="Arial" panose="020B0604020202020204" pitchFamily="34" charset="0"/>
                <a:cs typeface="Arial" panose="020B0604020202020204" pitchFamily="34" charset="0"/>
              </a:rPr>
              <a:t> </a:t>
            </a:r>
            <a:r>
              <a:rPr lang="fr-FR" sz="2300" dirty="0" err="1">
                <a:latin typeface="Arial" panose="020B0604020202020204" pitchFamily="34" charset="0"/>
                <a:cs typeface="Arial" panose="020B0604020202020204" pitchFamily="34" charset="0"/>
              </a:rPr>
              <a:t>lập</a:t>
            </a:r>
            <a:r>
              <a:rPr lang="fr-FR" sz="2300" dirty="0">
                <a:latin typeface="Arial" panose="020B0604020202020204" pitchFamily="34" charset="0"/>
                <a:cs typeface="Arial" panose="020B0604020202020204" pitchFamily="34" charset="0"/>
              </a:rPr>
              <a:t> </a:t>
            </a:r>
            <a:r>
              <a:rPr lang="fr-FR" sz="2300" dirty="0" err="1">
                <a:latin typeface="Arial" panose="020B0604020202020204" pitchFamily="34" charset="0"/>
                <a:cs typeface="Arial" panose="020B0604020202020204" pitchFamily="34" charset="0"/>
              </a:rPr>
              <a:t>nhau</a:t>
            </a:r>
            <a:r>
              <a:rPr lang="fr-FR" sz="2300" dirty="0">
                <a:latin typeface="Arial" panose="020B0604020202020204" pitchFamily="34" charset="0"/>
                <a:cs typeface="Arial" panose="020B0604020202020204" pitchFamily="34" charset="0"/>
              </a:rPr>
              <a:t> </a:t>
            </a:r>
            <a:r>
              <a:rPr lang="fr-FR" sz="2300" dirty="0" err="1">
                <a:latin typeface="Arial" panose="020B0604020202020204" pitchFamily="34" charset="0"/>
                <a:cs typeface="Arial" panose="020B0604020202020204" pitchFamily="34" charset="0"/>
              </a:rPr>
              <a:t>nhưng</a:t>
            </a:r>
            <a:r>
              <a:rPr lang="fr-FR" sz="2300" dirty="0">
                <a:latin typeface="Arial" panose="020B0604020202020204" pitchFamily="34" charset="0"/>
                <a:cs typeface="Arial" panose="020B0604020202020204" pitchFamily="34" charset="0"/>
              </a:rPr>
              <a:t> </a:t>
            </a:r>
            <a:r>
              <a:rPr lang="fr-FR" sz="2300" dirty="0" err="1">
                <a:latin typeface="Arial" panose="020B0604020202020204" pitchFamily="34" charset="0"/>
                <a:cs typeface="Arial" panose="020B0604020202020204" pitchFamily="34" charset="0"/>
              </a:rPr>
              <a:t>lại</a:t>
            </a:r>
            <a:r>
              <a:rPr lang="fr-FR" sz="2300" dirty="0">
                <a:latin typeface="Arial" panose="020B0604020202020204" pitchFamily="34" charset="0"/>
                <a:cs typeface="Arial" panose="020B0604020202020204" pitchFamily="34" charset="0"/>
              </a:rPr>
              <a:t> </a:t>
            </a:r>
            <a:r>
              <a:rPr lang="fr-FR" sz="2300" dirty="0" err="1">
                <a:latin typeface="Arial" panose="020B0604020202020204" pitchFamily="34" charset="0"/>
                <a:cs typeface="Arial" panose="020B0604020202020204" pitchFamily="34" charset="0"/>
              </a:rPr>
              <a:t>thống</a:t>
            </a:r>
            <a:r>
              <a:rPr lang="fr-FR" sz="2300" dirty="0">
                <a:latin typeface="Arial" panose="020B0604020202020204" pitchFamily="34" charset="0"/>
                <a:cs typeface="Arial" panose="020B0604020202020204" pitchFamily="34" charset="0"/>
              </a:rPr>
              <a:t> </a:t>
            </a:r>
            <a:r>
              <a:rPr lang="fr-FR" sz="2300" dirty="0" err="1">
                <a:latin typeface="Arial" panose="020B0604020202020204" pitchFamily="34" charset="0"/>
                <a:cs typeface="Arial" panose="020B0604020202020204" pitchFamily="34" charset="0"/>
              </a:rPr>
              <a:t>nhất</a:t>
            </a:r>
            <a:r>
              <a:rPr lang="fr-FR" sz="2300" dirty="0">
                <a:latin typeface="Arial" panose="020B0604020202020204" pitchFamily="34" charset="0"/>
                <a:cs typeface="Arial" panose="020B0604020202020204" pitchFamily="34" charset="0"/>
              </a:rPr>
              <a:t> </a:t>
            </a:r>
            <a:r>
              <a:rPr lang="fr-FR" sz="2300" dirty="0" err="1">
                <a:latin typeface="Arial" panose="020B0604020202020204" pitchFamily="34" charset="0"/>
                <a:cs typeface="Arial" panose="020B0604020202020204" pitchFamily="34" charset="0"/>
              </a:rPr>
              <a:t>với</a:t>
            </a:r>
            <a:r>
              <a:rPr lang="fr-FR" sz="2300" dirty="0">
                <a:latin typeface="Arial" panose="020B0604020202020204" pitchFamily="34" charset="0"/>
                <a:cs typeface="Arial" panose="020B0604020202020204" pitchFamily="34" charset="0"/>
              </a:rPr>
              <a:t> </a:t>
            </a:r>
            <a:r>
              <a:rPr lang="fr-FR" sz="2300" dirty="0" err="1">
                <a:latin typeface="Arial" panose="020B0604020202020204" pitchFamily="34" charset="0"/>
                <a:cs typeface="Arial" panose="020B0604020202020204" pitchFamily="34" charset="0"/>
              </a:rPr>
              <a:t>nhau</a:t>
            </a:r>
            <a:endParaRPr lang="fr-FR" sz="2300" dirty="0">
              <a:latin typeface="Arial" panose="020B0604020202020204" pitchFamily="34" charset="0"/>
              <a:cs typeface="Arial" panose="020B0604020202020204" pitchFamily="34" charset="0"/>
            </a:endParaRPr>
          </a:p>
          <a:p>
            <a:pPr marL="0" indent="0">
              <a:buNone/>
            </a:pPr>
            <a:r>
              <a:rPr lang="fr-FR" sz="2300" dirty="0">
                <a:latin typeface="Arial" panose="020B0604020202020204" pitchFamily="34" charset="0"/>
                <a:cs typeface="Arial" panose="020B0604020202020204" pitchFamily="34" charset="0"/>
              </a:rPr>
              <a:t>- Ý </a:t>
            </a:r>
            <a:r>
              <a:rPr lang="fr-FR" sz="2300" dirty="0" err="1">
                <a:latin typeface="Arial" panose="020B0604020202020204" pitchFamily="34" charset="0"/>
                <a:cs typeface="Arial" panose="020B0604020202020204" pitchFamily="34" charset="0"/>
              </a:rPr>
              <a:t>nghĩa</a:t>
            </a:r>
            <a:r>
              <a:rPr lang="fr-FR" sz="2300" dirty="0">
                <a:latin typeface="Arial" panose="020B0604020202020204" pitchFamily="34" charset="0"/>
                <a:cs typeface="Arial" panose="020B0604020202020204" pitchFamily="34" charset="0"/>
              </a:rPr>
              <a:t> : </a:t>
            </a:r>
            <a:r>
              <a:rPr lang="vi-VN" sz="2300" dirty="0">
                <a:latin typeface="Arial" panose="020B0604020202020204" pitchFamily="34" charset="0"/>
                <a:cs typeface="Arial" panose="020B0604020202020204" pitchFamily="34" charset="0"/>
              </a:rPr>
              <a:t>Sự biến hóa tới đâu suy cho cùng cũng chỉ có 2 mặt: Âm và Dương</a:t>
            </a:r>
            <a:r>
              <a:rPr lang="en-US" sz="2300" dirty="0">
                <a:latin typeface="Arial" panose="020B0604020202020204" pitchFamily="34" charset="0"/>
                <a:cs typeface="Arial" panose="020B0604020202020204" pitchFamily="34" charset="0"/>
              </a:rPr>
              <a:t>.</a:t>
            </a:r>
          </a:p>
          <a:p>
            <a:pPr marL="0" indent="0">
              <a:buNone/>
            </a:pPr>
            <a:r>
              <a:rPr lang="en-US" sz="2300" dirty="0" err="1">
                <a:latin typeface="Arial" panose="020B0604020202020204" pitchFamily="34" charset="0"/>
                <a:cs typeface="Arial" panose="020B0604020202020204" pitchFamily="34" charset="0"/>
              </a:rPr>
              <a:t>Ví</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dụ</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Lạnh</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chữa</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bệnh</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nóng</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dùng</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kim</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ngân</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sài</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đất</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bồ</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công</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anh</a:t>
            </a:r>
            <a:r>
              <a:rPr lang="en-US" sz="2300" dirty="0">
                <a:latin typeface="Arial" panose="020B0604020202020204" pitchFamily="34" charset="0"/>
                <a:cs typeface="Arial" panose="020B0604020202020204" pitchFamily="34" charset="0"/>
              </a:rPr>
              <a:t>,...)</a:t>
            </a:r>
          </a:p>
          <a:p>
            <a:r>
              <a:rPr lang="en-US" sz="2300" b="1" i="1" dirty="0" err="1">
                <a:latin typeface="Arial" panose="020B0604020202020204" pitchFamily="34" charset="0"/>
                <a:cs typeface="Arial" panose="020B0604020202020204" pitchFamily="34" charset="0"/>
              </a:rPr>
              <a:t>Học</a:t>
            </a:r>
            <a:r>
              <a:rPr lang="en-US" sz="2300" b="1" i="1" dirty="0">
                <a:latin typeface="Arial" panose="020B0604020202020204" pitchFamily="34" charset="0"/>
                <a:cs typeface="Arial" panose="020B0604020202020204" pitchFamily="34" charset="0"/>
              </a:rPr>
              <a:t> </a:t>
            </a:r>
            <a:r>
              <a:rPr lang="en-US" sz="2300" b="1" i="1" dirty="0" err="1">
                <a:latin typeface="Arial" panose="020B0604020202020204" pitchFamily="34" charset="0"/>
                <a:cs typeface="Arial" panose="020B0604020202020204" pitchFamily="34" charset="0"/>
              </a:rPr>
              <a:t>thuyết</a:t>
            </a:r>
            <a:r>
              <a:rPr lang="en-US" sz="2300" b="1" i="1" dirty="0">
                <a:latin typeface="Arial" panose="020B0604020202020204" pitchFamily="34" charset="0"/>
                <a:cs typeface="Arial" panose="020B0604020202020204" pitchFamily="34" charset="0"/>
              </a:rPr>
              <a:t> </a:t>
            </a:r>
            <a:r>
              <a:rPr lang="en-US" sz="2300" b="1" i="1" dirty="0" err="1">
                <a:latin typeface="Arial" panose="020B0604020202020204" pitchFamily="34" charset="0"/>
                <a:cs typeface="Arial" panose="020B0604020202020204" pitchFamily="34" charset="0"/>
              </a:rPr>
              <a:t>ngũ</a:t>
            </a:r>
            <a:r>
              <a:rPr lang="en-US" sz="2300" b="1" i="1" dirty="0">
                <a:latin typeface="Arial" panose="020B0604020202020204" pitchFamily="34" charset="0"/>
                <a:cs typeface="Arial" panose="020B0604020202020204" pitchFamily="34" charset="0"/>
              </a:rPr>
              <a:t> </a:t>
            </a:r>
            <a:r>
              <a:rPr lang="en-US" sz="2300" b="1" i="1" dirty="0" err="1">
                <a:latin typeface="Arial" panose="020B0604020202020204" pitchFamily="34" charset="0"/>
                <a:cs typeface="Arial" panose="020B0604020202020204" pitchFamily="34" charset="0"/>
              </a:rPr>
              <a:t>hành</a:t>
            </a:r>
            <a:r>
              <a:rPr lang="en-US" sz="2300" b="1" i="1" dirty="0">
                <a:latin typeface="Arial" panose="020B0604020202020204" pitchFamily="34" charset="0"/>
                <a:cs typeface="Arial" panose="020B0604020202020204" pitchFamily="34" charset="0"/>
              </a:rPr>
              <a:t>:</a:t>
            </a:r>
          </a:p>
          <a:p>
            <a:pPr marL="0" indent="0">
              <a:buNone/>
            </a:pPr>
            <a:r>
              <a:rPr lang="en-US" sz="2300" dirty="0">
                <a:latin typeface="Arial" panose="020B0604020202020204" pitchFamily="34" charset="0"/>
                <a:cs typeface="Arial" panose="020B0604020202020204" pitchFamily="34" charset="0"/>
              </a:rPr>
              <a:t>- </a:t>
            </a:r>
            <a:r>
              <a:rPr lang="vi-VN" sz="2300" dirty="0">
                <a:latin typeface="Arial" panose="020B0604020202020204" pitchFamily="34" charset="0"/>
                <a:cs typeface="Arial" panose="020B0604020202020204" pitchFamily="34" charset="0"/>
              </a:rPr>
              <a:t>Tạo hóa sinh ra đất trời có ngũ hành, sinh ra con người có ngũ tạng. </a:t>
            </a:r>
            <a:endParaRPr lang="en-US" sz="2300" dirty="0">
              <a:latin typeface="Arial" panose="020B0604020202020204" pitchFamily="34" charset="0"/>
              <a:cs typeface="Arial" panose="020B0604020202020204" pitchFamily="34" charset="0"/>
            </a:endParaRPr>
          </a:p>
          <a:p>
            <a:pPr marL="0" indent="0">
              <a:buNone/>
            </a:pP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Ngũ</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hành</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là</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Thủy</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Mộc</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Hỏa</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Thổ</a:t>
            </a:r>
            <a:r>
              <a:rPr lang="en-US" sz="2300" dirty="0">
                <a:latin typeface="Arial" panose="020B0604020202020204" pitchFamily="34" charset="0"/>
                <a:cs typeface="Arial" panose="020B0604020202020204" pitchFamily="34" charset="0"/>
              </a:rPr>
              <a:t>, Kim.</a:t>
            </a:r>
          </a:p>
          <a:p>
            <a:pPr marL="0" indent="0">
              <a:buNone/>
            </a:pPr>
            <a:r>
              <a:rPr lang="en-US" sz="2300" b="1" i="1" dirty="0" err="1">
                <a:latin typeface="Arial" panose="020B0604020202020204" pitchFamily="34" charset="0"/>
                <a:cs typeface="Arial" panose="020B0604020202020204" pitchFamily="34" charset="0"/>
              </a:rPr>
              <a:t>Ứng</a:t>
            </a:r>
            <a:r>
              <a:rPr lang="en-US" sz="2300" b="1" i="1" dirty="0">
                <a:latin typeface="Arial" panose="020B0604020202020204" pitchFamily="34" charset="0"/>
                <a:cs typeface="Arial" panose="020B0604020202020204" pitchFamily="34" charset="0"/>
              </a:rPr>
              <a:t> </a:t>
            </a:r>
            <a:r>
              <a:rPr lang="en-US" sz="2300" b="1" i="1" dirty="0" err="1">
                <a:latin typeface="Arial" panose="020B0604020202020204" pitchFamily="34" charset="0"/>
                <a:cs typeface="Arial" panose="020B0604020202020204" pitchFamily="34" charset="0"/>
              </a:rPr>
              <a:t>dụng</a:t>
            </a:r>
            <a:r>
              <a:rPr lang="en-US" sz="2300" b="1" i="1" dirty="0">
                <a:latin typeface="Arial" panose="020B0604020202020204" pitchFamily="34" charset="0"/>
                <a:cs typeface="Arial" panose="020B0604020202020204" pitchFamily="34" charset="0"/>
              </a:rPr>
              <a:t> </a:t>
            </a:r>
            <a:r>
              <a:rPr lang="en-US" sz="2300" b="1" i="1" dirty="0" err="1">
                <a:latin typeface="Arial" panose="020B0604020202020204" pitchFamily="34" charset="0"/>
                <a:cs typeface="Arial" panose="020B0604020202020204" pitchFamily="34" charset="0"/>
              </a:rPr>
              <a:t>trong</a:t>
            </a:r>
            <a:r>
              <a:rPr lang="en-US" sz="2300" b="1" i="1" dirty="0">
                <a:latin typeface="Arial" panose="020B0604020202020204" pitchFamily="34" charset="0"/>
                <a:cs typeface="Arial" panose="020B0604020202020204" pitchFamily="34" charset="0"/>
              </a:rPr>
              <a:t> </a:t>
            </a:r>
            <a:r>
              <a:rPr lang="en-US" sz="2300" b="1" i="1" dirty="0" err="1">
                <a:latin typeface="Arial" panose="020B0604020202020204" pitchFamily="34" charset="0"/>
                <a:cs typeface="Arial" panose="020B0604020202020204" pitchFamily="34" charset="0"/>
              </a:rPr>
              <a:t>dược</a:t>
            </a:r>
            <a:r>
              <a:rPr lang="en-US" sz="2300" b="1" i="1" dirty="0">
                <a:latin typeface="Arial" panose="020B0604020202020204" pitchFamily="34" charset="0"/>
                <a:cs typeface="Arial" panose="020B0604020202020204" pitchFamily="34" charset="0"/>
              </a:rPr>
              <a:t> </a:t>
            </a:r>
            <a:r>
              <a:rPr lang="en-US" sz="2300" b="1" i="1" dirty="0" err="1">
                <a:latin typeface="Arial" panose="020B0604020202020204" pitchFamily="34" charset="0"/>
                <a:cs typeface="Arial" panose="020B0604020202020204" pitchFamily="34" charset="0"/>
              </a:rPr>
              <a:t>học</a:t>
            </a:r>
            <a:r>
              <a:rPr lang="en-US" sz="2300" b="1" i="1" dirty="0">
                <a:latin typeface="Arial" panose="020B0604020202020204" pitchFamily="34" charset="0"/>
                <a:cs typeface="Arial" panose="020B0604020202020204" pitchFamily="34" charset="0"/>
              </a:rPr>
              <a:t>:</a:t>
            </a:r>
          </a:p>
          <a:p>
            <a:pPr>
              <a:buFontTx/>
              <a:buChar char="-"/>
            </a:pPr>
            <a:r>
              <a:rPr lang="en-US" sz="2300" dirty="0" err="1">
                <a:latin typeface="Arial" panose="020B0604020202020204" pitchFamily="34" charset="0"/>
                <a:cs typeface="Arial" panose="020B0604020202020204" pitchFamily="34" charset="0"/>
              </a:rPr>
              <a:t>Vị</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chua</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mầu</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xanh</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Mộc</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vào</a:t>
            </a:r>
            <a:r>
              <a:rPr lang="en-US" sz="2300" dirty="0">
                <a:latin typeface="Arial" panose="020B0604020202020204" pitchFamily="34" charset="0"/>
                <a:cs typeface="Arial" panose="020B0604020202020204" pitchFamily="34" charset="0"/>
              </a:rPr>
              <a:t> can </a:t>
            </a:r>
          </a:p>
          <a:p>
            <a:pPr>
              <a:buFontTx/>
              <a:buChar char="-"/>
            </a:pPr>
            <a:r>
              <a:rPr lang="en-US" sz="2300" dirty="0" err="1">
                <a:latin typeface="Arial" panose="020B0604020202020204" pitchFamily="34" charset="0"/>
                <a:cs typeface="Arial" panose="020B0604020202020204" pitchFamily="34" charset="0"/>
              </a:rPr>
              <a:t>Vị</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đắng</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màu</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đỏ</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Hỏa</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vào</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tâm</a:t>
            </a:r>
            <a:r>
              <a:rPr lang="en-US" sz="2300" dirty="0">
                <a:latin typeface="Arial" panose="020B0604020202020204" pitchFamily="34" charset="0"/>
                <a:cs typeface="Arial" panose="020B0604020202020204" pitchFamily="34" charset="0"/>
              </a:rPr>
              <a:t> </a:t>
            </a:r>
          </a:p>
          <a:p>
            <a:pPr>
              <a:buFontTx/>
              <a:buChar char="-"/>
            </a:pPr>
            <a:r>
              <a:rPr lang="en-US" sz="2300" dirty="0" err="1">
                <a:latin typeface="Arial" panose="020B0604020202020204" pitchFamily="34" charset="0"/>
                <a:cs typeface="Arial" panose="020B0604020202020204" pitchFamily="34" charset="0"/>
              </a:rPr>
              <a:t>Vị</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ngọt</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màu</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vàng</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Thổ</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vào</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tỳ</a:t>
            </a:r>
            <a:r>
              <a:rPr lang="en-US" sz="2300" dirty="0">
                <a:latin typeface="Arial" panose="020B0604020202020204" pitchFamily="34" charset="0"/>
                <a:cs typeface="Arial" panose="020B0604020202020204" pitchFamily="34" charset="0"/>
              </a:rPr>
              <a:t> </a:t>
            </a:r>
          </a:p>
          <a:p>
            <a:pPr>
              <a:buFontTx/>
              <a:buChar char="-"/>
            </a:pPr>
            <a:r>
              <a:rPr lang="en-US" sz="2300" dirty="0" err="1">
                <a:latin typeface="Arial" panose="020B0604020202020204" pitchFamily="34" charset="0"/>
                <a:cs typeface="Arial" panose="020B0604020202020204" pitchFamily="34" charset="0"/>
              </a:rPr>
              <a:t>Vị</a:t>
            </a:r>
            <a:r>
              <a:rPr lang="en-US" sz="2300" dirty="0">
                <a:latin typeface="Arial" panose="020B0604020202020204" pitchFamily="34" charset="0"/>
                <a:cs typeface="Arial" panose="020B0604020202020204" pitchFamily="34" charset="0"/>
              </a:rPr>
              <a:t> cay, </a:t>
            </a:r>
            <a:r>
              <a:rPr lang="en-US" sz="2300" dirty="0" err="1">
                <a:latin typeface="Arial" panose="020B0604020202020204" pitchFamily="34" charset="0"/>
                <a:cs typeface="Arial" panose="020B0604020202020204" pitchFamily="34" charset="0"/>
              </a:rPr>
              <a:t>màu</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trắng</a:t>
            </a:r>
            <a:r>
              <a:rPr lang="en-US" sz="2300" dirty="0">
                <a:latin typeface="Arial" panose="020B0604020202020204" pitchFamily="34" charset="0"/>
                <a:cs typeface="Arial" panose="020B0604020202020204" pitchFamily="34" charset="0"/>
              </a:rPr>
              <a:t> (Kim) </a:t>
            </a:r>
            <a:r>
              <a:rPr lang="en-US" sz="2300" dirty="0" err="1">
                <a:latin typeface="Arial" panose="020B0604020202020204" pitchFamily="34" charset="0"/>
                <a:cs typeface="Arial" panose="020B0604020202020204" pitchFamily="34" charset="0"/>
              </a:rPr>
              <a:t>vào</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phế</a:t>
            </a:r>
            <a:r>
              <a:rPr lang="en-US" sz="2300" dirty="0">
                <a:latin typeface="Arial" panose="020B0604020202020204" pitchFamily="34" charset="0"/>
                <a:cs typeface="Arial" panose="020B0604020202020204" pitchFamily="34" charset="0"/>
              </a:rPr>
              <a:t> </a:t>
            </a:r>
          </a:p>
          <a:p>
            <a:pPr marL="0" indent="0">
              <a:buNone/>
            </a:pP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Vị</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mặn</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mầu</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đen</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Thủy</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vào</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thận</a:t>
            </a:r>
            <a:r>
              <a:rPr lang="en-US" sz="2300" dirty="0">
                <a:latin typeface="Arial" panose="020B0604020202020204" pitchFamily="34" charset="0"/>
                <a:cs typeface="Arial" panose="020B0604020202020204" pitchFamily="34" charset="0"/>
              </a:rPr>
              <a:t> </a:t>
            </a:r>
          </a:p>
          <a:p>
            <a:endParaRPr lang="en-US" sz="2300" dirty="0">
              <a:latin typeface="Arial" panose="020B0604020202020204" pitchFamily="34" charset="0"/>
              <a:cs typeface="Arial" panose="020B0604020202020204" pitchFamily="34" charset="0"/>
            </a:endParaRPr>
          </a:p>
        </p:txBody>
      </p:sp>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l="4171" t="1661" b="21173"/>
          <a:stretch/>
        </p:blipFill>
        <p:spPr>
          <a:xfrm>
            <a:off x="6293224" y="3995336"/>
            <a:ext cx="5898776" cy="2756647"/>
          </a:xfrm>
          <a:prstGeom prst="rect">
            <a:avLst/>
          </a:prstGeom>
        </p:spPr>
      </p:pic>
    </p:spTree>
    <p:extLst>
      <p:ext uri="{BB962C8B-B14F-4D97-AF65-F5344CB8AC3E}">
        <p14:creationId xmlns:p14="http://schemas.microsoft.com/office/powerpoint/2010/main" val="4925702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01706"/>
            <a:ext cx="10515600" cy="6521823"/>
          </a:xfrm>
        </p:spPr>
        <p:txBody>
          <a:bodyPr>
            <a:normAutofit/>
          </a:bodyPr>
          <a:lstStyle/>
          <a:p>
            <a:pPr marL="0" indent="0">
              <a:buNone/>
            </a:pPr>
            <a:r>
              <a:rPr lang="en-US" sz="2400" dirty="0">
                <a:solidFill>
                  <a:srgbClr val="FF0000"/>
                </a:solidFill>
                <a:latin typeface="Arial" panose="020B0604020202020204" pitchFamily="34" charset="0"/>
                <a:cs typeface="Arial" panose="020B0604020202020204" pitchFamily="34" charset="0"/>
              </a:rPr>
              <a:t>                   </a:t>
            </a:r>
            <a:r>
              <a:rPr lang="en-US" dirty="0">
                <a:solidFill>
                  <a:srgbClr val="FF0000"/>
                </a:solidFill>
                <a:latin typeface="Arial" panose="020B0604020202020204" pitchFamily="34" charset="0"/>
                <a:cs typeface="Arial" panose="020B0604020202020204" pitchFamily="34" charset="0"/>
              </a:rPr>
              <a:t>2. </a:t>
            </a:r>
            <a:r>
              <a:rPr lang="en-US" dirty="0" err="1">
                <a:solidFill>
                  <a:srgbClr val="FF0000"/>
                </a:solidFill>
                <a:latin typeface="Arial" panose="020B0604020202020204" pitchFamily="34" charset="0"/>
                <a:cs typeface="Arial" panose="020B0604020202020204" pitchFamily="34" charset="0"/>
              </a:rPr>
              <a:t>Một</a:t>
            </a:r>
            <a:r>
              <a:rPr lang="en-US" dirty="0">
                <a:solidFill>
                  <a:srgbClr val="FF0000"/>
                </a:solidFill>
                <a:latin typeface="Arial" panose="020B0604020202020204" pitchFamily="34" charset="0"/>
                <a:cs typeface="Arial" panose="020B0604020202020204" pitchFamily="34" charset="0"/>
              </a:rPr>
              <a:t> </a:t>
            </a:r>
            <a:r>
              <a:rPr lang="en-US" dirty="0" err="1">
                <a:solidFill>
                  <a:srgbClr val="FF0000"/>
                </a:solidFill>
                <a:latin typeface="Arial" panose="020B0604020202020204" pitchFamily="34" charset="0"/>
                <a:cs typeface="Arial" panose="020B0604020202020204" pitchFamily="34" charset="0"/>
              </a:rPr>
              <a:t>số</a:t>
            </a:r>
            <a:r>
              <a:rPr lang="en-US" dirty="0">
                <a:solidFill>
                  <a:srgbClr val="FF0000"/>
                </a:solidFill>
                <a:latin typeface="Arial" panose="020B0604020202020204" pitchFamily="34" charset="0"/>
                <a:cs typeface="Arial" panose="020B0604020202020204" pitchFamily="34" charset="0"/>
              </a:rPr>
              <a:t> </a:t>
            </a:r>
            <a:r>
              <a:rPr lang="en-US" dirty="0" err="1">
                <a:solidFill>
                  <a:srgbClr val="FF0000"/>
                </a:solidFill>
                <a:latin typeface="Arial" panose="020B0604020202020204" pitchFamily="34" charset="0"/>
                <a:cs typeface="Arial" panose="020B0604020202020204" pitchFamily="34" charset="0"/>
              </a:rPr>
              <a:t>thuyết</a:t>
            </a:r>
            <a:r>
              <a:rPr lang="en-US" dirty="0">
                <a:solidFill>
                  <a:srgbClr val="FF0000"/>
                </a:solidFill>
                <a:latin typeface="Arial" panose="020B0604020202020204" pitchFamily="34" charset="0"/>
                <a:cs typeface="Arial" panose="020B0604020202020204" pitchFamily="34" charset="0"/>
              </a:rPr>
              <a:t> </a:t>
            </a:r>
            <a:r>
              <a:rPr lang="en-US" dirty="0" err="1">
                <a:solidFill>
                  <a:srgbClr val="FF0000"/>
                </a:solidFill>
                <a:latin typeface="Arial" panose="020B0604020202020204" pitchFamily="34" charset="0"/>
                <a:cs typeface="Arial" panose="020B0604020202020204" pitchFamily="34" charset="0"/>
              </a:rPr>
              <a:t>học</a:t>
            </a:r>
            <a:r>
              <a:rPr lang="en-US" dirty="0">
                <a:solidFill>
                  <a:srgbClr val="FF0000"/>
                </a:solidFill>
                <a:latin typeface="Arial" panose="020B0604020202020204" pitchFamily="34" charset="0"/>
                <a:cs typeface="Arial" panose="020B0604020202020204" pitchFamily="34" charset="0"/>
              </a:rPr>
              <a:t> y </a:t>
            </a:r>
            <a:r>
              <a:rPr lang="en-US" dirty="0" err="1">
                <a:solidFill>
                  <a:srgbClr val="FF0000"/>
                </a:solidFill>
                <a:latin typeface="Arial" panose="020B0604020202020204" pitchFamily="34" charset="0"/>
                <a:cs typeface="Arial" panose="020B0604020202020204" pitchFamily="34" charset="0"/>
              </a:rPr>
              <a:t>học</a:t>
            </a:r>
            <a:r>
              <a:rPr lang="en-US" dirty="0">
                <a:solidFill>
                  <a:srgbClr val="FF0000"/>
                </a:solidFill>
                <a:latin typeface="Arial" panose="020B0604020202020204" pitchFamily="34" charset="0"/>
                <a:cs typeface="Arial" panose="020B0604020202020204" pitchFamily="34" charset="0"/>
              </a:rPr>
              <a:t> </a:t>
            </a:r>
            <a:r>
              <a:rPr lang="en-US" dirty="0" err="1">
                <a:solidFill>
                  <a:srgbClr val="FF0000"/>
                </a:solidFill>
                <a:latin typeface="Arial" panose="020B0604020202020204" pitchFamily="34" charset="0"/>
                <a:cs typeface="Arial" panose="020B0604020202020204" pitchFamily="34" charset="0"/>
              </a:rPr>
              <a:t>cổ</a:t>
            </a:r>
            <a:r>
              <a:rPr lang="en-US" dirty="0">
                <a:solidFill>
                  <a:srgbClr val="FF0000"/>
                </a:solidFill>
                <a:latin typeface="Arial" panose="020B0604020202020204" pitchFamily="34" charset="0"/>
                <a:cs typeface="Arial" panose="020B0604020202020204" pitchFamily="34" charset="0"/>
              </a:rPr>
              <a:t> </a:t>
            </a:r>
            <a:r>
              <a:rPr lang="en-US" dirty="0" err="1">
                <a:solidFill>
                  <a:srgbClr val="FF0000"/>
                </a:solidFill>
                <a:latin typeface="Arial" panose="020B0604020202020204" pitchFamily="34" charset="0"/>
                <a:cs typeface="Arial" panose="020B0604020202020204" pitchFamily="34" charset="0"/>
              </a:rPr>
              <a:t>truyền</a:t>
            </a:r>
            <a:r>
              <a:rPr lang="en-US" dirty="0">
                <a:solidFill>
                  <a:srgbClr val="FF0000"/>
                </a:solidFill>
                <a:latin typeface="Arial" panose="020B0604020202020204" pitchFamily="34" charset="0"/>
                <a:cs typeface="Arial" panose="020B0604020202020204" pitchFamily="34" charset="0"/>
              </a:rPr>
              <a:t>:</a:t>
            </a:r>
            <a:endParaRPr lang="en-US" b="1" i="1" dirty="0">
              <a:latin typeface="Arial" panose="020B0604020202020204" pitchFamily="34" charset="0"/>
              <a:cs typeface="Arial" panose="020B0604020202020204" pitchFamily="34" charset="0"/>
            </a:endParaRPr>
          </a:p>
          <a:p>
            <a:endParaRPr lang="en-US" sz="2400" b="1" i="1" dirty="0">
              <a:latin typeface="Arial" panose="020B0604020202020204" pitchFamily="34" charset="0"/>
              <a:cs typeface="Arial" panose="020B0604020202020204" pitchFamily="34" charset="0"/>
            </a:endParaRPr>
          </a:p>
          <a:p>
            <a:r>
              <a:rPr lang="en-US" sz="2400" b="1" i="1" dirty="0" err="1">
                <a:latin typeface="Arial" panose="020B0604020202020204" pitchFamily="34" charset="0"/>
                <a:cs typeface="Arial" panose="020B0604020202020204" pitchFamily="34" charset="0"/>
              </a:rPr>
              <a:t>Học</a:t>
            </a:r>
            <a:r>
              <a:rPr lang="en-US" sz="2400" b="1" i="1" dirty="0">
                <a:latin typeface="Arial" panose="020B0604020202020204" pitchFamily="34" charset="0"/>
                <a:cs typeface="Arial" panose="020B0604020202020204" pitchFamily="34" charset="0"/>
              </a:rPr>
              <a:t> </a:t>
            </a:r>
            <a:r>
              <a:rPr lang="en-US" sz="2400" b="1" i="1" dirty="0" err="1">
                <a:latin typeface="Arial" panose="020B0604020202020204" pitchFamily="34" charset="0"/>
                <a:cs typeface="Arial" panose="020B0604020202020204" pitchFamily="34" charset="0"/>
              </a:rPr>
              <a:t>thuyết</a:t>
            </a:r>
            <a:r>
              <a:rPr lang="en-US" sz="2400" b="1" i="1" dirty="0">
                <a:latin typeface="Arial" panose="020B0604020202020204" pitchFamily="34" charset="0"/>
                <a:cs typeface="Arial" panose="020B0604020202020204" pitchFamily="34" charset="0"/>
              </a:rPr>
              <a:t> </a:t>
            </a:r>
            <a:r>
              <a:rPr lang="en-US" sz="2400" b="1" i="1" dirty="0" err="1">
                <a:latin typeface="Arial" panose="020B0604020202020204" pitchFamily="34" charset="0"/>
                <a:cs typeface="Arial" panose="020B0604020202020204" pitchFamily="34" charset="0"/>
              </a:rPr>
              <a:t>tạng</a:t>
            </a:r>
            <a:r>
              <a:rPr lang="en-US" sz="2400" b="1" i="1" dirty="0">
                <a:latin typeface="Arial" panose="020B0604020202020204" pitchFamily="34" charset="0"/>
                <a:cs typeface="Arial" panose="020B0604020202020204" pitchFamily="34" charset="0"/>
              </a:rPr>
              <a:t> </a:t>
            </a:r>
            <a:r>
              <a:rPr lang="en-US" sz="2400" b="1" i="1" dirty="0" err="1">
                <a:latin typeface="Arial" panose="020B0604020202020204" pitchFamily="34" charset="0"/>
                <a:cs typeface="Arial" panose="020B0604020202020204" pitchFamily="34" charset="0"/>
              </a:rPr>
              <a:t>phủ</a:t>
            </a:r>
            <a:r>
              <a:rPr lang="en-US" sz="2400" b="1" i="1" dirty="0">
                <a:latin typeface="Arial" panose="020B0604020202020204" pitchFamily="34" charset="0"/>
                <a:cs typeface="Arial" panose="020B0604020202020204" pitchFamily="34" charset="0"/>
              </a:rPr>
              <a:t>:</a:t>
            </a:r>
          </a:p>
          <a:p>
            <a:pPr marL="0" indent="0">
              <a:buNone/>
            </a:pPr>
            <a:r>
              <a:rPr lang="en-US" sz="2400" dirty="0">
                <a:latin typeface="Arial" panose="020B0604020202020204" pitchFamily="34" charset="0"/>
                <a:cs typeface="Arial" panose="020B0604020202020204" pitchFamily="34" charset="0"/>
              </a:rPr>
              <a:t>- </a:t>
            </a:r>
            <a:r>
              <a:rPr lang="vi-VN" sz="2400" dirty="0">
                <a:latin typeface="Arial" panose="020B0604020202020204" pitchFamily="34" charset="0"/>
                <a:cs typeface="Arial" panose="020B0604020202020204" pitchFamily="34" charset="0"/>
              </a:rPr>
              <a:t>Tạng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là</a:t>
            </a:r>
            <a:r>
              <a:rPr lang="en-US" sz="2400" dirty="0">
                <a:latin typeface="Arial" panose="020B0604020202020204" pitchFamily="34" charset="0"/>
                <a:cs typeface="Arial" panose="020B0604020202020204" pitchFamily="34" charset="0"/>
              </a:rPr>
              <a:t> </a:t>
            </a:r>
            <a:r>
              <a:rPr lang="vi-VN" sz="2400" dirty="0">
                <a:latin typeface="Arial" panose="020B0604020202020204" pitchFamily="34" charset="0"/>
                <a:cs typeface="Arial" panose="020B0604020202020204" pitchFamily="34" charset="0"/>
              </a:rPr>
              <a:t>các tổ chức cơ quan ở trong cơ thể. </a:t>
            </a:r>
            <a:endParaRPr lang="en-US" sz="2400" dirty="0">
              <a:latin typeface="Arial" panose="020B0604020202020204" pitchFamily="34" charset="0"/>
              <a:cs typeface="Arial" panose="020B0604020202020204" pitchFamily="34" charset="0"/>
            </a:endParaRPr>
          </a:p>
          <a:p>
            <a:pPr marL="0" indent="0">
              <a:buNone/>
            </a:pPr>
            <a:r>
              <a:rPr lang="en-US" sz="2400" dirty="0">
                <a:latin typeface="Arial" panose="020B0604020202020204" pitchFamily="34" charset="0"/>
                <a:cs typeface="Arial" panose="020B0604020202020204" pitchFamily="34" charset="0"/>
              </a:rPr>
              <a:t>- </a:t>
            </a:r>
            <a:r>
              <a:rPr lang="vi-VN" sz="2400" dirty="0">
                <a:latin typeface="Arial" panose="020B0604020202020204" pitchFamily="34" charset="0"/>
                <a:cs typeface="Arial" panose="020B0604020202020204" pitchFamily="34" charset="0"/>
              </a:rPr>
              <a:t>Tượng là biểu tượng của hình thái, sinh l</a:t>
            </a:r>
            <a:r>
              <a:rPr lang="en-US" sz="2400" dirty="0">
                <a:latin typeface="Arial" panose="020B0604020202020204" pitchFamily="34" charset="0"/>
                <a:cs typeface="Arial" panose="020B0604020202020204" pitchFamily="34" charset="0"/>
              </a:rPr>
              <a:t>ý</a:t>
            </a:r>
            <a:r>
              <a:rPr lang="vi-VN" sz="2400" dirty="0">
                <a:latin typeface="Arial" panose="020B0604020202020204" pitchFamily="34" charset="0"/>
                <a:cs typeface="Arial" panose="020B0604020202020204" pitchFamily="34" charset="0"/>
              </a:rPr>
              <a:t>, bệnh l</a:t>
            </a:r>
            <a:r>
              <a:rPr lang="en-US" sz="2400" dirty="0">
                <a:latin typeface="Arial" panose="020B0604020202020204" pitchFamily="34" charset="0"/>
                <a:cs typeface="Arial" panose="020B0604020202020204" pitchFamily="34" charset="0"/>
              </a:rPr>
              <a:t>ý</a:t>
            </a:r>
            <a:r>
              <a:rPr lang="vi-VN" sz="2400" dirty="0">
                <a:latin typeface="Arial" panose="020B0604020202020204" pitchFamily="34" charset="0"/>
                <a:cs typeface="Arial" panose="020B0604020202020204" pitchFamily="34" charset="0"/>
              </a:rPr>
              <a:t> của nội tạng phản ánh ra bên ngoài cơ thể</a:t>
            </a:r>
            <a:r>
              <a:rPr lang="en-US" sz="2400" dirty="0">
                <a:latin typeface="Arial" panose="020B0604020202020204" pitchFamily="34" charset="0"/>
                <a:cs typeface="Arial" panose="020B0604020202020204" pitchFamily="34" charset="0"/>
              </a:rPr>
              <a:t>.</a:t>
            </a:r>
          </a:p>
          <a:p>
            <a:pPr marL="0" indent="0">
              <a:buNone/>
            </a:pPr>
            <a:r>
              <a:rPr lang="en-US" sz="2400" dirty="0">
                <a:latin typeface="Arial" panose="020B0604020202020204" pitchFamily="34" charset="0"/>
                <a:cs typeface="Arial" panose="020B0604020202020204" pitchFamily="34" charset="0"/>
              </a:rPr>
              <a:t>- </a:t>
            </a:r>
            <a:r>
              <a:rPr lang="vi-VN" sz="2400" dirty="0">
                <a:latin typeface="Arial" panose="020B0604020202020204" pitchFamily="34" charset="0"/>
                <a:cs typeface="Arial" panose="020B0604020202020204" pitchFamily="34" charset="0"/>
              </a:rPr>
              <a:t>Tạng tượng bao gồm mọi tổ chức cơ quan và quy luật hoạt động của chúng</a:t>
            </a:r>
            <a:endParaRPr lang="en-US" sz="2400" dirty="0">
              <a:latin typeface="Arial" panose="020B0604020202020204" pitchFamily="34" charset="0"/>
              <a:cs typeface="Arial" panose="020B0604020202020204" pitchFamily="34" charset="0"/>
            </a:endParaRPr>
          </a:p>
          <a:p>
            <a:pPr marL="0" indent="0">
              <a:buNone/>
            </a:pPr>
            <a:r>
              <a:rPr lang="en-US" sz="2400" dirty="0">
                <a:latin typeface="Arial" panose="020B0604020202020204" pitchFamily="34" charset="0"/>
                <a:cs typeface="Arial" panose="020B0604020202020204" pitchFamily="34" charset="0"/>
              </a:rPr>
              <a:t>- </a:t>
            </a:r>
            <a:r>
              <a:rPr lang="vi-VN" sz="2400" dirty="0">
                <a:latin typeface="Arial" panose="020B0604020202020204" pitchFamily="34" charset="0"/>
                <a:cs typeface="Arial" panose="020B0604020202020204" pitchFamily="34" charset="0"/>
              </a:rPr>
              <a:t>Mối quan hệ Tạng - Phủ tương ứng là mối quan hệ Âm Dương hỗ căn </a:t>
            </a:r>
            <a:endParaRPr lang="en-US" sz="2400" dirty="0">
              <a:latin typeface="Arial" panose="020B0604020202020204" pitchFamily="34" charset="0"/>
              <a:cs typeface="Arial" panose="020B0604020202020204" pitchFamily="34" charset="0"/>
            </a:endParaRPr>
          </a:p>
          <a:p>
            <a:r>
              <a:rPr lang="en-US" sz="2400" b="1" i="1" dirty="0" err="1">
                <a:latin typeface="Arial" panose="020B0604020202020204" pitchFamily="34" charset="0"/>
                <a:cs typeface="Arial" panose="020B0604020202020204" pitchFamily="34" charset="0"/>
              </a:rPr>
              <a:t>Học</a:t>
            </a:r>
            <a:r>
              <a:rPr lang="en-US" sz="2400" b="1" i="1" dirty="0">
                <a:latin typeface="Arial" panose="020B0604020202020204" pitchFamily="34" charset="0"/>
                <a:cs typeface="Arial" panose="020B0604020202020204" pitchFamily="34" charset="0"/>
              </a:rPr>
              <a:t> </a:t>
            </a:r>
            <a:r>
              <a:rPr lang="en-US" sz="2400" b="1" i="1" dirty="0" err="1">
                <a:latin typeface="Arial" panose="020B0604020202020204" pitchFamily="34" charset="0"/>
                <a:cs typeface="Arial" panose="020B0604020202020204" pitchFamily="34" charset="0"/>
              </a:rPr>
              <a:t>thuyết</a:t>
            </a:r>
            <a:r>
              <a:rPr lang="en-US" sz="2400" b="1" i="1" dirty="0">
                <a:latin typeface="Arial" panose="020B0604020202020204" pitchFamily="34" charset="0"/>
                <a:cs typeface="Arial" panose="020B0604020202020204" pitchFamily="34" charset="0"/>
              </a:rPr>
              <a:t> </a:t>
            </a:r>
            <a:r>
              <a:rPr lang="en-US" sz="2400" b="1" i="1" dirty="0" err="1">
                <a:latin typeface="Arial" panose="020B0604020202020204" pitchFamily="34" charset="0"/>
                <a:cs typeface="Arial" panose="020B0604020202020204" pitchFamily="34" charset="0"/>
              </a:rPr>
              <a:t>kinh</a:t>
            </a:r>
            <a:r>
              <a:rPr lang="en-US" sz="2400" b="1" i="1" dirty="0">
                <a:latin typeface="Arial" panose="020B0604020202020204" pitchFamily="34" charset="0"/>
                <a:cs typeface="Arial" panose="020B0604020202020204" pitchFamily="34" charset="0"/>
              </a:rPr>
              <a:t> </a:t>
            </a:r>
            <a:r>
              <a:rPr lang="en-US" sz="2400" b="1" i="1" dirty="0" err="1">
                <a:latin typeface="Arial" panose="020B0604020202020204" pitchFamily="34" charset="0"/>
                <a:cs typeface="Arial" panose="020B0604020202020204" pitchFamily="34" charset="0"/>
              </a:rPr>
              <a:t>lạc</a:t>
            </a:r>
            <a:r>
              <a:rPr lang="en-US" sz="2400" dirty="0">
                <a:latin typeface="Arial" panose="020B0604020202020204" pitchFamily="34" charset="0"/>
                <a:cs typeface="Arial" panose="020B0604020202020204" pitchFamily="34" charset="0"/>
              </a:rPr>
              <a:t>: </a:t>
            </a:r>
          </a:p>
          <a:p>
            <a:pPr marL="0" indent="0">
              <a:buNone/>
            </a:pP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Kinh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lạc</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là</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tên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gọi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chung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của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kinh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mạch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và</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lạc</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mạch</a:t>
            </a:r>
            <a:endParaRPr lang="en-US" sz="2400" dirty="0">
              <a:latin typeface="Arial" panose="020B0604020202020204" pitchFamily="34" charset="0"/>
              <a:cs typeface="Arial" panose="020B0604020202020204" pitchFamily="34" charset="0"/>
            </a:endParaRPr>
          </a:p>
          <a:p>
            <a:pPr marL="0" indent="0">
              <a:buNone/>
            </a:pPr>
            <a:r>
              <a:rPr lang="en-US" sz="2400" dirty="0">
                <a:latin typeface="Arial" panose="020B0604020202020204" pitchFamily="34" charset="0"/>
                <a:cs typeface="Arial" panose="020B0604020202020204" pitchFamily="34" charset="0"/>
              </a:rPr>
              <a:t>- </a:t>
            </a:r>
            <a:r>
              <a:rPr lang="vi-VN" sz="2400" dirty="0">
                <a:latin typeface="Arial" panose="020B0604020202020204" pitchFamily="34" charset="0"/>
                <a:cs typeface="Arial" panose="020B0604020202020204" pitchFamily="34" charset="0"/>
              </a:rPr>
              <a:t>Huyệt đạo: Nằm trên đương kinh cả hai bên có 690 huyệt và khoảng 200 huyệt ngoài đường kinh</a:t>
            </a:r>
            <a:endParaRPr lang="en-US" sz="2400" dirty="0">
              <a:latin typeface="Arial" panose="020B0604020202020204" pitchFamily="34" charset="0"/>
              <a:cs typeface="Arial" panose="020B0604020202020204" pitchFamily="34" charset="0"/>
            </a:endParaRPr>
          </a:p>
          <a:p>
            <a:pPr marL="0" indent="0">
              <a:buNone/>
            </a:pPr>
            <a:r>
              <a:rPr lang="en-US" sz="2400" dirty="0">
                <a:latin typeface="Arial" panose="020B0604020202020204" pitchFamily="34" charset="0"/>
                <a:cs typeface="Arial" panose="020B0604020202020204" pitchFamily="34" charset="0"/>
              </a:rPr>
              <a:t>- </a:t>
            </a:r>
            <a:r>
              <a:rPr lang="vi-VN" sz="2400" dirty="0">
                <a:latin typeface="Arial" panose="020B0604020202020204" pitchFamily="34" charset="0"/>
                <a:cs typeface="Arial" panose="020B0604020202020204" pitchFamily="34" charset="0"/>
              </a:rPr>
              <a:t>Về chữa bệnh: </a:t>
            </a:r>
            <a:r>
              <a:rPr lang="en-US" sz="2400" dirty="0" err="1">
                <a:latin typeface="Arial" panose="020B0604020202020204" pitchFamily="34" charset="0"/>
                <a:cs typeface="Arial" panose="020B0604020202020204" pitchFamily="34" charset="0"/>
              </a:rPr>
              <a:t>ứng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dụng</a:t>
            </a:r>
            <a:r>
              <a:rPr lang="en-US" sz="2400" dirty="0">
                <a:latin typeface="Arial" panose="020B0604020202020204" pitchFamily="34" charset="0"/>
                <a:cs typeface="Arial" panose="020B0604020202020204" pitchFamily="34" charset="0"/>
              </a:rPr>
              <a:t> </a:t>
            </a:r>
            <a:r>
              <a:rPr lang="vi-VN" sz="2400" dirty="0">
                <a:latin typeface="Arial" panose="020B0604020202020204" pitchFamily="34" charset="0"/>
                <a:cs typeface="Arial" panose="020B0604020202020204" pitchFamily="34" charset="0"/>
              </a:rPr>
              <a:t>chữa bệnh bằng châm cứu xoa bóp và thuốc. </a:t>
            </a:r>
            <a:endParaRPr lang="en-US" sz="2400" dirty="0">
              <a:latin typeface="Arial" panose="020B0604020202020204" pitchFamily="34" charset="0"/>
              <a:cs typeface="Arial" panose="020B0604020202020204" pitchFamily="34" charset="0"/>
            </a:endParaRPr>
          </a:p>
          <a:p>
            <a:pPr marL="0" indent="0">
              <a:buNone/>
            </a:pP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848684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0574" y="310994"/>
            <a:ext cx="11217685" cy="841945"/>
          </a:xfrm>
        </p:spPr>
        <p:txBody>
          <a:bodyPr>
            <a:normAutofit fontScale="90000"/>
          </a:bodyPr>
          <a:lstStyle/>
          <a:p>
            <a:pPr algn="l"/>
            <a:r>
              <a:rPr lang="en-US" sz="2800" dirty="0">
                <a:solidFill>
                  <a:srgbClr val="FF0000"/>
                </a:solidFill>
                <a:latin typeface="Arial" panose="020B0604020202020204" pitchFamily="34" charset="0"/>
                <a:cs typeface="Arial" panose="020B0604020202020204" pitchFamily="34" charset="0"/>
              </a:rPr>
              <a:t>3. PHÉP TẮC DÙNG THUỐC CỦA Y HỌC CỔ TRUYỀN </a:t>
            </a:r>
            <a:br>
              <a:rPr lang="en-US" sz="2800" dirty="0">
                <a:solidFill>
                  <a:srgbClr val="FF0000"/>
                </a:solidFill>
                <a:latin typeface="Arial" panose="020B0604020202020204" pitchFamily="34" charset="0"/>
                <a:cs typeface="Arial" panose="020B0604020202020204" pitchFamily="34" charset="0"/>
              </a:rPr>
            </a:br>
            <a:r>
              <a:rPr lang="en-US" sz="2800" b="1" dirty="0"/>
              <a:t>3.1 </a:t>
            </a:r>
            <a:r>
              <a:rPr lang="en-US" sz="2800" b="1" dirty="0" err="1"/>
              <a:t>Sơ</a:t>
            </a:r>
            <a:r>
              <a:rPr lang="en-US" sz="2800" b="1" dirty="0"/>
              <a:t> </a:t>
            </a:r>
            <a:r>
              <a:rPr lang="en-US" sz="2800" b="1" dirty="0" err="1"/>
              <a:t>lược</a:t>
            </a:r>
            <a:r>
              <a:rPr lang="en-US" sz="2800" b="1" dirty="0"/>
              <a:t> </a:t>
            </a:r>
            <a:r>
              <a:rPr lang="en-US" sz="2800" b="1" dirty="0" err="1"/>
              <a:t>về</a:t>
            </a:r>
            <a:r>
              <a:rPr lang="en-US" sz="2800" b="1" dirty="0"/>
              <a:t> </a:t>
            </a:r>
            <a:r>
              <a:rPr lang="en-US" sz="2800" b="1" dirty="0" err="1"/>
              <a:t>chẩn</a:t>
            </a:r>
            <a:r>
              <a:rPr lang="en-US" sz="2800" b="1" dirty="0"/>
              <a:t> </a:t>
            </a:r>
            <a:r>
              <a:rPr lang="en-US" sz="2800" b="1" dirty="0" err="1"/>
              <a:t>trị</a:t>
            </a:r>
            <a:r>
              <a:rPr lang="en-US" sz="2800" b="1" dirty="0"/>
              <a:t> </a:t>
            </a:r>
            <a:r>
              <a:rPr lang="en-US" sz="2800" b="1" dirty="0" err="1"/>
              <a:t>theo</a:t>
            </a:r>
            <a:r>
              <a:rPr lang="en-US" sz="2800" b="1" dirty="0"/>
              <a:t> YHCT</a:t>
            </a:r>
          </a:p>
        </p:txBody>
      </p:sp>
      <p:sp>
        <p:nvSpPr>
          <p:cNvPr id="3" name="Subtitle 2"/>
          <p:cNvSpPr>
            <a:spLocks noGrp="1"/>
          </p:cNvSpPr>
          <p:nvPr>
            <p:ph type="subTitle" idx="1"/>
          </p:nvPr>
        </p:nvSpPr>
        <p:spPr>
          <a:xfrm>
            <a:off x="450574" y="1351722"/>
            <a:ext cx="11555895" cy="5380382"/>
          </a:xfrm>
        </p:spPr>
        <p:txBody>
          <a:bodyPr>
            <a:normAutofit/>
          </a:bodyPr>
          <a:lstStyle/>
          <a:p>
            <a:pPr marL="342900" indent="-342900" algn="just">
              <a:buFont typeface="Wingdings" panose="05000000000000000000" pitchFamily="2" charset="2"/>
              <a:buChar char="Ø"/>
            </a:pPr>
            <a:r>
              <a:rPr lang="en-US" i="1" dirty="0" err="1"/>
              <a:t>Nhìn</a:t>
            </a:r>
            <a:r>
              <a:rPr lang="en-US" i="1" dirty="0"/>
              <a:t> </a:t>
            </a:r>
            <a:r>
              <a:rPr lang="en-US" i="1" dirty="0" err="1"/>
              <a:t>thấy</a:t>
            </a:r>
            <a:r>
              <a:rPr lang="en-US" i="1" dirty="0"/>
              <a:t>:</a:t>
            </a:r>
            <a:r>
              <a:rPr lang="en-US" dirty="0"/>
              <a:t>    -</a:t>
            </a:r>
            <a:r>
              <a:rPr lang="en-US" dirty="0" err="1"/>
              <a:t>mặt</a:t>
            </a:r>
            <a:r>
              <a:rPr lang="en-US" dirty="0"/>
              <a:t> </a:t>
            </a:r>
            <a:r>
              <a:rPr lang="en-US" dirty="0" err="1"/>
              <a:t>đỏ</a:t>
            </a:r>
            <a:r>
              <a:rPr lang="en-US" dirty="0"/>
              <a:t>, </a:t>
            </a:r>
            <a:r>
              <a:rPr lang="en-US" dirty="0" err="1"/>
              <a:t>sắc</a:t>
            </a:r>
            <a:r>
              <a:rPr lang="en-US" dirty="0"/>
              <a:t> </a:t>
            </a:r>
            <a:r>
              <a:rPr lang="en-US" dirty="0" err="1"/>
              <a:t>mặt</a:t>
            </a:r>
            <a:r>
              <a:rPr lang="en-US" dirty="0"/>
              <a:t> </a:t>
            </a:r>
            <a:r>
              <a:rPr lang="en-US" dirty="0" err="1"/>
              <a:t>tươi</a:t>
            </a:r>
            <a:r>
              <a:rPr lang="en-US" dirty="0"/>
              <a:t>, </a:t>
            </a:r>
            <a:r>
              <a:rPr lang="en-US" dirty="0" err="1"/>
              <a:t>mắt</a:t>
            </a:r>
            <a:r>
              <a:rPr lang="en-US" dirty="0"/>
              <a:t> </a:t>
            </a:r>
            <a:r>
              <a:rPr lang="en-US" dirty="0" err="1"/>
              <a:t>sáng</a:t>
            </a:r>
            <a:r>
              <a:rPr lang="en-US" dirty="0"/>
              <a:t>-&gt;</a:t>
            </a:r>
            <a:r>
              <a:rPr lang="en-US" dirty="0" err="1"/>
              <a:t>bệnh</a:t>
            </a:r>
            <a:r>
              <a:rPr lang="en-US" dirty="0"/>
              <a:t> </a:t>
            </a:r>
            <a:r>
              <a:rPr lang="en-US" dirty="0" err="1"/>
              <a:t>thuộc</a:t>
            </a:r>
            <a:r>
              <a:rPr lang="en-US" dirty="0"/>
              <a:t> </a:t>
            </a:r>
            <a:r>
              <a:rPr lang="en-US" dirty="0" err="1"/>
              <a:t>chứng</a:t>
            </a:r>
            <a:r>
              <a:rPr lang="en-US" dirty="0"/>
              <a:t> </a:t>
            </a:r>
            <a:r>
              <a:rPr lang="en-US" dirty="0" err="1"/>
              <a:t>dương</a:t>
            </a:r>
            <a:r>
              <a:rPr lang="en-US" dirty="0"/>
              <a:t>. </a:t>
            </a:r>
          </a:p>
          <a:p>
            <a:pPr algn="just"/>
            <a:r>
              <a:rPr lang="en-US" dirty="0"/>
              <a:t>                            -</a:t>
            </a:r>
            <a:r>
              <a:rPr lang="en-US" dirty="0" err="1"/>
              <a:t>Sắc</a:t>
            </a:r>
            <a:r>
              <a:rPr lang="en-US" dirty="0"/>
              <a:t> </a:t>
            </a:r>
            <a:r>
              <a:rPr lang="en-US" dirty="0" err="1"/>
              <a:t>mặt</a:t>
            </a:r>
            <a:r>
              <a:rPr lang="en-US" dirty="0"/>
              <a:t> </a:t>
            </a:r>
            <a:r>
              <a:rPr lang="en-US" dirty="0" err="1"/>
              <a:t>nhợt</a:t>
            </a:r>
            <a:r>
              <a:rPr lang="en-US" dirty="0"/>
              <a:t> </a:t>
            </a:r>
            <a:r>
              <a:rPr lang="en-US" dirty="0" err="1"/>
              <a:t>nhạt</a:t>
            </a:r>
            <a:r>
              <a:rPr lang="en-US" dirty="0"/>
              <a:t>, </a:t>
            </a:r>
            <a:r>
              <a:rPr lang="en-US" dirty="0" err="1"/>
              <a:t>mắt</a:t>
            </a:r>
            <a:r>
              <a:rPr lang="en-US" dirty="0"/>
              <a:t> </a:t>
            </a:r>
            <a:r>
              <a:rPr lang="en-US" dirty="0" err="1"/>
              <a:t>lờ</a:t>
            </a:r>
            <a:r>
              <a:rPr lang="en-US" dirty="0"/>
              <a:t> </a:t>
            </a:r>
            <a:r>
              <a:rPr lang="en-US" dirty="0" err="1"/>
              <a:t>đờ</a:t>
            </a:r>
            <a:r>
              <a:rPr lang="en-US" dirty="0"/>
              <a:t>, </a:t>
            </a:r>
            <a:r>
              <a:rPr lang="en-US" dirty="0" err="1"/>
              <a:t>cử</a:t>
            </a:r>
            <a:r>
              <a:rPr lang="en-US" dirty="0"/>
              <a:t> </a:t>
            </a:r>
            <a:r>
              <a:rPr lang="en-US" dirty="0" err="1"/>
              <a:t>động</a:t>
            </a:r>
            <a:r>
              <a:rPr lang="en-US" dirty="0"/>
              <a:t> </a:t>
            </a:r>
            <a:r>
              <a:rPr lang="en-US" dirty="0" err="1"/>
              <a:t>chậm</a:t>
            </a:r>
            <a:r>
              <a:rPr lang="en-US" dirty="0"/>
              <a:t> </a:t>
            </a:r>
            <a:r>
              <a:rPr lang="en-US" dirty="0" err="1"/>
              <a:t>chạp</a:t>
            </a:r>
            <a:r>
              <a:rPr lang="en-US" dirty="0"/>
              <a:t>-&gt;</a:t>
            </a:r>
            <a:r>
              <a:rPr lang="en-US" dirty="0" err="1"/>
              <a:t>bệnh</a:t>
            </a:r>
            <a:r>
              <a:rPr lang="en-US" dirty="0"/>
              <a:t> </a:t>
            </a:r>
            <a:r>
              <a:rPr lang="en-US" dirty="0" err="1"/>
              <a:t>thuộc</a:t>
            </a:r>
            <a:r>
              <a:rPr lang="en-US" dirty="0"/>
              <a:t> </a:t>
            </a:r>
            <a:r>
              <a:rPr lang="en-US" dirty="0" err="1"/>
              <a:t>chứng</a:t>
            </a:r>
            <a:r>
              <a:rPr lang="en-US" dirty="0"/>
              <a:t> </a:t>
            </a:r>
            <a:r>
              <a:rPr lang="en-US" dirty="0" err="1"/>
              <a:t>âm</a:t>
            </a:r>
            <a:r>
              <a:rPr lang="en-US" dirty="0"/>
              <a:t>.</a:t>
            </a:r>
          </a:p>
          <a:p>
            <a:pPr marL="342900" indent="-342900" algn="just">
              <a:buFont typeface="Wingdings" panose="05000000000000000000" pitchFamily="2" charset="2"/>
              <a:buChar char="Ø"/>
            </a:pPr>
            <a:r>
              <a:rPr lang="en-US" i="1" dirty="0" err="1"/>
              <a:t>Nghe</a:t>
            </a:r>
            <a:r>
              <a:rPr lang="en-US" i="1" dirty="0"/>
              <a:t> </a:t>
            </a:r>
            <a:r>
              <a:rPr lang="en-US" i="1" dirty="0" err="1"/>
              <a:t>được</a:t>
            </a:r>
            <a:r>
              <a:rPr lang="en-US" dirty="0"/>
              <a:t>:  -</a:t>
            </a:r>
            <a:r>
              <a:rPr lang="en-US" dirty="0" err="1"/>
              <a:t>hơi</a:t>
            </a:r>
            <a:r>
              <a:rPr lang="en-US" dirty="0"/>
              <a:t> </a:t>
            </a:r>
            <a:r>
              <a:rPr lang="en-US" dirty="0" err="1"/>
              <a:t>thở</a:t>
            </a:r>
            <a:r>
              <a:rPr lang="en-US" dirty="0"/>
              <a:t> </a:t>
            </a:r>
            <a:r>
              <a:rPr lang="en-US" dirty="0" err="1"/>
              <a:t>mạnh</a:t>
            </a:r>
            <a:r>
              <a:rPr lang="en-US" dirty="0"/>
              <a:t>-&gt;</a:t>
            </a:r>
            <a:r>
              <a:rPr lang="en-US" dirty="0" err="1"/>
              <a:t>dương</a:t>
            </a:r>
            <a:endParaRPr lang="en-US" dirty="0"/>
          </a:p>
          <a:p>
            <a:pPr algn="just"/>
            <a:r>
              <a:rPr lang="en-US" dirty="0"/>
              <a:t>                             -</a:t>
            </a:r>
            <a:r>
              <a:rPr lang="en-US" dirty="0" err="1"/>
              <a:t>hơi</a:t>
            </a:r>
            <a:r>
              <a:rPr lang="en-US" dirty="0"/>
              <a:t> </a:t>
            </a:r>
            <a:r>
              <a:rPr lang="en-US" dirty="0" err="1"/>
              <a:t>thở</a:t>
            </a:r>
            <a:r>
              <a:rPr lang="en-US" dirty="0"/>
              <a:t> </a:t>
            </a:r>
            <a:r>
              <a:rPr lang="en-US" dirty="0" err="1"/>
              <a:t>yếu</a:t>
            </a:r>
            <a:r>
              <a:rPr lang="en-US" dirty="0"/>
              <a:t>-&gt;</a:t>
            </a:r>
            <a:r>
              <a:rPr lang="en-US" dirty="0" err="1"/>
              <a:t>âm</a:t>
            </a:r>
            <a:endParaRPr lang="en-US" dirty="0"/>
          </a:p>
          <a:p>
            <a:pPr marL="342900" indent="-342900" algn="just">
              <a:buFont typeface="Wingdings" panose="05000000000000000000" pitchFamily="2" charset="2"/>
              <a:buChar char="Ø"/>
            </a:pPr>
            <a:r>
              <a:rPr lang="en-US" i="1" dirty="0" err="1"/>
              <a:t>Khi</a:t>
            </a:r>
            <a:r>
              <a:rPr lang="en-US" i="1" dirty="0"/>
              <a:t> </a:t>
            </a:r>
            <a:r>
              <a:rPr lang="en-US" i="1" dirty="0" err="1"/>
              <a:t>hỏi</a:t>
            </a:r>
            <a:r>
              <a:rPr lang="en-US" i="1" dirty="0"/>
              <a:t>:           - </a:t>
            </a:r>
            <a:r>
              <a:rPr lang="en-US" dirty="0" err="1"/>
              <a:t>nóng</a:t>
            </a:r>
            <a:r>
              <a:rPr lang="en-US" dirty="0"/>
              <a:t> </a:t>
            </a:r>
            <a:r>
              <a:rPr lang="en-US" dirty="0" err="1"/>
              <a:t>sốt</a:t>
            </a:r>
            <a:r>
              <a:rPr lang="en-US" dirty="0"/>
              <a:t>, </a:t>
            </a:r>
            <a:r>
              <a:rPr lang="en-US" dirty="0" err="1"/>
              <a:t>khát</a:t>
            </a:r>
            <a:r>
              <a:rPr lang="en-US" dirty="0"/>
              <a:t>, </a:t>
            </a:r>
            <a:r>
              <a:rPr lang="en-US" dirty="0" err="1"/>
              <a:t>đại</a:t>
            </a:r>
            <a:r>
              <a:rPr lang="en-US" dirty="0"/>
              <a:t> </a:t>
            </a:r>
            <a:r>
              <a:rPr lang="en-US" dirty="0" err="1"/>
              <a:t>tiện</a:t>
            </a:r>
            <a:r>
              <a:rPr lang="en-US" dirty="0"/>
              <a:t> </a:t>
            </a:r>
            <a:r>
              <a:rPr lang="en-US" dirty="0" err="1"/>
              <a:t>táo</a:t>
            </a:r>
            <a:r>
              <a:rPr lang="en-US" dirty="0"/>
              <a:t> </a:t>
            </a:r>
            <a:r>
              <a:rPr lang="en-US" dirty="0" err="1"/>
              <a:t>bón</a:t>
            </a:r>
            <a:r>
              <a:rPr lang="en-US" dirty="0"/>
              <a:t>-&gt;</a:t>
            </a:r>
            <a:r>
              <a:rPr lang="en-US" dirty="0" err="1"/>
              <a:t>dương</a:t>
            </a:r>
            <a:endParaRPr lang="en-US" dirty="0"/>
          </a:p>
          <a:p>
            <a:pPr algn="just"/>
            <a:r>
              <a:rPr lang="en-US" dirty="0"/>
              <a:t>                              -</a:t>
            </a:r>
            <a:r>
              <a:rPr lang="en-US" dirty="0" err="1"/>
              <a:t>bệnh</a:t>
            </a:r>
            <a:r>
              <a:rPr lang="en-US" dirty="0"/>
              <a:t> </a:t>
            </a:r>
            <a:r>
              <a:rPr lang="en-US" dirty="0" err="1"/>
              <a:t>nhân</a:t>
            </a:r>
            <a:r>
              <a:rPr lang="en-US" dirty="0"/>
              <a:t> </a:t>
            </a:r>
            <a:r>
              <a:rPr lang="en-US" dirty="0" err="1"/>
              <a:t>rét</a:t>
            </a:r>
            <a:r>
              <a:rPr lang="en-US" dirty="0"/>
              <a:t> </a:t>
            </a:r>
            <a:r>
              <a:rPr lang="en-US" dirty="0" err="1"/>
              <a:t>lạnh</a:t>
            </a:r>
            <a:r>
              <a:rPr lang="en-US" dirty="0"/>
              <a:t>, </a:t>
            </a:r>
            <a:r>
              <a:rPr lang="en-US" dirty="0" err="1"/>
              <a:t>đại</a:t>
            </a:r>
            <a:r>
              <a:rPr lang="en-US" dirty="0"/>
              <a:t> </a:t>
            </a:r>
            <a:r>
              <a:rPr lang="en-US" dirty="0" err="1"/>
              <a:t>tiện</a:t>
            </a:r>
            <a:r>
              <a:rPr lang="en-US" dirty="0"/>
              <a:t> </a:t>
            </a:r>
            <a:r>
              <a:rPr lang="en-US" dirty="0" err="1"/>
              <a:t>lỏng</a:t>
            </a:r>
            <a:r>
              <a:rPr lang="en-US" dirty="0"/>
              <a:t>-&gt;</a:t>
            </a:r>
            <a:r>
              <a:rPr lang="en-US" dirty="0" err="1"/>
              <a:t>âm</a:t>
            </a:r>
            <a:endParaRPr lang="en-US" dirty="0"/>
          </a:p>
          <a:p>
            <a:pPr marL="342900" indent="-342900" algn="just">
              <a:buFont typeface="Wingdings" panose="05000000000000000000" pitchFamily="2" charset="2"/>
              <a:buChar char="Ø"/>
            </a:pPr>
            <a:r>
              <a:rPr lang="en-US" i="1" dirty="0" err="1"/>
              <a:t>Khi</a:t>
            </a:r>
            <a:r>
              <a:rPr lang="en-US" i="1" dirty="0"/>
              <a:t> </a:t>
            </a:r>
            <a:r>
              <a:rPr lang="en-US" i="1" dirty="0" err="1"/>
              <a:t>bắt</a:t>
            </a:r>
            <a:r>
              <a:rPr lang="en-US" i="1" dirty="0"/>
              <a:t> </a:t>
            </a:r>
            <a:r>
              <a:rPr lang="en-US" i="1" dirty="0" err="1"/>
              <a:t>mạch</a:t>
            </a:r>
            <a:r>
              <a:rPr lang="en-US" i="1" dirty="0"/>
              <a:t>: -</a:t>
            </a:r>
            <a:r>
              <a:rPr lang="en-US" dirty="0" err="1"/>
              <a:t>mạch</a:t>
            </a:r>
            <a:r>
              <a:rPr lang="en-US" dirty="0"/>
              <a:t> </a:t>
            </a:r>
            <a:r>
              <a:rPr lang="en-US" dirty="0" err="1"/>
              <a:t>nổi</a:t>
            </a:r>
            <a:r>
              <a:rPr lang="en-US" dirty="0"/>
              <a:t>, to, </a:t>
            </a:r>
            <a:r>
              <a:rPr lang="en-US" dirty="0" err="1"/>
              <a:t>nhanh</a:t>
            </a:r>
            <a:r>
              <a:rPr lang="en-US" dirty="0"/>
              <a:t>-&gt;</a:t>
            </a:r>
            <a:r>
              <a:rPr lang="en-US" dirty="0" err="1"/>
              <a:t>dương</a:t>
            </a:r>
            <a:r>
              <a:rPr lang="en-US" dirty="0"/>
              <a:t>,    </a:t>
            </a:r>
            <a:r>
              <a:rPr lang="en-US" dirty="0" err="1"/>
              <a:t>ngược</a:t>
            </a:r>
            <a:r>
              <a:rPr lang="en-US" dirty="0"/>
              <a:t> </a:t>
            </a:r>
            <a:r>
              <a:rPr lang="en-US" dirty="0" err="1"/>
              <a:t>lại</a:t>
            </a:r>
            <a:r>
              <a:rPr lang="en-US" dirty="0"/>
              <a:t>-&gt;</a:t>
            </a:r>
            <a:r>
              <a:rPr lang="en-US" dirty="0" err="1"/>
              <a:t>âm</a:t>
            </a:r>
            <a:endParaRPr lang="en-US" dirty="0"/>
          </a:p>
          <a:p>
            <a:pPr algn="just"/>
            <a:r>
              <a:rPr lang="en-US" b="1" dirty="0"/>
              <a:t>3.2 </a:t>
            </a:r>
            <a:r>
              <a:rPr lang="en-US" b="1" dirty="0" err="1"/>
              <a:t>Nguyên</a:t>
            </a:r>
            <a:r>
              <a:rPr lang="en-US" b="1" dirty="0"/>
              <a:t> </a:t>
            </a:r>
            <a:r>
              <a:rPr lang="en-US" b="1" dirty="0" err="1"/>
              <a:t>nhân</a:t>
            </a:r>
            <a:r>
              <a:rPr lang="en-US" b="1" dirty="0"/>
              <a:t> </a:t>
            </a:r>
            <a:r>
              <a:rPr lang="en-US" b="1" dirty="0" err="1"/>
              <a:t>gây</a:t>
            </a:r>
            <a:r>
              <a:rPr lang="en-US" b="1" dirty="0"/>
              <a:t> </a:t>
            </a:r>
            <a:r>
              <a:rPr lang="en-US" b="1" dirty="0" err="1"/>
              <a:t>bệnh</a:t>
            </a:r>
            <a:endParaRPr lang="en-US" b="1" dirty="0"/>
          </a:p>
          <a:p>
            <a:pPr algn="l"/>
            <a:r>
              <a:rPr lang="en-US" dirty="0"/>
              <a:t>-</a:t>
            </a:r>
            <a:r>
              <a:rPr lang="en-US" dirty="0" err="1"/>
              <a:t>Ngoại</a:t>
            </a:r>
            <a:r>
              <a:rPr lang="en-US" dirty="0"/>
              <a:t> </a:t>
            </a:r>
            <a:r>
              <a:rPr lang="en-US" dirty="0" err="1"/>
              <a:t>nhân</a:t>
            </a:r>
            <a:r>
              <a:rPr lang="en-US" dirty="0"/>
              <a:t>: </a:t>
            </a:r>
            <a:r>
              <a:rPr lang="en-US" dirty="0" err="1"/>
              <a:t>xâm</a:t>
            </a:r>
            <a:r>
              <a:rPr lang="en-US" dirty="0"/>
              <a:t> </a:t>
            </a:r>
            <a:r>
              <a:rPr lang="en-US" dirty="0" err="1"/>
              <a:t>nhập</a:t>
            </a:r>
            <a:r>
              <a:rPr lang="en-US" dirty="0"/>
              <a:t> qua </a:t>
            </a:r>
            <a:r>
              <a:rPr lang="en-US" dirty="0" err="1"/>
              <a:t>đường</a:t>
            </a:r>
            <a:r>
              <a:rPr lang="en-US" dirty="0"/>
              <a:t> da </a:t>
            </a:r>
            <a:r>
              <a:rPr lang="en-US" dirty="0" err="1"/>
              <a:t>lông</a:t>
            </a:r>
            <a:r>
              <a:rPr lang="en-US" dirty="0"/>
              <a:t> hay </a:t>
            </a:r>
            <a:r>
              <a:rPr lang="en-US" dirty="0" err="1"/>
              <a:t>mũi</a:t>
            </a:r>
            <a:r>
              <a:rPr lang="en-US" dirty="0"/>
              <a:t> </a:t>
            </a:r>
            <a:r>
              <a:rPr lang="en-US" dirty="0" err="1"/>
              <a:t>miệng</a:t>
            </a:r>
            <a:r>
              <a:rPr lang="en-US" dirty="0"/>
              <a:t>, </a:t>
            </a:r>
            <a:r>
              <a:rPr lang="en-US" dirty="0" err="1"/>
              <a:t>có</a:t>
            </a:r>
            <a:r>
              <a:rPr lang="en-US" dirty="0"/>
              <a:t> </a:t>
            </a:r>
            <a:r>
              <a:rPr lang="en-US" dirty="0" err="1"/>
              <a:t>tính</a:t>
            </a:r>
            <a:r>
              <a:rPr lang="en-US" dirty="0"/>
              <a:t> </a:t>
            </a:r>
            <a:r>
              <a:rPr lang="en-US" dirty="0" err="1"/>
              <a:t>chất</a:t>
            </a:r>
            <a:r>
              <a:rPr lang="en-US" dirty="0"/>
              <a:t> </a:t>
            </a:r>
            <a:r>
              <a:rPr lang="en-US" dirty="0" err="1"/>
              <a:t>cấp</a:t>
            </a:r>
            <a:r>
              <a:rPr lang="en-US" dirty="0"/>
              <a:t> </a:t>
            </a:r>
            <a:r>
              <a:rPr lang="en-US" dirty="0" err="1"/>
              <a:t>tính</a:t>
            </a:r>
            <a:r>
              <a:rPr lang="en-US" dirty="0"/>
              <a:t>.</a:t>
            </a:r>
          </a:p>
          <a:p>
            <a:pPr algn="l"/>
            <a:r>
              <a:rPr lang="en-US" dirty="0"/>
              <a:t>-</a:t>
            </a:r>
            <a:r>
              <a:rPr lang="en-US" dirty="0" err="1"/>
              <a:t>Nội</a:t>
            </a:r>
            <a:r>
              <a:rPr lang="en-US" dirty="0"/>
              <a:t> </a:t>
            </a:r>
            <a:r>
              <a:rPr lang="en-US" dirty="0" err="1"/>
              <a:t>nhân</a:t>
            </a:r>
            <a:r>
              <a:rPr lang="en-US" dirty="0"/>
              <a:t>: </a:t>
            </a:r>
            <a:r>
              <a:rPr lang="en-US" dirty="0" err="1"/>
              <a:t>các</a:t>
            </a:r>
            <a:r>
              <a:rPr lang="en-US" dirty="0"/>
              <a:t> </a:t>
            </a:r>
            <a:r>
              <a:rPr lang="en-US" dirty="0" err="1"/>
              <a:t>cảm</a:t>
            </a:r>
            <a:r>
              <a:rPr lang="en-US" dirty="0"/>
              <a:t> </a:t>
            </a:r>
            <a:r>
              <a:rPr lang="en-US" dirty="0" err="1"/>
              <a:t>giác</a:t>
            </a:r>
            <a:r>
              <a:rPr lang="en-US" dirty="0"/>
              <a:t> </a:t>
            </a:r>
            <a:r>
              <a:rPr lang="en-US" dirty="0" err="1"/>
              <a:t>vui</a:t>
            </a:r>
            <a:r>
              <a:rPr lang="en-US" dirty="0"/>
              <a:t> </a:t>
            </a:r>
            <a:r>
              <a:rPr lang="en-US" dirty="0" err="1"/>
              <a:t>mừng</a:t>
            </a:r>
            <a:r>
              <a:rPr lang="en-US" dirty="0"/>
              <a:t>, </a:t>
            </a:r>
            <a:r>
              <a:rPr lang="en-US" dirty="0" err="1"/>
              <a:t>giận</a:t>
            </a:r>
            <a:r>
              <a:rPr lang="en-US" dirty="0"/>
              <a:t> </a:t>
            </a:r>
            <a:r>
              <a:rPr lang="en-US" dirty="0" err="1"/>
              <a:t>dữ</a:t>
            </a:r>
            <a:r>
              <a:rPr lang="en-US" dirty="0"/>
              <a:t>, lo </a:t>
            </a:r>
            <a:r>
              <a:rPr lang="en-US" dirty="0" err="1"/>
              <a:t>lắng</a:t>
            </a:r>
            <a:r>
              <a:rPr lang="en-US" dirty="0"/>
              <a:t>… </a:t>
            </a:r>
            <a:r>
              <a:rPr lang="en-US" dirty="0" err="1"/>
              <a:t>nếu</a:t>
            </a:r>
            <a:r>
              <a:rPr lang="en-US" dirty="0"/>
              <a:t> </a:t>
            </a:r>
            <a:r>
              <a:rPr lang="en-US" dirty="0" err="1"/>
              <a:t>vượt</a:t>
            </a:r>
            <a:r>
              <a:rPr lang="en-US" dirty="0"/>
              <a:t> </a:t>
            </a:r>
            <a:r>
              <a:rPr lang="en-US" dirty="0" err="1"/>
              <a:t>quá</a:t>
            </a:r>
            <a:r>
              <a:rPr lang="en-US" dirty="0"/>
              <a:t> </a:t>
            </a:r>
            <a:r>
              <a:rPr lang="en-US" dirty="0" err="1"/>
              <a:t>phạm</a:t>
            </a:r>
            <a:r>
              <a:rPr lang="en-US" dirty="0"/>
              <a:t> vi </a:t>
            </a:r>
            <a:r>
              <a:rPr lang="en-US" dirty="0" err="1"/>
              <a:t>hoạt</a:t>
            </a:r>
            <a:r>
              <a:rPr lang="en-US" dirty="0"/>
              <a:t> </a:t>
            </a:r>
            <a:r>
              <a:rPr lang="en-US" dirty="0" err="1"/>
              <a:t>động</a:t>
            </a:r>
            <a:r>
              <a:rPr lang="en-US" dirty="0"/>
              <a:t> </a:t>
            </a:r>
            <a:r>
              <a:rPr lang="en-US" dirty="0" err="1"/>
              <a:t>sinh</a:t>
            </a:r>
            <a:r>
              <a:rPr lang="en-US" dirty="0"/>
              <a:t> </a:t>
            </a:r>
            <a:r>
              <a:rPr lang="en-US" dirty="0" err="1"/>
              <a:t>lí</a:t>
            </a:r>
            <a:r>
              <a:rPr lang="en-US" dirty="0"/>
              <a:t> </a:t>
            </a:r>
            <a:r>
              <a:rPr lang="en-US" dirty="0" err="1"/>
              <a:t>bình</a:t>
            </a:r>
            <a:r>
              <a:rPr lang="en-US" dirty="0"/>
              <a:t> </a:t>
            </a:r>
            <a:r>
              <a:rPr lang="en-US" dirty="0" err="1"/>
              <a:t>thường</a:t>
            </a:r>
            <a:r>
              <a:rPr lang="en-US" dirty="0"/>
              <a:t> </a:t>
            </a:r>
            <a:r>
              <a:rPr lang="en-US" dirty="0" err="1"/>
              <a:t>của</a:t>
            </a:r>
            <a:r>
              <a:rPr lang="en-US" dirty="0"/>
              <a:t> </a:t>
            </a:r>
            <a:r>
              <a:rPr lang="en-US" dirty="0" err="1"/>
              <a:t>cơ</a:t>
            </a:r>
            <a:r>
              <a:rPr lang="en-US" dirty="0"/>
              <a:t> </a:t>
            </a:r>
            <a:r>
              <a:rPr lang="en-US" dirty="0" err="1"/>
              <a:t>thể</a:t>
            </a:r>
            <a:r>
              <a:rPr lang="en-US" dirty="0"/>
              <a:t> </a:t>
            </a:r>
            <a:r>
              <a:rPr lang="en-US" dirty="0" err="1"/>
              <a:t>thì</a:t>
            </a:r>
            <a:r>
              <a:rPr lang="en-US" dirty="0"/>
              <a:t> </a:t>
            </a:r>
            <a:r>
              <a:rPr lang="en-US" dirty="0" err="1"/>
              <a:t>gây</a:t>
            </a:r>
            <a:r>
              <a:rPr lang="en-US" dirty="0"/>
              <a:t> </a:t>
            </a:r>
            <a:r>
              <a:rPr lang="en-US" dirty="0" err="1"/>
              <a:t>bệnh</a:t>
            </a:r>
            <a:r>
              <a:rPr lang="en-US" dirty="0"/>
              <a:t>.</a:t>
            </a:r>
          </a:p>
          <a:p>
            <a:pPr algn="l"/>
            <a:r>
              <a:rPr lang="en-US" dirty="0"/>
              <a:t>-</a:t>
            </a:r>
            <a:r>
              <a:rPr lang="en-US" dirty="0" err="1"/>
              <a:t>Các</a:t>
            </a:r>
            <a:r>
              <a:rPr lang="en-US" dirty="0"/>
              <a:t> </a:t>
            </a:r>
            <a:r>
              <a:rPr lang="en-US" dirty="0" err="1"/>
              <a:t>nguyên</a:t>
            </a:r>
            <a:r>
              <a:rPr lang="en-US" dirty="0"/>
              <a:t> </a:t>
            </a:r>
            <a:r>
              <a:rPr lang="en-US" dirty="0" err="1"/>
              <a:t>nhân</a:t>
            </a:r>
            <a:r>
              <a:rPr lang="en-US" dirty="0"/>
              <a:t> </a:t>
            </a:r>
            <a:r>
              <a:rPr lang="en-US" dirty="0" err="1"/>
              <a:t>khác</a:t>
            </a:r>
            <a:r>
              <a:rPr lang="en-US" dirty="0"/>
              <a:t>: </a:t>
            </a:r>
            <a:r>
              <a:rPr lang="en-US" dirty="0" err="1"/>
              <a:t>ăn</a:t>
            </a:r>
            <a:r>
              <a:rPr lang="en-US" dirty="0"/>
              <a:t> </a:t>
            </a:r>
            <a:r>
              <a:rPr lang="en-US" dirty="0" err="1"/>
              <a:t>uống</a:t>
            </a:r>
            <a:r>
              <a:rPr lang="en-US" dirty="0"/>
              <a:t>, lao </a:t>
            </a:r>
            <a:r>
              <a:rPr lang="en-US" dirty="0" err="1"/>
              <a:t>động</a:t>
            </a:r>
            <a:r>
              <a:rPr lang="en-US" dirty="0"/>
              <a:t>, </a:t>
            </a:r>
            <a:r>
              <a:rPr lang="en-US" dirty="0" err="1"/>
              <a:t>kí</a:t>
            </a:r>
            <a:r>
              <a:rPr lang="en-US" dirty="0"/>
              <a:t> </a:t>
            </a:r>
            <a:r>
              <a:rPr lang="en-US" err="1"/>
              <a:t>sinh</a:t>
            </a:r>
            <a:r>
              <a:rPr lang="en-US"/>
              <a:t> trùng...</a:t>
            </a:r>
            <a:endParaRPr lang="en-US" dirty="0"/>
          </a:p>
          <a:p>
            <a:pPr algn="just"/>
            <a:endParaRPr lang="en-US" dirty="0"/>
          </a:p>
        </p:txBody>
      </p:sp>
    </p:spTree>
    <p:extLst>
      <p:ext uri="{BB962C8B-B14F-4D97-AF65-F5344CB8AC3E}">
        <p14:creationId xmlns:p14="http://schemas.microsoft.com/office/powerpoint/2010/main" val="10497648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2522"/>
            <a:ext cx="10515600" cy="609600"/>
          </a:xfrm>
        </p:spPr>
        <p:txBody>
          <a:bodyPr>
            <a:normAutofit/>
          </a:bodyPr>
          <a:lstStyle/>
          <a:p>
            <a:r>
              <a:rPr lang="en-US" sz="2400" b="1" dirty="0">
                <a:latin typeface="Arial" panose="020B0604020202020204" pitchFamily="34" charset="0"/>
                <a:cs typeface="Arial" panose="020B0604020202020204" pitchFamily="34" charset="0"/>
              </a:rPr>
              <a:t>3.3 </a:t>
            </a:r>
            <a:r>
              <a:rPr lang="en-US" sz="2400" b="1" dirty="0" err="1">
                <a:latin typeface="Arial" panose="020B0604020202020204" pitchFamily="34" charset="0"/>
                <a:cs typeface="Arial" panose="020B0604020202020204" pitchFamily="34" charset="0"/>
              </a:rPr>
              <a:t>Các</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phép</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trị</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bệnh</a:t>
            </a:r>
            <a:endParaRPr lang="en-US"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31304" y="742122"/>
            <a:ext cx="11582400" cy="5963478"/>
          </a:xfrm>
        </p:spPr>
        <p:txBody>
          <a:bodyPr>
            <a:normAutofit/>
          </a:bodyPr>
          <a:lstStyle/>
          <a:p>
            <a:pPr marL="0" indent="0">
              <a:buNone/>
            </a:pPr>
            <a:r>
              <a:rPr lang="en-US" sz="2400" dirty="0">
                <a:latin typeface="Arial" panose="020B0604020202020204" pitchFamily="34" charset="0"/>
                <a:cs typeface="Arial" panose="020B0604020202020204" pitchFamily="34" charset="0"/>
              </a:rPr>
              <a:t>-</a:t>
            </a:r>
            <a:r>
              <a:rPr lang="en-US" sz="2400" dirty="0" err="1">
                <a:latin typeface="Arial" panose="020B0604020202020204" pitchFamily="34" charset="0"/>
                <a:cs typeface="Arial" panose="020B0604020202020204" pitchFamily="34" charset="0"/>
              </a:rPr>
              <a:t>Hãn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làm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ra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mồ</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hôi</a:t>
            </a:r>
            <a:endParaRPr lang="en-US" sz="2400" dirty="0">
              <a:latin typeface="Arial" panose="020B0604020202020204" pitchFamily="34" charset="0"/>
              <a:cs typeface="Arial" panose="020B0604020202020204" pitchFamily="34" charset="0"/>
            </a:endParaRPr>
          </a:p>
          <a:p>
            <a:pPr marL="0" indent="0">
              <a:buNone/>
            </a:pPr>
            <a:r>
              <a:rPr lang="en-US" sz="2400" dirty="0">
                <a:latin typeface="Arial" panose="020B0604020202020204" pitchFamily="34" charset="0"/>
                <a:cs typeface="Arial" panose="020B0604020202020204" pitchFamily="34" charset="0"/>
              </a:rPr>
              <a:t>-</a:t>
            </a:r>
            <a:r>
              <a:rPr lang="en-US" sz="2400" dirty="0" err="1">
                <a:latin typeface="Arial" panose="020B0604020202020204" pitchFamily="34" charset="0"/>
                <a:cs typeface="Arial" panose="020B0604020202020204" pitchFamily="34" charset="0"/>
              </a:rPr>
              <a:t>Thổ</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làm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nôn</a:t>
            </a:r>
            <a:endParaRPr lang="en-US" sz="2400" dirty="0">
              <a:latin typeface="Arial" panose="020B0604020202020204" pitchFamily="34" charset="0"/>
              <a:cs typeface="Arial" panose="020B0604020202020204" pitchFamily="34" charset="0"/>
            </a:endParaRPr>
          </a:p>
          <a:p>
            <a:pPr marL="0" indent="0">
              <a:buNone/>
            </a:pPr>
            <a:r>
              <a:rPr lang="en-US" sz="2400" dirty="0">
                <a:latin typeface="Arial" panose="020B0604020202020204" pitchFamily="34" charset="0"/>
                <a:cs typeface="Arial" panose="020B0604020202020204" pitchFamily="34" charset="0"/>
              </a:rPr>
              <a:t>-</a:t>
            </a:r>
            <a:r>
              <a:rPr lang="en-US" sz="2400" dirty="0" err="1">
                <a:latin typeface="Arial" panose="020B0604020202020204" pitchFamily="34" charset="0"/>
                <a:cs typeface="Arial" panose="020B0604020202020204" pitchFamily="34" charset="0"/>
              </a:rPr>
              <a:t>Hạ</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làm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đi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ngoài</a:t>
            </a:r>
            <a:endParaRPr lang="en-US" sz="2400" dirty="0">
              <a:latin typeface="Arial" panose="020B0604020202020204" pitchFamily="34" charset="0"/>
              <a:cs typeface="Arial" panose="020B0604020202020204" pitchFamily="34" charset="0"/>
            </a:endParaRPr>
          </a:p>
          <a:p>
            <a:pPr marL="0" indent="0">
              <a:buNone/>
            </a:pPr>
            <a:r>
              <a:rPr lang="en-US" sz="2400" dirty="0">
                <a:latin typeface="Arial" panose="020B0604020202020204" pitchFamily="34" charset="0"/>
                <a:cs typeface="Arial" panose="020B0604020202020204" pitchFamily="34" charset="0"/>
              </a:rPr>
              <a:t>-</a:t>
            </a:r>
            <a:r>
              <a:rPr lang="en-US" sz="2400" dirty="0" err="1">
                <a:latin typeface="Arial" panose="020B0604020202020204" pitchFamily="34" charset="0"/>
                <a:cs typeface="Arial" panose="020B0604020202020204" pitchFamily="34" charset="0"/>
              </a:rPr>
              <a:t>Hòa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làm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dịu</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hòa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giải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chứng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bệnh</a:t>
            </a:r>
            <a:endParaRPr lang="en-US" sz="2400" dirty="0">
              <a:latin typeface="Arial" panose="020B0604020202020204" pitchFamily="34" charset="0"/>
              <a:cs typeface="Arial" panose="020B0604020202020204" pitchFamily="34" charset="0"/>
            </a:endParaRPr>
          </a:p>
          <a:p>
            <a:pPr marL="0" indent="0">
              <a:buNone/>
            </a:pPr>
            <a:r>
              <a:rPr lang="en-US" sz="2400" dirty="0">
                <a:latin typeface="Arial" panose="020B0604020202020204" pitchFamily="34" charset="0"/>
                <a:cs typeface="Arial" panose="020B0604020202020204" pitchFamily="34" charset="0"/>
              </a:rPr>
              <a:t>-</a:t>
            </a:r>
            <a:r>
              <a:rPr lang="en-US" sz="2400" dirty="0" err="1">
                <a:latin typeface="Arial" panose="020B0604020202020204" pitchFamily="34" charset="0"/>
                <a:cs typeface="Arial" panose="020B0604020202020204" pitchFamily="34" charset="0"/>
              </a:rPr>
              <a:t>Ôn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làm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ấm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cơ</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thể</a:t>
            </a:r>
            <a:endParaRPr lang="en-US" sz="2400" dirty="0">
              <a:latin typeface="Arial" panose="020B0604020202020204" pitchFamily="34" charset="0"/>
              <a:cs typeface="Arial" panose="020B0604020202020204" pitchFamily="34" charset="0"/>
            </a:endParaRPr>
          </a:p>
          <a:p>
            <a:pPr marL="0" indent="0">
              <a:buNone/>
            </a:pPr>
            <a:r>
              <a:rPr lang="en-US" sz="2400" dirty="0">
                <a:latin typeface="Arial" panose="020B0604020202020204" pitchFamily="34" charset="0"/>
                <a:cs typeface="Arial" panose="020B0604020202020204" pitchFamily="34" charset="0"/>
              </a:rPr>
              <a:t>-</a:t>
            </a:r>
            <a:r>
              <a:rPr lang="en-US" sz="2400" dirty="0" err="1">
                <a:latin typeface="Arial" panose="020B0604020202020204" pitchFamily="34" charset="0"/>
                <a:cs typeface="Arial" panose="020B0604020202020204" pitchFamily="34" charset="0"/>
              </a:rPr>
              <a:t>Thanh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làm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mát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cơ</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thể</a:t>
            </a:r>
            <a:endParaRPr lang="en-US" sz="2400" dirty="0">
              <a:latin typeface="Arial" panose="020B0604020202020204" pitchFamily="34" charset="0"/>
              <a:cs typeface="Arial" panose="020B0604020202020204" pitchFamily="34" charset="0"/>
            </a:endParaRPr>
          </a:p>
          <a:p>
            <a:pPr marL="0" indent="0">
              <a:buNone/>
            </a:pPr>
            <a:r>
              <a:rPr lang="en-US" sz="2400" dirty="0">
                <a:latin typeface="Arial" panose="020B0604020202020204" pitchFamily="34" charset="0"/>
                <a:cs typeface="Arial" panose="020B0604020202020204" pitchFamily="34" charset="0"/>
              </a:rPr>
              <a:t>-</a:t>
            </a:r>
            <a:r>
              <a:rPr lang="en-US" sz="2400" dirty="0" err="1">
                <a:latin typeface="Arial" panose="020B0604020202020204" pitchFamily="34" charset="0"/>
                <a:cs typeface="Arial" panose="020B0604020202020204" pitchFamily="34" charset="0"/>
              </a:rPr>
              <a:t>Tiêu</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làm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thông</a:t>
            </a:r>
            <a:r>
              <a:rPr lang="en-US" sz="2400" dirty="0">
                <a:latin typeface="Arial" panose="020B0604020202020204" pitchFamily="34" charset="0"/>
                <a:cs typeface="Arial" panose="020B0604020202020204" pitchFamily="34" charset="0"/>
              </a:rPr>
              <a:t> ứ </a:t>
            </a:r>
            <a:r>
              <a:rPr lang="en-US" sz="2400" dirty="0" err="1">
                <a:latin typeface="Arial" panose="020B0604020202020204" pitchFamily="34" charset="0"/>
                <a:cs typeface="Arial" panose="020B0604020202020204" pitchFamily="34" charset="0"/>
              </a:rPr>
              <a:t>trệ</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tiêu</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đàm</a:t>
            </a:r>
            <a:r>
              <a:rPr lang="en-US" sz="2400" dirty="0">
                <a:latin typeface="Arial" panose="020B0604020202020204" pitchFamily="34" charset="0"/>
                <a:cs typeface="Arial" panose="020B0604020202020204" pitchFamily="34" charset="0"/>
              </a:rPr>
              <a:t>…</a:t>
            </a:r>
          </a:p>
          <a:p>
            <a:pPr marL="0" indent="0">
              <a:buNone/>
            </a:pPr>
            <a:r>
              <a:rPr lang="en-US" sz="2400" dirty="0">
                <a:latin typeface="Arial" panose="020B0604020202020204" pitchFamily="34" charset="0"/>
                <a:cs typeface="Arial" panose="020B0604020202020204" pitchFamily="34" charset="0"/>
              </a:rPr>
              <a:t>-</a:t>
            </a:r>
            <a:r>
              <a:rPr lang="en-US" sz="2400" dirty="0" err="1">
                <a:latin typeface="Arial" panose="020B0604020202020204" pitchFamily="34" charset="0"/>
                <a:cs typeface="Arial" panose="020B0604020202020204" pitchFamily="34" charset="0"/>
              </a:rPr>
              <a:t>Bổ</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bù</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đắp</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những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chất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cơ</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thể</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đang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thiếu</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004791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4557" y="92765"/>
            <a:ext cx="9713843" cy="808383"/>
          </a:xfrm>
        </p:spPr>
        <p:txBody>
          <a:bodyPr>
            <a:normAutofit/>
          </a:bodyPr>
          <a:lstStyle/>
          <a:p>
            <a:r>
              <a:rPr lang="vi-VN" sz="2400" b="1" dirty="0">
                <a:latin typeface="+mn-lt"/>
              </a:rPr>
              <a:t>3.4 Thuốc YHCT (Tứ khí – Ngũ vị , qui kinh và xu hướng Thăng, giáng, phù, trầm)</a:t>
            </a:r>
            <a:endParaRPr lang="en-US" sz="2400" b="1" dirty="0">
              <a:latin typeface="+mn-lt"/>
              <a:cs typeface="Times New Roman" pitchFamily="18" charset="0"/>
            </a:endParaRPr>
          </a:p>
        </p:txBody>
      </p:sp>
      <p:sp>
        <p:nvSpPr>
          <p:cNvPr id="3" name="Subtitle 2"/>
          <p:cNvSpPr>
            <a:spLocks noGrp="1"/>
          </p:cNvSpPr>
          <p:nvPr>
            <p:ph type="subTitle" idx="1"/>
          </p:nvPr>
        </p:nvSpPr>
        <p:spPr>
          <a:xfrm>
            <a:off x="0" y="901149"/>
            <a:ext cx="12072729" cy="5956851"/>
          </a:xfrm>
        </p:spPr>
        <p:txBody>
          <a:bodyPr>
            <a:noAutofit/>
          </a:bodyPr>
          <a:lstStyle/>
          <a:p>
            <a:pPr algn="l"/>
            <a:r>
              <a:rPr lang="vi-VN" sz="2200" b="1" i="1" dirty="0">
                <a:cs typeface="Times New Roman" pitchFamily="18" charset="0"/>
              </a:rPr>
              <a:t>a</a:t>
            </a:r>
            <a:r>
              <a:rPr lang="vi-VN" sz="2200" dirty="0">
                <a:cs typeface="Times New Roman" pitchFamily="18" charset="0"/>
              </a:rPr>
              <a:t> .</a:t>
            </a:r>
            <a:r>
              <a:rPr lang="vi-VN" sz="2200" b="1" i="1" dirty="0">
                <a:cs typeface="Times New Roman" pitchFamily="18" charset="0"/>
              </a:rPr>
              <a:t>Tứ khí </a:t>
            </a:r>
            <a:r>
              <a:rPr lang="en-US" sz="2200" dirty="0">
                <a:cs typeface="Times New Roman" pitchFamily="18" charset="0"/>
              </a:rPr>
              <a:t>: </a:t>
            </a:r>
            <a:r>
              <a:rPr lang="vi-VN" sz="2200" dirty="0">
                <a:cs typeface="Times New Roman" pitchFamily="18" charset="0"/>
              </a:rPr>
              <a:t>Để chỉ tính chất của vị thuốc</a:t>
            </a:r>
            <a:r>
              <a:rPr lang="en-US" sz="2200" dirty="0">
                <a:cs typeface="Times New Roman" pitchFamily="18" charset="0"/>
              </a:rPr>
              <a:t>(</a:t>
            </a:r>
            <a:r>
              <a:rPr lang="vi-VN" sz="2200" dirty="0">
                <a:cs typeface="Times New Roman" pitchFamily="18" charset="0"/>
              </a:rPr>
              <a:t>hàn, nhiệt , ôn, lương </a:t>
            </a:r>
            <a:r>
              <a:rPr lang="en-US" sz="2200" dirty="0">
                <a:cs typeface="Times New Roman" pitchFamily="18" charset="0"/>
              </a:rPr>
              <a:t>)</a:t>
            </a:r>
          </a:p>
          <a:p>
            <a:pPr marL="342900" indent="-342900" algn="l">
              <a:buFontTx/>
              <a:buChar char="-"/>
            </a:pPr>
            <a:r>
              <a:rPr lang="vi-VN" sz="2200" dirty="0">
                <a:cs typeface="Times New Roman" pitchFamily="18" charset="0"/>
              </a:rPr>
              <a:t>Hàn (lạnh), Lương (mát) - thuộc âm . </a:t>
            </a:r>
            <a:endParaRPr lang="en-US" sz="2200" dirty="0">
              <a:cs typeface="Times New Roman" pitchFamily="18" charset="0"/>
            </a:endParaRPr>
          </a:p>
          <a:p>
            <a:pPr marL="342900" indent="-342900" algn="l">
              <a:buFontTx/>
              <a:buChar char="-"/>
            </a:pPr>
            <a:r>
              <a:rPr lang="vi-VN" sz="2200" dirty="0">
                <a:cs typeface="Times New Roman" pitchFamily="18" charset="0"/>
              </a:rPr>
              <a:t>Nhiệt (nóng), Ôn (ấm) - thuộc dương</a:t>
            </a:r>
            <a:endParaRPr lang="en-US" sz="2200" dirty="0">
              <a:cs typeface="Times New Roman" pitchFamily="18" charset="0"/>
            </a:endParaRPr>
          </a:p>
          <a:p>
            <a:pPr algn="l"/>
            <a:r>
              <a:rPr lang="vi-VN" sz="2200" b="1" i="1" dirty="0">
                <a:cs typeface="Times New Roman" pitchFamily="18" charset="0"/>
              </a:rPr>
              <a:t>b. Ngũ vị </a:t>
            </a:r>
            <a:r>
              <a:rPr lang="vi-VN" sz="2200" dirty="0">
                <a:cs typeface="Times New Roman" pitchFamily="18" charset="0"/>
              </a:rPr>
              <a:t>: Để chỉ mùi vị của thuốc, ngũ vị - ứng dụng trong y học cổ truyền, với những thuốc có vị</a:t>
            </a:r>
            <a:r>
              <a:rPr lang="en-US" sz="2200" dirty="0">
                <a:cs typeface="Times New Roman" pitchFamily="18" charset="0"/>
              </a:rPr>
              <a:t>: </a:t>
            </a:r>
            <a:r>
              <a:rPr lang="vi-VN" sz="2200" dirty="0">
                <a:cs typeface="Times New Roman" pitchFamily="18" charset="0"/>
              </a:rPr>
              <a:t>cay – ngọt – chua – đắng – mặn</a:t>
            </a:r>
            <a:endParaRPr lang="en-US" sz="2200" dirty="0">
              <a:cs typeface="Times New Roman" pitchFamily="18" charset="0"/>
            </a:endParaRPr>
          </a:p>
          <a:p>
            <a:pPr algn="l"/>
            <a:r>
              <a:rPr lang="en-US" sz="2200" i="1" dirty="0">
                <a:cs typeface="Times New Roman" pitchFamily="18" charset="0"/>
              </a:rPr>
              <a:t>           </a:t>
            </a:r>
            <a:r>
              <a:rPr lang="vi-VN" sz="2200" b="1" i="1" dirty="0">
                <a:cs typeface="Times New Roman" pitchFamily="18" charset="0"/>
              </a:rPr>
              <a:t>Quan hệ giữa khí và vị:</a:t>
            </a:r>
            <a:endParaRPr lang="en-US" sz="2200" b="1" i="1" dirty="0">
              <a:cs typeface="Times New Roman" pitchFamily="18" charset="0"/>
            </a:endParaRPr>
          </a:p>
          <a:p>
            <a:pPr algn="l"/>
            <a:r>
              <a:rPr lang="vi-VN" sz="2200" dirty="0">
                <a:cs typeface="Times New Roman" pitchFamily="18" charset="0"/>
              </a:rPr>
              <a:t> Khí và vị kết hợp với nhau thành tính năng thuốc, không thể tách rời ra được. Có những thứ thuốc một khí nhưng kiêm mấy vị: như Quế chi tính ôn nhưng vị ngọt, cay; Sinh địa tính lạnh nhưng vị đắng, ngọt</a:t>
            </a:r>
            <a:r>
              <a:rPr lang="en-US" sz="2200" dirty="0">
                <a:cs typeface="Times New Roman" pitchFamily="18" charset="0"/>
              </a:rPr>
              <a:t>.</a:t>
            </a:r>
          </a:p>
          <a:p>
            <a:pPr algn="l"/>
            <a:r>
              <a:rPr lang="vi-VN" sz="2200" b="1" i="1" dirty="0">
                <a:cs typeface="Times New Roman" pitchFamily="18" charset="0"/>
              </a:rPr>
              <a:t>c</a:t>
            </a:r>
            <a:r>
              <a:rPr lang="vi-VN" sz="2200" dirty="0">
                <a:cs typeface="Times New Roman" pitchFamily="18" charset="0"/>
              </a:rPr>
              <a:t>. </a:t>
            </a:r>
            <a:r>
              <a:rPr lang="vi-VN" sz="2200" b="1" i="1" dirty="0">
                <a:cs typeface="Times New Roman" pitchFamily="18" charset="0"/>
              </a:rPr>
              <a:t>Thăng giáng - phù trầm</a:t>
            </a:r>
            <a:endParaRPr lang="en-US" sz="2200" b="1" i="1" dirty="0">
              <a:cs typeface="Times New Roman" pitchFamily="18" charset="0"/>
            </a:endParaRPr>
          </a:p>
          <a:p>
            <a:pPr algn="l">
              <a:buFontTx/>
              <a:buChar char="-"/>
            </a:pPr>
            <a:r>
              <a:rPr lang="vi-VN" sz="2200" dirty="0">
                <a:cs typeface="Times New Roman" pitchFamily="18" charset="0"/>
              </a:rPr>
              <a:t>Thăng : đi lên như nôn mữa, ợ, nấc, hen suyễn.</a:t>
            </a:r>
            <a:endParaRPr lang="en-US" sz="2200" dirty="0">
              <a:cs typeface="Times New Roman" pitchFamily="18" charset="0"/>
            </a:endParaRPr>
          </a:p>
          <a:p>
            <a:pPr algn="l"/>
            <a:r>
              <a:rPr lang="vi-VN" sz="2200" dirty="0">
                <a:cs typeface="Times New Roman" pitchFamily="18" charset="0"/>
              </a:rPr>
              <a:t>- Giáng : đi xuống như tiêu chảy, băng huyết, lòi dom.. . </a:t>
            </a:r>
            <a:endParaRPr lang="en-US" sz="2200" dirty="0">
              <a:cs typeface="Times New Roman" pitchFamily="18" charset="0"/>
            </a:endParaRPr>
          </a:p>
          <a:p>
            <a:pPr algn="l">
              <a:buFontTx/>
              <a:buChar char="-"/>
            </a:pPr>
            <a:r>
              <a:rPr lang="vi-VN" sz="2200" dirty="0">
                <a:cs typeface="Times New Roman" pitchFamily="18" charset="0"/>
              </a:rPr>
              <a:t>Phù nổi lên, đi ra như phát sốt do khí dương vương, ra mồ hôi .</a:t>
            </a:r>
            <a:endParaRPr lang="en-US" sz="2200" dirty="0">
              <a:cs typeface="Times New Roman" pitchFamily="18" charset="0"/>
            </a:endParaRPr>
          </a:p>
          <a:p>
            <a:pPr algn="l">
              <a:buFontTx/>
              <a:buChar char="-"/>
            </a:pPr>
            <a:r>
              <a:rPr lang="vi-VN" sz="2200" dirty="0">
                <a:cs typeface="Times New Roman" pitchFamily="18" charset="0"/>
              </a:rPr>
              <a:t> Trầm : lặn vào, đi vào như đầy trướng bụng, đại tiện bí</a:t>
            </a:r>
            <a:endParaRPr lang="en-US" sz="2200" dirty="0">
              <a:cs typeface="Times New Roman" pitchFamily="18" charset="0"/>
            </a:endParaRPr>
          </a:p>
          <a:p>
            <a:pPr algn="l"/>
            <a:r>
              <a:rPr lang="vi-VN" sz="2200" dirty="0">
                <a:cs typeface="Times New Roman" pitchFamily="18" charset="0"/>
              </a:rPr>
              <a:t>Thăng - Phù là dương ; Giáng - Trầm là âm</a:t>
            </a:r>
            <a:endParaRPr lang="en-US" sz="2200" dirty="0">
              <a:cs typeface="Times New Roman" pitchFamily="18" charset="0"/>
            </a:endParaRPr>
          </a:p>
          <a:p>
            <a:pPr algn="l"/>
            <a:endParaRPr lang="en-US" sz="2200" dirty="0">
              <a:cs typeface="Times New Roman" pitchFamily="18" charset="0"/>
            </a:endParaRPr>
          </a:p>
        </p:txBody>
      </p:sp>
    </p:spTree>
    <p:extLst>
      <p:ext uri="{BB962C8B-B14F-4D97-AF65-F5344CB8AC3E}">
        <p14:creationId xmlns:p14="http://schemas.microsoft.com/office/powerpoint/2010/main" val="27705560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TotalTime>
  <Words>2033</Words>
  <Application>Microsoft Office PowerPoint</Application>
  <PresentationFormat>Widescreen</PresentationFormat>
  <Paragraphs>143</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Times New Roman</vt:lpstr>
      <vt:lpstr>Wingdings</vt:lpstr>
      <vt:lpstr>Office Theme</vt:lpstr>
      <vt:lpstr>Y HỌC CỔ TRUYỀN &amp; THUỐC CỔ TRUYỀN VIỆT NAM </vt:lpstr>
      <vt:lpstr>1. LƯỢC SỬ Y HỌC CỔ TRUYỀN </vt:lpstr>
      <vt:lpstr>1.2 Việt Nam </vt:lpstr>
      <vt:lpstr>Thời Tây Sơn (1788-1802)  -‘’Liệu Dịch Phương Pháp Toàn Tập’’ - Nguyễn Gia Phan  -‘’La Khê Phương Dược &amp; Kim Ngọc Quyển’’ - Nguyễn Quang Tuấn</vt:lpstr>
      <vt:lpstr>2. Một số thuyết học y học cổ truyền:</vt:lpstr>
      <vt:lpstr>PowerPoint Presentation</vt:lpstr>
      <vt:lpstr>3. PHÉP TẮC DÙNG THUỐC CỦA Y HỌC CỔ TRUYỀN  3.1 Sơ lược về chẩn trị theo YHCT</vt:lpstr>
      <vt:lpstr>3.3 Các phép trị bệnh</vt:lpstr>
      <vt:lpstr>3.4 Thuốc YHCT (Tứ khí – Ngũ vị , qui kinh và xu hướng Thăng, giáng, phù, trầm)</vt:lpstr>
      <vt:lpstr>PowerPoint Presentation</vt:lpstr>
      <vt:lpstr>4. Thuốc cổ truyền và dược lâm sàng 4.1, Thành phần hóa học của thuốc cổ truyền.</vt:lpstr>
      <vt:lpstr>4. Thuốc cổ truyền và dược lâm sàng 4.2, Đơn thuốc YHCT và kê đơn thuốc YHCT</vt:lpstr>
      <vt:lpstr>4. Thuốc cổ truyền và dược lâm sàng 4.2, Đơn thuốc YHCT và kê đơn thuốc YHCT</vt:lpstr>
      <vt:lpstr>4. Thuốc cổ truyền và dược lâm sàng 4.3, Tác dụng bất lợi của YHCT</vt:lpstr>
      <vt:lpstr>4. Thuốc cổ truyền và dược lâm sàng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 HỌC CỔ TRUYỀN &amp; THUỐC CỔ TRUYỀN VIỆT NAM</dc:title>
  <dc:creator>Windows User</dc:creator>
  <cp:lastModifiedBy>Windows User</cp:lastModifiedBy>
  <cp:revision>18</cp:revision>
  <dcterms:created xsi:type="dcterms:W3CDTF">2017-04-07T15:14:16Z</dcterms:created>
  <dcterms:modified xsi:type="dcterms:W3CDTF">2017-04-08T14:17:31Z</dcterms:modified>
</cp:coreProperties>
</file>