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7" r:id="rId2"/>
    <p:sldId id="262" r:id="rId3"/>
    <p:sldId id="258" r:id="rId4"/>
    <p:sldId id="259" r:id="rId5"/>
    <p:sldId id="261" r:id="rId6"/>
    <p:sldId id="275" r:id="rId7"/>
    <p:sldId id="279" r:id="rId8"/>
    <p:sldId id="280" r:id="rId9"/>
    <p:sldId id="282" r:id="rId10"/>
    <p:sldId id="306" r:id="rId11"/>
    <p:sldId id="307" r:id="rId12"/>
    <p:sldId id="308" r:id="rId13"/>
    <p:sldId id="309" r:id="rId14"/>
    <p:sldId id="310" r:id="rId15"/>
    <p:sldId id="311" r:id="rId16"/>
    <p:sldId id="312" r:id="rId17"/>
    <p:sldId id="313" r:id="rId18"/>
    <p:sldId id="314" r:id="rId19"/>
    <p:sldId id="315" r:id="rId20"/>
    <p:sldId id="316" r:id="rId21"/>
    <p:sldId id="30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8" autoAdjust="0"/>
  </p:normalViewPr>
  <p:slideViewPr>
    <p:cSldViewPr>
      <p:cViewPr>
        <p:scale>
          <a:sx n="79" d="100"/>
          <a:sy n="79" d="100"/>
        </p:scale>
        <p:origin x="-1104" y="19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4CFC1D-DEBB-4C36-9605-024AFB45E351}" type="datetimeFigureOut">
              <a:rPr lang="en-US" smtClean="0"/>
              <a:t>3/5/2017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63AD7-D37E-4F5A-A969-A25EEE6CC9BB}" type="slidenum">
              <a:rPr lang="en-US" smtClean="0"/>
              <a:t>‹#›</a:t>
            </a:fld>
            <a:endParaRPr lang="en-US"/>
          </a:p>
        </p:txBody>
      </p:sp>
    </p:spTree>
    <p:extLst>
      <p:ext uri="{BB962C8B-B14F-4D97-AF65-F5344CB8AC3E}">
        <p14:creationId xmlns:p14="http://schemas.microsoft.com/office/powerpoint/2010/main" val="1435122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4C7400-F161-4D62-A4F7-7D6A3C51DBAB}" type="datetimeFigureOut">
              <a:rPr lang="en-US" smtClean="0"/>
              <a:t>3/5/2017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6064C6-B0EE-4838-8CD0-9EA91509F89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4C7400-F161-4D62-A4F7-7D6A3C51DBAB}" type="datetimeFigureOut">
              <a:rPr lang="en-US" smtClean="0"/>
              <a:t>3/5/2017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4C7400-F161-4D62-A4F7-7D6A3C51DBAB}"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14C7400-F161-4D62-A4F7-7D6A3C51DBAB}"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4C7400-F161-4D62-A4F7-7D6A3C51DBAB}"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7400-F161-4D62-A4F7-7D6A3C51DBAB}"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3/5/2017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14C7400-F161-4D62-A4F7-7D6A3C51DBAB}" type="datetimeFigureOut">
              <a:rPr lang="en-US" smtClean="0"/>
              <a:t>3/5/2017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6064C6-B0EE-4838-8CD0-9EA91509F8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740727"/>
            <a:ext cx="3886200" cy="882119"/>
          </a:xfrm>
        </p:spPr>
        <p:txBody>
          <a:bodyPr>
            <a:normAutofit/>
          </a:bodyPr>
          <a:lstStyle/>
          <a:p>
            <a:pPr algn="l"/>
            <a:r>
              <a:rPr lang="en-US" sz="2000" b="1" i="1" dirty="0" err="1" smtClean="0">
                <a:latin typeface="Times New Roman" panose="02020603050405020304" pitchFamily="18" charset="0"/>
                <a:cs typeface="Times New Roman" panose="02020603050405020304" pitchFamily="18" charset="0"/>
              </a:rPr>
              <a:t>Giảng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hướng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dẫn</a:t>
            </a:r>
            <a:r>
              <a:rPr lang="en-US" sz="2000" b="1" i="1" dirty="0" smtClean="0">
                <a:latin typeface="Times New Roman" panose="02020603050405020304" pitchFamily="18" charset="0"/>
                <a:cs typeface="Times New Roman" panose="02020603050405020304" pitchFamily="18" charset="0"/>
              </a:rPr>
              <a:t>:</a:t>
            </a:r>
          </a:p>
          <a:p>
            <a:pPr algn="l"/>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Phúc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Học</a:t>
            </a:r>
            <a:endParaRPr lang="en-US" sz="2000" b="1"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52400" y="1447800"/>
            <a:ext cx="8686800" cy="1793167"/>
          </a:xfrm>
        </p:spPr>
        <p:txBody>
          <a:bodyPr/>
          <a:lstStyle/>
          <a:p>
            <a:pPr marL="182880"/>
            <a:r>
              <a:rPr lang="en-US" dirty="0">
                <a:latin typeface="Times New Roman" panose="02020603050405020304" pitchFamily="18" charset="0"/>
                <a:cs typeface="Times New Roman" panose="02020603050405020304" pitchFamily="18" charset="0"/>
              </a:rPr>
              <a:t>BỆNH LÝ TUYẾN GIÁP </a:t>
            </a:r>
            <a:endParaRPr lang="en-US"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4648200" y="3733800"/>
            <a:ext cx="4184073" cy="2667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b="1" i="1" dirty="0" err="1" smtClean="0">
                <a:latin typeface="Times New Roman" panose="02020603050405020304" pitchFamily="18" charset="0"/>
                <a:cs typeface="Times New Roman" panose="02020603050405020304" pitchFamily="18" charset="0"/>
              </a:rPr>
              <a:t>Nhóm</a:t>
            </a:r>
            <a:r>
              <a:rPr lang="en-US" b="1" i="1" smtClean="0">
                <a:latin typeface="Times New Roman" panose="02020603050405020304" pitchFamily="18" charset="0"/>
                <a:cs typeface="Times New Roman" panose="02020603050405020304" pitchFamily="18" charset="0"/>
              </a:rPr>
              <a:t>: 6</a:t>
            </a:r>
            <a:endParaRPr lang="en-US" b="1" i="1" dirty="0" smtClean="0">
              <a:latin typeface="Times New Roman" panose="02020603050405020304" pitchFamily="18" charset="0"/>
              <a:cs typeface="Times New Roman" panose="02020603050405020304" pitchFamily="18" charset="0"/>
            </a:endParaRPr>
          </a:p>
          <a:p>
            <a:r>
              <a:rPr lang="en-US" b="1" i="1" dirty="0" err="1" smtClean="0">
                <a:latin typeface="Times New Roman" panose="02020603050405020304" pitchFamily="18" charset="0"/>
                <a:cs typeface="Times New Roman" panose="02020603050405020304" pitchFamily="18" charset="0"/>
              </a:rPr>
              <a:t>Sinh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viên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thực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Cẩm</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Lê</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Hoàng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Oanh</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Thạch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Thảo</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Thị</a:t>
            </a:r>
            <a:r>
              <a:rPr lang="en-US" b="1" i="1" dirty="0" smtClean="0">
                <a:latin typeface="Times New Roman" panose="02020603050405020304" pitchFamily="18" charset="0"/>
                <a:cs typeface="Times New Roman" panose="02020603050405020304" pitchFamily="18" charset="0"/>
              </a:rPr>
              <a:t> Kim </a:t>
            </a:r>
            <a:r>
              <a:rPr lang="en-US" b="1" i="1" dirty="0" err="1" smtClean="0">
                <a:latin typeface="Times New Roman" panose="02020603050405020304" pitchFamily="18" charset="0"/>
                <a:cs typeface="Times New Roman" panose="02020603050405020304" pitchFamily="18" charset="0"/>
              </a:rPr>
              <a:t>Thủy</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Mai </a:t>
            </a:r>
            <a:r>
              <a:rPr lang="en-US" b="1" i="1" dirty="0" err="1" smtClean="0">
                <a:latin typeface="Times New Roman" panose="02020603050405020304" pitchFamily="18" charset="0"/>
                <a:cs typeface="Times New Roman" panose="02020603050405020304" pitchFamily="18" charset="0"/>
              </a:rPr>
              <a:t>Đăng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Vy</a:t>
            </a:r>
            <a:endParaRPr lang="en-US" b="1"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8600"/>
            <a:ext cx="4807184" cy="1066800"/>
          </a:xfrm>
          <a:prstGeom prst="rect">
            <a:avLst/>
          </a:prstGeom>
        </p:spPr>
      </p:pic>
    </p:spTree>
    <p:extLst>
      <p:ext uri="{BB962C8B-B14F-4D97-AF65-F5344CB8AC3E}">
        <p14:creationId xmlns:p14="http://schemas.microsoft.com/office/powerpoint/2010/main" val="65474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38"/>
          <a:stretch/>
        </p:blipFill>
        <p:spPr bwMode="auto">
          <a:xfrm>
            <a:off x="5354053" y="802104"/>
            <a:ext cx="3601452" cy="530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399" y="228600"/>
            <a:ext cx="5410201" cy="6629400"/>
          </a:xfrm>
        </p:spPr>
        <p:txBody>
          <a:bodyPr>
            <a:normAutofit lnSpcReduction="10000"/>
          </a:bodyPr>
          <a:lstStyle/>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1</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nghĩa</a:t>
            </a:r>
            <a:r>
              <a:rPr lang="en-US" sz="2100" dirty="0" smtClean="0">
                <a:latin typeface="Times New Roman" panose="02020603050405020304" pitchFamily="18" charset="0"/>
                <a:cs typeface="Times New Roman" panose="02020603050405020304" pitchFamily="18" charset="0"/>
              </a:rPr>
              <a:t>: L</a:t>
            </a:r>
            <a:r>
              <a:rPr lang="vi-VN" sz="2100" dirty="0" smtClean="0">
                <a:latin typeface="Times New Roman" panose="02020603050405020304" pitchFamily="18" charset="0"/>
                <a:cs typeface="Times New Roman" panose="02020603050405020304" pitchFamily="18" charset="0"/>
              </a:rPr>
              <a:t>à </a:t>
            </a:r>
            <a:r>
              <a:rPr lang="vi-VN" sz="2100" dirty="0">
                <a:latin typeface="Times New Roman" panose="02020603050405020304" pitchFamily="18" charset="0"/>
                <a:cs typeface="Times New Roman" panose="02020603050405020304" pitchFamily="18" charset="0"/>
              </a:rPr>
              <a:t>một bệnh cảnh xuất hiện do sự thiếu hụt hormone giáp, gây nên những tổn thương ở mô, và những rối loạn chuyển </a:t>
            </a:r>
            <a:r>
              <a:rPr lang="vi-VN" sz="2100" dirty="0" smtClean="0">
                <a:latin typeface="Times New Roman" panose="02020603050405020304" pitchFamily="18" charset="0"/>
                <a:cs typeface="Times New Roman" panose="02020603050405020304" pitchFamily="18" charset="0"/>
              </a:rPr>
              <a:t>hóa.</a:t>
            </a: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2</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a:t>
            </a:r>
            <a:r>
              <a:rPr lang="en-US" sz="2100" dirty="0" err="1" smtClean="0">
                <a:latin typeface="Times New Roman" panose="02020603050405020304" pitchFamily="18" charset="0"/>
                <a:cs typeface="Times New Roman" panose="02020603050405020304" pitchFamily="18" charset="0"/>
              </a:rPr>
              <a:t>guyên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nhân</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en-US" sz="2100" dirty="0" smtClean="0">
                <a:latin typeface="Times New Roman" panose="02020603050405020304" pitchFamily="18" charset="0"/>
                <a:cs typeface="Times New Roman" panose="02020603050405020304" pitchFamily="18" charset="0"/>
              </a:rPr>
              <a:t>a. </a:t>
            </a:r>
            <a:r>
              <a:rPr lang="en-US" sz="2100" dirty="0" err="1">
                <a:latin typeface="Times New Roman" panose="02020603050405020304" pitchFamily="18" charset="0"/>
                <a:cs typeface="Times New Roman" panose="02020603050405020304" pitchFamily="18" charset="0"/>
              </a:rPr>
              <a:t>Suy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tiên</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phát</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en-US" sz="2100" dirty="0" smtClean="0">
                <a:latin typeface="Times New Roman" panose="02020603050405020304" pitchFamily="18" charset="0"/>
                <a:cs typeface="Times New Roman" panose="02020603050405020304" pitchFamily="18" charset="0"/>
              </a:rPr>
              <a:t>- X</a:t>
            </a:r>
            <a:r>
              <a:rPr lang="vi-VN" sz="2100" dirty="0" smtClean="0">
                <a:latin typeface="Times New Roman" panose="02020603050405020304" pitchFamily="18" charset="0"/>
                <a:cs typeface="Times New Roman" panose="02020603050405020304" pitchFamily="18" charset="0"/>
              </a:rPr>
              <a:t>ảy </a:t>
            </a:r>
            <a:r>
              <a:rPr lang="vi-VN" sz="2100" dirty="0">
                <a:latin typeface="Times New Roman" panose="02020603050405020304" pitchFamily="18" charset="0"/>
                <a:cs typeface="Times New Roman" panose="02020603050405020304" pitchFamily="18" charset="0"/>
              </a:rPr>
              <a:t>ra do tổn thương tại chính tuyến </a:t>
            </a:r>
            <a:r>
              <a:rPr lang="vi-VN" sz="2100" dirty="0" smtClean="0">
                <a:latin typeface="Times New Roman" panose="02020603050405020304" pitchFamily="18" charset="0"/>
                <a:cs typeface="Times New Roman" panose="02020603050405020304" pitchFamily="18" charset="0"/>
              </a:rPr>
              <a:t>giáp</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Viêm </a:t>
            </a:r>
            <a:r>
              <a:rPr lang="vi-VN" sz="2100" dirty="0">
                <a:latin typeface="Times New Roman" panose="02020603050405020304" pitchFamily="18" charset="0"/>
                <a:cs typeface="Times New Roman" panose="02020603050405020304" pitchFamily="18" charset="0"/>
              </a:rPr>
              <a:t>tuyến giáp </a:t>
            </a:r>
            <a:r>
              <a:rPr lang="vi-VN" sz="2100" dirty="0" smtClean="0">
                <a:latin typeface="Times New Roman" panose="02020603050405020304" pitchFamily="18" charset="0"/>
                <a:cs typeface="Times New Roman" panose="02020603050405020304" pitchFamily="18" charset="0"/>
              </a:rPr>
              <a:t>Hashimoto:</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Tuyến </a:t>
            </a:r>
            <a:r>
              <a:rPr lang="vi-VN" sz="2100" dirty="0">
                <a:latin typeface="Times New Roman" panose="02020603050405020304" pitchFamily="18" charset="0"/>
                <a:cs typeface="Times New Roman" panose="02020603050405020304" pitchFamily="18" charset="0"/>
              </a:rPr>
              <a:t>giáp có thể lớn hoặc teo, có khi đi kèm với Addison và các rối loạn nội tiết khác</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Tai </a:t>
            </a:r>
            <a:r>
              <a:rPr lang="vi-VN" sz="2100" dirty="0">
                <a:latin typeface="Times New Roman" panose="02020603050405020304" pitchFamily="18" charset="0"/>
                <a:cs typeface="Times New Roman" panose="02020603050405020304" pitchFamily="18" charset="0"/>
              </a:rPr>
              <a:t>biến do điều trị: Nhất là với iode phóng xạ, phẫu thuật tuyến giáp, </a:t>
            </a:r>
            <a:r>
              <a:rPr lang="vi-VN" sz="2100" dirty="0" smtClean="0">
                <a:latin typeface="Times New Roman" panose="02020603050405020304" pitchFamily="18" charset="0"/>
                <a:cs typeface="Times New Roman" panose="02020603050405020304" pitchFamily="18" charset="0"/>
              </a:rPr>
              <a:t>với </a:t>
            </a:r>
            <a:r>
              <a:rPr lang="vi-VN" sz="2100" dirty="0">
                <a:latin typeface="Times New Roman" panose="02020603050405020304" pitchFamily="18" charset="0"/>
                <a:cs typeface="Times New Roman" panose="02020603050405020304" pitchFamily="18" charset="0"/>
              </a:rPr>
              <a:t>thuốc kháng giáp tổng </a:t>
            </a:r>
            <a:r>
              <a:rPr lang="vi-VN" sz="2100" dirty="0" smtClean="0">
                <a:latin typeface="Times New Roman" panose="02020603050405020304" pitchFamily="18" charset="0"/>
                <a:cs typeface="Times New Roman" panose="02020603050405020304" pitchFamily="18" charset="0"/>
              </a:rPr>
              <a:t>hợp</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ít </a:t>
            </a:r>
            <a:r>
              <a:rPr lang="vi-VN" sz="2100" dirty="0">
                <a:latin typeface="Times New Roman" panose="02020603050405020304" pitchFamily="18" charset="0"/>
                <a:cs typeface="Times New Roman" panose="02020603050405020304" pitchFamily="18" charset="0"/>
              </a:rPr>
              <a:t>gặp hơn. </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Cung </a:t>
            </a:r>
            <a:r>
              <a:rPr lang="vi-VN" sz="2100" dirty="0">
                <a:latin typeface="Times New Roman" panose="02020603050405020304" pitchFamily="18" charset="0"/>
                <a:cs typeface="Times New Roman" panose="02020603050405020304" pitchFamily="18" charset="0"/>
              </a:rPr>
              <a:t>cấp iode không hợp lý (thừa </a:t>
            </a:r>
            <a:r>
              <a:rPr lang="en-US" sz="2100" dirty="0" err="1" smtClean="0">
                <a:latin typeface="Times New Roman" panose="02020603050405020304" pitchFamily="18" charset="0"/>
                <a:cs typeface="Times New Roman" panose="02020603050405020304" pitchFamily="18" charset="0"/>
              </a:rPr>
              <a:t>hoặc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thiếu</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Suy giáp do thiếu iode </a:t>
            </a:r>
            <a:r>
              <a:rPr lang="vi-VN" sz="2100" dirty="0" smtClean="0">
                <a:latin typeface="Times New Roman" panose="02020603050405020304" pitchFamily="18" charset="0"/>
                <a:cs typeface="Times New Roman" panose="02020603050405020304" pitchFamily="18" charset="0"/>
              </a:rPr>
              <a:t>là </a:t>
            </a:r>
            <a:r>
              <a:rPr lang="vi-VN" sz="2100" dirty="0">
                <a:latin typeface="Times New Roman" panose="02020603050405020304" pitchFamily="18" charset="0"/>
                <a:cs typeface="Times New Roman" panose="02020603050405020304" pitchFamily="18" charset="0"/>
              </a:rPr>
              <a:t>vấn đề ở Việt Nam</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Viêm </a:t>
            </a:r>
            <a:r>
              <a:rPr lang="vi-VN" sz="2100" dirty="0">
                <a:latin typeface="Times New Roman" panose="02020603050405020304" pitchFamily="18" charset="0"/>
                <a:cs typeface="Times New Roman" panose="02020603050405020304" pitchFamily="18" charset="0"/>
              </a:rPr>
              <a:t>tuyến giáp bán cấp, viêm giáp sau sinh: thường xảy ra sau giai đoạn nhiễm độc giáp trước đó, suy giáp ở đây chỉ tạm thời. </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Các nguyên nhân khác: Lithium: điều trị bệnh tâm thần…. </a:t>
            </a:r>
            <a:endParaRPr lang="en-US" sz="2100" dirty="0" smtClean="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914400" y="0"/>
            <a:ext cx="7772400" cy="639762"/>
          </a:xfrm>
        </p:spPr>
        <p:txBody>
          <a:bodyPr>
            <a:normAutofit/>
          </a:bodyPr>
          <a:lstStyle/>
          <a:p>
            <a:r>
              <a:rPr lang="vi-VN" sz="3200" b="1" dirty="0" smtClean="0">
                <a:latin typeface="+mn-lt"/>
              </a:rPr>
              <a:t>I</a:t>
            </a:r>
            <a:r>
              <a:rPr lang="en-US" sz="3200" b="1" dirty="0" smtClean="0">
                <a:latin typeface="Times New Roman" pitchFamily="18" charset="0"/>
                <a:cs typeface="Times New Roman" pitchFamily="18" charset="0"/>
              </a:rPr>
              <a:t>II</a:t>
            </a:r>
            <a:r>
              <a:rPr lang="vi-VN" sz="3200" b="1" dirty="0" smtClean="0">
                <a:latin typeface="+mn-lt"/>
              </a:rPr>
              <a:t>.</a:t>
            </a:r>
            <a:r>
              <a:rPr lang="en-US" sz="3200" b="1" dirty="0" smtClean="0">
                <a:latin typeface="+mn-lt"/>
              </a:rPr>
              <a:t> </a:t>
            </a:r>
            <a:r>
              <a:rPr lang="en-US" sz="3200" b="1" dirty="0" smtClean="0">
                <a:latin typeface="Times New Roman" pitchFamily="18" charset="0"/>
                <a:cs typeface="Times New Roman" pitchFamily="18" charset="0"/>
              </a:rPr>
              <a:t>SUY</a:t>
            </a:r>
            <a:r>
              <a:rPr lang="vi-VN" sz="3200" b="1" dirty="0" smtClean="0">
                <a:latin typeface="+mn-lt"/>
              </a:rPr>
              <a:t> </a:t>
            </a:r>
            <a:r>
              <a:rPr lang="en-US" sz="3200" b="1" dirty="0" smtClean="0">
                <a:latin typeface="Times New Roman" panose="02020603050405020304" pitchFamily="18" charset="0"/>
                <a:cs typeface="Times New Roman" panose="02020603050405020304" pitchFamily="18" charset="0"/>
              </a:rPr>
              <a:t>GIÁP: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b. </a:t>
            </a:r>
            <a:r>
              <a:rPr lang="en-US" sz="2100" dirty="0" err="1" smtClean="0">
                <a:latin typeface="Times New Roman" panose="02020603050405020304" pitchFamily="18" charset="0"/>
                <a:cs typeface="Times New Roman" panose="02020603050405020304" pitchFamily="18" charset="0"/>
              </a:rPr>
              <a:t>Suy</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Suy </a:t>
            </a:r>
            <a:r>
              <a:rPr lang="vi-VN" sz="2100" dirty="0">
                <a:latin typeface="Times New Roman" panose="02020603050405020304" pitchFamily="18" charset="0"/>
                <a:cs typeface="Times New Roman" panose="02020603050405020304" pitchFamily="18" charset="0"/>
              </a:rPr>
              <a:t>tuyến yên do u lành (adenoma</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do phẫu thuật tuyến yên, hoặc do tuyến yên bị hoại tử trong bệnh Sheehan. </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Suy </a:t>
            </a:r>
            <a:r>
              <a:rPr lang="vi-VN" sz="2100" dirty="0">
                <a:latin typeface="Times New Roman" panose="02020603050405020304" pitchFamily="18" charset="0"/>
                <a:cs typeface="Times New Roman" panose="02020603050405020304" pitchFamily="18" charset="0"/>
              </a:rPr>
              <a:t>giáp đệ tam cấp. Do rối loạn chức năng hướng yên giáp tại vùng dưới </a:t>
            </a:r>
            <a:r>
              <a:rPr lang="vi-VN" sz="2100" dirty="0" smtClean="0">
                <a:latin typeface="Times New Roman" panose="02020603050405020304" pitchFamily="18" charset="0"/>
                <a:cs typeface="Times New Roman" panose="02020603050405020304" pitchFamily="18" charset="0"/>
              </a:rPr>
              <a:t>đồi</a:t>
            </a:r>
            <a:r>
              <a:rPr lang="en-US" sz="2100" dirty="0" smtClean="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Suy </a:t>
            </a:r>
            <a:r>
              <a:rPr lang="vi-VN" sz="2100" dirty="0">
                <a:latin typeface="Times New Roman" panose="02020603050405020304" pitchFamily="18" charset="0"/>
                <a:cs typeface="Times New Roman" panose="02020603050405020304" pitchFamily="18" charset="0"/>
              </a:rPr>
              <a:t>giáp do đề kháng hormone giáp ở ngoại </a:t>
            </a:r>
            <a:r>
              <a:rPr lang="vi-VN" sz="2100" dirty="0" smtClean="0">
                <a:latin typeface="Times New Roman" panose="02020603050405020304" pitchFamily="18" charset="0"/>
                <a:cs typeface="Times New Roman" panose="02020603050405020304" pitchFamily="18" charset="0"/>
              </a:rPr>
              <a:t>biên </a:t>
            </a:r>
            <a:r>
              <a:rPr lang="en-US" sz="2100" dirty="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ít gặp</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3. </a:t>
            </a:r>
            <a:r>
              <a:rPr lang="en-US" sz="2100" dirty="0" err="1" smtClean="0">
                <a:latin typeface="Times New Roman" panose="02020603050405020304" pitchFamily="18" charset="0"/>
                <a:cs typeface="Times New Roman" panose="02020603050405020304" pitchFamily="18" charset="0"/>
              </a:rPr>
              <a:t>Triệu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chứng</a:t>
            </a:r>
            <a:r>
              <a:rPr lang="en-US" sz="2100" dirty="0" smtClean="0">
                <a:latin typeface="Times New Roman" panose="02020603050405020304" pitchFamily="18" charset="0"/>
                <a:cs typeface="Times New Roman" panose="02020603050405020304" pitchFamily="18" charset="0"/>
              </a:rPr>
              <a:t>:</a:t>
            </a:r>
          </a:p>
        </p:txBody>
      </p:sp>
      <p:sp>
        <p:nvSpPr>
          <p:cNvPr id="5" name="Rounded Rectangle 4"/>
          <p:cNvSpPr/>
          <p:nvPr/>
        </p:nvSpPr>
        <p:spPr>
          <a:xfrm>
            <a:off x="77199" y="3810000"/>
            <a:ext cx="13345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latin typeface="Times New Roman" panose="02020603050405020304" pitchFamily="18" charset="0"/>
                <a:cs typeface="Times New Roman" panose="02020603050405020304" pitchFamily="18" charset="0"/>
              </a:rPr>
              <a:t>Lâm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sàng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giáp</a:t>
            </a:r>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tiên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phát</a:t>
            </a:r>
            <a:endParaRPr lang="en-US" dirty="0"/>
          </a:p>
        </p:txBody>
      </p:sp>
      <p:sp>
        <p:nvSpPr>
          <p:cNvPr id="6" name="Rounded Rectangle 5"/>
          <p:cNvSpPr/>
          <p:nvPr/>
        </p:nvSpPr>
        <p:spPr>
          <a:xfrm>
            <a:off x="1638300" y="2362200"/>
            <a:ext cx="7491663" cy="3810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buClrTx/>
              <a:buSzPct val="70000"/>
            </a:pPr>
            <a:r>
              <a:rPr lang="vi-VN" dirty="0" smtClean="0"/>
              <a:t>Hay </a:t>
            </a:r>
            <a:r>
              <a:rPr lang="vi-VN" dirty="0"/>
              <a:t>gặp ở nữ, xung quanh lứa tuổi 50. Bệnh xuất hiện từ từ dễ lẫn với các triệu chứng của mãn kinh. </a:t>
            </a:r>
            <a:endParaRPr lang="en-US" dirty="0"/>
          </a:p>
          <a:p>
            <a:pPr>
              <a:buSzPct val="70000"/>
            </a:pPr>
            <a:r>
              <a:rPr lang="en-US" dirty="0"/>
              <a:t>-</a:t>
            </a:r>
            <a:r>
              <a:rPr lang="vi-VN" dirty="0"/>
              <a:t> Triệu chứng giảm chuyển hóa: Mệt mỏi:99%. Sợ rét:89%. Tăng cân:59%. </a:t>
            </a:r>
            <a:endParaRPr lang="en-US" dirty="0"/>
          </a:p>
          <a:p>
            <a:pPr>
              <a:buSzPct val="70000"/>
            </a:pPr>
            <a:r>
              <a:rPr lang="en-US" dirty="0"/>
              <a:t>-</a:t>
            </a:r>
            <a:r>
              <a:rPr lang="vi-VN" dirty="0"/>
              <a:t> Triệu chứng tim mạch: Nhịp tim chậm:95%. Hồi hộp:31%. Đau vùng trước tim:25%. </a:t>
            </a:r>
            <a:endParaRPr lang="en-US" dirty="0"/>
          </a:p>
          <a:p>
            <a:pPr>
              <a:buSzPct val="70000"/>
            </a:pPr>
            <a:r>
              <a:rPr lang="en-US" dirty="0"/>
              <a:t>-</a:t>
            </a:r>
            <a:r>
              <a:rPr lang="vi-VN" dirty="0"/>
              <a:t> Triệu chứng da niêm mạc: Da khô:97%. Giảm tiết mồ hôi:89%. Lưỡi lớn và dày:82%. </a:t>
            </a:r>
            <a:endParaRPr lang="en-US" dirty="0"/>
          </a:p>
          <a:p>
            <a:pPr>
              <a:buSzPct val="70000"/>
            </a:pPr>
            <a:r>
              <a:rPr lang="en-US" dirty="0"/>
              <a:t>- </a:t>
            </a:r>
            <a:r>
              <a:rPr lang="vi-VN" dirty="0"/>
              <a:t>Rụng lông: 76%. Xanh tái: 67%. Rụng tóc: 57%. Phù ngoại vi:55%. Giọng khàn: 52%. Điếc: 32%. </a:t>
            </a:r>
            <a:endParaRPr lang="en-US" dirty="0"/>
          </a:p>
          <a:p>
            <a:pPr>
              <a:buSzPct val="70000"/>
            </a:pPr>
            <a:r>
              <a:rPr lang="en-US" dirty="0"/>
              <a:t>-</a:t>
            </a:r>
            <a:r>
              <a:rPr lang="vi-VN" dirty="0"/>
              <a:t> Triệu chứng tiêu hóa: Táo bón dai dẳng: 23%. </a:t>
            </a:r>
            <a:endParaRPr lang="en-US" dirty="0"/>
          </a:p>
          <a:p>
            <a:pPr>
              <a:buSzPct val="70000"/>
            </a:pPr>
            <a:r>
              <a:rPr lang="en-US" dirty="0"/>
              <a:t>- </a:t>
            </a:r>
            <a:r>
              <a:rPr lang="vi-VN" dirty="0"/>
              <a:t>Triệu chứng cơ bắp: Chuột rút (vọp bẻ) &gt; 70%  </a:t>
            </a:r>
            <a:endParaRPr lang="en-US" dirty="0"/>
          </a:p>
          <a:p>
            <a:pPr>
              <a:buSzPct val="70000"/>
            </a:pPr>
            <a:r>
              <a:rPr lang="en-US" dirty="0"/>
              <a:t>- </a:t>
            </a:r>
            <a:r>
              <a:rPr lang="vi-VN" dirty="0"/>
              <a:t>Triệu chứng thần kinh: Lừ đừ (Léthargie): 91%. Nói chậm: 91%. Giảm trí nhớ: 66%. Rối loạn tâm thần: 35%.</a:t>
            </a:r>
            <a:r>
              <a:rPr lang="en-US" b="1" i="1" dirty="0">
                <a:latin typeface="Times New Roman" panose="02020603050405020304" pitchFamily="18" charset="0"/>
                <a:cs typeface="Times New Roman" panose="02020603050405020304" pitchFamily="18" charset="0"/>
              </a:rPr>
              <a:t> </a:t>
            </a:r>
            <a:r>
              <a:rPr lang="vi-VN" b="1" i="1" dirty="0">
                <a:latin typeface="Times New Roman" panose="02020603050405020304" pitchFamily="18" charset="0"/>
                <a:cs typeface="Times New Roman" panose="02020603050405020304" pitchFamily="18" charset="0"/>
              </a:rPr>
              <a:t> </a:t>
            </a:r>
            <a:endParaRPr lang="en-US" b="1" i="1" dirty="0">
              <a:latin typeface="Times New Roman" panose="02020603050405020304" pitchFamily="18" charset="0"/>
              <a:cs typeface="Times New Roman" panose="02020603050405020304" pitchFamily="18" charset="0"/>
            </a:endParaRPr>
          </a:p>
        </p:txBody>
      </p:sp>
      <p:cxnSp>
        <p:nvCxnSpPr>
          <p:cNvPr id="7" name="Straight Arrow Connector 6"/>
          <p:cNvCxnSpPr>
            <a:stCxn id="5" idx="3"/>
            <a:endCxn id="6" idx="1"/>
          </p:cNvCxnSpPr>
          <p:nvPr/>
        </p:nvCxnSpPr>
        <p:spPr>
          <a:xfrm>
            <a:off x="1411704" y="4267200"/>
            <a:ext cx="2265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199" y="1143000"/>
            <a:ext cx="13345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latin typeface="Times New Roman" pitchFamily="18" charset="0"/>
                <a:cs typeface="Times New Roman" pitchFamily="18" charset="0"/>
              </a:rPr>
              <a:t>Hôn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mê</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suy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giáp</a:t>
            </a:r>
            <a:endParaRPr lang="en-US" b="1" i="1" dirty="0">
              <a:latin typeface="Times New Roman" pitchFamily="18" charset="0"/>
              <a:cs typeface="Times New Roman" pitchFamily="18" charset="0"/>
            </a:endParaRPr>
          </a:p>
        </p:txBody>
      </p:sp>
      <p:sp>
        <p:nvSpPr>
          <p:cNvPr id="5" name="Rounded Rectangle 4"/>
          <p:cNvSpPr/>
          <p:nvPr/>
        </p:nvSpPr>
        <p:spPr>
          <a:xfrm>
            <a:off x="1638300" y="76200"/>
            <a:ext cx="7491663" cy="3048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buClrTx/>
              <a:buSzPct val="70000"/>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t</a:t>
            </a:r>
            <a:r>
              <a:rPr lang="vi-VN" dirty="0" smtClean="0"/>
              <a:t>rên </a:t>
            </a:r>
            <a:r>
              <a:rPr lang="vi-VN" dirty="0"/>
              <a:t>bệnh nhân suy giáp điều trị không đầy đủ hoặc không được điều trị, với các yếu tố thuận lợi như: nhiễm trùng, phẩu thuật, chấn thương, nhiễm độc... hoặc ngưng điều trị thyroxine đột </a:t>
            </a:r>
            <a:r>
              <a:rPr lang="vi-VN" dirty="0" smtClean="0"/>
              <a:t>ngột</a:t>
            </a:r>
            <a:r>
              <a:rPr lang="en-US" dirty="0" smtClean="0"/>
              <a:t>.</a:t>
            </a:r>
            <a:r>
              <a:rPr lang="vi-VN" dirty="0"/>
              <a:t> </a:t>
            </a:r>
            <a:r>
              <a:rPr lang="en-US" dirty="0" smtClean="0">
                <a:latin typeface="Times New Roman" pitchFamily="18" charset="0"/>
                <a:cs typeface="Times New Roman" pitchFamily="18" charset="0"/>
              </a:rPr>
              <a:t>T</a:t>
            </a:r>
            <a:r>
              <a:rPr lang="vi-VN" dirty="0" smtClean="0"/>
              <a:t>ỷ </a:t>
            </a:r>
            <a:r>
              <a:rPr lang="vi-VN" dirty="0"/>
              <a:t>lệ tử vong hơn 50</a:t>
            </a:r>
            <a:r>
              <a:rPr lang="vi-VN" dirty="0" smtClean="0"/>
              <a:t>%.</a:t>
            </a:r>
            <a:endParaRPr lang="en-US" dirty="0" smtClean="0"/>
          </a:p>
          <a:p>
            <a:pPr>
              <a:buClrTx/>
              <a:buSzPct val="70000"/>
            </a:pPr>
            <a:r>
              <a:rPr lang="en-US" dirty="0" smtClean="0"/>
              <a:t>-</a:t>
            </a:r>
            <a:r>
              <a:rPr lang="vi-VN" dirty="0" smtClean="0"/>
              <a:t> </a:t>
            </a:r>
            <a:r>
              <a:rPr lang="vi-VN" dirty="0"/>
              <a:t>Thân nhiệt </a:t>
            </a:r>
            <a:r>
              <a:rPr lang="vi-VN" dirty="0" smtClean="0"/>
              <a:t>hạ </a:t>
            </a:r>
            <a:r>
              <a:rPr lang="en-US" dirty="0" smtClean="0"/>
              <a:t>(≤</a:t>
            </a:r>
            <a:r>
              <a:rPr lang="vi-VN" dirty="0" smtClean="0"/>
              <a:t>32-35</a:t>
            </a:r>
            <a:r>
              <a:rPr lang="en-US" baseline="30000" dirty="0" smtClean="0"/>
              <a:t>o</a:t>
            </a:r>
            <a:r>
              <a:rPr lang="vi-VN" dirty="0" smtClean="0"/>
              <a:t>C</a:t>
            </a:r>
            <a:r>
              <a:rPr lang="en-US" dirty="0" smtClean="0"/>
              <a:t>)</a:t>
            </a:r>
            <a:endParaRPr lang="en-US" dirty="0"/>
          </a:p>
          <a:p>
            <a:pPr>
              <a:buClrTx/>
              <a:buSzPct val="70000"/>
            </a:pPr>
            <a:r>
              <a:rPr lang="en-US" dirty="0" smtClean="0"/>
              <a:t>-</a:t>
            </a:r>
            <a:r>
              <a:rPr lang="vi-VN" dirty="0" smtClean="0"/>
              <a:t> Rối </a:t>
            </a:r>
            <a:r>
              <a:rPr lang="vi-VN" dirty="0"/>
              <a:t>loạn hô hấp</a:t>
            </a:r>
            <a:r>
              <a:rPr lang="vi-VN" dirty="0" smtClean="0"/>
              <a:t>, </a:t>
            </a:r>
            <a:r>
              <a:rPr lang="vi-VN" dirty="0"/>
              <a:t>với những đợt ngưng thở, giảm thông khí phế nang. </a:t>
            </a:r>
            <a:endParaRPr lang="en-US" dirty="0" smtClean="0"/>
          </a:p>
          <a:p>
            <a:pPr>
              <a:buClrTx/>
              <a:buSzPct val="70000"/>
            </a:pPr>
            <a:r>
              <a:rPr lang="en-US" dirty="0" smtClean="0"/>
              <a:t>-</a:t>
            </a:r>
            <a:r>
              <a:rPr lang="vi-VN" dirty="0" smtClean="0"/>
              <a:t> </a:t>
            </a:r>
            <a:r>
              <a:rPr lang="en-US" dirty="0" smtClean="0">
                <a:latin typeface="Times New Roman" pitchFamily="18" charset="0"/>
                <a:cs typeface="Times New Roman" pitchFamily="18" charset="0"/>
              </a:rPr>
              <a:t>T</a:t>
            </a:r>
            <a:r>
              <a:rPr lang="vi-VN" dirty="0" smtClean="0"/>
              <a:t>im mạch</a:t>
            </a:r>
            <a:r>
              <a:rPr lang="en-US" dirty="0" smtClean="0"/>
              <a:t>:</a:t>
            </a:r>
            <a:r>
              <a:rPr lang="vi-VN" dirty="0" smtClean="0"/>
              <a:t> </a:t>
            </a:r>
            <a:r>
              <a:rPr lang="vi-VN" dirty="0"/>
              <a:t>nhịp tim chậm, hạ huyết áp, cung lượng tim giảm, tim lớn. </a:t>
            </a:r>
            <a:endParaRPr lang="en-US" dirty="0" smtClean="0"/>
          </a:p>
          <a:p>
            <a:pPr>
              <a:buClrTx/>
              <a:buSzPct val="70000"/>
            </a:pPr>
            <a:r>
              <a:rPr lang="en-US" dirty="0" smtClean="0"/>
              <a:t>-</a:t>
            </a:r>
            <a:r>
              <a:rPr lang="vi-VN" dirty="0" smtClean="0"/>
              <a:t> Xét </a:t>
            </a:r>
            <a:r>
              <a:rPr lang="vi-VN" dirty="0"/>
              <a:t>nghiệm hormone khẳng định bệnh cảnh suy giáp </a:t>
            </a:r>
            <a:endParaRPr lang="en-US" dirty="0"/>
          </a:p>
          <a:p>
            <a:pPr>
              <a:buClrTx/>
              <a:buSzPct val="70000"/>
            </a:pPr>
            <a:r>
              <a:rPr lang="en-US" dirty="0" smtClean="0"/>
              <a:t>- </a:t>
            </a:r>
            <a:r>
              <a:rPr lang="vi-VN" dirty="0" smtClean="0"/>
              <a:t>Trong </a:t>
            </a:r>
            <a:r>
              <a:rPr lang="vi-VN" dirty="0"/>
              <a:t>đợt hôn mê suy giáp ~điện giải đồ máu và nước </a:t>
            </a:r>
            <a:r>
              <a:rPr lang="vi-VN" dirty="0" smtClean="0"/>
              <a:t>tiểu</a:t>
            </a:r>
            <a:r>
              <a:rPr lang="en-US" dirty="0" smtClean="0"/>
              <a:t>:</a:t>
            </a:r>
            <a:r>
              <a:rPr lang="vi-VN" dirty="0" smtClean="0"/>
              <a:t> </a:t>
            </a:r>
            <a:r>
              <a:rPr lang="vi-VN" dirty="0"/>
              <a:t>giảm natri máu, kèm giảm clor, giảm protid máu, gây ứ nước nội bào dễ dẫn đến phù não, glucose máu có thể giảm, ADH tăng</a:t>
            </a:r>
            <a:endParaRPr lang="en-US" b="1" i="1" dirty="0">
              <a:latin typeface="Times New Roman" panose="02020603050405020304" pitchFamily="18" charset="0"/>
              <a:cs typeface="Times New Roman" panose="02020603050405020304" pitchFamily="18" charset="0"/>
            </a:endParaRPr>
          </a:p>
        </p:txBody>
      </p:sp>
      <p:cxnSp>
        <p:nvCxnSpPr>
          <p:cNvPr id="6" name="Straight Arrow Connector 5"/>
          <p:cNvCxnSpPr>
            <a:stCxn id="4" idx="3"/>
            <a:endCxn id="5" idx="1"/>
          </p:cNvCxnSpPr>
          <p:nvPr/>
        </p:nvCxnSpPr>
        <p:spPr>
          <a:xfrm>
            <a:off x="1411704" y="1600200"/>
            <a:ext cx="2265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ounded Rectangle 7"/>
          <p:cNvSpPr/>
          <p:nvPr/>
        </p:nvSpPr>
        <p:spPr>
          <a:xfrm>
            <a:off x="77199" y="4533900"/>
            <a:ext cx="13345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latin typeface="Times New Roman" pitchFamily="18" charset="0"/>
                <a:cs typeface="Times New Roman" pitchFamily="18" charset="0"/>
              </a:rPr>
              <a:t>Cận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lâm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sàng</a:t>
            </a:r>
            <a:endParaRPr lang="en-US" b="1" i="1" dirty="0">
              <a:latin typeface="Times New Roman" pitchFamily="18" charset="0"/>
              <a:cs typeface="Times New Roman" pitchFamily="18" charset="0"/>
            </a:endParaRPr>
          </a:p>
        </p:txBody>
      </p:sp>
      <p:sp>
        <p:nvSpPr>
          <p:cNvPr id="9" name="Rounded Rectangle 8"/>
          <p:cNvSpPr/>
          <p:nvPr/>
        </p:nvSpPr>
        <p:spPr>
          <a:xfrm>
            <a:off x="1637301" y="3352800"/>
            <a:ext cx="7491663" cy="3276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buClrTx/>
              <a:buSzPct val="70000"/>
            </a:pPr>
            <a:r>
              <a:rPr lang="en-US" dirty="0" smtClean="0"/>
              <a:t>- </a:t>
            </a:r>
            <a:r>
              <a:rPr lang="vi-VN" dirty="0" smtClean="0"/>
              <a:t>Ảnh </a:t>
            </a:r>
            <a:r>
              <a:rPr lang="vi-VN" dirty="0"/>
              <a:t>hưởng </a:t>
            </a:r>
            <a:r>
              <a:rPr lang="vi-VN" dirty="0" smtClean="0"/>
              <a:t>lên </a:t>
            </a:r>
            <a:r>
              <a:rPr lang="vi-VN" dirty="0"/>
              <a:t>chuyển hóa và tổ chức ngoại vi: Chuyển hóa cơ bản giảm </a:t>
            </a:r>
            <a:r>
              <a:rPr lang="en-US" dirty="0"/>
              <a:t>&lt;</a:t>
            </a:r>
            <a:r>
              <a:rPr lang="vi-VN" dirty="0" smtClean="0"/>
              <a:t>10</a:t>
            </a:r>
            <a:r>
              <a:rPr lang="vi-VN" dirty="0"/>
              <a:t>% so với bình thường… </a:t>
            </a:r>
            <a:endParaRPr lang="en-US" dirty="0" smtClean="0"/>
          </a:p>
          <a:p>
            <a:pPr>
              <a:buClrTx/>
              <a:buSzPct val="70000"/>
            </a:pPr>
            <a:r>
              <a:rPr lang="vi-VN" dirty="0" smtClean="0"/>
              <a:t>- Định </a:t>
            </a:r>
            <a:r>
              <a:rPr lang="vi-VN" dirty="0"/>
              <a:t>lượng hormone giáp lưu hành: Iode toàn phần </a:t>
            </a:r>
            <a:r>
              <a:rPr lang="vi-VN" dirty="0" smtClean="0"/>
              <a:t>(trong </a:t>
            </a:r>
            <a:r>
              <a:rPr lang="vi-VN" dirty="0"/>
              <a:t>hormone) &lt; </a:t>
            </a:r>
            <a:r>
              <a:rPr lang="vi-VN" dirty="0" smtClean="0"/>
              <a:t>4(g/100ml</a:t>
            </a:r>
            <a:r>
              <a:rPr lang="en-US" dirty="0" smtClean="0"/>
              <a:t>)</a:t>
            </a:r>
            <a:r>
              <a:rPr lang="en-US" dirty="0"/>
              <a:t>;</a:t>
            </a:r>
            <a:r>
              <a:rPr lang="vi-VN" dirty="0" smtClean="0"/>
              <a:t> </a:t>
            </a:r>
            <a:r>
              <a:rPr lang="vi-VN" dirty="0"/>
              <a:t>T4 &lt; 3</a:t>
            </a:r>
            <a:r>
              <a:rPr lang="el-GR" dirty="0"/>
              <a:t>μ</a:t>
            </a:r>
            <a:r>
              <a:rPr lang="vi-VN" dirty="0" smtClean="0"/>
              <a:t>g/dl</a:t>
            </a:r>
            <a:r>
              <a:rPr lang="en-US" dirty="0" smtClean="0"/>
              <a:t>;</a:t>
            </a:r>
            <a:r>
              <a:rPr lang="vi-VN" dirty="0" smtClean="0"/>
              <a:t> </a:t>
            </a:r>
            <a:r>
              <a:rPr lang="vi-VN" dirty="0"/>
              <a:t>FT4I </a:t>
            </a:r>
            <a:r>
              <a:rPr lang="vi-VN" dirty="0" smtClean="0"/>
              <a:t>giảm</a:t>
            </a:r>
            <a:r>
              <a:rPr lang="en-US" dirty="0" smtClean="0"/>
              <a:t>;</a:t>
            </a:r>
            <a:r>
              <a:rPr lang="vi-VN" dirty="0" smtClean="0"/>
              <a:t> </a:t>
            </a:r>
            <a:r>
              <a:rPr lang="vi-VN" dirty="0"/>
              <a:t>T3 &lt; </a:t>
            </a:r>
            <a:r>
              <a:rPr lang="vi-VN" dirty="0" smtClean="0"/>
              <a:t>80mg/dl</a:t>
            </a:r>
            <a:r>
              <a:rPr lang="en-US" dirty="0"/>
              <a:t>;</a:t>
            </a:r>
            <a:r>
              <a:rPr lang="vi-VN" dirty="0" smtClean="0"/>
              <a:t> </a:t>
            </a:r>
            <a:r>
              <a:rPr lang="vi-VN" dirty="0"/>
              <a:t>Nếu chỉ T3 giảm đơn độc thì chưa </a:t>
            </a:r>
            <a:r>
              <a:rPr lang="vi-VN" dirty="0" smtClean="0"/>
              <a:t>đủ. </a:t>
            </a:r>
            <a:r>
              <a:rPr lang="vi-VN" dirty="0"/>
              <a:t>FT4 &lt; </a:t>
            </a:r>
            <a:r>
              <a:rPr lang="vi-VN" dirty="0" smtClean="0"/>
              <a:t>0,8(g/dl</a:t>
            </a:r>
            <a:r>
              <a:rPr lang="en-US" dirty="0" smtClean="0"/>
              <a:t>)</a:t>
            </a:r>
            <a:r>
              <a:rPr lang="vi-VN" dirty="0" smtClean="0"/>
              <a:t>. </a:t>
            </a:r>
            <a:endParaRPr lang="en-US" dirty="0" smtClean="0"/>
          </a:p>
          <a:p>
            <a:pPr>
              <a:buClrTx/>
              <a:buSzPct val="70000"/>
            </a:pPr>
            <a:r>
              <a:rPr lang="vi-VN" dirty="0" smtClean="0"/>
              <a:t>- Định </a:t>
            </a:r>
            <a:r>
              <a:rPr lang="vi-VN" dirty="0"/>
              <a:t>lượng TSH: Nếu suy giáp tiên phát </a:t>
            </a:r>
            <a:r>
              <a:rPr lang="vi-VN" dirty="0" smtClean="0"/>
              <a:t>TSH</a:t>
            </a:r>
            <a:r>
              <a:rPr lang="en-US" dirty="0" smtClean="0"/>
              <a:t>:</a:t>
            </a:r>
            <a:r>
              <a:rPr lang="vi-VN" dirty="0" smtClean="0"/>
              <a:t> </a:t>
            </a:r>
            <a:r>
              <a:rPr lang="en-US" dirty="0" smtClean="0"/>
              <a:t>&gt;</a:t>
            </a:r>
            <a:r>
              <a:rPr lang="vi-VN" dirty="0" smtClean="0"/>
              <a:t>10UI/ml</a:t>
            </a:r>
            <a:r>
              <a:rPr lang="en-US" dirty="0" smtClean="0"/>
              <a:t>. </a:t>
            </a:r>
            <a:r>
              <a:rPr lang="vi-VN" dirty="0" smtClean="0"/>
              <a:t>Nếu </a:t>
            </a:r>
            <a:r>
              <a:rPr lang="vi-VN" dirty="0"/>
              <a:t>suy giáp do nguyên nhân ở cao TSH không tăng. </a:t>
            </a:r>
            <a:endParaRPr lang="en-US" dirty="0" smtClean="0"/>
          </a:p>
          <a:p>
            <a:pPr>
              <a:buClrTx/>
              <a:buSzPct val="70000"/>
            </a:pPr>
            <a:r>
              <a:rPr lang="vi-VN" dirty="0" smtClean="0"/>
              <a:t>- </a:t>
            </a:r>
            <a:r>
              <a:rPr lang="vi-VN" dirty="0"/>
              <a:t>Đo độ tập trung iode phóng xạ tại tuyến giáp: Độ tập trung iode phóng xạ </a:t>
            </a:r>
            <a:r>
              <a:rPr lang="en-US" dirty="0"/>
              <a:t>&gt;</a:t>
            </a:r>
            <a:r>
              <a:rPr lang="vi-VN" dirty="0" smtClean="0"/>
              <a:t> </a:t>
            </a:r>
            <a:r>
              <a:rPr lang="vi-VN" dirty="0"/>
              <a:t>5%, 10% và 20% vào các thời điểm 2h, 6h và 24h, có khi thấp hơn nữa (bình thường: 20%, 30%, 40% vào các thời điểm trên). Xạ hình tuyến giáp thấy hình ảnh iode tập trung rời rạc, không đồng chất…</a:t>
            </a:r>
            <a:endParaRPr lang="en-US" b="1" i="1" dirty="0">
              <a:latin typeface="Times New Roman" panose="02020603050405020304" pitchFamily="18" charset="0"/>
              <a:cs typeface="Times New Roman" panose="02020603050405020304" pitchFamily="18" charset="0"/>
            </a:endParaRPr>
          </a:p>
        </p:txBody>
      </p:sp>
      <p:cxnSp>
        <p:nvCxnSpPr>
          <p:cNvPr id="10" name="Straight Arrow Connector 9"/>
          <p:cNvCxnSpPr>
            <a:stCxn id="8" idx="3"/>
            <a:endCxn id="9" idx="1"/>
          </p:cNvCxnSpPr>
          <p:nvPr/>
        </p:nvCxnSpPr>
        <p:spPr>
          <a:xfrm>
            <a:off x="1411704" y="4991100"/>
            <a:ext cx="22559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27636"/>
            <a:ext cx="2053389" cy="269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r>
              <a:rPr lang="en-US" sz="2100" dirty="0">
                <a:latin typeface="Times New Roman" panose="02020603050405020304" pitchFamily="18" charset="0"/>
                <a:cs typeface="Times New Roman" panose="02020603050405020304" pitchFamily="18" charset="0"/>
              </a:rPr>
              <a:t>4</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Chẩn </a:t>
            </a:r>
            <a:r>
              <a:rPr lang="vi-VN" sz="2100" dirty="0" smtClean="0">
                <a:latin typeface="Times New Roman" pitchFamily="18" charset="0"/>
                <a:cs typeface="Times New Roman" pitchFamily="18" charset="0"/>
              </a:rPr>
              <a:t>đoán</a:t>
            </a:r>
            <a:r>
              <a:rPr lang="en-US" sz="2100" dirty="0" smtClean="0">
                <a:latin typeface="Times New Roman" pitchFamily="18" charset="0"/>
                <a:cs typeface="Times New Roman" pitchFamily="18" charset="0"/>
              </a:rPr>
              <a:t>:</a:t>
            </a: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900989" y="304800"/>
            <a:ext cx="7162800" cy="1981200"/>
          </a:xfrm>
          <a:prstGeom prst="rect">
            <a:avLst/>
          </a:prstGeom>
        </p:spPr>
        <p:style>
          <a:lnRef idx="1">
            <a:schemeClr val="accent1"/>
          </a:lnRef>
          <a:fillRef idx="2">
            <a:schemeClr val="accent1"/>
          </a:fillRef>
          <a:effectRef idx="1">
            <a:schemeClr val="accent1"/>
          </a:effectRef>
          <a:fontRef idx="minor">
            <a:schemeClr val="dk1"/>
          </a:fontRef>
        </p:style>
        <p:txBody>
          <a:bodyPr numCol="1" rtlCol="0" anchor="ctr"/>
          <a:lstStyle/>
          <a:p>
            <a:r>
              <a:rPr lang="en-US" dirty="0" smtClean="0"/>
              <a:t>- </a:t>
            </a:r>
            <a:r>
              <a:rPr lang="en-US" dirty="0" smtClean="0">
                <a:latin typeface="Times New Roman" pitchFamily="18" charset="0"/>
                <a:cs typeface="Times New Roman" pitchFamily="18" charset="0"/>
              </a:rPr>
              <a:t>N</a:t>
            </a:r>
            <a:r>
              <a:rPr lang="vi-VN" dirty="0" smtClean="0"/>
              <a:t>hững </a:t>
            </a:r>
            <a:r>
              <a:rPr lang="vi-VN" dirty="0"/>
              <a:t>trường hợp có biểu </a:t>
            </a:r>
            <a:r>
              <a:rPr lang="vi-VN" dirty="0" smtClean="0"/>
              <a:t>hiện</a:t>
            </a:r>
            <a:r>
              <a:rPr lang="en-US" dirty="0" smtClean="0"/>
              <a:t>:</a:t>
            </a:r>
            <a:r>
              <a:rPr lang="en-US" dirty="0" smtClean="0">
                <a:latin typeface="Times New Roman" pitchFamily="18" charset="0"/>
                <a:cs typeface="Times New Roman" pitchFamily="18" charset="0"/>
              </a:rPr>
              <a:t> t</a:t>
            </a:r>
            <a:r>
              <a:rPr lang="vi-VN" dirty="0" smtClean="0"/>
              <a:t>uyến </a:t>
            </a:r>
            <a:r>
              <a:rPr lang="vi-VN" dirty="0"/>
              <a:t>giáp lớn hoặc có điều trị iode phóng xạ hoặc phẫu thuật giáp</a:t>
            </a:r>
            <a:r>
              <a:rPr lang="vi-VN" dirty="0" smtClean="0"/>
              <a:t>.</a:t>
            </a:r>
            <a:r>
              <a:rPr lang="vi-VN" dirty="0" smtClean="0">
                <a:sym typeface="Symbol"/>
              </a:rPr>
              <a:t></a:t>
            </a:r>
            <a:r>
              <a:rPr lang="vi-VN" dirty="0"/>
              <a:t> Cần nghĩ đến suy giáp </a:t>
            </a:r>
            <a:r>
              <a:rPr lang="vi-VN" dirty="0" smtClean="0"/>
              <a:t>trước</a:t>
            </a:r>
            <a:endParaRPr lang="en-US" dirty="0" smtClean="0"/>
          </a:p>
          <a:p>
            <a:r>
              <a:rPr lang="en-US" dirty="0" smtClean="0"/>
              <a:t>-</a:t>
            </a:r>
            <a:r>
              <a:rPr lang="vi-VN" dirty="0" smtClean="0"/>
              <a:t> Nếu </a:t>
            </a:r>
            <a:r>
              <a:rPr lang="vi-VN" dirty="0"/>
              <a:t>nghi ngờ suy giáp tiên phát: TSH là xét nghiêm tốt nhất giúp chẩn đoán xác định… </a:t>
            </a:r>
            <a:endParaRPr lang="en-US" dirty="0" smtClean="0"/>
          </a:p>
          <a:p>
            <a:r>
              <a:rPr lang="en-US" dirty="0" smtClean="0"/>
              <a:t>-</a:t>
            </a:r>
            <a:r>
              <a:rPr lang="vi-VN" dirty="0" smtClean="0"/>
              <a:t> </a:t>
            </a:r>
            <a:r>
              <a:rPr lang="vi-VN" dirty="0"/>
              <a:t>Nếu nghi ngờ suy giáp thứ phát: Do gợi ý thương tổn tuyến yên, TSH thường giảm nhưng có khi bình thường do đó cần định lượng FT4, không nên chỉ dựa vào định lượng TSH để chẩn đoán suy giáp thứ phát. </a:t>
            </a:r>
            <a:endParaRPr lang="en-US" dirty="0"/>
          </a:p>
        </p:txBody>
      </p:sp>
      <p:sp>
        <p:nvSpPr>
          <p:cNvPr id="5" name="Oval 4"/>
          <p:cNvSpPr/>
          <p:nvPr/>
        </p:nvSpPr>
        <p:spPr>
          <a:xfrm>
            <a:off x="76200" y="8763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t>Chẩn đoán xác định</a:t>
            </a:r>
            <a:endParaRPr lang="en-US" b="1" i="1" dirty="0">
              <a:latin typeface="Times New Roman" pitchFamily="18" charset="0"/>
              <a:cs typeface="Times New Roman" pitchFamily="18" charset="0"/>
            </a:endParaRPr>
          </a:p>
        </p:txBody>
      </p:sp>
      <p:cxnSp>
        <p:nvCxnSpPr>
          <p:cNvPr id="6" name="Straight Arrow Connector 5"/>
          <p:cNvCxnSpPr>
            <a:stCxn id="5" idx="6"/>
            <a:endCxn id="4" idx="1"/>
          </p:cNvCxnSpPr>
          <p:nvPr/>
        </p:nvCxnSpPr>
        <p:spPr>
          <a:xfrm>
            <a:off x="1676400" y="1295400"/>
            <a:ext cx="22458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0989" y="2362200"/>
            <a:ext cx="7162800" cy="1981200"/>
          </a:xfrm>
          <a:prstGeom prst="rect">
            <a:avLst/>
          </a:prstGeom>
        </p:spPr>
        <p:style>
          <a:lnRef idx="1">
            <a:schemeClr val="accent1"/>
          </a:lnRef>
          <a:fillRef idx="2">
            <a:schemeClr val="accent1"/>
          </a:fillRef>
          <a:effectRef idx="1">
            <a:schemeClr val="accent1"/>
          </a:effectRef>
          <a:fontRef idx="minor">
            <a:schemeClr val="dk1"/>
          </a:fontRef>
        </p:style>
        <p:txBody>
          <a:bodyPr numCol="1" rtlCol="0" anchor="ctr"/>
          <a:lstStyle/>
          <a:p>
            <a:r>
              <a:rPr lang="en-US" dirty="0" smtClean="0"/>
              <a:t>-</a:t>
            </a:r>
            <a:r>
              <a:rPr lang="vi-VN" dirty="0" smtClean="0"/>
              <a:t> </a:t>
            </a:r>
            <a:r>
              <a:rPr lang="vi-VN" dirty="0"/>
              <a:t>Tuổi </a:t>
            </a:r>
            <a:r>
              <a:rPr lang="vi-VN" dirty="0" smtClean="0"/>
              <a:t>già:</a:t>
            </a:r>
            <a:r>
              <a:rPr lang="en-US" dirty="0" smtClean="0"/>
              <a:t> </a:t>
            </a:r>
            <a:r>
              <a:rPr lang="vi-VN" dirty="0" smtClean="0"/>
              <a:t>biểu </a:t>
            </a:r>
            <a:r>
              <a:rPr lang="vi-VN" dirty="0"/>
              <a:t>hiện chậm chạp về tinh thần và thể chất... Các biểu hiện trên cũng có thể có một phần do giảm hoạt giáp. </a:t>
            </a:r>
            <a:endParaRPr lang="en-US" dirty="0" smtClean="0"/>
          </a:p>
          <a:p>
            <a:r>
              <a:rPr lang="en-US" dirty="0" smtClean="0"/>
              <a:t>-</a:t>
            </a:r>
            <a:r>
              <a:rPr lang="vi-VN" dirty="0" smtClean="0"/>
              <a:t> Suy </a:t>
            </a:r>
            <a:r>
              <a:rPr lang="vi-VN" dirty="0"/>
              <a:t>thận mạn: urê, créatinin máu tăng... </a:t>
            </a:r>
            <a:endParaRPr lang="en-US" dirty="0" smtClean="0"/>
          </a:p>
          <a:p>
            <a:r>
              <a:rPr lang="en-US" dirty="0" smtClean="0"/>
              <a:t>- </a:t>
            </a:r>
            <a:r>
              <a:rPr lang="vi-VN" dirty="0" smtClean="0"/>
              <a:t>Hội </a:t>
            </a:r>
            <a:r>
              <a:rPr lang="vi-VN" dirty="0"/>
              <a:t>chứng thận hư: Phù, thiếu máu, cholesterol máu tăng... </a:t>
            </a:r>
            <a:endParaRPr lang="en-US" dirty="0" smtClean="0"/>
          </a:p>
          <a:p>
            <a:r>
              <a:rPr lang="en-US" dirty="0" smtClean="0"/>
              <a:t>-</a:t>
            </a:r>
            <a:r>
              <a:rPr lang="vi-VN" dirty="0" smtClean="0"/>
              <a:t> </a:t>
            </a:r>
            <a:r>
              <a:rPr lang="vi-VN" dirty="0"/>
              <a:t>Bệnh Langdon Down: Trí tuệ, tay chân kém phát triển... </a:t>
            </a:r>
            <a:endParaRPr lang="en-US" dirty="0" smtClean="0"/>
          </a:p>
          <a:p>
            <a:r>
              <a:rPr lang="en-US" dirty="0" smtClean="0"/>
              <a:t> -</a:t>
            </a:r>
            <a:r>
              <a:rPr lang="vi-VN" dirty="0" smtClean="0"/>
              <a:t> </a:t>
            </a:r>
            <a:r>
              <a:rPr lang="vi-VN" dirty="0"/>
              <a:t>Thiếu máu, suy dinh dưỡng: Da tái, phù nhẹ, tóc lông có thể rụng </a:t>
            </a:r>
            <a:endParaRPr lang="en-US" dirty="0" smtClean="0"/>
          </a:p>
          <a:p>
            <a:r>
              <a:rPr lang="en-US" dirty="0"/>
              <a:t>-</a:t>
            </a:r>
            <a:r>
              <a:rPr lang="vi-VN" dirty="0" smtClean="0"/>
              <a:t> </a:t>
            </a:r>
            <a:r>
              <a:rPr lang="vi-VN" dirty="0"/>
              <a:t>Béo phì: Tăng cân, nặng nề trong vận động...</a:t>
            </a:r>
            <a:endParaRPr lang="en-US" dirty="0"/>
          </a:p>
        </p:txBody>
      </p:sp>
      <p:sp>
        <p:nvSpPr>
          <p:cNvPr id="8" name="Oval 7"/>
          <p:cNvSpPr/>
          <p:nvPr/>
        </p:nvSpPr>
        <p:spPr>
          <a:xfrm>
            <a:off x="76200" y="29337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t>Chẩn đoán phân biệt</a:t>
            </a:r>
            <a:endParaRPr lang="en-US" b="1" i="1" dirty="0">
              <a:latin typeface="Times New Roman" pitchFamily="18" charset="0"/>
              <a:cs typeface="Times New Roman" pitchFamily="18" charset="0"/>
            </a:endParaRPr>
          </a:p>
        </p:txBody>
      </p:sp>
      <p:cxnSp>
        <p:nvCxnSpPr>
          <p:cNvPr id="9" name="Straight Arrow Connector 8"/>
          <p:cNvCxnSpPr>
            <a:stCxn id="8" idx="6"/>
            <a:endCxn id="7" idx="1"/>
          </p:cNvCxnSpPr>
          <p:nvPr/>
        </p:nvCxnSpPr>
        <p:spPr>
          <a:xfrm>
            <a:off x="1676400" y="3352800"/>
            <a:ext cx="22458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80212" y="0"/>
            <a:ext cx="6701588" cy="6629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endParaRPr lang="en-US" sz="2100" dirty="0" smtClean="0">
              <a:latin typeface="Times New Roman" pitchFamily="18" charset="0"/>
              <a:cs typeface="Times New Roman" pitchFamily="18" charset="0"/>
            </a:endParaRPr>
          </a:p>
          <a:p>
            <a:pPr marL="0" indent="0">
              <a:buClrTx/>
              <a:buSzPct val="70000"/>
              <a:buFont typeface="Wingdings 2"/>
              <a:buNone/>
            </a:pPr>
            <a:r>
              <a:rPr lang="en-US" sz="2100" dirty="0" smtClean="0">
                <a:latin typeface="Times New Roman" pitchFamily="18" charset="0"/>
                <a:cs typeface="Times New Roman" pitchFamily="18" charset="0"/>
              </a:rPr>
              <a:t>5. </a:t>
            </a:r>
            <a:r>
              <a:rPr lang="en-US" sz="2100" dirty="0" err="1" smtClean="0">
                <a:latin typeface="Times New Roman" pitchFamily="18" charset="0"/>
                <a:cs typeface="Times New Roman" pitchFamily="18" charset="0"/>
              </a:rPr>
              <a:t>Điều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trị</a:t>
            </a:r>
            <a:r>
              <a:rPr lang="en-US" sz="2100" dirty="0" smtClean="0">
                <a:latin typeface="Times New Roman" pitchFamily="18" charset="0"/>
                <a:cs typeface="Times New Roman" pitchFamily="18" charset="0"/>
              </a:rPr>
              <a:t>: </a:t>
            </a:r>
          </a:p>
          <a:p>
            <a:pPr marL="0" indent="0">
              <a:buClrTx/>
              <a:buSzPct val="70000"/>
              <a:buFont typeface="Wingdings 2"/>
              <a:buNone/>
            </a:pPr>
            <a:r>
              <a:rPr lang="en-US" sz="2100" dirty="0" smtClean="0">
                <a:latin typeface="Times New Roman" pitchFamily="18" charset="0"/>
                <a:cs typeface="Times New Roman" pitchFamily="18" charset="0"/>
              </a:rPr>
              <a:t>a.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tắc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trường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hợp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giáp</a:t>
            </a: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cần được điều trị ngoại trừ các thể suy giáp chỉ có biểu hiện các dấu sinh học nhẹ</a:t>
            </a:r>
            <a:r>
              <a:rPr lang="en-US" sz="2100" dirty="0" smtClean="0">
                <a:latin typeface="Times New Roman" pitchFamily="18" charset="0"/>
                <a:cs typeface="Times New Roman" pitchFamily="18" charset="0"/>
              </a:rPr>
              <a:t>.</a:t>
            </a:r>
          </a:p>
          <a:p>
            <a:pPr marL="0" indent="0">
              <a:buClrTx/>
              <a:buSzPct val="70000"/>
              <a:buFont typeface="Wingdings 2"/>
              <a:buNone/>
            </a:pP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Thuốc</a:t>
            </a:r>
            <a:r>
              <a:rPr lang="en-US" sz="2100" dirty="0" smtClean="0">
                <a:latin typeface="Times New Roman" pitchFamily="18" charset="0"/>
                <a:cs typeface="Times New Roman" pitchFamily="18" charset="0"/>
              </a:rPr>
              <a:t> Hormone </a:t>
            </a:r>
            <a:r>
              <a:rPr lang="en-US" sz="2100" dirty="0" err="1" smtClean="0">
                <a:latin typeface="Times New Roman" pitchFamily="18" charset="0"/>
                <a:cs typeface="Times New Roman" pitchFamily="18" charset="0"/>
              </a:rPr>
              <a:t>giáp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chế</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từ</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tuyến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giáp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súc</a:t>
            </a:r>
            <a:r>
              <a:rPr lang="en-US" sz="2100" dirty="0" smtClean="0">
                <a:latin typeface="Times New Roman" pitchFamily="18" charset="0"/>
                <a:cs typeface="Times New Roman" pitchFamily="18" charset="0"/>
              </a:rPr>
              <a:t>.</a:t>
            </a: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729338"/>
            <a:ext cx="3124200" cy="234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381" r="10880"/>
          <a:stretch/>
        </p:blipFill>
        <p:spPr bwMode="auto">
          <a:xfrm>
            <a:off x="6075947" y="542925"/>
            <a:ext cx="3068053"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40"/>
          <a:stretch/>
        </p:blipFill>
        <p:spPr bwMode="auto">
          <a:xfrm>
            <a:off x="0" y="729338"/>
            <a:ext cx="3267825" cy="213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399" y="76200"/>
            <a:ext cx="8915401" cy="6629400"/>
          </a:xfrm>
        </p:spPr>
        <p:txBody>
          <a:bodyPr>
            <a:noAutofit/>
          </a:bodyPr>
          <a:lstStyle/>
          <a:p>
            <a:pPr marL="0" indent="0">
              <a:buClrTx/>
              <a:buSzPct val="70000"/>
              <a:buNone/>
            </a:pPr>
            <a:r>
              <a:rPr lang="en-US" sz="2100" dirty="0" smtClean="0">
                <a:latin typeface="Times New Roman" pitchFamily="18" charset="0"/>
                <a:cs typeface="Times New Roman" pitchFamily="18" charset="0"/>
              </a:rPr>
              <a:t>- Hormone </a:t>
            </a:r>
            <a:r>
              <a:rPr lang="en-US" sz="2100" dirty="0" err="1">
                <a:latin typeface="Times New Roman" pitchFamily="18" charset="0"/>
                <a:cs typeface="Times New Roman" pitchFamily="18" charset="0"/>
              </a:rPr>
              <a:t>giáp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tổng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hợp</a:t>
            </a:r>
            <a:r>
              <a:rPr lang="en-US" sz="2100" dirty="0" smtClean="0">
                <a:latin typeface="Times New Roman" pitchFamily="18" charset="0"/>
                <a:cs typeface="Times New Roman" pitchFamily="18" charset="0"/>
              </a:rPr>
              <a:t>:</a:t>
            </a:r>
            <a:r>
              <a:rPr lang="en-US" sz="2400" dirty="0"/>
              <a:t> </a:t>
            </a:r>
            <a:r>
              <a:rPr lang="en-US" sz="2100" dirty="0">
                <a:latin typeface="Times New Roman" pitchFamily="18" charset="0"/>
                <a:cs typeface="Times New Roman" pitchFamily="18" charset="0"/>
              </a:rPr>
              <a:t>Levothyroxine(LT4); </a:t>
            </a:r>
            <a:r>
              <a:rPr lang="en-US" sz="2100" dirty="0" err="1" smtClean="0">
                <a:latin typeface="Times New Roman" pitchFamily="18" charset="0"/>
                <a:cs typeface="Times New Roman" pitchFamily="18" charset="0"/>
              </a:rPr>
              <a:t>Liothyronine</a:t>
            </a:r>
            <a:r>
              <a:rPr lang="en-US" sz="2100" dirty="0" smtClean="0">
                <a:latin typeface="Times New Roman" pitchFamily="18" charset="0"/>
                <a:cs typeface="Times New Roman" pitchFamily="18" charset="0"/>
              </a:rPr>
              <a:t>(LT3); </a:t>
            </a:r>
            <a:r>
              <a:rPr lang="en-US" sz="2100" dirty="0">
                <a:latin typeface="Times New Roman" pitchFamily="18" charset="0"/>
                <a:cs typeface="Times New Roman" pitchFamily="18" charset="0"/>
              </a:rPr>
              <a:t>LT4 </a:t>
            </a:r>
            <a:r>
              <a:rPr lang="en-US" sz="2100" dirty="0" err="1">
                <a:latin typeface="Times New Roman" pitchFamily="18" charset="0"/>
                <a:cs typeface="Times New Roman" pitchFamily="18" charset="0"/>
              </a:rPr>
              <a:t>phối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hợp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LT3 (</a:t>
            </a:r>
            <a:r>
              <a:rPr lang="en-US" sz="2100" dirty="0" err="1" smtClean="0">
                <a:latin typeface="Times New Roman" pitchFamily="18" charset="0"/>
                <a:cs typeface="Times New Roman" pitchFamily="18" charset="0"/>
              </a:rPr>
              <a:t>Euthyral</a:t>
            </a:r>
            <a:r>
              <a:rPr lang="en-US" sz="2100" dirty="0" smtClean="0">
                <a:latin typeface="Times New Roman" pitchFamily="18" charset="0"/>
                <a:cs typeface="Times New Roman" pitchFamily="18" charset="0"/>
              </a:rPr>
              <a:t>)</a:t>
            </a:r>
          </a:p>
          <a:p>
            <a:pPr marL="0" indent="0">
              <a:buClrTx/>
              <a:buSzPct val="70000"/>
              <a:buNone/>
            </a:pPr>
            <a:endParaRPr lang="en-US" sz="2100" b="1" i="1"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b="1" i="1" dirty="0">
              <a:latin typeface="Times New Roman" panose="02020603050405020304" pitchFamily="18" charset="0"/>
              <a:cs typeface="Times New Roman" panose="02020603050405020304" pitchFamily="18" charset="0"/>
            </a:endParaRPr>
          </a:p>
          <a:p>
            <a:pPr marL="0" indent="0">
              <a:buClrTx/>
              <a:buSzPct val="70000"/>
              <a:buNone/>
            </a:pPr>
            <a:endParaRPr lang="en-US" sz="2100" b="1" i="1"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b="1" i="1" dirty="0">
              <a:latin typeface="Times New Roman" panose="02020603050405020304" pitchFamily="18" charset="0"/>
              <a:cs typeface="Times New Roman" panose="02020603050405020304" pitchFamily="18" charset="0"/>
            </a:endParaRPr>
          </a:p>
          <a:p>
            <a:pPr marL="0" indent="0">
              <a:buClrTx/>
              <a:buSzPct val="70000"/>
              <a:buNone/>
            </a:pPr>
            <a:endParaRPr lang="en-US" sz="2100" b="1" i="1"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itchFamily="18" charset="0"/>
                <a:cs typeface="Times New Roman" pitchFamily="18" charset="0"/>
              </a:rPr>
              <a:t>b. </a:t>
            </a:r>
            <a:r>
              <a:rPr lang="en-US" sz="2100" dirty="0" err="1" smtClean="0">
                <a:latin typeface="Times New Roman" pitchFamily="18" charset="0"/>
                <a:cs typeface="Times New Roman" pitchFamily="18" charset="0"/>
              </a:rPr>
              <a:t>Điều</a:t>
            </a:r>
            <a:r>
              <a:rPr lang="en-US" sz="2100" dirty="0" smtClean="0">
                <a:latin typeface="Times New Roman" pitchFamily="18" charset="0"/>
                <a:cs typeface="Times New Roman" pitchFamily="18" charset="0"/>
              </a:rPr>
              <a:t> </a:t>
            </a:r>
            <a:r>
              <a:rPr lang="en-US" sz="2100" dirty="0" err="1">
                <a:latin typeface="Times New Roman" pitchFamily="18" charset="0"/>
                <a:cs typeface="Times New Roman" pitchFamily="18" charset="0"/>
              </a:rPr>
              <a:t>trị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triệu</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chứng</a:t>
            </a:r>
            <a:r>
              <a:rPr lang="en-US" sz="2100" dirty="0" smtClean="0">
                <a:latin typeface="Times New Roman" pitchFamily="18" charset="0"/>
                <a:cs typeface="Times New Roman" pitchFamily="18" charset="0"/>
              </a:rPr>
              <a:t>:</a:t>
            </a:r>
          </a:p>
          <a:p>
            <a:pPr marL="0" indent="0">
              <a:buClrTx/>
              <a:buSzPct val="70000"/>
              <a:buNone/>
            </a:pPr>
            <a:r>
              <a:rPr lang="vi-VN" sz="2100" dirty="0" smtClean="0"/>
              <a:t>-</a:t>
            </a:r>
            <a:r>
              <a:rPr lang="en-US" sz="2100" dirty="0" smtClean="0"/>
              <a:t> </a:t>
            </a:r>
            <a:r>
              <a:rPr lang="vi-VN" sz="2100" dirty="0" smtClean="0"/>
              <a:t>Hỗ </a:t>
            </a:r>
            <a:r>
              <a:rPr lang="vi-VN" sz="2100" dirty="0"/>
              <a:t>trợ hô </a:t>
            </a:r>
            <a:r>
              <a:rPr lang="vi-VN" sz="2100" dirty="0" smtClean="0"/>
              <a:t>hấp</a:t>
            </a:r>
            <a:r>
              <a:rPr lang="en-US" sz="2100" dirty="0" smtClean="0"/>
              <a:t>: </a:t>
            </a:r>
            <a:r>
              <a:rPr lang="vi-VN" sz="2100" dirty="0" smtClean="0"/>
              <a:t>oxy </a:t>
            </a:r>
            <a:r>
              <a:rPr lang="vi-VN" sz="2100" dirty="0"/>
              <a:t>liệu pháp, đặt nội khí quản, giúp thở, đồng thời điều trị tình trạnh truỵ </a:t>
            </a:r>
            <a:r>
              <a:rPr lang="vi-VN" sz="2100" dirty="0" smtClean="0"/>
              <a:t>mạch. </a:t>
            </a:r>
            <a:r>
              <a:rPr lang="vi-VN" sz="2100" dirty="0"/>
              <a:t>Nhanh chóng xác định </a:t>
            </a:r>
            <a:r>
              <a:rPr lang="vi-VN" sz="2100" dirty="0" smtClean="0"/>
              <a:t>TSH</a:t>
            </a:r>
            <a:r>
              <a:rPr lang="vi-VN" sz="2100" dirty="0"/>
              <a:t>, FT4 trước khi cho thyroxine</a:t>
            </a:r>
            <a:r>
              <a:rPr lang="vi-VN" sz="2100" dirty="0" smtClean="0"/>
              <a:t>.</a:t>
            </a:r>
            <a:endParaRPr lang="en-US" sz="2100" dirty="0" smtClean="0"/>
          </a:p>
          <a:p>
            <a:pPr marL="0" indent="0">
              <a:buClrTx/>
              <a:buSzPct val="70000"/>
              <a:buNone/>
            </a:pPr>
            <a:r>
              <a:rPr lang="vi-VN" sz="2100" dirty="0" smtClean="0"/>
              <a:t> </a:t>
            </a:r>
            <a:r>
              <a:rPr lang="vi-VN" sz="2100" dirty="0"/>
              <a:t>- Sưởi ấm từ từ ở nhiệt độ phòng là </a:t>
            </a:r>
            <a:r>
              <a:rPr lang="vi-VN" sz="2100" dirty="0" smtClean="0"/>
              <a:t>22</a:t>
            </a:r>
            <a:r>
              <a:rPr lang="en-US" sz="2100" baseline="30000" dirty="0" smtClean="0"/>
              <a:t>o</a:t>
            </a:r>
            <a:r>
              <a:rPr lang="vi-VN" sz="2100" dirty="0" smtClean="0"/>
              <a:t>C</a:t>
            </a:r>
            <a:r>
              <a:rPr lang="vi-VN" sz="2100" dirty="0"/>
              <a:t>. </a:t>
            </a:r>
            <a:r>
              <a:rPr lang="en-US" sz="2100" dirty="0" smtClean="0"/>
              <a:t>(</a:t>
            </a:r>
            <a:r>
              <a:rPr lang="vi-VN" sz="2100" dirty="0" smtClean="0"/>
              <a:t>Sưởi </a:t>
            </a:r>
            <a:r>
              <a:rPr lang="vi-VN" sz="2100" dirty="0"/>
              <a:t>ấm nhanh </a:t>
            </a:r>
            <a:r>
              <a:rPr lang="vi-VN" sz="2100" dirty="0" smtClean="0"/>
              <a:t>làm </a:t>
            </a:r>
            <a:r>
              <a:rPr lang="vi-VN" sz="2100" dirty="0"/>
              <a:t>nặng tình trạng trụy mạch và rung </a:t>
            </a:r>
            <a:r>
              <a:rPr lang="vi-VN" sz="2100" dirty="0" smtClean="0"/>
              <a:t>thất</a:t>
            </a:r>
            <a:r>
              <a:rPr lang="en-US" sz="2100" dirty="0" smtClean="0"/>
              <a:t>)</a:t>
            </a:r>
            <a:r>
              <a:rPr lang="vi-VN" sz="2100" dirty="0" smtClean="0"/>
              <a:t>. </a:t>
            </a:r>
            <a:r>
              <a:rPr lang="vi-VN" sz="2100" dirty="0"/>
              <a:t>Bù nước điện giải, glucose. </a:t>
            </a:r>
            <a:endParaRPr lang="en-US" sz="2100" dirty="0" smtClean="0"/>
          </a:p>
          <a:p>
            <a:pPr marL="0" indent="0">
              <a:buClrTx/>
              <a:buSzPct val="70000"/>
              <a:buNone/>
            </a:pPr>
            <a:r>
              <a:rPr lang="vi-VN" sz="2100" dirty="0" smtClean="0"/>
              <a:t>-</a:t>
            </a:r>
            <a:r>
              <a:rPr lang="en-US" sz="2100" dirty="0" smtClean="0"/>
              <a:t> </a:t>
            </a:r>
            <a:r>
              <a:rPr lang="vi-VN" sz="2100" dirty="0" smtClean="0"/>
              <a:t>Thyroxine:</a:t>
            </a:r>
            <a:r>
              <a:rPr lang="en-US" sz="2100" dirty="0" err="1" smtClean="0">
                <a:latin typeface="Times New Roman" pitchFamily="18" charset="0"/>
                <a:cs typeface="Times New Roman" pitchFamily="18" charset="0"/>
              </a:rPr>
              <a:t>tiêm</a:t>
            </a:r>
            <a:r>
              <a:rPr lang="vi-VN" sz="2100" dirty="0" smtClean="0"/>
              <a:t> </a:t>
            </a:r>
            <a:r>
              <a:rPr lang="vi-VN" sz="2100" dirty="0"/>
              <a:t>50-100</a:t>
            </a:r>
            <a:r>
              <a:rPr lang="el-GR" sz="2100" dirty="0"/>
              <a:t>μ</a:t>
            </a:r>
            <a:r>
              <a:rPr lang="vi-VN" sz="2100" dirty="0" smtClean="0"/>
              <a:t>g</a:t>
            </a:r>
            <a:r>
              <a:rPr lang="en-US" sz="2100" dirty="0" smtClean="0"/>
              <a:t>/</a:t>
            </a:r>
            <a:r>
              <a:rPr lang="vi-VN" sz="2100" dirty="0" smtClean="0"/>
              <a:t>6-8giờ</a:t>
            </a:r>
            <a:r>
              <a:rPr lang="en-US" sz="2100" dirty="0" smtClean="0"/>
              <a:t>/</a:t>
            </a:r>
            <a:r>
              <a:rPr lang="vi-VN" sz="2100" dirty="0" smtClean="0"/>
              <a:t>24 </a:t>
            </a:r>
            <a:r>
              <a:rPr lang="vi-VN" sz="2100" dirty="0"/>
              <a:t>giờ, sau đó 75-100</a:t>
            </a:r>
            <a:r>
              <a:rPr lang="el-GR" sz="2100" dirty="0"/>
              <a:t>μ</a:t>
            </a:r>
            <a:r>
              <a:rPr lang="vi-VN" sz="2100" dirty="0" smtClean="0"/>
              <a:t>g/ngày</a:t>
            </a:r>
            <a:r>
              <a:rPr lang="en-US" sz="2100" dirty="0"/>
              <a:t> </a:t>
            </a:r>
            <a:r>
              <a:rPr lang="vi-VN" sz="2100" dirty="0" smtClean="0"/>
              <a:t>cho </a:t>
            </a:r>
            <a:r>
              <a:rPr lang="vi-VN" sz="2100" dirty="0"/>
              <a:t>đến khi uống được. Điều trị hormone thay </a:t>
            </a:r>
            <a:r>
              <a:rPr lang="vi-VN" sz="2100" dirty="0" smtClean="0"/>
              <a:t>thế</a:t>
            </a:r>
            <a:r>
              <a:rPr lang="en-US" sz="2100" dirty="0" smtClean="0"/>
              <a:t>. </a:t>
            </a:r>
            <a:r>
              <a:rPr lang="vi-VN" sz="2100" dirty="0" smtClean="0"/>
              <a:t>Cần </a:t>
            </a:r>
            <a:r>
              <a:rPr lang="vi-VN" sz="2100" dirty="0"/>
              <a:t>theo dõi kỹ về tim mạch </a:t>
            </a:r>
            <a:r>
              <a:rPr lang="vi-VN" sz="2100" dirty="0" smtClean="0"/>
              <a:t>phát </a:t>
            </a:r>
            <a:r>
              <a:rPr lang="vi-VN" sz="2100" dirty="0"/>
              <a:t>hiện tác dụng không mong muốn trên tim do thyroxine</a:t>
            </a:r>
            <a:r>
              <a:rPr lang="vi-VN" sz="2100" dirty="0" smtClean="0"/>
              <a:t>.</a:t>
            </a:r>
            <a:endParaRPr lang="en-US" sz="2100" dirty="0" smtClean="0"/>
          </a:p>
          <a:p>
            <a:pPr marL="0" indent="0">
              <a:buClrTx/>
              <a:buSzPct val="70000"/>
              <a:buNone/>
            </a:pPr>
            <a:r>
              <a:rPr lang="vi-VN" sz="2100" dirty="0" smtClean="0"/>
              <a:t>- </a:t>
            </a:r>
            <a:r>
              <a:rPr lang="vi-VN" sz="2100" dirty="0"/>
              <a:t>Hydrocortisone</a:t>
            </a:r>
            <a:r>
              <a:rPr lang="vi-VN" sz="2100" dirty="0" smtClean="0"/>
              <a:t>:</a:t>
            </a:r>
            <a:r>
              <a:rPr lang="en-US" sz="2100" dirty="0" smtClean="0"/>
              <a:t> </a:t>
            </a:r>
            <a:r>
              <a:rPr lang="vi-VN" sz="2100" dirty="0" smtClean="0"/>
              <a:t>100mg </a:t>
            </a:r>
            <a:r>
              <a:rPr lang="vi-VN" sz="2100" dirty="0"/>
              <a:t>tĩnh mạch </a:t>
            </a:r>
            <a:r>
              <a:rPr lang="vi-VN" sz="2100" dirty="0" smtClean="0"/>
              <a:t>sau đó </a:t>
            </a:r>
            <a:r>
              <a:rPr lang="vi-VN" sz="2100" dirty="0"/>
              <a:t>tiêm bắp </a:t>
            </a:r>
            <a:r>
              <a:rPr lang="vi-VN" sz="2100" dirty="0" smtClean="0"/>
              <a:t>50mg</a:t>
            </a:r>
            <a:r>
              <a:rPr lang="en-US" sz="2100" dirty="0" smtClean="0"/>
              <a:t>/</a:t>
            </a:r>
            <a:r>
              <a:rPr lang="vi-VN" sz="2100" dirty="0" smtClean="0"/>
              <a:t>8h </a:t>
            </a:r>
            <a:r>
              <a:rPr lang="vi-VN" sz="2100" dirty="0"/>
              <a:t>trong đợt cấp, tiếp đó tùy tiến triển có thể giảm bớt liều lượng</a:t>
            </a:r>
            <a:endParaRPr lang="en-US" sz="21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599" y="533400"/>
            <a:ext cx="8915401" cy="6629400"/>
          </a:xfrm>
        </p:spPr>
        <p:txBody>
          <a:bodyPr>
            <a:no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1. </a:t>
            </a:r>
            <a:r>
              <a:rPr lang="en-US" sz="2100" dirty="0" err="1" smtClean="0">
                <a:latin typeface="Times New Roman" panose="02020603050405020304" pitchFamily="18" charset="0"/>
                <a:cs typeface="Times New Roman" panose="02020603050405020304" pitchFamily="18" charset="0"/>
              </a:rPr>
              <a:t>Định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nghĩa</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endParaRPr lang="en-US" sz="2500" dirty="0" smtClean="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2.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a:t>
            </a:r>
          </a:p>
        </p:txBody>
      </p:sp>
      <p:sp>
        <p:nvSpPr>
          <p:cNvPr id="4" name="Title 1"/>
          <p:cNvSpPr>
            <a:spLocks noGrp="1"/>
          </p:cNvSpPr>
          <p:nvPr>
            <p:ph type="title"/>
          </p:nvPr>
        </p:nvSpPr>
        <p:spPr>
          <a:xfrm>
            <a:off x="914400" y="0"/>
            <a:ext cx="7772400" cy="639762"/>
          </a:xfrm>
        </p:spPr>
        <p:txBody>
          <a:bodyPr>
            <a:normAutofit/>
          </a:bodyPr>
          <a:lstStyle/>
          <a:p>
            <a:r>
              <a:rPr lang="vi-VN" sz="3200" b="1" dirty="0" smtClean="0">
                <a:latin typeface="+mn-lt"/>
              </a:rPr>
              <a:t>I</a:t>
            </a:r>
            <a:r>
              <a:rPr lang="en-US" sz="3200" b="1" dirty="0">
                <a:latin typeface="Times New Roman" pitchFamily="18" charset="0"/>
                <a:cs typeface="Times New Roman" pitchFamily="18" charset="0"/>
              </a:rPr>
              <a:t>V</a:t>
            </a:r>
            <a:r>
              <a:rPr lang="vi-VN" sz="3200" b="1" dirty="0" smtClean="0">
                <a:latin typeface="+mn-lt"/>
              </a:rPr>
              <a:t>.</a:t>
            </a:r>
            <a:r>
              <a:rPr lang="en-US" sz="3200" b="1" dirty="0" smtClean="0">
                <a:latin typeface="+mn-lt"/>
              </a:rPr>
              <a:t> </a:t>
            </a:r>
            <a:r>
              <a:rPr lang="en-US" sz="3200" b="1" dirty="0" smtClean="0">
                <a:latin typeface="Times New Roman" pitchFamily="18" charset="0"/>
                <a:cs typeface="Times New Roman" pitchFamily="18" charset="0"/>
              </a:rPr>
              <a:t>BƯỚU</a:t>
            </a:r>
            <a:r>
              <a:rPr lang="vi-VN" sz="3200" b="1" dirty="0" smtClean="0">
                <a:latin typeface="+mn-lt"/>
              </a:rPr>
              <a:t> </a:t>
            </a:r>
            <a:r>
              <a:rPr lang="en-US" sz="3200" b="1" dirty="0" smtClean="0">
                <a:latin typeface="Times New Roman" panose="02020603050405020304" pitchFamily="18" charset="0"/>
                <a:cs typeface="Times New Roman" panose="02020603050405020304" pitchFamily="18" charset="0"/>
              </a:rPr>
              <a:t>GIÁP ĐƠN THUẦN:</a:t>
            </a:r>
            <a:endParaRPr lang="en-US" sz="32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16042" y="952500"/>
            <a:ext cx="1752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t>Bướu cổ dịch tễ </a:t>
            </a:r>
            <a:r>
              <a:rPr lang="en-US" dirty="0"/>
              <a:t>(</a:t>
            </a:r>
            <a:r>
              <a:rPr lang="vi-VN" dirty="0"/>
              <a:t>bướu giáp địa phương hay bướu giáp lưu hành</a:t>
            </a:r>
            <a:r>
              <a:rPr lang="en-US" dirty="0" smtClean="0"/>
              <a:t>)</a:t>
            </a:r>
            <a:endParaRPr lang="en-US" dirty="0">
              <a:latin typeface="Times New Roman" pitchFamily="18" charset="0"/>
              <a:cs typeface="Times New Roman" pitchFamily="18" charset="0"/>
            </a:endParaRPr>
          </a:p>
        </p:txBody>
      </p:sp>
      <p:sp>
        <p:nvSpPr>
          <p:cNvPr id="12" name="Round Same Side Corner Rectangle 11"/>
          <p:cNvSpPr/>
          <p:nvPr/>
        </p:nvSpPr>
        <p:spPr>
          <a:xfrm>
            <a:off x="1905000" y="800100"/>
            <a:ext cx="7239000" cy="1638300"/>
          </a:xfrm>
          <a:prstGeom prst="round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 </a:t>
            </a:r>
            <a:r>
              <a:rPr lang="vi-VN" dirty="0" smtClean="0"/>
              <a:t>Khi nhu cầu sinh lý của iode không đủ sẽ phát sinh hàng loạt bất thường</a:t>
            </a:r>
            <a:r>
              <a:rPr lang="en-US" dirty="0" smtClean="0"/>
              <a:t>: </a:t>
            </a:r>
            <a:r>
              <a:rPr lang="vi-VN" dirty="0" smtClean="0"/>
              <a:t>tổn thương chức năng tuyến giáp, khi thiếu iode trầm trọng gây ra bướu cổ dịch tễ </a:t>
            </a:r>
            <a:r>
              <a:rPr lang="en-US" dirty="0" smtClean="0"/>
              <a:t>(</a:t>
            </a:r>
            <a:r>
              <a:rPr lang="vi-VN" dirty="0" smtClean="0"/>
              <a:t>đần độn dịch tễ</a:t>
            </a:r>
            <a:r>
              <a:rPr lang="en-US" dirty="0" smtClean="0"/>
              <a:t>)</a:t>
            </a:r>
            <a:r>
              <a:rPr lang="vi-VN" dirty="0" smtClean="0"/>
              <a:t>, giảm thông minh và tăng tử suất chu sinh và sơ sinh</a:t>
            </a:r>
            <a:r>
              <a:rPr lang="vi-VN" dirty="0" smtClean="0">
                <a:sym typeface="Symbol"/>
              </a:rPr>
              <a:t></a:t>
            </a:r>
            <a:r>
              <a:rPr lang="en-US" dirty="0" smtClean="0">
                <a:sym typeface="Symbol"/>
              </a:rPr>
              <a:t> </a:t>
            </a:r>
            <a:r>
              <a:rPr lang="vi-VN" dirty="0" smtClean="0"/>
              <a:t>rối loạn do thiếu iode. </a:t>
            </a:r>
            <a:endParaRPr lang="en-US" dirty="0" smtClean="0">
              <a:cs typeface="Times New Roman" pitchFamily="18" charset="0"/>
            </a:endParaRPr>
          </a:p>
          <a:p>
            <a:pPr lvl="0"/>
            <a:r>
              <a:rPr lang="en-US" dirty="0" smtClean="0"/>
              <a:t>- </a:t>
            </a:r>
            <a:r>
              <a:rPr lang="vi-VN" dirty="0" smtClean="0"/>
              <a:t>Từ </a:t>
            </a:r>
            <a:r>
              <a:rPr lang="vi-VN" dirty="0"/>
              <a:t>đó người ta định nghĩa bướu cổ dịch tể như là sự phì đại của tuyến giáp khu trú hay toàn thể trong hơn 10% quần </a:t>
            </a:r>
            <a:r>
              <a:rPr lang="vi-VN" dirty="0" smtClean="0"/>
              <a:t>chúng</a:t>
            </a:r>
            <a:endParaRPr lang="en-US" dirty="0"/>
          </a:p>
        </p:txBody>
      </p:sp>
      <p:sp>
        <p:nvSpPr>
          <p:cNvPr id="13" name="Rounded Rectangle 12"/>
          <p:cNvSpPr/>
          <p:nvPr/>
        </p:nvSpPr>
        <p:spPr>
          <a:xfrm>
            <a:off x="16042" y="2590800"/>
            <a:ext cx="17526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latin typeface="Times New Roman" pitchFamily="18" charset="0"/>
                <a:cs typeface="Times New Roman" pitchFamily="18" charset="0"/>
              </a:rPr>
              <a:t>B</a:t>
            </a:r>
            <a:r>
              <a:rPr lang="vi-VN" dirty="0">
                <a:latin typeface="Times New Roman" pitchFamily="18" charset="0"/>
                <a:cs typeface="Times New Roman" pitchFamily="18" charset="0"/>
              </a:rPr>
              <a:t>ướu cổ lẻ tẻ rải rác</a:t>
            </a:r>
            <a:endParaRPr lang="en-US" dirty="0">
              <a:latin typeface="Times New Roman" pitchFamily="18" charset="0"/>
              <a:cs typeface="Times New Roman" pitchFamily="18" charset="0"/>
            </a:endParaRPr>
          </a:p>
        </p:txBody>
      </p:sp>
      <p:sp>
        <p:nvSpPr>
          <p:cNvPr id="14" name="Round Same Side Corner Rectangle 13"/>
          <p:cNvSpPr/>
          <p:nvPr/>
        </p:nvSpPr>
        <p:spPr>
          <a:xfrm>
            <a:off x="1905000" y="2514600"/>
            <a:ext cx="7239000" cy="952500"/>
          </a:xfrm>
          <a:prstGeom prst="round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latin typeface="Times New Roman" pitchFamily="18" charset="0"/>
                <a:cs typeface="Times New Roman" pitchFamily="18" charset="0"/>
              </a:rPr>
              <a:t>L</a:t>
            </a:r>
            <a:r>
              <a:rPr lang="vi-VN" dirty="0" smtClean="0"/>
              <a:t>à </a:t>
            </a:r>
            <a:r>
              <a:rPr lang="vi-VN" dirty="0"/>
              <a:t>sự phì đại tổ chức tuyến giáp có tính chất lành tính toàn bộ hay từng phần không có triệu chứng suy hay cường giáp, không do viêm, các yếu tố gây bệnh không ảnh hưởng trong quần thể chung.</a:t>
            </a:r>
            <a:endParaRPr lang="en-US" dirty="0">
              <a:latin typeface="Times New Roman" pitchFamily="18" charset="0"/>
              <a:cs typeface="Times New Roman" pitchFamily="18" charset="0"/>
            </a:endParaRPr>
          </a:p>
        </p:txBody>
      </p:sp>
      <p:cxnSp>
        <p:nvCxnSpPr>
          <p:cNvPr id="16" name="Straight Arrow Connector 15"/>
          <p:cNvCxnSpPr>
            <a:stCxn id="11" idx="3"/>
          </p:cNvCxnSpPr>
          <p:nvPr/>
        </p:nvCxnSpPr>
        <p:spPr>
          <a:xfrm>
            <a:off x="1768642" y="1676400"/>
            <a:ext cx="1363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2"/>
          </p:cNvCxnSpPr>
          <p:nvPr/>
        </p:nvCxnSpPr>
        <p:spPr>
          <a:xfrm>
            <a:off x="1768642" y="2990850"/>
            <a:ext cx="1363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Pentagon 18"/>
          <p:cNvSpPr/>
          <p:nvPr/>
        </p:nvSpPr>
        <p:spPr>
          <a:xfrm>
            <a:off x="16042" y="3864142"/>
            <a:ext cx="1584158" cy="8382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Thiếu iode</a:t>
            </a:r>
            <a:endParaRPr lang="en-US" dirty="0"/>
          </a:p>
        </p:txBody>
      </p:sp>
      <p:sp>
        <p:nvSpPr>
          <p:cNvPr id="20" name="Rectangle 19"/>
          <p:cNvSpPr/>
          <p:nvPr/>
        </p:nvSpPr>
        <p:spPr>
          <a:xfrm>
            <a:off x="1620253" y="3810000"/>
            <a:ext cx="7523747" cy="1066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Rối loạn ở phụ nữ dậy thì, có thai, tiền mãn kinh. Mất iode</a:t>
            </a:r>
            <a:r>
              <a:rPr lang="en-US" dirty="0"/>
              <a:t> </a:t>
            </a:r>
            <a:r>
              <a:rPr lang="en-US" dirty="0">
                <a:latin typeface="Times New Roman" pitchFamily="18" charset="0"/>
                <a:cs typeface="Times New Roman" pitchFamily="18" charset="0"/>
              </a:rPr>
              <a:t>do</a:t>
            </a:r>
            <a:r>
              <a:rPr lang="vi-VN" dirty="0"/>
              <a:t> </a:t>
            </a:r>
            <a:r>
              <a:rPr lang="en-US" dirty="0">
                <a:latin typeface="Times New Roman" pitchFamily="18" charset="0"/>
                <a:cs typeface="Times New Roman" pitchFamily="18" charset="0"/>
              </a:rPr>
              <a:t>t</a:t>
            </a:r>
            <a:r>
              <a:rPr lang="vi-VN" dirty="0"/>
              <a:t>iêu chảy kéo dài, hội chứng thận hư (giảm protein tải), thai nghén (tăng thải iode nước tiểu</a:t>
            </a:r>
            <a:r>
              <a:rPr lang="vi-VN" dirty="0" smtClean="0"/>
              <a:t>).</a:t>
            </a:r>
            <a:endParaRPr lang="en-US" dirty="0"/>
          </a:p>
        </p:txBody>
      </p:sp>
      <p:sp>
        <p:nvSpPr>
          <p:cNvPr id="21" name="Pentagon 20"/>
          <p:cNvSpPr/>
          <p:nvPr/>
        </p:nvSpPr>
        <p:spPr>
          <a:xfrm>
            <a:off x="-10026" y="5372100"/>
            <a:ext cx="1608221" cy="8382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Do chất kháng giáp</a:t>
            </a:r>
            <a:endParaRPr lang="en-US" dirty="0"/>
          </a:p>
        </p:txBody>
      </p:sp>
      <p:sp>
        <p:nvSpPr>
          <p:cNvPr id="22" name="Rectangle 21"/>
          <p:cNvSpPr/>
          <p:nvPr/>
        </p:nvSpPr>
        <p:spPr>
          <a:xfrm>
            <a:off x="1610226" y="5029200"/>
            <a:ext cx="7543800" cy="1524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70000"/>
            </a:pPr>
            <a:r>
              <a:rPr lang="en-US" dirty="0" smtClean="0"/>
              <a:t>- </a:t>
            </a:r>
            <a:r>
              <a:rPr lang="vi-VN" dirty="0" smtClean="0"/>
              <a:t>Bắp </a:t>
            </a:r>
            <a:r>
              <a:rPr lang="vi-VN" dirty="0"/>
              <a:t>cải trắng</a:t>
            </a:r>
            <a:r>
              <a:rPr lang="en-US" dirty="0"/>
              <a:t>,</a:t>
            </a:r>
            <a:r>
              <a:rPr lang="vi-VN" dirty="0"/>
              <a:t> thuốc kháng giáp tổng hợp</a:t>
            </a:r>
            <a:r>
              <a:rPr lang="en-US" dirty="0"/>
              <a:t>, </a:t>
            </a:r>
            <a:r>
              <a:rPr lang="vi-VN" dirty="0"/>
              <a:t>chất ngăn cản sự tải iode như Thiocyanate, Perchlorate. </a:t>
            </a:r>
            <a:endParaRPr lang="en-US" dirty="0" smtClean="0"/>
          </a:p>
          <a:p>
            <a:pPr>
              <a:buSzPct val="70000"/>
            </a:pPr>
            <a:r>
              <a:rPr lang="en-US" dirty="0" smtClean="0"/>
              <a:t>- </a:t>
            </a:r>
            <a:r>
              <a:rPr lang="vi-VN" dirty="0" smtClean="0"/>
              <a:t>Sắn </a:t>
            </a:r>
            <a:r>
              <a:rPr lang="vi-VN" dirty="0"/>
              <a:t>có chứa Glucoside cyanogénique, Linamarin, chất này khi bị thủy phân giải phóng cyanure, trong cơ thể cyanure bị khử độc thành thiocyanate</a:t>
            </a:r>
            <a:r>
              <a:rPr lang="en-US" dirty="0"/>
              <a:t> </a:t>
            </a:r>
            <a:r>
              <a:rPr lang="vi-VN" dirty="0">
                <a:sym typeface="Symbol"/>
              </a:rPr>
              <a:t></a:t>
            </a:r>
            <a:r>
              <a:rPr lang="vi-VN" dirty="0"/>
              <a:t>ức chế bơm iode tuyến giáp và tăng sự thanh thải iode ở thận</a:t>
            </a:r>
            <a:r>
              <a:rPr lang="vi-VN" dirty="0">
                <a:sym typeface="Symbol"/>
              </a:rPr>
              <a:t></a:t>
            </a:r>
            <a:r>
              <a:rPr lang="vi-VN" dirty="0"/>
              <a:t> thiếu iode cơ thể. </a:t>
            </a:r>
            <a:endParaRPr lang="en-US" dirty="0"/>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endParaRPr lang="en-US" sz="2100" dirty="0" smtClean="0"/>
          </a:p>
          <a:p>
            <a:pPr marL="0" indent="0">
              <a:buClrTx/>
              <a:buSzPct val="70000"/>
              <a:buNone/>
            </a:pPr>
            <a:endParaRPr lang="en-US" sz="2100" dirty="0"/>
          </a:p>
          <a:p>
            <a:pPr marL="0" indent="0">
              <a:buClrTx/>
              <a:buSzPct val="70000"/>
              <a:buNone/>
            </a:pPr>
            <a:endParaRPr lang="en-US" sz="2100" dirty="0" smtClean="0"/>
          </a:p>
          <a:p>
            <a:pPr marL="0" indent="0">
              <a:buClrTx/>
              <a:buSzPct val="70000"/>
              <a:buNone/>
            </a:pPr>
            <a:r>
              <a:rPr lang="en-US" sz="2100" dirty="0" smtClean="0">
                <a:latin typeface="Times New Roman" pitchFamily="18" charset="0"/>
                <a:cs typeface="Times New Roman" pitchFamily="18" charset="0"/>
              </a:rPr>
              <a:t>3.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sinh</a:t>
            </a:r>
            <a:r>
              <a:rPr lang="en-US" sz="2100" dirty="0" smtClean="0">
                <a:latin typeface="Times New Roman" pitchFamily="18" charset="0"/>
                <a:cs typeface="Times New Roman" pitchFamily="18" charset="0"/>
              </a:rPr>
              <a:t>:</a:t>
            </a:r>
          </a:p>
          <a:p>
            <a:pPr marL="0" indent="0">
              <a:buClrTx/>
              <a:buSzPct val="70000"/>
              <a:buNone/>
            </a:pPr>
            <a:r>
              <a:rPr lang="en-US" sz="2100" dirty="0" smtClean="0">
                <a:latin typeface="Times New Roman" pitchFamily="18" charset="0"/>
                <a:cs typeface="Times New Roman" pitchFamily="18" charset="0"/>
              </a:rPr>
              <a:t>- G</a:t>
            </a:r>
            <a:r>
              <a:rPr lang="vi-VN" sz="2100" dirty="0" smtClean="0"/>
              <a:t>iảm thyroxin</a:t>
            </a:r>
            <a:r>
              <a:rPr lang="vi-VN" sz="2100" dirty="0" smtClean="0">
                <a:sym typeface="Symbol"/>
              </a:rPr>
              <a:t></a:t>
            </a:r>
            <a:r>
              <a:rPr lang="vi-VN" sz="2100" dirty="0" smtClean="0"/>
              <a:t>tuyến </a:t>
            </a:r>
            <a:r>
              <a:rPr lang="vi-VN" sz="2100" dirty="0"/>
              <a:t>yên tăng tiết TSH </a:t>
            </a:r>
            <a:r>
              <a:rPr lang="vi-VN" sz="2100" dirty="0">
                <a:sym typeface="Symbol"/>
              </a:rPr>
              <a:t></a:t>
            </a:r>
            <a:r>
              <a:rPr lang="vi-VN" sz="2100" dirty="0" smtClean="0"/>
              <a:t> </a:t>
            </a:r>
            <a:r>
              <a:rPr lang="vi-VN" sz="2100" dirty="0"/>
              <a:t>bướu giáp và tăng sản xuất hormon </a:t>
            </a:r>
            <a:r>
              <a:rPr lang="vi-VN" sz="2100" dirty="0" smtClean="0"/>
              <a:t>giáp</a:t>
            </a:r>
            <a:r>
              <a:rPr lang="en-US" sz="2100" dirty="0" smtClean="0"/>
              <a:t>.</a:t>
            </a:r>
            <a:r>
              <a:rPr lang="vi-VN" sz="2100" dirty="0" smtClean="0"/>
              <a:t> </a:t>
            </a:r>
            <a:r>
              <a:rPr lang="en-US" sz="2100" dirty="0">
                <a:latin typeface="Times New Roman" pitchFamily="18" charset="0"/>
                <a:cs typeface="Times New Roman" pitchFamily="18" charset="0"/>
              </a:rPr>
              <a:t>Đ</a:t>
            </a:r>
            <a:r>
              <a:rPr lang="vi-VN" sz="2100" dirty="0" smtClean="0"/>
              <a:t>ây </a:t>
            </a:r>
            <a:r>
              <a:rPr lang="vi-VN" sz="2100" dirty="0"/>
              <a:t>chỉ là hiện tượng bù trừ, phản ứng để cung cấp cho cơ thể đủ thyroxin, do đó tuyến giáp không bị suy hay giảm chức năng</a:t>
            </a:r>
            <a:r>
              <a:rPr lang="vi-VN" sz="2100" dirty="0" smtClean="0"/>
              <a:t>.</a:t>
            </a:r>
            <a:endParaRPr lang="en-US" sz="2100" dirty="0" smtClean="0"/>
          </a:p>
          <a:p>
            <a:pPr marL="0" indent="0">
              <a:buClrTx/>
              <a:buSzPct val="70000"/>
              <a:buNone/>
            </a:pPr>
            <a:r>
              <a:rPr lang="en-US" sz="2100" dirty="0" smtClean="0">
                <a:latin typeface="Times New Roman" pitchFamily="18" charset="0"/>
                <a:cs typeface="Times New Roman" pitchFamily="18" charset="0"/>
              </a:rPr>
              <a:t>- </a:t>
            </a:r>
            <a:r>
              <a:rPr lang="vi-VN" sz="2100" dirty="0" smtClean="0"/>
              <a:t>Nồng </a:t>
            </a:r>
            <a:r>
              <a:rPr lang="vi-VN" sz="2100" dirty="0"/>
              <a:t>độ iode trong máu và trong tuyến giáp giảm, làm tuyến giáp phì đại để bù trừ cũng qua cơ chế trên</a:t>
            </a:r>
            <a:r>
              <a:rPr lang="vi-VN" sz="2100" dirty="0" smtClean="0"/>
              <a:t>.</a:t>
            </a:r>
            <a:endParaRPr lang="en-US" sz="2100" dirty="0" smtClean="0"/>
          </a:p>
          <a:p>
            <a:pPr marL="0" indent="0">
              <a:buClrTx/>
              <a:buSzPct val="70000"/>
              <a:buNone/>
            </a:pPr>
            <a:r>
              <a:rPr lang="en-US" sz="2100" dirty="0" smtClean="0">
                <a:latin typeface="Times New Roman" pitchFamily="18" charset="0"/>
                <a:cs typeface="Times New Roman" pitchFamily="18" charset="0"/>
              </a:rPr>
              <a:t>4. </a:t>
            </a:r>
            <a:r>
              <a:rPr lang="en-US" sz="2100" dirty="0" err="1">
                <a:latin typeface="Times New Roman" pitchFamily="18" charset="0"/>
                <a:cs typeface="Times New Roman" pitchFamily="18" charset="0"/>
              </a:rPr>
              <a:t>Triệu</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chứng</a:t>
            </a:r>
            <a:r>
              <a:rPr lang="en-US" sz="2100" dirty="0" smtClean="0">
                <a:latin typeface="Times New Roman" pitchFamily="18" charset="0"/>
                <a:cs typeface="Times New Roman" pitchFamily="18" charset="0"/>
              </a:rPr>
              <a:t>:</a:t>
            </a:r>
          </a:p>
          <a:p>
            <a:pPr marL="0" indent="0">
              <a:buClrTx/>
              <a:buSzPct val="70000"/>
              <a:buNone/>
            </a:pPr>
            <a:r>
              <a:rPr lang="en-US" sz="2100" dirty="0" smtClean="0">
                <a:latin typeface="Times New Roman" pitchFamily="18" charset="0"/>
                <a:cs typeface="Times New Roman" pitchFamily="18" charset="0"/>
              </a:rPr>
              <a:t>a. </a:t>
            </a:r>
            <a:r>
              <a:rPr lang="en-US" sz="2100" dirty="0" err="1" smtClean="0">
                <a:latin typeface="Times New Roman" pitchFamily="18" charset="0"/>
                <a:cs typeface="Times New Roman" pitchFamily="18" charset="0"/>
              </a:rPr>
              <a:t>Lâm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sàng</a:t>
            </a:r>
            <a:r>
              <a:rPr lang="en-US" sz="2100" dirty="0" smtClean="0">
                <a:latin typeface="Times New Roman" pitchFamily="18" charset="0"/>
                <a:cs typeface="Times New Roman" pitchFamily="18" charset="0"/>
              </a:rPr>
              <a:t>:</a:t>
            </a:r>
          </a:p>
          <a:p>
            <a:pPr marL="0" indent="0">
              <a:buClrTx/>
              <a:buSzPct val="70000"/>
              <a:buNone/>
            </a:pPr>
            <a:endParaRPr lang="en-US" sz="2100" dirty="0" smtClean="0">
              <a:latin typeface="Times New Roman" pitchFamily="18" charset="0"/>
              <a:cs typeface="Times New Roman" pitchFamily="18" charset="0"/>
            </a:endParaRPr>
          </a:p>
          <a:p>
            <a:pPr marL="0" indent="0">
              <a:buClrTx/>
              <a:buSzPct val="70000"/>
              <a:buNone/>
            </a:pPr>
            <a:r>
              <a:rPr lang="en-US" sz="2100" dirty="0" smtClean="0">
                <a:latin typeface="Times New Roman" pitchFamily="18" charset="0"/>
                <a:cs typeface="Times New Roman" pitchFamily="18" charset="0"/>
              </a:rPr>
              <a:t> </a:t>
            </a:r>
            <a:endParaRPr lang="en-US" sz="2100" dirty="0">
              <a:latin typeface="Times New Roman" pitchFamily="18" charset="0"/>
              <a:cs typeface="Times New Roman" pitchFamily="18" charset="0"/>
            </a:endParaRPr>
          </a:p>
        </p:txBody>
      </p:sp>
      <p:sp>
        <p:nvSpPr>
          <p:cNvPr id="4" name="Pentagon 3"/>
          <p:cNvSpPr/>
          <p:nvPr/>
        </p:nvSpPr>
        <p:spPr>
          <a:xfrm>
            <a:off x="0" y="152400"/>
            <a:ext cx="1838826" cy="11049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Do bất thường tổng hợp KTT tuyến giáp</a:t>
            </a:r>
            <a:endParaRPr lang="en-US" dirty="0"/>
          </a:p>
        </p:txBody>
      </p:sp>
      <p:sp>
        <p:nvSpPr>
          <p:cNvPr id="5" name="Rectangle 4"/>
          <p:cNvSpPr/>
          <p:nvPr/>
        </p:nvSpPr>
        <p:spPr>
          <a:xfrm>
            <a:off x="1838826" y="152400"/>
            <a:ext cx="7325226" cy="11049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70000"/>
            </a:pPr>
            <a:r>
              <a:rPr lang="en-US" dirty="0" smtClean="0">
                <a:latin typeface="Times New Roman" pitchFamily="18" charset="0"/>
                <a:cs typeface="Times New Roman" pitchFamily="18" charset="0"/>
              </a:rPr>
              <a:t>T</a:t>
            </a:r>
            <a:r>
              <a:rPr lang="vi-VN" dirty="0" smtClean="0"/>
              <a:t>hiếu </a:t>
            </a:r>
            <a:r>
              <a:rPr lang="vi-VN" dirty="0"/>
              <a:t>enzyme</a:t>
            </a:r>
            <a:r>
              <a:rPr lang="en-US" dirty="0"/>
              <a:t>, </a:t>
            </a:r>
            <a:r>
              <a:rPr lang="vi-VN" dirty="0"/>
              <a:t>sự sai lệch bẩm sinh trong sự tổng hợp thyroxin sản xuất ra iodoprotein bất thường. Dùng iode liều cao gây ức chế tổng hợp hormon giáp do hiệu quả Wolff Chaikoff (tác dụng thoáng qua). </a:t>
            </a:r>
            <a:endParaRPr lang="en-US" dirty="0"/>
          </a:p>
        </p:txBody>
      </p:sp>
      <p:sp>
        <p:nvSpPr>
          <p:cNvPr id="6" name="Right Arrow Callout 5"/>
          <p:cNvSpPr/>
          <p:nvPr/>
        </p:nvSpPr>
        <p:spPr>
          <a:xfrm>
            <a:off x="29076" y="4191000"/>
            <a:ext cx="1905000" cy="762000"/>
          </a:xfrm>
          <a:prstGeom prst="rightArrowCallout">
            <a:avLst>
              <a:gd name="adj1" fmla="val 25000"/>
              <a:gd name="adj2" fmla="val 23026"/>
              <a:gd name="adj3" fmla="val 15460"/>
              <a:gd name="adj4" fmla="val 736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dirty="0" smtClean="0"/>
              <a:t>Triệu </a:t>
            </a:r>
            <a:r>
              <a:rPr lang="vi-VN" dirty="0"/>
              <a:t>chứng cơ năng</a:t>
            </a:r>
            <a:endParaRPr lang="en-US" dirty="0">
              <a:latin typeface="Times New Roman" pitchFamily="18" charset="0"/>
              <a:cs typeface="Times New Roman" pitchFamily="18" charset="0"/>
            </a:endParaRPr>
          </a:p>
        </p:txBody>
      </p:sp>
      <p:sp>
        <p:nvSpPr>
          <p:cNvPr id="7" name="Snip Same Side Corner Rectangle 6"/>
          <p:cNvSpPr/>
          <p:nvPr/>
        </p:nvSpPr>
        <p:spPr>
          <a:xfrm>
            <a:off x="1934076" y="4114800"/>
            <a:ext cx="7209924" cy="91440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t>- </a:t>
            </a:r>
            <a:r>
              <a:rPr lang="vi-VN" dirty="0" smtClean="0"/>
              <a:t>Đối </a:t>
            </a:r>
            <a:r>
              <a:rPr lang="vi-VN" dirty="0"/>
              <a:t>với bướu giáp đơn thuần: bệnh nhân thường có tình trạng bình giáp. </a:t>
            </a:r>
            <a:endParaRPr lang="en-US" dirty="0" smtClean="0"/>
          </a:p>
          <a:p>
            <a:r>
              <a:rPr lang="en-US" dirty="0" smtClean="0"/>
              <a:t>- </a:t>
            </a:r>
            <a:r>
              <a:rPr lang="vi-VN" dirty="0" smtClean="0"/>
              <a:t>Đối </a:t>
            </a:r>
            <a:r>
              <a:rPr lang="vi-VN" dirty="0"/>
              <a:t>với bướu cổ dịch tễ thì ảnh hưởng đến sự phát triển cơ thể nhất là ở trẻ em, giảm thông minh, đần độn.</a:t>
            </a:r>
            <a:endParaRPr lang="en-US" dirty="0"/>
          </a:p>
        </p:txBody>
      </p:sp>
      <p:sp>
        <p:nvSpPr>
          <p:cNvPr id="8" name="Right Arrow Callout 7"/>
          <p:cNvSpPr/>
          <p:nvPr/>
        </p:nvSpPr>
        <p:spPr>
          <a:xfrm>
            <a:off x="29076" y="5562600"/>
            <a:ext cx="1905000" cy="762000"/>
          </a:xfrm>
          <a:prstGeom prst="rightArrowCallout">
            <a:avLst>
              <a:gd name="adj1" fmla="val 25000"/>
              <a:gd name="adj2" fmla="val 23026"/>
              <a:gd name="adj3" fmla="val 15460"/>
              <a:gd name="adj4" fmla="val 736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itchFamily="18" charset="0"/>
                <a:cs typeface="Times New Roman" pitchFamily="18" charset="0"/>
              </a:rPr>
              <a:t>Triệu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endParaRPr lang="en-US" dirty="0">
              <a:latin typeface="Times New Roman" pitchFamily="18" charset="0"/>
              <a:cs typeface="Times New Roman" pitchFamily="18" charset="0"/>
            </a:endParaRPr>
          </a:p>
        </p:txBody>
      </p:sp>
      <p:sp>
        <p:nvSpPr>
          <p:cNvPr id="9" name="Snip Same Side Corner Rectangle 8"/>
          <p:cNvSpPr/>
          <p:nvPr/>
        </p:nvSpPr>
        <p:spPr>
          <a:xfrm>
            <a:off x="1934076" y="5105400"/>
            <a:ext cx="7209924" cy="167640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t>- </a:t>
            </a:r>
            <a:r>
              <a:rPr lang="vi-VN" dirty="0" smtClean="0"/>
              <a:t>Đối </a:t>
            </a:r>
            <a:r>
              <a:rPr lang="vi-VN" dirty="0"/>
              <a:t>với bướu giáp đơn đều: </a:t>
            </a:r>
            <a:r>
              <a:rPr lang="vi-VN" dirty="0" smtClean="0"/>
              <a:t>bướu </a:t>
            </a:r>
            <a:r>
              <a:rPr lang="vi-VN" dirty="0"/>
              <a:t>lớn</a:t>
            </a:r>
            <a:r>
              <a:rPr lang="vi-VN" dirty="0" smtClean="0"/>
              <a:t>, </a:t>
            </a:r>
            <a:r>
              <a:rPr lang="vi-VN" dirty="0"/>
              <a:t>có một khối u ở giữa cổ, sờ có ranh giới rõ, không dính vào da, không đau, mềm hay chắc, di động theo nhịp nuốt lên xuống, khi bướu to có thể gây chèn; không có tiếng thổi tại đỉnh bướu. </a:t>
            </a:r>
            <a:endParaRPr lang="en-US" dirty="0" smtClean="0"/>
          </a:p>
          <a:p>
            <a:r>
              <a:rPr lang="en-US" dirty="0" smtClean="0"/>
              <a:t>- </a:t>
            </a:r>
            <a:r>
              <a:rPr lang="vi-VN" dirty="0" smtClean="0"/>
              <a:t>Đối </a:t>
            </a:r>
            <a:r>
              <a:rPr lang="vi-VN" dirty="0"/>
              <a:t>với bướu giáp nhiều nhân: gồm nhiều khối tròn đường kính từ 0,5 - vài cm.</a:t>
            </a:r>
            <a:endParaRPr lang="en-US" dirty="0"/>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76200"/>
            <a:ext cx="8915401" cy="6629400"/>
          </a:xfrm>
        </p:spPr>
        <p:txBody>
          <a:bodyPr>
            <a:normAutofit lnSpcReduction="10000"/>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b. </a:t>
            </a:r>
            <a:r>
              <a:rPr lang="en-US" sz="2100" dirty="0" err="1" smtClean="0">
                <a:latin typeface="Times New Roman" panose="02020603050405020304" pitchFamily="18" charset="0"/>
                <a:cs typeface="Times New Roman" panose="02020603050405020304" pitchFamily="18" charset="0"/>
              </a:rPr>
              <a:t>Cận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lâm</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sàng</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vi-VN" sz="2100" dirty="0" smtClean="0"/>
              <a:t>− Định lượng FT3, FT4 bình thường (Bình thường FT4 = 0,8 - 2,4ng/dl, hoặc 8 - 18pg/ml, hoặc 10 - 30nmol/L)</a:t>
            </a:r>
            <a:r>
              <a:rPr lang="en-US" sz="2100" dirty="0" smtClean="0"/>
              <a:t>; (</a:t>
            </a:r>
            <a:r>
              <a:rPr lang="vi-VN" sz="2100" dirty="0" smtClean="0"/>
              <a:t>FT3 = 0,4ng/dl, hoặc 3 - 4pg/ml</a:t>
            </a:r>
            <a:r>
              <a:rPr lang="en-US" sz="2100" dirty="0" smtClean="0"/>
              <a:t>)</a:t>
            </a:r>
            <a:r>
              <a:rPr lang="vi-VN" sz="2100" dirty="0" smtClean="0"/>
              <a:t> </a:t>
            </a:r>
            <a:endParaRPr lang="en-US" sz="2100" dirty="0" smtClean="0"/>
          </a:p>
          <a:p>
            <a:pPr marL="0" indent="0">
              <a:buClrTx/>
              <a:buSzPct val="70000"/>
              <a:buNone/>
            </a:pPr>
            <a:r>
              <a:rPr lang="vi-VN" sz="2100" dirty="0" smtClean="0"/>
              <a:t>− Yếu tố tăng protein tải hay tăng T4 toàn phần: estrogen, thai nghén, viêm gan nhiễm trùng, u tủy, collagenose. </a:t>
            </a:r>
            <a:endParaRPr lang="en-US" sz="2100" dirty="0" smtClean="0"/>
          </a:p>
          <a:p>
            <a:pPr marL="0" indent="0">
              <a:buClrTx/>
              <a:buSzPct val="70000"/>
              <a:buNone/>
            </a:pPr>
            <a:r>
              <a:rPr lang="vi-VN" sz="2100" dirty="0" smtClean="0"/>
              <a:t>− Yếu tố làm giảm T4: suy dưỡng, giảm protid máu, xơ gan, thuốc androgene, corticoide liều cao. </a:t>
            </a:r>
            <a:endParaRPr lang="en-US" sz="2100" dirty="0" smtClean="0"/>
          </a:p>
          <a:p>
            <a:pPr marL="0" indent="0">
              <a:buClrTx/>
              <a:buSzPct val="70000"/>
              <a:buNone/>
            </a:pPr>
            <a:r>
              <a:rPr lang="vi-VN" sz="2100" dirty="0" smtClean="0"/>
              <a:t>− Yếu tố ngăn cản sự kết hợp với protein tải: hydantoin, clofibrate, héparine, phenylbutazone. </a:t>
            </a:r>
            <a:endParaRPr lang="en-US" sz="2100" dirty="0" smtClean="0"/>
          </a:p>
          <a:p>
            <a:pPr marL="0" indent="0">
              <a:buClrTx/>
              <a:buSzPct val="70000"/>
              <a:buNone/>
            </a:pPr>
            <a:r>
              <a:rPr lang="vi-VN" sz="2100" dirty="0" smtClean="0"/>
              <a:t>− TSH cực nhạy (TSH us) bình thường (TSH = 0,3 - 4mUI/L). </a:t>
            </a:r>
            <a:endParaRPr lang="en-US" sz="2100" dirty="0" smtClean="0"/>
          </a:p>
          <a:p>
            <a:pPr marL="0" indent="0">
              <a:buClrTx/>
              <a:buSzPct val="70000"/>
              <a:buNone/>
            </a:pPr>
            <a:r>
              <a:rPr lang="vi-VN" sz="2100" dirty="0" smtClean="0"/>
              <a:t>− Độ tập trung I131 bình thường, trừ trường hợp bướu đơn háo iode. </a:t>
            </a:r>
            <a:endParaRPr lang="en-US" sz="2100" dirty="0" smtClean="0"/>
          </a:p>
          <a:p>
            <a:pPr marL="0" indent="0">
              <a:buClrTx/>
              <a:buSzPct val="70000"/>
              <a:buNone/>
            </a:pPr>
            <a:r>
              <a:rPr lang="vi-VN" sz="2100" dirty="0" smtClean="0"/>
              <a:t>− Chụp nhấp nháy xạ hình giáp (Sintigraphie): cho biết hình thái tuyến giáp, chức năng tuyến giáp… </a:t>
            </a:r>
            <a:endParaRPr lang="en-US" sz="2100" dirty="0" smtClean="0"/>
          </a:p>
          <a:p>
            <a:pPr marL="0" indent="0">
              <a:buClrTx/>
              <a:buSzPct val="70000"/>
              <a:buNone/>
            </a:pPr>
            <a:r>
              <a:rPr lang="vi-VN" sz="2100" dirty="0" smtClean="0"/>
              <a:t>− Định lượng T3, T4 tự do bình thường. </a:t>
            </a:r>
            <a:endParaRPr lang="en-US" sz="2100" dirty="0" smtClean="0"/>
          </a:p>
          <a:p>
            <a:pPr marL="0" indent="0">
              <a:buClrTx/>
              <a:buSzPct val="70000"/>
              <a:buNone/>
            </a:pPr>
            <a:r>
              <a:rPr lang="vi-VN" sz="2100" dirty="0" smtClean="0"/>
              <a:t>− Sinh thiết: có khi cần thiết, cho thấy các biến đổi lành tính như trong phần giải phẫu bệnh. </a:t>
            </a:r>
            <a:endParaRPr lang="en-US" sz="2100" dirty="0" smtClean="0"/>
          </a:p>
          <a:p>
            <a:pPr marL="0" indent="0">
              <a:buClrTx/>
              <a:buSzPct val="70000"/>
              <a:buNone/>
            </a:pPr>
            <a:r>
              <a:rPr lang="vi-VN" sz="2100" dirty="0" smtClean="0"/>
              <a:t>− Đối với bướu cổ dịch tễ hay bướu cổ địa phương, cần đo iode niệu/ngày, hoặc tỉ lệ iode niệu/créatinine niệu để đánh giá sự trầm trọng của thiếu hụt iode. </a:t>
            </a:r>
            <a:endParaRPr lang="en-US" sz="2100" dirty="0" smtClean="0"/>
          </a:p>
          <a:p>
            <a:pPr marL="0" indent="0">
              <a:buClrTx/>
              <a:buSzPct val="70000"/>
              <a:buNone/>
            </a:pPr>
            <a:r>
              <a:rPr lang="vi-VN" sz="2100" dirty="0" smtClean="0"/>
              <a:t>− Thể tích tối đa tuyến giáp (giới hạn trên) ở người trưởng thành 18 ml</a:t>
            </a: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c. </a:t>
            </a:r>
            <a:r>
              <a:rPr lang="en-US" sz="2100" dirty="0" err="1" smtClean="0">
                <a:latin typeface="Times New Roman" panose="02020603050405020304" pitchFamily="18" charset="0"/>
                <a:cs typeface="Times New Roman" panose="02020603050405020304" pitchFamily="18" charset="0"/>
              </a:rPr>
              <a:t>Tiến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triển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biến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chứng</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en-US" sz="2100" dirty="0" smtClean="0"/>
              <a:t>- </a:t>
            </a:r>
            <a:r>
              <a:rPr lang="vi-VN" sz="2100" dirty="0" smtClean="0"/>
              <a:t>Xuất </a:t>
            </a:r>
            <a:r>
              <a:rPr lang="vi-VN" sz="2100" dirty="0"/>
              <a:t>huyết trong bướu: bướu to nhanh, đau và nóng, dấu chèn ép cấp. </a:t>
            </a:r>
            <a:endParaRPr lang="en-US" sz="2100" dirty="0"/>
          </a:p>
          <a:p>
            <a:pPr marL="0" indent="0">
              <a:buClrTx/>
              <a:buSzPct val="70000"/>
              <a:buNone/>
            </a:pPr>
            <a:r>
              <a:rPr lang="en-US" sz="2100" dirty="0" smtClean="0"/>
              <a:t>-</a:t>
            </a:r>
            <a:r>
              <a:rPr lang="vi-VN" sz="2100" dirty="0" smtClean="0"/>
              <a:t> Cường </a:t>
            </a:r>
            <a:r>
              <a:rPr lang="vi-VN" sz="2100" dirty="0"/>
              <a:t>giáp: </a:t>
            </a:r>
            <a:r>
              <a:rPr lang="vi-VN" sz="2100" dirty="0" smtClean="0"/>
              <a:t>ở </a:t>
            </a:r>
            <a:r>
              <a:rPr lang="vi-VN" sz="2100" dirty="0"/>
              <a:t>bướu nhiều nhân, bướu lâu năm, Basedow hóa phần tuyến bình thường xen kẽ giữa các nhân, thường do cung cấp iode quá </a:t>
            </a:r>
            <a:r>
              <a:rPr lang="vi-VN" sz="2100" dirty="0" smtClean="0"/>
              <a:t>nhiều</a:t>
            </a:r>
            <a:r>
              <a:rPr lang="en-US" sz="2100" dirty="0" smtClean="0"/>
              <a:t>.</a:t>
            </a:r>
            <a:r>
              <a:rPr lang="vi-VN" sz="2100" dirty="0" smtClean="0"/>
              <a:t> </a:t>
            </a:r>
            <a:endParaRPr lang="en-US" sz="2100" dirty="0" smtClean="0"/>
          </a:p>
          <a:p>
            <a:pPr marL="0" indent="0">
              <a:buClrTx/>
              <a:buSzPct val="70000"/>
              <a:buNone/>
            </a:pPr>
            <a:r>
              <a:rPr lang="en-US" sz="2100" dirty="0" smtClean="0"/>
              <a:t>-</a:t>
            </a:r>
            <a:r>
              <a:rPr lang="vi-VN" sz="2100" dirty="0" smtClean="0"/>
              <a:t> Ung </a:t>
            </a:r>
            <a:r>
              <a:rPr lang="vi-VN" sz="2100" dirty="0"/>
              <a:t>thư hóa. </a:t>
            </a:r>
            <a:endParaRPr lang="en-US" sz="2100" dirty="0"/>
          </a:p>
          <a:p>
            <a:pPr marL="0" indent="0">
              <a:buClrTx/>
              <a:buSzPct val="70000"/>
              <a:buNone/>
            </a:pPr>
            <a:r>
              <a:rPr lang="en-US" sz="2100" dirty="0" smtClean="0"/>
              <a:t>- </a:t>
            </a:r>
            <a:r>
              <a:rPr lang="en-US" sz="2100" dirty="0" smtClean="0">
                <a:latin typeface="Times New Roman" pitchFamily="18" charset="0"/>
                <a:cs typeface="Times New Roman" pitchFamily="18" charset="0"/>
              </a:rPr>
              <a:t>Đ</a:t>
            </a:r>
            <a:r>
              <a:rPr lang="vi-VN" sz="2100" dirty="0" smtClean="0"/>
              <a:t>ối </a:t>
            </a:r>
            <a:r>
              <a:rPr lang="vi-VN" sz="2100" dirty="0"/>
              <a:t>với bướu cổ do thiếu iode ở người mẹ mang thai: có thể ảnh hưởng đến sự chậm phát triển về tinh thần và thể chất của thai nhi. </a:t>
            </a:r>
            <a:endParaRPr lang="en-US" sz="2100" dirty="0" smtClean="0"/>
          </a:p>
          <a:p>
            <a:pPr marL="0" indent="0">
              <a:buClrTx/>
              <a:buSzPct val="70000"/>
              <a:buNone/>
            </a:pPr>
            <a:r>
              <a:rPr lang="en-US" sz="2100" dirty="0" smtClean="0"/>
              <a:t>-</a:t>
            </a:r>
            <a:r>
              <a:rPr lang="vi-VN" sz="2100" dirty="0" smtClean="0"/>
              <a:t> Ung </a:t>
            </a:r>
            <a:r>
              <a:rPr lang="vi-VN" sz="2100" dirty="0"/>
              <a:t>thư giáp: </a:t>
            </a:r>
            <a:r>
              <a:rPr lang="vi-VN" sz="2100" dirty="0" smtClean="0"/>
              <a:t>tuyến </a:t>
            </a:r>
            <a:r>
              <a:rPr lang="vi-VN" sz="2100" dirty="0"/>
              <a:t>giáp to, xuất hiện một </a:t>
            </a:r>
            <a:r>
              <a:rPr lang="vi-VN" sz="2100" dirty="0" smtClean="0"/>
              <a:t>hoặc </a:t>
            </a:r>
            <a:r>
              <a:rPr lang="vi-VN" sz="2100" dirty="0"/>
              <a:t>nhiều nhân cứng, bờ gồ ghề di động </a:t>
            </a:r>
            <a:r>
              <a:rPr lang="vi-VN" sz="2100" dirty="0" smtClean="0"/>
              <a:t>theo </a:t>
            </a:r>
            <a:r>
              <a:rPr lang="vi-VN" sz="2100" dirty="0"/>
              <a:t>nhịp nuốt, </a:t>
            </a:r>
            <a:r>
              <a:rPr lang="vi-VN" sz="2100" dirty="0" smtClean="0"/>
              <a:t>khối </a:t>
            </a:r>
            <a:r>
              <a:rPr lang="vi-VN" sz="2100" dirty="0"/>
              <a:t>u to có thể chèn ép gây khàn tiếng, khó thở, khó nuốt</a:t>
            </a:r>
            <a:r>
              <a:rPr lang="vi-VN" sz="2100" dirty="0" smtClean="0"/>
              <a:t>.</a:t>
            </a:r>
            <a:endParaRPr lang="en-US" sz="2100" dirty="0" smtClean="0"/>
          </a:p>
          <a:p>
            <a:pPr marL="0" indent="0">
              <a:buClrTx/>
              <a:buSzPct val="70000"/>
              <a:buNone/>
            </a:pPr>
            <a:r>
              <a:rPr lang="en-US" sz="2100" dirty="0" smtClean="0">
                <a:latin typeface="Times New Roman" pitchFamily="18" charset="0"/>
                <a:cs typeface="Times New Roman" pitchFamily="18" charset="0"/>
              </a:rPr>
              <a:t>5. </a:t>
            </a:r>
            <a:r>
              <a:rPr lang="en-US" sz="2100" dirty="0" err="1">
                <a:latin typeface="Times New Roman" pitchFamily="18" charset="0"/>
                <a:cs typeface="Times New Roman" pitchFamily="18" charset="0"/>
              </a:rPr>
              <a:t>Điều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dự</a:t>
            </a:r>
            <a:r>
              <a:rPr lang="en-US" sz="2100" dirty="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phòng</a:t>
            </a:r>
            <a:r>
              <a:rPr lang="en-US" sz="2100" dirty="0" smtClean="0">
                <a:latin typeface="Times New Roman" pitchFamily="18" charset="0"/>
                <a:cs typeface="Times New Roman" pitchFamily="18" charset="0"/>
              </a:rPr>
              <a:t>:</a:t>
            </a:r>
          </a:p>
          <a:p>
            <a:pPr marL="0" indent="0">
              <a:buClrTx/>
              <a:buSzPct val="70000"/>
              <a:buNone/>
            </a:pPr>
            <a:r>
              <a:rPr lang="en-US" sz="2100" dirty="0" smtClean="0">
                <a:latin typeface="Times New Roman" pitchFamily="18" charset="0"/>
                <a:cs typeface="Times New Roman" pitchFamily="18" charset="0"/>
              </a:rPr>
              <a:t>a.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tắc</a:t>
            </a:r>
            <a:r>
              <a:rPr lang="en-US" sz="2100" dirty="0" smtClean="0">
                <a:latin typeface="Times New Roman" pitchFamily="18" charset="0"/>
                <a:cs typeface="Times New Roman" pitchFamily="18" charset="0"/>
              </a:rPr>
              <a:t>: </a:t>
            </a:r>
            <a:r>
              <a:rPr lang="vi-VN" sz="2100" dirty="0" smtClean="0"/>
              <a:t>bình </a:t>
            </a:r>
            <a:r>
              <a:rPr lang="vi-VN" sz="2100" dirty="0"/>
              <a:t>thường hóa nồng độ </a:t>
            </a:r>
            <a:r>
              <a:rPr lang="vi-VN" sz="2100" dirty="0" smtClean="0"/>
              <a:t>hormone </a:t>
            </a:r>
            <a:r>
              <a:rPr lang="vi-VN" sz="2100" dirty="0"/>
              <a:t>tuyến giáp, mà không đòi hỏi tuyến giáp phải tăng hoạt và phì </a:t>
            </a:r>
            <a:r>
              <a:rPr lang="vi-VN" sz="2100" dirty="0" smtClean="0"/>
              <a:t>đại</a:t>
            </a:r>
            <a:r>
              <a:rPr lang="en-US" sz="2100" dirty="0" smtClean="0"/>
              <a:t>.</a:t>
            </a:r>
          </a:p>
          <a:p>
            <a:pPr marL="0" indent="0">
              <a:buClrTx/>
              <a:buSzPct val="70000"/>
              <a:buNone/>
            </a:pP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Thiếu iode</a:t>
            </a:r>
            <a:r>
              <a:rPr lang="vi-VN" sz="2100" dirty="0" smtClean="0">
                <a:latin typeface="Times New Roman" pitchFamily="18" charset="0"/>
                <a:cs typeface="Times New Roman" pitchFamily="18" charset="0"/>
                <a:sym typeface="Symbol"/>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cung cấp </a:t>
            </a:r>
            <a:r>
              <a:rPr lang="vi-VN" sz="2100" dirty="0" smtClean="0">
                <a:latin typeface="Times New Roman" pitchFamily="18" charset="0"/>
                <a:cs typeface="Times New Roman" pitchFamily="18" charset="0"/>
              </a:rPr>
              <a:t>iode</a:t>
            </a: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en-US" sz="2100" dirty="0">
                <a:latin typeface="Times New Roman" pitchFamily="18" charset="0"/>
                <a:cs typeface="Times New Roman" pitchFamily="18" charset="0"/>
              </a:rPr>
              <a:t>K</a:t>
            </a:r>
            <a:r>
              <a:rPr lang="vi-VN" sz="2100" dirty="0" smtClean="0">
                <a:latin typeface="Times New Roman" pitchFamily="18" charset="0"/>
                <a:cs typeface="Times New Roman" pitchFamily="18" charset="0"/>
              </a:rPr>
              <a:t>hông </a:t>
            </a:r>
            <a:r>
              <a:rPr lang="vi-VN" sz="2100" dirty="0">
                <a:latin typeface="Times New Roman" pitchFamily="18" charset="0"/>
                <a:cs typeface="Times New Roman" pitchFamily="18" charset="0"/>
              </a:rPr>
              <a:t>do thiếu </a:t>
            </a:r>
            <a:r>
              <a:rPr lang="vi-VN" sz="2100" dirty="0" smtClean="0">
                <a:latin typeface="Times New Roman" pitchFamily="18" charset="0"/>
                <a:cs typeface="Times New Roman" pitchFamily="18" charset="0"/>
              </a:rPr>
              <a:t>iode</a:t>
            </a:r>
            <a:r>
              <a:rPr lang="vi-VN" sz="2100" dirty="0" smtClean="0">
                <a:latin typeface="Times New Roman" pitchFamily="18" charset="0"/>
                <a:cs typeface="Times New Roman" pitchFamily="18" charset="0"/>
                <a:sym typeface="Symbol"/>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cung cấp thêm hormonee giáp tổng hợp. </a:t>
            </a:r>
            <a:endParaRPr lang="en-US" sz="2100" dirty="0" smtClean="0">
              <a:latin typeface="Times New Roman" pitchFamily="18" charset="0"/>
              <a:cs typeface="Times New Roman" pitchFamily="18" charset="0"/>
            </a:endParaRPr>
          </a:p>
          <a:p>
            <a:pPr marL="0" indent="0">
              <a:buClrTx/>
              <a:buSzPct val="70000"/>
              <a:buNone/>
            </a:pP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Trong </a:t>
            </a:r>
            <a:r>
              <a:rPr lang="vi-VN" sz="2100" dirty="0">
                <a:latin typeface="Times New Roman" pitchFamily="18" charset="0"/>
                <a:cs typeface="Times New Roman" pitchFamily="18" charset="0"/>
              </a:rPr>
              <a:t>bướu giáp đơn do thiếu </a:t>
            </a:r>
            <a:r>
              <a:rPr lang="vi-VN" sz="2100" dirty="0" smtClean="0">
                <a:latin typeface="Times New Roman" pitchFamily="18" charset="0"/>
                <a:cs typeface="Times New Roman" pitchFamily="18" charset="0"/>
              </a:rPr>
              <a:t>iode</a:t>
            </a: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điều trị bằng iode hay hormone </a:t>
            </a:r>
            <a:r>
              <a:rPr lang="vi-VN" sz="2100" dirty="0" smtClean="0">
                <a:latin typeface="Times New Roman" pitchFamily="18" charset="0"/>
                <a:cs typeface="Times New Roman" pitchFamily="18" charset="0"/>
              </a:rPr>
              <a:t>giáp làm tuyến giáp nhỏ lại</a:t>
            </a:r>
            <a:r>
              <a:rPr lang="en-US" sz="2100" dirty="0" smtClean="0">
                <a:latin typeface="Times New Roman" pitchFamily="18" charset="0"/>
                <a:cs typeface="Times New Roman" pitchFamily="18" charset="0"/>
              </a:rPr>
              <a:t>.</a:t>
            </a:r>
          </a:p>
          <a:p>
            <a:pPr marL="0" indent="0">
              <a:buClrTx/>
              <a:buSzPct val="70000"/>
              <a:buNone/>
            </a:pPr>
            <a:r>
              <a:rPr lang="en-US" sz="2100" dirty="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Trong những nguyên nhân khác gây bướu giáp đơn lan toả không độc, Levothyroxine có thể được dùng với mục đích nhằm giảm kích thước tuyến giáp</a:t>
            </a: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836" y="4013534"/>
            <a:ext cx="25484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798"/>
            <a:ext cx="3128962" cy="183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91000"/>
            <a:ext cx="2743200" cy="245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b. </a:t>
            </a:r>
            <a:r>
              <a:rPr lang="vi-VN" sz="2100" dirty="0"/>
              <a:t>Điều trị cụ thể với bướu giáp đơn lan toả</a:t>
            </a:r>
            <a:endParaRPr lang="en-US" sz="2100" dirty="0" smtClean="0">
              <a:latin typeface="Times New Roman" panose="02020603050405020304" pitchFamily="18" charset="0"/>
              <a:cs typeface="Times New Roman" panose="02020603050405020304" pitchFamily="18" charset="0"/>
            </a:endParaRPr>
          </a:p>
        </p:txBody>
      </p:sp>
      <p:sp>
        <p:nvSpPr>
          <p:cNvPr id="4" name="Right Arrow Callout 3"/>
          <p:cNvSpPr/>
          <p:nvPr/>
        </p:nvSpPr>
        <p:spPr>
          <a:xfrm>
            <a:off x="29076" y="876300"/>
            <a:ext cx="1905000" cy="762000"/>
          </a:xfrm>
          <a:prstGeom prst="rightArrowCallout">
            <a:avLst>
              <a:gd name="adj1" fmla="val 25000"/>
              <a:gd name="adj2" fmla="val 23026"/>
              <a:gd name="adj3" fmla="val 15460"/>
              <a:gd name="adj4" fmla="val 736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endParaRPr lang="en-US" dirty="0">
              <a:latin typeface="Times New Roman" pitchFamily="18" charset="0"/>
              <a:cs typeface="Times New Roman" pitchFamily="18" charset="0"/>
            </a:endParaRPr>
          </a:p>
        </p:txBody>
      </p:sp>
      <p:sp>
        <p:nvSpPr>
          <p:cNvPr id="5" name="Snip Same Side Corner Rectangle 4"/>
          <p:cNvSpPr/>
          <p:nvPr/>
        </p:nvSpPr>
        <p:spPr>
          <a:xfrm>
            <a:off x="1934076" y="457200"/>
            <a:ext cx="7209924" cy="160020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tIns="0" bIns="182880" rtlCol="0" anchor="ctr"/>
          <a:lstStyle/>
          <a:p>
            <a:r>
              <a:rPr lang="en-US" dirty="0" smtClean="0"/>
              <a:t>- </a:t>
            </a:r>
            <a:r>
              <a:rPr lang="vi-VN" dirty="0" smtClean="0"/>
              <a:t>Hạn </a:t>
            </a:r>
            <a:r>
              <a:rPr lang="vi-VN" dirty="0"/>
              <a:t>chế tối đa phẩu </a:t>
            </a:r>
            <a:r>
              <a:rPr lang="vi-VN" dirty="0" smtClean="0"/>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C</a:t>
            </a:r>
            <a:r>
              <a:rPr lang="vi-VN" dirty="0" smtClean="0"/>
              <a:t>an </a:t>
            </a:r>
            <a:r>
              <a:rPr lang="vi-VN" dirty="0"/>
              <a:t>thiệp phẩu thuật </a:t>
            </a:r>
            <a:r>
              <a:rPr lang="vi-VN" dirty="0" smtClean="0"/>
              <a:t>trong </a:t>
            </a:r>
            <a:r>
              <a:rPr lang="vi-VN" dirty="0"/>
              <a:t>những trường hợp </a:t>
            </a:r>
            <a:r>
              <a:rPr lang="vi-VN" dirty="0" smtClean="0"/>
              <a:t>sau</a:t>
            </a:r>
            <a:r>
              <a:rPr lang="en-US" dirty="0" smtClean="0"/>
              <a:t>:</a:t>
            </a:r>
          </a:p>
          <a:p>
            <a:r>
              <a:rPr lang="en-US" dirty="0" smtClean="0"/>
              <a:t>     + </a:t>
            </a:r>
            <a:r>
              <a:rPr lang="vi-VN" dirty="0" smtClean="0"/>
              <a:t>Bướu </a:t>
            </a:r>
            <a:r>
              <a:rPr lang="vi-VN" dirty="0"/>
              <a:t>giáp quá lớn gây chèn ép (khó nuốt, khó thở, nói khàn). </a:t>
            </a:r>
            <a:endParaRPr lang="en-US" dirty="0" smtClean="0"/>
          </a:p>
          <a:p>
            <a:r>
              <a:rPr lang="en-US" dirty="0"/>
              <a:t> </a:t>
            </a:r>
            <a:r>
              <a:rPr lang="en-US" dirty="0" smtClean="0"/>
              <a:t>    </a:t>
            </a:r>
            <a:r>
              <a:rPr lang="vi-VN" dirty="0" smtClean="0"/>
              <a:t>+ </a:t>
            </a:r>
            <a:r>
              <a:rPr lang="vi-VN" dirty="0"/>
              <a:t>Bướu giáp lâu năm dễ bị ung thư hoá hoặc nghi ngờ ung thư hoá. </a:t>
            </a:r>
            <a:endParaRPr lang="en-US" dirty="0" smtClean="0"/>
          </a:p>
          <a:p>
            <a:r>
              <a:rPr lang="en-US" dirty="0"/>
              <a:t> </a:t>
            </a:r>
            <a:r>
              <a:rPr lang="en-US" dirty="0" smtClean="0"/>
              <a:t>    </a:t>
            </a:r>
            <a:r>
              <a:rPr lang="vi-VN" dirty="0" smtClean="0"/>
              <a:t>+ </a:t>
            </a:r>
            <a:r>
              <a:rPr lang="vi-VN" dirty="0"/>
              <a:t>Bướu nhiều nhân. </a:t>
            </a:r>
            <a:endParaRPr lang="en-US" dirty="0" smtClean="0"/>
          </a:p>
          <a:p>
            <a:r>
              <a:rPr lang="en-US" dirty="0"/>
              <a:t> </a:t>
            </a:r>
            <a:r>
              <a:rPr lang="en-US" dirty="0" smtClean="0"/>
              <a:t>    </a:t>
            </a:r>
            <a:r>
              <a:rPr lang="vi-VN" dirty="0" smtClean="0"/>
              <a:t>+ </a:t>
            </a:r>
            <a:r>
              <a:rPr lang="vi-VN" dirty="0"/>
              <a:t>Vì lý do thẩm mỹ..</a:t>
            </a:r>
            <a:endParaRPr lang="en-US" dirty="0">
              <a:latin typeface="Times New Roman" pitchFamily="18" charset="0"/>
              <a:cs typeface="Times New Roman" pitchFamily="18" charset="0"/>
            </a:endParaRPr>
          </a:p>
        </p:txBody>
      </p:sp>
      <p:sp>
        <p:nvSpPr>
          <p:cNvPr id="6" name="Right Arrow Callout 5"/>
          <p:cNvSpPr/>
          <p:nvPr/>
        </p:nvSpPr>
        <p:spPr>
          <a:xfrm>
            <a:off x="29076" y="2857500"/>
            <a:ext cx="1905000" cy="762000"/>
          </a:xfrm>
          <a:prstGeom prst="rightArrowCallout">
            <a:avLst>
              <a:gd name="adj1" fmla="val 25000"/>
              <a:gd name="adj2" fmla="val 23026"/>
              <a:gd name="adj3" fmla="val 15460"/>
              <a:gd name="adj4" fmla="val 736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a:t>
            </a:r>
            <a:endParaRPr lang="en-US" dirty="0">
              <a:latin typeface="Times New Roman" pitchFamily="18" charset="0"/>
              <a:cs typeface="Times New Roman" pitchFamily="18" charset="0"/>
            </a:endParaRPr>
          </a:p>
        </p:txBody>
      </p:sp>
      <p:sp>
        <p:nvSpPr>
          <p:cNvPr id="7" name="Snip Same Side Corner Rectangle 6"/>
          <p:cNvSpPr/>
          <p:nvPr/>
        </p:nvSpPr>
        <p:spPr>
          <a:xfrm>
            <a:off x="1934076" y="2133600"/>
            <a:ext cx="7209924" cy="2209800"/>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tIns="0" bIns="182880" rtlCol="0" anchor="ctr"/>
          <a:lstStyle/>
          <a:p>
            <a:r>
              <a:rPr lang="en-US" dirty="0">
                <a:latin typeface="Times New Roman" pitchFamily="18" charset="0"/>
                <a:cs typeface="Times New Roman" pitchFamily="18" charset="0"/>
              </a:rPr>
              <a:t>B</a:t>
            </a:r>
            <a:r>
              <a:rPr lang="vi-VN" dirty="0" smtClean="0"/>
              <a:t>ướu </a:t>
            </a:r>
            <a:r>
              <a:rPr lang="vi-VN" dirty="0"/>
              <a:t>giáp do thiếu iode hay bướu giáp địa phương</a:t>
            </a:r>
            <a:r>
              <a:rPr lang="vi-VN" dirty="0" smtClean="0"/>
              <a:t>: </a:t>
            </a:r>
            <a:r>
              <a:rPr lang="vi-VN" dirty="0"/>
              <a:t>đưa iode vào </a:t>
            </a:r>
            <a:r>
              <a:rPr lang="en-US" dirty="0" smtClean="0"/>
              <a:t>.</a:t>
            </a:r>
          </a:p>
          <a:p>
            <a:r>
              <a:rPr lang="vi-VN" dirty="0" smtClean="0"/>
              <a:t>+ </a:t>
            </a:r>
            <a:r>
              <a:rPr lang="vi-VN" dirty="0"/>
              <a:t>Để làm giảm thể tích tuyến giáp. L. Thyroxine viên được chỉ định khi</a:t>
            </a:r>
            <a:r>
              <a:rPr lang="vi-VN" dirty="0" smtClean="0"/>
              <a:t>: </a:t>
            </a:r>
            <a:r>
              <a:rPr lang="vi-VN" dirty="0"/>
              <a:t>Lâm sàng và siêu âm xác định bướu giáp lớn… </a:t>
            </a:r>
            <a:endParaRPr lang="en-US" dirty="0" smtClean="0"/>
          </a:p>
          <a:p>
            <a:r>
              <a:rPr lang="vi-VN" dirty="0" smtClean="0"/>
              <a:t>+ </a:t>
            </a:r>
            <a:r>
              <a:rPr lang="vi-VN" dirty="0"/>
              <a:t>Thyroxin (Levothyroxine, L-Thyroxine, Levothyrox) (T4), viên 50</a:t>
            </a:r>
            <a:r>
              <a:rPr lang="el-GR" dirty="0"/>
              <a:t>μ</a:t>
            </a:r>
            <a:r>
              <a:rPr lang="vi-VN" dirty="0"/>
              <a:t>g, 75</a:t>
            </a:r>
            <a:r>
              <a:rPr lang="el-GR" dirty="0"/>
              <a:t>μ</a:t>
            </a:r>
            <a:r>
              <a:rPr lang="vi-VN" dirty="0"/>
              <a:t>g, 100</a:t>
            </a:r>
            <a:r>
              <a:rPr lang="el-GR" dirty="0"/>
              <a:t>μ</a:t>
            </a:r>
            <a:r>
              <a:rPr lang="vi-VN" dirty="0"/>
              <a:t>g, liều 0.5- 2 viên/ng </a:t>
            </a:r>
            <a:endParaRPr lang="en-US" dirty="0" smtClean="0"/>
          </a:p>
          <a:p>
            <a:r>
              <a:rPr lang="vi-VN" dirty="0" smtClean="0"/>
              <a:t>+ </a:t>
            </a:r>
            <a:r>
              <a:rPr lang="vi-VN" dirty="0"/>
              <a:t>Triiodothyronine (Liothyronine) (T3) viên 25 </a:t>
            </a:r>
            <a:r>
              <a:rPr lang="el-GR" dirty="0"/>
              <a:t>μ</a:t>
            </a:r>
            <a:r>
              <a:rPr lang="vi-VN" dirty="0"/>
              <a:t>g, 1- 2 viên/ng </a:t>
            </a:r>
            <a:endParaRPr lang="en-US" dirty="0" smtClean="0"/>
          </a:p>
          <a:p>
            <a:r>
              <a:rPr lang="vi-VN" dirty="0" smtClean="0"/>
              <a:t>+ </a:t>
            </a:r>
            <a:r>
              <a:rPr lang="vi-VN" dirty="0"/>
              <a:t>Xạ trị liệu ngày càng được chỉ định vì làm kích thước tuyến nhỏ lại, và có thể cắt bỏ chọn lọc các nhân tự trị.</a:t>
            </a:r>
            <a:endParaRPr lang="en-US" dirty="0"/>
          </a:p>
        </p:txBody>
      </p:sp>
      <p:pic>
        <p:nvPicPr>
          <p:cNvPr id="92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8031" r="16343"/>
          <a:stretch/>
        </p:blipFill>
        <p:spPr bwMode="auto">
          <a:xfrm>
            <a:off x="2542924" y="5277107"/>
            <a:ext cx="2992103" cy="162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478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37" r="3533" b="6064"/>
          <a:stretch/>
        </p:blipFill>
        <p:spPr bwMode="auto">
          <a:xfrm>
            <a:off x="3557337" y="914400"/>
            <a:ext cx="5586663" cy="3008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122238"/>
            <a:ext cx="7772400" cy="639762"/>
          </a:xfrm>
        </p:spPr>
        <p:txBody>
          <a:bodyPr>
            <a:normAutofit/>
          </a:bodyPr>
          <a:lstStyle/>
          <a:p>
            <a:r>
              <a:rPr lang="vi-VN" sz="3200" b="1" dirty="0">
                <a:latin typeface="+mn-lt"/>
              </a:rPr>
              <a:t>I. </a:t>
            </a:r>
            <a:r>
              <a:rPr lang="en-US" sz="3200" b="1" dirty="0" smtClean="0">
                <a:latin typeface="Times New Roman" panose="02020603050405020304" pitchFamily="18" charset="0"/>
                <a:cs typeface="Times New Roman" panose="02020603050405020304" pitchFamily="18" charset="0"/>
              </a:rPr>
              <a:t>GIẢI PHẪU, SINH LÝ TUYẾN GIÁP:</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533400"/>
            <a:ext cx="3886200" cy="5029200"/>
          </a:xfrm>
        </p:spPr>
        <p:txBody>
          <a:bodyPr/>
          <a:lstStyle/>
          <a:p>
            <a:pPr marL="0" indent="0">
              <a:buNone/>
            </a:pPr>
            <a:r>
              <a:rPr lang="en-US" sz="2100" dirty="0" smtClean="0">
                <a:latin typeface="Times New Roman" panose="02020603050405020304" pitchFamily="18" charset="0"/>
                <a:cs typeface="Times New Roman" panose="02020603050405020304" pitchFamily="18" charset="0"/>
              </a:rPr>
              <a:t>1. </a:t>
            </a:r>
            <a:r>
              <a:rPr lang="en-US" sz="2100" dirty="0" err="1" smtClean="0">
                <a:latin typeface="Times New Roman" panose="02020603050405020304" pitchFamily="18" charset="0"/>
                <a:cs typeface="Times New Roman" panose="02020603050405020304" pitchFamily="18" charset="0"/>
              </a:rPr>
              <a:t>G</a:t>
            </a:r>
            <a:r>
              <a:rPr lang="en-US" sz="2100" dirty="0" err="1" smtClean="0">
                <a:latin typeface="Times New Roman" panose="02020603050405020304" pitchFamily="18" charset="0"/>
                <a:cs typeface="Times New Roman" panose="02020603050405020304" pitchFamily="18" charset="0"/>
              </a:rPr>
              <a:t>iải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phẫu</a:t>
            </a:r>
            <a:r>
              <a:rPr lang="en-US"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a:buFontTx/>
              <a:buChar char="-"/>
            </a:pPr>
            <a:r>
              <a:rPr lang="en-US" sz="2100" dirty="0" smtClean="0">
                <a:latin typeface="Times New Roman" pitchFamily="18" charset="0"/>
                <a:cs typeface="Times New Roman" pitchFamily="18" charset="0"/>
              </a:rPr>
              <a:t>N</a:t>
            </a:r>
            <a:r>
              <a:rPr lang="vi-VN" sz="2100" dirty="0" smtClean="0"/>
              <a:t>ằm trước khí quản, dưới sụn giáp, nặng 20-25g, gồm 2 thùy, có eo ở giữa, cao 6cm, rộng 3cm, dày 2cm</a:t>
            </a:r>
            <a:r>
              <a:rPr lang="en-US" sz="2100" dirty="0" smtClean="0"/>
              <a:t>.</a:t>
            </a:r>
          </a:p>
          <a:p>
            <a:pPr>
              <a:buFontTx/>
              <a:buChar char="-"/>
            </a:pPr>
            <a:r>
              <a:rPr lang="vi-VN" sz="2100" dirty="0" smtClean="0">
                <a:latin typeface="Times New Roman" panose="02020603050405020304" pitchFamily="18" charset="0"/>
                <a:cs typeface="Times New Roman" panose="02020603050405020304" pitchFamily="18" charset="0"/>
              </a:rPr>
              <a:t>Cấu trúc gồm nhiều nang giáp, trong chứa đầy dịch keo, xen lẫn hệ thống mạch máu rất phong phú, ở đây tổng hợp và dự  trữ hormon T3, T4. </a:t>
            </a: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81000" y="4423611"/>
            <a:ext cx="8458200" cy="2133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228600" y="3886200"/>
            <a:ext cx="8458200" cy="6172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100" dirty="0">
                <a:latin typeface="Times New Roman" panose="02020603050405020304" pitchFamily="18" charset="0"/>
                <a:cs typeface="Times New Roman" panose="02020603050405020304" pitchFamily="18" charset="0"/>
              </a:rPr>
              <a:t>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Sinh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tổng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hợp</a:t>
            </a:r>
            <a:r>
              <a:rPr lang="en-US" sz="2100" dirty="0" smtClean="0">
                <a:latin typeface="Times New Roman" panose="02020603050405020304" pitchFamily="18" charset="0"/>
                <a:cs typeface="Times New Roman" panose="02020603050405020304" pitchFamily="18" charset="0"/>
              </a:rPr>
              <a:t> hormone </a:t>
            </a:r>
            <a:r>
              <a:rPr lang="en-US" sz="2100" dirty="0" err="1" smtClean="0">
                <a:latin typeface="Times New Roman" panose="02020603050405020304" pitchFamily="18" charset="0"/>
                <a:cs typeface="Times New Roman" panose="02020603050405020304" pitchFamily="18" charset="0"/>
              </a:rPr>
              <a:t>tuyến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giáp</a:t>
            </a:r>
            <a:r>
              <a:rPr lang="en-US" sz="2100" dirty="0" smtClean="0">
                <a:latin typeface="Times New Roman" panose="02020603050405020304" pitchFamily="18" charset="0"/>
                <a:cs typeface="Times New Roman" panose="02020603050405020304" pitchFamily="18" charset="0"/>
              </a:rPr>
              <a:t>:</a:t>
            </a:r>
          </a:p>
          <a:p>
            <a:pPr marL="0" indent="0">
              <a:buFont typeface="Wingdings 2"/>
              <a:buNone/>
            </a:pPr>
            <a:r>
              <a:rPr lang="vi-VN" sz="2100" dirty="0" smtClean="0">
                <a:latin typeface="Times New Roman" panose="02020603050405020304" pitchFamily="18" charset="0"/>
                <a:cs typeface="Times New Roman" panose="02020603050405020304" pitchFamily="18" charset="0"/>
              </a:rPr>
              <a:t>− Iod là chất chủ yếu cho sự tổng hợp hormon giáp. Quá trình tổng hợp hormon gồm 4 giai đoạn : Bắt iod </a:t>
            </a:r>
            <a:r>
              <a:rPr lang="vi-VN" sz="2100" dirty="0" smtClean="0">
                <a:latin typeface="Times New Roman" panose="02020603050405020304" pitchFamily="18" charset="0"/>
                <a:cs typeface="Times New Roman" panose="02020603050405020304" pitchFamily="18" charset="0"/>
                <a:sym typeface="Symbol"/>
              </a:rPr>
              <a:t></a:t>
            </a:r>
            <a:r>
              <a:rPr lang="vi-VN" sz="2100" dirty="0" smtClean="0">
                <a:latin typeface="Times New Roman" panose="02020603050405020304" pitchFamily="18" charset="0"/>
                <a:cs typeface="Times New Roman" panose="02020603050405020304" pitchFamily="18" charset="0"/>
              </a:rPr>
              <a:t> Tổng hợp và dự trữ hormon giáp </a:t>
            </a:r>
            <a:r>
              <a:rPr lang="vi-VN" sz="2100" dirty="0" smtClean="0">
                <a:latin typeface="Times New Roman" panose="02020603050405020304" pitchFamily="18" charset="0"/>
                <a:cs typeface="Times New Roman" panose="02020603050405020304" pitchFamily="18" charset="0"/>
                <a:sym typeface="Symbol"/>
              </a:rPr>
              <a:t></a:t>
            </a:r>
            <a:r>
              <a:rPr lang="vi-VN" sz="2100" dirty="0" smtClean="0">
                <a:latin typeface="Times New Roman" panose="02020603050405020304" pitchFamily="18" charset="0"/>
                <a:cs typeface="Times New Roman" panose="02020603050405020304" pitchFamily="18" charset="0"/>
              </a:rPr>
              <a:t> Oxy hoá iod </a:t>
            </a:r>
            <a:r>
              <a:rPr lang="vi-VN"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rPr>
              <a:t>Sự gắn iod vào tyrosin</a:t>
            </a:r>
            <a:r>
              <a:rPr lang="en-US" sz="2100" dirty="0" smtClean="0">
                <a:latin typeface="Times New Roman" panose="02020603050405020304" pitchFamily="18" charset="0"/>
                <a:cs typeface="Times New Roman" panose="02020603050405020304" pitchFamily="18" charset="0"/>
              </a:rPr>
              <a:t>.</a:t>
            </a:r>
          </a:p>
          <a:p>
            <a:pPr marL="0" indent="0">
              <a:buFont typeface="Wingdings 2"/>
              <a:buNone/>
            </a:pPr>
            <a:r>
              <a:rPr lang="vi-VN" sz="2100" dirty="0" smtClean="0">
                <a:latin typeface="Times New Roman" panose="02020603050405020304" pitchFamily="18" charset="0"/>
                <a:cs typeface="Times New Roman" panose="02020603050405020304" pitchFamily="18" charset="0"/>
              </a:rPr>
              <a:t>− Sự di chuyển của hormon giáp: Quá trình này diễn ra ngược lại với sự thu nhận iod</a:t>
            </a:r>
            <a:r>
              <a:rPr lang="en-US" sz="2100" dirty="0" smtClean="0">
                <a:latin typeface="Times New Roman" panose="02020603050405020304" pitchFamily="18" charset="0"/>
                <a:cs typeface="Times New Roman" panose="02020603050405020304" pitchFamily="18" charset="0"/>
              </a:rPr>
              <a:t>.</a:t>
            </a:r>
          </a:p>
          <a:p>
            <a:pPr marL="0" indent="0">
              <a:buFont typeface="Wingdings 2"/>
              <a:buNone/>
            </a:pPr>
            <a:r>
              <a:rPr lang="vi-VN" sz="2100" dirty="0" smtClean="0">
                <a:latin typeface="Times New Roman" panose="02020603050405020304" pitchFamily="18" charset="0"/>
                <a:cs typeface="Times New Roman" panose="02020603050405020304" pitchFamily="18" charset="0"/>
              </a:rPr>
              <a:t>− Sự bài tiết hormon giáp: Độ 93% hormon được phóng thích từ tuyến giáp là thyroxine (100nmol/24giờ) và chỉ hơn 7% là T3 (10 nmol/24giờ</a:t>
            </a:r>
            <a:r>
              <a:rPr lang="en-US" sz="2100" dirty="0" smtClean="0">
                <a:latin typeface="Times New Roman" panose="02020603050405020304" pitchFamily="18" charset="0"/>
                <a:cs typeface="Times New Roman" panose="02020603050405020304" pitchFamily="18" charset="0"/>
              </a:rPr>
              <a:t>).</a:t>
            </a:r>
          </a:p>
          <a:p>
            <a:pPr marL="0" indent="0">
              <a:buFont typeface="Wingdings 2"/>
              <a:buNone/>
            </a:pPr>
            <a:endParaRPr lang="en-US" sz="2100" dirty="0" smtClean="0">
              <a:latin typeface="Times New Roman" panose="02020603050405020304" pitchFamily="18" charset="0"/>
              <a:cs typeface="Times New Roman" panose="02020603050405020304" pitchFamily="18" charset="0"/>
            </a:endParaRPr>
          </a:p>
          <a:p>
            <a:pPr marL="514350" indent="-514350">
              <a:buFont typeface="Wingdings 2"/>
              <a:buAutoNum type="alphaLcPeriod"/>
            </a:pPr>
            <a:endParaRPr lang="en-US" sz="2100" dirty="0" smtClean="0">
              <a:latin typeface="Times New Roman" panose="02020603050405020304" pitchFamily="18" charset="0"/>
              <a:cs typeface="Times New Roman" panose="02020603050405020304" pitchFamily="18" charset="0"/>
            </a:endParaRPr>
          </a:p>
          <a:p>
            <a:pPr marL="514350" indent="-514350">
              <a:buFont typeface="Wingdings 2"/>
              <a:buAutoNum type="alphaLcPeriod"/>
            </a:pPr>
            <a:endParaRPr lang="en-US" sz="2100" dirty="0" smtClean="0">
              <a:latin typeface="Times New Roman" panose="02020603050405020304" pitchFamily="18" charset="0"/>
              <a:cs typeface="Times New Roman" panose="02020603050405020304" pitchFamily="18" charset="0"/>
            </a:endParaRPr>
          </a:p>
          <a:p>
            <a:pPr marL="0" indent="0">
              <a:buFont typeface="Wingdings 2"/>
              <a:buNone/>
            </a:pP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10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76200"/>
            <a:ext cx="8915401" cy="6629400"/>
          </a:xfrm>
        </p:spPr>
        <p:txBody>
          <a:bodyPr>
            <a:norm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c. </a:t>
            </a:r>
            <a:r>
              <a:rPr lang="en-US" sz="2100" dirty="0" err="1" smtClean="0">
                <a:latin typeface="Times New Roman" panose="02020603050405020304" pitchFamily="18" charset="0"/>
                <a:cs typeface="Times New Roman" panose="02020603050405020304" pitchFamily="18" charset="0"/>
              </a:rPr>
              <a:t>Phòng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bệnh</a:t>
            </a:r>
            <a:r>
              <a:rPr lang="en-US" sz="2100" dirty="0" smtClean="0">
                <a:latin typeface="Times New Roman" panose="02020603050405020304" pitchFamily="18" charset="0"/>
                <a:cs typeface="Times New Roman" panose="02020603050405020304" pitchFamily="18" charset="0"/>
              </a:rPr>
              <a:t>: </a:t>
            </a:r>
            <a:r>
              <a:rPr lang="vi-VN" sz="2100" dirty="0" smtClean="0"/>
              <a:t>iode </a:t>
            </a:r>
            <a:r>
              <a:rPr lang="vi-VN" sz="2100" dirty="0"/>
              <a:t>hóa muối là phương pháp được ưa chuộng nhất trong việc bổ sung iode ở quần thể thiếu hụt iode</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vi-VN" sz="2100" dirty="0" smtClean="0"/>
              <a:t>- Muối </a:t>
            </a:r>
            <a:r>
              <a:rPr lang="vi-VN" sz="2100" dirty="0"/>
              <a:t>iode hóa (iodat bền vững hơn iodure): Nồng độ iode trộn vào muối được đề nghị là 1 phần iode cho 10.000-100.000 phần muối, bằng cách dựa trên sự tiêu thụ khoảng 5g-10g muối/ngày, cung cấp chừng 50- 500</a:t>
            </a:r>
            <a:r>
              <a:rPr lang="el-GR" sz="2100" dirty="0"/>
              <a:t>μ</a:t>
            </a:r>
            <a:r>
              <a:rPr lang="vi-VN" sz="2100" dirty="0"/>
              <a:t>g iode/ng. Sự cung cấp được đánh giá tốt khi nồng độ iode trong nước tiểu trung bình từ 100-200</a:t>
            </a:r>
            <a:r>
              <a:rPr lang="el-GR" sz="2100" dirty="0"/>
              <a:t>μ</a:t>
            </a:r>
            <a:r>
              <a:rPr lang="vi-VN" sz="2100" dirty="0"/>
              <a:t>g iode/l </a:t>
            </a:r>
            <a:endParaRPr lang="en-US" sz="2100" dirty="0" smtClean="0"/>
          </a:p>
          <a:p>
            <a:pPr marL="0" indent="0">
              <a:buClrTx/>
              <a:buSzPct val="70000"/>
              <a:buNone/>
            </a:pPr>
            <a:r>
              <a:rPr lang="vi-VN" sz="2100" dirty="0" smtClean="0"/>
              <a:t>- Dầu </a:t>
            </a:r>
            <a:r>
              <a:rPr lang="vi-VN" sz="2100" dirty="0"/>
              <a:t>iode: Lipiodol Đường uống: 1ml chứa 480mg iode, liều duy nhất bằng 1ml, dự phòng 1-2 năm. Tiêm bắp: Trẻ em 1tuổi và người lớn TB ở tay, liều 1ml. </a:t>
            </a:r>
            <a:endParaRPr lang="en-US" sz="2100" dirty="0" smtClean="0"/>
          </a:p>
          <a:p>
            <a:pPr marL="0" indent="0">
              <a:buClrTx/>
              <a:buSzPct val="70000"/>
              <a:buNone/>
            </a:pPr>
            <a:r>
              <a:rPr lang="vi-VN" sz="2100" dirty="0" smtClean="0"/>
              <a:t>- Nuớc </a:t>
            </a:r>
            <a:r>
              <a:rPr lang="vi-VN" sz="2100" dirty="0"/>
              <a:t>pha iode: Iode loại dung dịch đậm đặc I2, IK hay KIO3 cho vào nước uống đạt nhu cầu 150</a:t>
            </a:r>
            <a:r>
              <a:rPr lang="el-GR" sz="2100" dirty="0"/>
              <a:t>μ</a:t>
            </a:r>
            <a:r>
              <a:rPr lang="vi-VN" sz="2100" dirty="0"/>
              <a:t>g /ngày. </a:t>
            </a:r>
            <a:endParaRPr lang="en-US" sz="2100" dirty="0" smtClean="0"/>
          </a:p>
          <a:p>
            <a:pPr marL="0" indent="0">
              <a:buClrTx/>
              <a:buSzPct val="70000"/>
              <a:buNone/>
            </a:pPr>
            <a:r>
              <a:rPr lang="vi-VN" sz="2100" dirty="0" smtClean="0"/>
              <a:t>- </a:t>
            </a:r>
            <a:r>
              <a:rPr lang="vi-VN" sz="2100" dirty="0"/>
              <a:t>Lugol: 5g I2 + 10g IK trong 100ml (hoặc 6mg iode chứa trong 1 giọt Lugol). Thời gian tác dụng ngắn hơn so với loại dầu iode, nên cho nhiều lần trong ngày</a:t>
            </a:r>
            <a:endParaRPr lang="en-US"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773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1781497" cy="6858000"/>
          </a:xfrm>
          <a:prstGeom prst="rect">
            <a:avLst/>
          </a:prstGeom>
        </p:spPr>
      </p:pic>
    </p:spTree>
    <p:extLst>
      <p:ext uri="{BB962C8B-B14F-4D97-AF65-F5344CB8AC3E}">
        <p14:creationId xmlns:p14="http://schemas.microsoft.com/office/powerpoint/2010/main" val="222504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94749"/>
            <a:ext cx="521682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304800" y="152400"/>
            <a:ext cx="4114800" cy="6477000"/>
          </a:xfrm>
        </p:spPr>
        <p:txBody>
          <a:bodyPr>
            <a:normAutofit/>
          </a:bodyPr>
          <a:lstStyle/>
          <a:p>
            <a:pPr marL="0" indent="0">
              <a:buClrTx/>
              <a:buNone/>
            </a:pPr>
            <a:r>
              <a:rPr lang="en-US" sz="2100" dirty="0">
                <a:latin typeface="Times New Roman" panose="02020603050405020304" pitchFamily="18" charset="0"/>
                <a:cs typeface="Times New Roman" panose="02020603050405020304" pitchFamily="18" charset="0"/>
              </a:rPr>
              <a:t>b</a:t>
            </a:r>
            <a:r>
              <a:rPr lang="en-US"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Điều hòa bài </a:t>
            </a:r>
            <a:r>
              <a:rPr lang="vi-VN" sz="2100" dirty="0" smtClean="0">
                <a:latin typeface="Times New Roman" panose="02020603050405020304" pitchFamily="18" charset="0"/>
                <a:cs typeface="Times New Roman" panose="02020603050405020304" pitchFamily="18" charset="0"/>
              </a:rPr>
              <a:t>tiết</a:t>
            </a:r>
            <a:r>
              <a:rPr lang="en-US" sz="2100" dirty="0" smtClean="0">
                <a:latin typeface="Times New Roman" panose="02020603050405020304" pitchFamily="18" charset="0"/>
                <a:cs typeface="Times New Roman" panose="02020603050405020304" pitchFamily="18" charset="0"/>
              </a:rPr>
              <a:t>:</a:t>
            </a:r>
          </a:p>
          <a:p>
            <a:pPr marL="0" indent="0">
              <a:buClrTx/>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Tuyến </a:t>
            </a:r>
            <a:r>
              <a:rPr lang="vi-VN" sz="2100" dirty="0">
                <a:latin typeface="Times New Roman" panose="02020603050405020304" pitchFamily="18" charset="0"/>
                <a:cs typeface="Times New Roman" panose="02020603050405020304" pitchFamily="18" charset="0"/>
              </a:rPr>
              <a:t>giáp được kiểm soát bởi TSH tiền </a:t>
            </a:r>
            <a:r>
              <a:rPr lang="vi-VN" sz="2100" dirty="0" smtClean="0">
                <a:latin typeface="Times New Roman" panose="02020603050405020304" pitchFamily="18" charset="0"/>
                <a:cs typeface="Times New Roman" panose="02020603050405020304" pitchFamily="18" charset="0"/>
              </a:rPr>
              <a:t>yên</a:t>
            </a:r>
            <a:r>
              <a:rPr lang="en-US" sz="2100" dirty="0" smtClean="0">
                <a:latin typeface="Times New Roman" panose="02020603050405020304" pitchFamily="18" charset="0"/>
                <a:cs typeface="Times New Roman" panose="02020603050405020304" pitchFamily="18" charset="0"/>
              </a:rPr>
              <a:t>.</a:t>
            </a:r>
          </a:p>
          <a:p>
            <a:pPr marL="0" indent="0">
              <a:buClrTx/>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Trong </a:t>
            </a:r>
            <a:r>
              <a:rPr lang="vi-VN" sz="2100" dirty="0">
                <a:latin typeface="Times New Roman" panose="02020603050405020304" pitchFamily="18" charset="0"/>
                <a:cs typeface="Times New Roman" panose="02020603050405020304" pitchFamily="18" charset="0"/>
              </a:rPr>
              <a:t>điều kiện sinh lý, chỉ cần </a:t>
            </a:r>
            <a:r>
              <a:rPr lang="vi-VN" sz="2100" dirty="0" smtClean="0">
                <a:latin typeface="Times New Roman" panose="02020603050405020304" pitchFamily="18" charset="0"/>
                <a:cs typeface="Times New Roman" panose="02020603050405020304" pitchFamily="18" charset="0"/>
              </a:rPr>
              <a:t>55g </a:t>
            </a:r>
            <a:r>
              <a:rPr lang="vi-VN" sz="2100" dirty="0">
                <a:latin typeface="Times New Roman" panose="02020603050405020304" pitchFamily="18" charset="0"/>
                <a:cs typeface="Times New Roman" panose="02020603050405020304" pitchFamily="18" charset="0"/>
              </a:rPr>
              <a:t>iod/ngày vào tuyến giáp, nếu sự cung cấp gia tăng </a:t>
            </a:r>
            <a:r>
              <a:rPr lang="vi-VN" sz="2100" dirty="0" smtClean="0">
                <a:latin typeface="Times New Roman" panose="02020603050405020304" pitchFamily="18" charset="0"/>
                <a:cs typeface="Times New Roman" panose="02020603050405020304" pitchFamily="18" charset="0"/>
              </a:rPr>
              <a:t>xuất </a:t>
            </a:r>
            <a:r>
              <a:rPr lang="vi-VN" sz="2100" dirty="0">
                <a:latin typeface="Times New Roman" panose="02020603050405020304" pitchFamily="18" charset="0"/>
                <a:cs typeface="Times New Roman" panose="02020603050405020304" pitchFamily="18" charset="0"/>
              </a:rPr>
              <a:t>hiện sự giảm thu nhận iod hữu cơ, cũng như ức chế giải phóng hormon.</a:t>
            </a:r>
            <a:endParaRPr lang="en-US" sz="21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80391" y="533400"/>
            <a:ext cx="8382000" cy="2819400"/>
          </a:xfrm>
          <a:prstGeom prst="rect">
            <a:avLst/>
          </a:prstGeom>
        </p:spPr>
        <p:txBody>
          <a:bodyPr vert="horz" numCol="2">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Tx/>
              <a:buNone/>
            </a:pPr>
            <a:endParaRPr lang="en-US" sz="2400" dirty="0" smtClean="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228600" y="2971800"/>
            <a:ext cx="8763000" cy="6705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100" dirty="0">
                <a:latin typeface="Times New Roman" pitchFamily="18" charset="0"/>
                <a:cs typeface="Times New Roman" pitchFamily="18" charset="0"/>
              </a:rPr>
              <a:t>c</a:t>
            </a:r>
            <a:r>
              <a:rPr lang="en-US" sz="2100" dirty="0" smtClean="0"/>
              <a:t>.</a:t>
            </a:r>
            <a:r>
              <a:rPr lang="vi-VN" sz="2100" dirty="0" smtClean="0"/>
              <a:t> Tác dụng của hormone tuyến giáp</a:t>
            </a:r>
            <a:r>
              <a:rPr lang="en-US" sz="2100" dirty="0" smtClean="0"/>
              <a:t>:</a:t>
            </a:r>
            <a:r>
              <a:rPr lang="vi-VN" sz="2100" dirty="0" smtClean="0"/>
              <a:t> </a:t>
            </a:r>
            <a:endParaRPr lang="en-US" sz="2100" dirty="0"/>
          </a:p>
        </p:txBody>
      </p:sp>
      <p:sp>
        <p:nvSpPr>
          <p:cNvPr id="16" name="Rounded Rectangle 15"/>
          <p:cNvSpPr/>
          <p:nvPr/>
        </p:nvSpPr>
        <p:spPr>
          <a:xfrm>
            <a:off x="152400" y="5276850"/>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endParaRPr lang="en-US" dirty="0"/>
          </a:p>
        </p:txBody>
      </p:sp>
      <p:sp>
        <p:nvSpPr>
          <p:cNvPr id="17" name="Rounded Rectangle 16"/>
          <p:cNvSpPr/>
          <p:nvPr/>
        </p:nvSpPr>
        <p:spPr>
          <a:xfrm>
            <a:off x="152400" y="3657600"/>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ác dụng trên sự tăng trưởng</a:t>
            </a:r>
            <a:endParaRPr lang="en-US" dirty="0"/>
          </a:p>
        </p:txBody>
      </p:sp>
      <p:sp>
        <p:nvSpPr>
          <p:cNvPr id="18" name="Rounded Rectangle 17"/>
          <p:cNvSpPr/>
          <p:nvPr/>
        </p:nvSpPr>
        <p:spPr>
          <a:xfrm>
            <a:off x="2915653" y="4610100"/>
            <a:ext cx="6047874" cy="19431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Glucid</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gây tăng glucose máu nhưng chỉ tăng nhẹ.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Lipid: tăng thoái hóa lipid ở mô mỡ dự trữ...  </a:t>
            </a:r>
            <a:endParaRPr lang="en-US" dirty="0">
              <a:latin typeface="Times New Roman" panose="02020603050405020304" pitchFamily="18" charset="0"/>
              <a:cs typeface="Times New Roman" panose="02020603050405020304" pitchFamily="18" charset="0"/>
            </a:endParaRPr>
          </a:p>
          <a:p>
            <a:pPr marL="285750" indent="-285750">
              <a:buFontTx/>
              <a:buChar char="-"/>
            </a:pPr>
            <a:r>
              <a:rPr lang="vi-VN" dirty="0" smtClean="0">
                <a:latin typeface="Times New Roman" panose="02020603050405020304" pitchFamily="18" charset="0"/>
                <a:cs typeface="Times New Roman" panose="02020603050405020304" pitchFamily="18" charset="0"/>
              </a:rPr>
              <a:t>Protid</a:t>
            </a:r>
            <a:r>
              <a:rPr lang="vi-VN"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a:t>
            </a:r>
            <a:r>
              <a:rPr lang="vi-VN" dirty="0" smtClean="0">
                <a:latin typeface="Times New Roman" panose="02020603050405020304" pitchFamily="18" charset="0"/>
                <a:cs typeface="Times New Roman" panose="02020603050405020304" pitchFamily="18" charset="0"/>
              </a:rPr>
              <a:t>iều </a:t>
            </a:r>
            <a:r>
              <a:rPr lang="vi-VN" dirty="0">
                <a:latin typeface="Times New Roman" panose="02020603050405020304" pitchFamily="18" charset="0"/>
                <a:cs typeface="Times New Roman" panose="02020603050405020304" pitchFamily="18" charset="0"/>
              </a:rPr>
              <a:t>sinh </a:t>
            </a:r>
            <a:r>
              <a:rPr lang="vi-VN" dirty="0"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T3,T4 </a:t>
            </a:r>
            <a:r>
              <a:rPr lang="vi-VN" dirty="0">
                <a:latin typeface="Times New Roman" panose="02020603050405020304" pitchFamily="18" charset="0"/>
                <a:cs typeface="Times New Roman" panose="02020603050405020304" pitchFamily="18" charset="0"/>
              </a:rPr>
              <a:t>làm tăng tổng hợp protein giúp cho sự phát triển và tăng trưởng cơ </a:t>
            </a:r>
            <a:r>
              <a:rPr lang="vi-VN" dirty="0"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L</a:t>
            </a:r>
            <a:r>
              <a:rPr lang="vi-VN" dirty="0" smtClean="0">
                <a:latin typeface="Times New Roman" panose="02020603050405020304" pitchFamily="18" charset="0"/>
                <a:cs typeface="Times New Roman" panose="02020603050405020304" pitchFamily="18" charset="0"/>
              </a:rPr>
              <a:t>iều </a:t>
            </a:r>
            <a:r>
              <a:rPr lang="vi-VN" dirty="0">
                <a:latin typeface="Times New Roman" panose="02020603050405020304" pitchFamily="18" charset="0"/>
                <a:cs typeface="Times New Roman" panose="02020603050405020304" pitchFamily="18" charset="0"/>
              </a:rPr>
              <a:t>cao, tác dụng dị hóa nổi bật, gây mất protein ở mô, vì vậy người bệnh cường giáp thường gầy</a:t>
            </a:r>
            <a:r>
              <a:rPr lang="en-US" dirty="0">
                <a:latin typeface="Times New Roman" panose="02020603050405020304" pitchFamily="18" charset="0"/>
                <a:cs typeface="Times New Roman" panose="02020603050405020304" pitchFamily="18" charset="0"/>
              </a:rPr>
              <a:t> </a:t>
            </a:r>
          </a:p>
        </p:txBody>
      </p:sp>
      <p:sp>
        <p:nvSpPr>
          <p:cNvPr id="19" name="Rounded Rectangle 18"/>
          <p:cNvSpPr/>
          <p:nvPr/>
        </p:nvSpPr>
        <p:spPr>
          <a:xfrm>
            <a:off x="2915654" y="3390900"/>
            <a:ext cx="6067926"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Ở</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thời kỳ đang lớn của đứa trẻ, cùng với GH làm cơ thể phát triển. </a:t>
            </a:r>
            <a:r>
              <a:rPr lang="en-US" dirty="0" smtClean="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ác </a:t>
            </a:r>
            <a:r>
              <a:rPr lang="vi-VN" dirty="0">
                <a:latin typeface="Times New Roman" panose="02020603050405020304" pitchFamily="18" charset="0"/>
                <a:cs typeface="Times New Roman" panose="02020603050405020304" pitchFamily="18" charset="0"/>
              </a:rPr>
              <a:t>dụng phát triển bộ não thai nhi và những năm đầu sau sinh.</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340142" y="5581650"/>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2324100" y="3960395"/>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4219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8442" y="495300"/>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endParaRPr lang="en-US" dirty="0"/>
          </a:p>
        </p:txBody>
      </p:sp>
      <p:sp>
        <p:nvSpPr>
          <p:cNvPr id="7" name="Rounded Rectangle 6"/>
          <p:cNvSpPr/>
          <p:nvPr/>
        </p:nvSpPr>
        <p:spPr>
          <a:xfrm>
            <a:off x="152400" y="1581150"/>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vitamin </a:t>
            </a:r>
            <a:endParaRPr lang="en-US" dirty="0"/>
          </a:p>
        </p:txBody>
      </p:sp>
      <p:sp>
        <p:nvSpPr>
          <p:cNvPr id="11" name="Rounded Rectangle 10"/>
          <p:cNvSpPr/>
          <p:nvPr/>
        </p:nvSpPr>
        <p:spPr>
          <a:xfrm>
            <a:off x="2895599" y="228600"/>
            <a:ext cx="6067927"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latin typeface="Times New Roman" panose="02020603050405020304" pitchFamily="18" charset="0"/>
                <a:cs typeface="Times New Roman" panose="02020603050405020304" pitchFamily="18" charset="0"/>
              </a:rPr>
              <a:t>T4, T3 làm tăng tiêu thụ O2 ở hầu hết các mô trong cơ thể nên làm tăng chuyển hóa cơ sở (CHCS),</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trừ não, tinh hoàn, tử cung, lách, bạch huyết, tiền yên</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2915654" y="1562100"/>
            <a:ext cx="6047873" cy="6477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latin typeface="Times New Roman" panose="02020603050405020304" pitchFamily="18" charset="0"/>
                <a:cs typeface="Times New Roman" panose="02020603050405020304" pitchFamily="18" charset="0"/>
              </a:rPr>
              <a:t>T3,T4 cần cho sự hấp thu vitamin B12 ở ruột và chuyển caroten thành vitamin A. </a:t>
            </a:r>
            <a:endParaRPr lang="en-US" dirty="0">
              <a:latin typeface="Times New Roman" panose="02020603050405020304" pitchFamily="18" charset="0"/>
              <a:cs typeface="Times New Roman" panose="02020603050405020304" pitchFamily="18" charset="0"/>
            </a:endParaRPr>
          </a:p>
        </p:txBody>
      </p:sp>
      <p:sp>
        <p:nvSpPr>
          <p:cNvPr id="19" name="Rounded Rectangle 18"/>
          <p:cNvSpPr/>
          <p:nvPr/>
        </p:nvSpPr>
        <p:spPr>
          <a:xfrm>
            <a:off x="152400" y="2609850"/>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Tác dụng trên hệ thần kinh cơ</a:t>
            </a:r>
            <a:endParaRPr lang="en-US" dirty="0"/>
          </a:p>
        </p:txBody>
      </p:sp>
      <p:sp>
        <p:nvSpPr>
          <p:cNvPr id="20" name="Rounded Rectangle 19"/>
          <p:cNvSpPr/>
          <p:nvPr/>
        </p:nvSpPr>
        <p:spPr>
          <a:xfrm>
            <a:off x="2895599" y="2400300"/>
            <a:ext cx="6067928" cy="10287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a:t>
            </a:r>
            <a:r>
              <a:rPr lang="vi-VN" dirty="0" smtClean="0">
                <a:latin typeface="Times New Roman" panose="02020603050405020304" pitchFamily="18" charset="0"/>
                <a:cs typeface="Times New Roman" panose="02020603050405020304" pitchFamily="18" charset="0"/>
              </a:rPr>
              <a:t>húc </a:t>
            </a:r>
            <a:r>
              <a:rPr lang="vi-VN" dirty="0">
                <a:latin typeface="Times New Roman" panose="02020603050405020304" pitchFamily="18" charset="0"/>
                <a:cs typeface="Times New Roman" panose="02020603050405020304" pitchFamily="18" charset="0"/>
              </a:rPr>
              <a:t>đẩy phát triển trí </a:t>
            </a:r>
            <a:r>
              <a:rPr lang="vi-VN" dirty="0" smtClean="0">
                <a:latin typeface="Times New Roman" panose="02020603050405020304" pitchFamily="18" charset="0"/>
                <a:cs typeface="Times New Roman" panose="02020603050405020304" pitchFamily="18" charset="0"/>
              </a:rPr>
              <a:t>tuệ</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L</a:t>
            </a:r>
            <a:r>
              <a:rPr lang="vi-VN" dirty="0" smtClean="0">
                <a:latin typeface="Times New Roman" panose="02020603050405020304" pitchFamily="18" charset="0"/>
                <a:cs typeface="Times New Roman" panose="02020603050405020304" pitchFamily="18" charset="0"/>
              </a:rPr>
              <a:t>iều </a:t>
            </a:r>
            <a:r>
              <a:rPr lang="vi-VN" dirty="0">
                <a:latin typeface="Times New Roman" panose="02020603050405020304" pitchFamily="18" charset="0"/>
                <a:cs typeface="Times New Roman" panose="02020603050405020304" pitchFamily="18" charset="0"/>
              </a:rPr>
              <a:t>cao gây hoạt bát, bồn chồn, kích thích;  nhược năng ở trẻ gây chậm phát triển về trí tuệ. </a:t>
            </a:r>
            <a:endParaRPr lang="en-US" dirty="0">
              <a:latin typeface="Times New Roman" panose="02020603050405020304" pitchFamily="18" charset="0"/>
              <a:cs typeface="Times New Roman" panose="02020603050405020304" pitchFamily="18" charset="0"/>
            </a:endParaRPr>
          </a:p>
        </p:txBody>
      </p:sp>
      <p:cxnSp>
        <p:nvCxnSpPr>
          <p:cNvPr id="22" name="Straight Arrow Connector 21"/>
          <p:cNvCxnSpPr>
            <a:stCxn id="2" idx="3"/>
            <a:endCxn id="11" idx="1"/>
          </p:cNvCxnSpPr>
          <p:nvPr/>
        </p:nvCxnSpPr>
        <p:spPr>
          <a:xfrm>
            <a:off x="2340142" y="800100"/>
            <a:ext cx="55545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309059" y="2895600"/>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2324101" y="1885950"/>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a:off x="164432" y="4048626"/>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endParaRPr lang="en-US" dirty="0"/>
          </a:p>
        </p:txBody>
      </p:sp>
      <p:sp>
        <p:nvSpPr>
          <p:cNvPr id="32" name="Rounded Rectangle 31"/>
          <p:cNvSpPr/>
          <p:nvPr/>
        </p:nvSpPr>
        <p:spPr>
          <a:xfrm>
            <a:off x="2880558" y="3781926"/>
            <a:ext cx="6067926"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Trên tim</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tăng </a:t>
            </a:r>
            <a:r>
              <a:rPr lang="vi-VN" dirty="0">
                <a:latin typeface="Times New Roman" panose="02020603050405020304" pitchFamily="18" charset="0"/>
                <a:cs typeface="Times New Roman" panose="02020603050405020304" pitchFamily="18" charset="0"/>
              </a:rPr>
              <a:t>số lượng </a:t>
            </a:r>
            <a:r>
              <a:rPr lang="vi-VN"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receptor ở </a:t>
            </a:r>
            <a:r>
              <a:rPr lang="vi-VN" dirty="0" smtClean="0">
                <a:latin typeface="Times New Roman" panose="02020603050405020304" pitchFamily="18" charset="0"/>
                <a:cs typeface="Times New Roman" panose="02020603050405020304" pitchFamily="18" charset="0"/>
              </a:rPr>
              <a:t>tim</a:t>
            </a:r>
            <a:r>
              <a:rPr lang="vi-VN"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sym typeface="Symbol"/>
              </a:rPr>
              <a:t> </a:t>
            </a:r>
            <a:r>
              <a:rPr lang="vi-VN" dirty="0" smtClean="0">
                <a:latin typeface="Times New Roman" panose="02020603050405020304" pitchFamily="18" charset="0"/>
                <a:cs typeface="Times New Roman" panose="02020603050405020304" pitchFamily="18" charset="0"/>
              </a:rPr>
              <a:t>tim </a:t>
            </a:r>
            <a:r>
              <a:rPr lang="vi-VN" dirty="0">
                <a:latin typeface="Times New Roman" panose="02020603050405020304" pitchFamily="18" charset="0"/>
                <a:cs typeface="Times New Roman" panose="02020603050405020304" pitchFamily="18" charset="0"/>
              </a:rPr>
              <a:t>nhạy cảm với catecholamin nhiều hơn, làm nhịp tim nhanh.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mạch máu: tăng chuyển hóa và tăng các sản phẩm chuyển hóa ở mô gây dãn mạch, làm tăng lưu lượng tim</a:t>
            </a:r>
            <a:endParaRPr lang="en-US" dirty="0">
              <a:latin typeface="Times New Roman" panose="02020603050405020304" pitchFamily="18" charset="0"/>
              <a:cs typeface="Times New Roman" panose="02020603050405020304" pitchFamily="18" charset="0"/>
            </a:endParaRPr>
          </a:p>
        </p:txBody>
      </p:sp>
      <p:sp>
        <p:nvSpPr>
          <p:cNvPr id="33" name="Rounded Rectangle 32"/>
          <p:cNvSpPr/>
          <p:nvPr/>
        </p:nvSpPr>
        <p:spPr>
          <a:xfrm>
            <a:off x="137359" y="5394158"/>
            <a:ext cx="21717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Tác dụng lên cơ quan sinh dục </a:t>
            </a:r>
            <a:endParaRPr lang="en-US" dirty="0"/>
          </a:p>
        </p:txBody>
      </p:sp>
      <p:sp>
        <p:nvSpPr>
          <p:cNvPr id="34" name="Rounded Rectangle 33"/>
          <p:cNvSpPr/>
          <p:nvPr/>
        </p:nvSpPr>
        <p:spPr>
          <a:xfrm>
            <a:off x="2863516" y="5143500"/>
            <a:ext cx="6067926"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a:t>
            </a:r>
            <a:r>
              <a:rPr lang="vi-VN" dirty="0">
                <a:latin typeface="Times New Roman" panose="02020603050405020304" pitchFamily="18" charset="0"/>
                <a:cs typeface="Times New Roman" panose="02020603050405020304" pitchFamily="18" charset="0"/>
              </a:rPr>
              <a:t>nam giới, thiếu hormon giáp gây mất dục tính nhưng bài tiết nhiều có thể gây bất lực.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Ở </a:t>
            </a:r>
            <a:r>
              <a:rPr lang="vi-VN" dirty="0">
                <a:latin typeface="Times New Roman" panose="02020603050405020304" pitchFamily="18" charset="0"/>
                <a:cs typeface="Times New Roman" panose="02020603050405020304" pitchFamily="18" charset="0"/>
              </a:rPr>
              <a:t>nữ giới, thiếu hormon giáp gây rong kinh, đa kinh nhưng thừa hormon gây ít kinh, vô kinh hoặc giảm dục tính. </a:t>
            </a:r>
            <a:endParaRPr lang="en-US" dirty="0">
              <a:latin typeface="Times New Roman" panose="02020603050405020304" pitchFamily="18" charset="0"/>
              <a:cs typeface="Times New Roman" panose="02020603050405020304" pitchFamily="18" charset="0"/>
            </a:endParaRPr>
          </a:p>
        </p:txBody>
      </p:sp>
      <p:cxnSp>
        <p:nvCxnSpPr>
          <p:cNvPr id="35" name="Straight Arrow Connector 34"/>
          <p:cNvCxnSpPr/>
          <p:nvPr/>
        </p:nvCxnSpPr>
        <p:spPr>
          <a:xfrm>
            <a:off x="2292017" y="5698958"/>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2309059" y="4353426"/>
            <a:ext cx="57149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47968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37"/>
          <a:stretch/>
        </p:blipFill>
        <p:spPr bwMode="auto">
          <a:xfrm>
            <a:off x="3886200" y="762000"/>
            <a:ext cx="5257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399" y="76200"/>
            <a:ext cx="4191001" cy="6629400"/>
          </a:xfrm>
        </p:spPr>
        <p:txBody>
          <a:bodyPr>
            <a:normAutofit/>
          </a:bodyPr>
          <a:lstStyle/>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1.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nghĩa</a:t>
            </a:r>
            <a:r>
              <a:rPr lang="en-US" sz="2100" dirty="0" smtClean="0">
                <a:latin typeface="Times New Roman" panose="02020603050405020304" pitchFamily="18" charset="0"/>
                <a:cs typeface="Times New Roman" panose="02020603050405020304" pitchFamily="18" charset="0"/>
              </a:rPr>
              <a:t>:</a:t>
            </a:r>
          </a:p>
          <a:p>
            <a:pPr marL="0" indent="0">
              <a:buNone/>
            </a:pPr>
            <a:r>
              <a:rPr lang="en-US" sz="2100" dirty="0" smtClean="0">
                <a:latin typeface="Times New Roman" panose="02020603050405020304" pitchFamily="18" charset="0"/>
                <a:cs typeface="Times New Roman" panose="02020603050405020304" pitchFamily="18" charset="0"/>
              </a:rPr>
              <a:t>- L</a:t>
            </a:r>
            <a:r>
              <a:rPr lang="vi-VN" sz="2100" dirty="0" smtClean="0">
                <a:latin typeface="Times New Roman" panose="02020603050405020304" pitchFamily="18" charset="0"/>
                <a:cs typeface="Times New Roman" panose="02020603050405020304" pitchFamily="18" charset="0"/>
              </a:rPr>
              <a:t>à </a:t>
            </a:r>
            <a:r>
              <a:rPr lang="vi-VN" sz="2100" dirty="0">
                <a:latin typeface="Times New Roman" panose="02020603050405020304" pitchFamily="18" charset="0"/>
                <a:cs typeface="Times New Roman" panose="02020603050405020304" pitchFamily="18" charset="0"/>
              </a:rPr>
              <a:t>một tình trạng mà trong đó tuyến giáp tạo ra quá nhiều hoóc môn thyroxine</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Cường </a:t>
            </a:r>
            <a:r>
              <a:rPr lang="vi-VN" sz="2100" dirty="0">
                <a:latin typeface="Times New Roman" panose="02020603050405020304" pitchFamily="18" charset="0"/>
                <a:cs typeface="Times New Roman" panose="02020603050405020304" pitchFamily="18" charset="0"/>
              </a:rPr>
              <a:t>giáp có thể tăng tốc đáng kể sự trao đổi chất của cơ thể, làm giảm cân đột ngột, nhịp tim nhanh hoặc không đều, ra mồ hôi và căng thẳng hoặc khó chịu</a:t>
            </a:r>
            <a:r>
              <a:rPr lang="vi-VN"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2</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a:t>
            </a:r>
            <a:r>
              <a:rPr lang="en-US" sz="2100" dirty="0" err="1" smtClean="0">
                <a:latin typeface="Times New Roman" panose="02020603050405020304" pitchFamily="18" charset="0"/>
                <a:cs typeface="Times New Roman" panose="02020603050405020304" pitchFamily="18" charset="0"/>
              </a:rPr>
              <a:t>guyên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nhân</a:t>
            </a:r>
            <a:r>
              <a:rPr lang="en-US" sz="2100" dirty="0" smtClean="0">
                <a:latin typeface="Times New Roman" panose="02020603050405020304" pitchFamily="18" charset="0"/>
                <a:cs typeface="Times New Roman" panose="02020603050405020304" pitchFamily="18" charset="0"/>
              </a:rPr>
              <a:t>:</a:t>
            </a:r>
          </a:p>
          <a:p>
            <a:pPr marL="0" indent="0">
              <a:buNone/>
            </a:pP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  </a:t>
            </a:r>
            <a:endParaRPr lang="en-US" sz="210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152400" y="3904357"/>
            <a:ext cx="8686800" cy="2677656"/>
          </a:xfrm>
          <a:prstGeom prst="rect">
            <a:avLst/>
          </a:prstGeom>
        </p:spPr>
        <p:txBody>
          <a:bodyPr wrap="square">
            <a:spAutoFit/>
          </a:bodyPr>
          <a:lstStyle/>
          <a:p>
            <a:r>
              <a:rPr lang="en-US" sz="2100" dirty="0" smtClean="0">
                <a:latin typeface="Times New Roman" panose="02020603050405020304" pitchFamily="18" charset="0"/>
                <a:cs typeface="Times New Roman" panose="02020603050405020304" pitchFamily="18" charset="0"/>
              </a:rPr>
              <a:t>-  Graves: </a:t>
            </a:r>
            <a:r>
              <a:rPr lang="vi-VN" sz="2100" dirty="0">
                <a:latin typeface="Times New Roman" panose="02020603050405020304" pitchFamily="18" charset="0"/>
                <a:cs typeface="Times New Roman" panose="02020603050405020304" pitchFamily="18" charset="0"/>
              </a:rPr>
              <a:t>là một rối loạn tự miễn </a:t>
            </a:r>
            <a:r>
              <a:rPr lang="vi-VN" sz="2100" dirty="0" smtClean="0">
                <a:latin typeface="Times New Roman" panose="02020603050405020304" pitchFamily="18" charset="0"/>
                <a:cs typeface="Times New Roman" panose="02020603050405020304" pitchFamily="18" charset="0"/>
              </a:rPr>
              <a:t>dịch</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các kháng thể tấn công nhầm tuyến giáp</a:t>
            </a:r>
            <a:r>
              <a:rPr lang="vi-VN" sz="2100" dirty="0" smtClean="0">
                <a:latin typeface="Times New Roman" panose="02020603050405020304" pitchFamily="18" charset="0"/>
                <a:cs typeface="Times New Roman" panose="02020603050405020304" pitchFamily="18" charset="0"/>
              </a:rPr>
              <a:t> tạo quá </a:t>
            </a:r>
            <a:r>
              <a:rPr lang="vi-VN" sz="2100" dirty="0">
                <a:latin typeface="Times New Roman" panose="02020603050405020304" pitchFamily="18" charset="0"/>
                <a:cs typeface="Times New Roman" panose="02020603050405020304" pitchFamily="18" charset="0"/>
              </a:rPr>
              <a:t>nhiều </a:t>
            </a:r>
            <a:r>
              <a:rPr lang="vi-VN" sz="2100" dirty="0" smtClean="0">
                <a:latin typeface="Times New Roman" panose="02020603050405020304" pitchFamily="18" charset="0"/>
                <a:cs typeface="Times New Roman" panose="02020603050405020304" pitchFamily="18" charset="0"/>
              </a:rPr>
              <a:t>T-4</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đôi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tấn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công</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mô đằng sau mắt  (Graves' opxhalmopathy) và da, thường ở chân - mào xương chày cẳng chân (Graves 'dermopathy). </a:t>
            </a:r>
            <a:r>
              <a:rPr lang="en-US" sz="2100" dirty="0" smtClean="0">
                <a:latin typeface="Times New Roman" panose="02020603050405020304" pitchFamily="18" charset="0"/>
                <a:cs typeface="Times New Roman" panose="02020603050405020304" pitchFamily="18" charset="0"/>
                <a:sym typeface="Symbol"/>
              </a:rPr>
              <a:t></a:t>
            </a:r>
            <a:r>
              <a:rPr lang="vi-VN" sz="2100" dirty="0" smtClean="0">
                <a:latin typeface="Times New Roman" panose="02020603050405020304" pitchFamily="18" charset="0"/>
                <a:cs typeface="Times New Roman" panose="02020603050405020304" pitchFamily="18" charset="0"/>
                <a:sym typeface="Symbol"/>
              </a:rPr>
              <a:t> </a:t>
            </a:r>
            <a:r>
              <a:rPr lang="vi-VN" sz="2100" dirty="0">
                <a:latin typeface="Times New Roman" panose="02020603050405020304" pitchFamily="18" charset="0"/>
                <a:cs typeface="Times New Roman" panose="02020603050405020304" pitchFamily="18" charset="0"/>
                <a:sym typeface="Symbol"/>
              </a:rPr>
              <a:t>nguyên nhân phổ biến </a:t>
            </a:r>
            <a:r>
              <a:rPr lang="vi-VN" sz="2100" dirty="0" smtClean="0">
                <a:latin typeface="Times New Roman" panose="02020603050405020304" pitchFamily="18" charset="0"/>
                <a:cs typeface="Times New Roman" panose="02020603050405020304" pitchFamily="18" charset="0"/>
                <a:sym typeface="Symbol"/>
              </a:rPr>
              <a:t>nhất</a:t>
            </a:r>
            <a:r>
              <a:rPr lang="en-US" sz="2100" dirty="0" smtClean="0">
                <a:latin typeface="Times New Roman" panose="02020603050405020304" pitchFamily="18" charset="0"/>
                <a:cs typeface="Times New Roman" panose="02020603050405020304" pitchFamily="18" charset="0"/>
                <a:sym typeface="Symbol"/>
              </a:rPr>
              <a:t>.</a:t>
            </a:r>
          </a:p>
          <a:p>
            <a:r>
              <a:rPr lang="en-US"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sym typeface="Symbol"/>
              </a:rPr>
              <a:t>Tăng </a:t>
            </a:r>
            <a:r>
              <a:rPr lang="vi-VN" sz="2100" dirty="0">
                <a:latin typeface="Times New Roman" panose="02020603050405020304" pitchFamily="18" charset="0"/>
                <a:cs typeface="Times New Roman" panose="02020603050405020304" pitchFamily="18" charset="0"/>
                <a:sym typeface="Symbol"/>
              </a:rPr>
              <a:t>năng bướu tuyến </a:t>
            </a:r>
            <a:r>
              <a:rPr lang="vi-VN" sz="2100" dirty="0" smtClean="0">
                <a:latin typeface="Times New Roman" panose="02020603050405020304" pitchFamily="18" charset="0"/>
                <a:cs typeface="Times New Roman" panose="02020603050405020304" pitchFamily="18" charset="0"/>
                <a:sym typeface="Symbol"/>
              </a:rPr>
              <a:t>giáp</a:t>
            </a:r>
            <a:r>
              <a:rPr lang="en-US" sz="2100" dirty="0" smtClean="0">
                <a:latin typeface="Times New Roman" panose="02020603050405020304" pitchFamily="18" charset="0"/>
                <a:cs typeface="Times New Roman" panose="02020603050405020304" pitchFamily="18" charset="0"/>
                <a:sym typeface="Symbol"/>
              </a:rPr>
              <a:t>:</a:t>
            </a:r>
            <a:r>
              <a:rPr lang="vi-VN" sz="2100" dirty="0">
                <a:latin typeface="Times New Roman" panose="02020603050405020304" pitchFamily="18" charset="0"/>
                <a:cs typeface="Times New Roman" panose="02020603050405020304" pitchFamily="18" charset="0"/>
                <a:sym typeface="Symbol"/>
              </a:rPr>
              <a:t> (u tuyến độc, bướu cổ đa nhân độc hại, bệnh Plummer</a:t>
            </a:r>
            <a:r>
              <a:rPr lang="vi-VN" sz="2100" dirty="0" smtClean="0">
                <a:latin typeface="Times New Roman" panose="02020603050405020304" pitchFamily="18" charset="0"/>
                <a:cs typeface="Times New Roman" panose="02020603050405020304" pitchFamily="18" charset="0"/>
                <a:sym typeface="Symbol"/>
              </a:rPr>
              <a:t>).</a:t>
            </a:r>
            <a:r>
              <a:rPr lang="en-US"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sym typeface="Symbol"/>
              </a:rPr>
              <a:t>khi </a:t>
            </a:r>
            <a:r>
              <a:rPr lang="vi-VN" sz="2100" dirty="0">
                <a:latin typeface="Times New Roman" panose="02020603050405020304" pitchFamily="18" charset="0"/>
                <a:cs typeface="Times New Roman" panose="02020603050405020304" pitchFamily="18" charset="0"/>
                <a:sym typeface="Symbol"/>
              </a:rPr>
              <a:t>một hoặc nhiều u tuyến của tuyến giáp sản xuất quá nhiều </a:t>
            </a:r>
            <a:r>
              <a:rPr lang="vi-VN" sz="2100" dirty="0" smtClean="0">
                <a:latin typeface="Times New Roman" panose="02020603050405020304" pitchFamily="18" charset="0"/>
                <a:cs typeface="Times New Roman" panose="02020603050405020304" pitchFamily="18" charset="0"/>
                <a:sym typeface="Symbol"/>
              </a:rPr>
              <a:t>T-4</a:t>
            </a:r>
            <a:r>
              <a:rPr lang="en-US" sz="2100" dirty="0" smtClean="0">
                <a:latin typeface="Times New Roman" panose="02020603050405020304" pitchFamily="18" charset="0"/>
                <a:cs typeface="Times New Roman" panose="02020603050405020304" pitchFamily="18" charset="0"/>
                <a:sym typeface="Symbol"/>
              </a:rPr>
              <a:t>.</a:t>
            </a:r>
          </a:p>
          <a:p>
            <a:r>
              <a:rPr lang="en-US" sz="2100" dirty="0">
                <a:latin typeface="Times New Roman" panose="02020603050405020304" pitchFamily="18" charset="0"/>
                <a:cs typeface="Times New Roman" panose="02020603050405020304" pitchFamily="18" charset="0"/>
                <a:sym typeface="Symbol"/>
              </a:rPr>
              <a:t>- </a:t>
            </a:r>
            <a:r>
              <a:rPr lang="en-US" sz="2100" dirty="0" err="1">
                <a:latin typeface="Times New Roman" panose="02020603050405020304" pitchFamily="18" charset="0"/>
                <a:cs typeface="Times New Roman" panose="02020603050405020304" pitchFamily="18" charset="0"/>
                <a:sym typeface="Symbol"/>
              </a:rPr>
              <a:t>Viêm</a:t>
            </a:r>
            <a:r>
              <a:rPr lang="en-US" sz="2100" dirty="0">
                <a:latin typeface="Times New Roman" panose="02020603050405020304" pitchFamily="18" charset="0"/>
                <a:cs typeface="Times New Roman" panose="02020603050405020304" pitchFamily="18" charset="0"/>
                <a:sym typeface="Symbol"/>
              </a:rPr>
              <a:t> </a:t>
            </a:r>
            <a:r>
              <a:rPr lang="en-US" sz="2100" dirty="0" err="1">
                <a:latin typeface="Times New Roman" panose="02020603050405020304" pitchFamily="18" charset="0"/>
                <a:cs typeface="Times New Roman" panose="02020603050405020304" pitchFamily="18" charset="0"/>
                <a:sym typeface="Symbol"/>
              </a:rPr>
              <a:t>tuyến</a:t>
            </a:r>
            <a:r>
              <a:rPr lang="en-US" sz="2100" dirty="0">
                <a:latin typeface="Times New Roman" panose="02020603050405020304" pitchFamily="18" charset="0"/>
                <a:cs typeface="Times New Roman" panose="02020603050405020304" pitchFamily="18" charset="0"/>
                <a:sym typeface="Symbol"/>
              </a:rPr>
              <a:t> </a:t>
            </a:r>
            <a:r>
              <a:rPr lang="en-US" sz="2100" dirty="0" err="1" smtClean="0">
                <a:latin typeface="Times New Roman" panose="02020603050405020304" pitchFamily="18" charset="0"/>
                <a:cs typeface="Times New Roman" panose="02020603050405020304" pitchFamily="18" charset="0"/>
                <a:sym typeface="Symbol"/>
              </a:rPr>
              <a:t>giáp</a:t>
            </a:r>
            <a:r>
              <a:rPr lang="en-US" sz="2100" dirty="0" smtClean="0">
                <a:latin typeface="Times New Roman" panose="02020603050405020304" pitchFamily="18" charset="0"/>
                <a:cs typeface="Times New Roman" panose="02020603050405020304" pitchFamily="18" charset="0"/>
                <a:sym typeface="Symbol"/>
              </a:rPr>
              <a:t> (</a:t>
            </a:r>
            <a:r>
              <a:rPr lang="vi-VN" sz="2100" dirty="0">
                <a:latin typeface="Times New Roman" panose="02020603050405020304" pitchFamily="18" charset="0"/>
                <a:cs typeface="Times New Roman" panose="02020603050405020304" pitchFamily="18" charset="0"/>
                <a:sym typeface="Symbol"/>
              </a:rPr>
              <a:t>bán </a:t>
            </a:r>
            <a:r>
              <a:rPr lang="vi-VN" sz="2100" dirty="0" smtClean="0">
                <a:latin typeface="Times New Roman" panose="02020603050405020304" pitchFamily="18" charset="0"/>
                <a:cs typeface="Times New Roman" panose="02020603050405020304" pitchFamily="18" charset="0"/>
                <a:sym typeface="Symbol"/>
              </a:rPr>
              <a:t>cấp</a:t>
            </a:r>
            <a:r>
              <a:rPr lang="en-US"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sym typeface="Symbol"/>
              </a:rPr>
              <a:t>gây </a:t>
            </a:r>
            <a:r>
              <a:rPr lang="vi-VN" sz="2100" dirty="0">
                <a:latin typeface="Times New Roman" panose="02020603050405020304" pitchFamily="18" charset="0"/>
                <a:cs typeface="Times New Roman" panose="02020603050405020304" pitchFamily="18" charset="0"/>
                <a:sym typeface="Symbol"/>
              </a:rPr>
              <a:t>ra dư thừa hormone tuyến </a:t>
            </a:r>
            <a:r>
              <a:rPr lang="vi-VN" sz="2100" dirty="0" smtClean="0">
                <a:latin typeface="Times New Roman" panose="02020603050405020304" pitchFamily="18" charset="0"/>
                <a:cs typeface="Times New Roman" panose="02020603050405020304" pitchFamily="18" charset="0"/>
                <a:sym typeface="Symbol"/>
              </a:rPr>
              <a:t>gi</a:t>
            </a:r>
            <a:r>
              <a:rPr lang="en-US" sz="2100" dirty="0" err="1" smtClean="0">
                <a:latin typeface="Times New Roman" panose="02020603050405020304" pitchFamily="18" charset="0"/>
                <a:cs typeface="Times New Roman" panose="02020603050405020304" pitchFamily="18" charset="0"/>
                <a:sym typeface="Symbol"/>
              </a:rPr>
              <a:t>áp</a:t>
            </a:r>
            <a:r>
              <a:rPr lang="en-US"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sym typeface="Symbol"/>
              </a:rPr>
              <a:t> </a:t>
            </a:r>
            <a:r>
              <a:rPr lang="vi-VN" sz="2100" dirty="0">
                <a:latin typeface="Times New Roman" panose="02020603050405020304" pitchFamily="18" charset="0"/>
                <a:cs typeface="Times New Roman" panose="02020603050405020304" pitchFamily="18" charset="0"/>
                <a:sym typeface="Symbol"/>
              </a:rPr>
              <a:t>rò rỉ vào </a:t>
            </a:r>
            <a:r>
              <a:rPr lang="vi-VN" sz="2100" dirty="0" smtClean="0">
                <a:latin typeface="Times New Roman" panose="02020603050405020304" pitchFamily="18" charset="0"/>
                <a:cs typeface="Times New Roman" panose="02020603050405020304" pitchFamily="18" charset="0"/>
                <a:sym typeface="Symbol"/>
              </a:rPr>
              <a:t>máu</a:t>
            </a:r>
            <a:r>
              <a:rPr lang="en-US" sz="2100" dirty="0" smtClean="0">
                <a:latin typeface="Times New Roman" panose="02020603050405020304" pitchFamily="18" charset="0"/>
                <a:cs typeface="Times New Roman" panose="02020603050405020304" pitchFamily="18" charset="0"/>
                <a:sym typeface="Symbol"/>
              </a:rPr>
              <a:t> </a:t>
            </a:r>
            <a:r>
              <a:rPr lang="vi-VN" sz="2100" dirty="0" smtClean="0">
                <a:latin typeface="Times New Roman" panose="02020603050405020304" pitchFamily="18" charset="0"/>
                <a:cs typeface="Times New Roman" panose="02020603050405020304" pitchFamily="18" charset="0"/>
                <a:sym typeface="Symbol"/>
              </a:rPr>
              <a:t> </a:t>
            </a:r>
            <a:r>
              <a:rPr lang="vi-VN" sz="2100" dirty="0">
                <a:latin typeface="Times New Roman" panose="02020603050405020304" pitchFamily="18" charset="0"/>
                <a:cs typeface="Times New Roman" panose="02020603050405020304" pitchFamily="18" charset="0"/>
                <a:sym typeface="Symbol"/>
              </a:rPr>
              <a:t>nguyên nhân gây đau ở tuyến giáp</a:t>
            </a:r>
            <a:endParaRPr lang="en-US" sz="2100" dirty="0" smtClean="0">
              <a:latin typeface="Times New Roman" panose="02020603050405020304" pitchFamily="18" charset="0"/>
              <a:cs typeface="Times New Roman" panose="02020603050405020304" pitchFamily="18" charset="0"/>
              <a:sym typeface="Symbol"/>
            </a:endParaRPr>
          </a:p>
        </p:txBody>
      </p:sp>
      <p:sp>
        <p:nvSpPr>
          <p:cNvPr id="10" name="Title 1"/>
          <p:cNvSpPr>
            <a:spLocks noGrp="1"/>
          </p:cNvSpPr>
          <p:nvPr>
            <p:ph type="title"/>
          </p:nvPr>
        </p:nvSpPr>
        <p:spPr>
          <a:xfrm>
            <a:off x="914400" y="0"/>
            <a:ext cx="7772400" cy="639762"/>
          </a:xfrm>
        </p:spPr>
        <p:txBody>
          <a:bodyPr>
            <a:normAutofit/>
          </a:bodyPr>
          <a:lstStyle/>
          <a:p>
            <a:r>
              <a:rPr lang="vi-VN" sz="3200" b="1" dirty="0" smtClean="0">
                <a:latin typeface="+mn-lt"/>
              </a:rPr>
              <a:t>I</a:t>
            </a:r>
            <a:r>
              <a:rPr lang="en-US" sz="3200" b="1" dirty="0" smtClean="0">
                <a:latin typeface="Times New Roman" pitchFamily="18" charset="0"/>
                <a:cs typeface="Times New Roman" pitchFamily="18" charset="0"/>
              </a:rPr>
              <a:t>I</a:t>
            </a:r>
            <a:r>
              <a:rPr lang="vi-VN" sz="3200" b="1" dirty="0" smtClean="0">
                <a:latin typeface="+mn-lt"/>
              </a:rPr>
              <a:t>.</a:t>
            </a:r>
            <a:r>
              <a:rPr lang="en-US" sz="3200" b="1" dirty="0" smtClean="0">
                <a:latin typeface="+mn-lt"/>
              </a:rPr>
              <a:t> </a:t>
            </a:r>
            <a:r>
              <a:rPr lang="en-US" sz="3200" b="1" dirty="0" smtClean="0">
                <a:latin typeface="Times New Roman" pitchFamily="18" charset="0"/>
                <a:cs typeface="Times New Roman" pitchFamily="18" charset="0"/>
              </a:rPr>
              <a:t>CƯỜNG</a:t>
            </a:r>
            <a:r>
              <a:rPr lang="vi-VN" sz="3200" b="1" dirty="0" smtClean="0">
                <a:latin typeface="+mn-lt"/>
              </a:rPr>
              <a:t> </a:t>
            </a:r>
            <a:r>
              <a:rPr lang="en-US" sz="3200" b="1" dirty="0" smtClean="0">
                <a:latin typeface="Times New Roman" panose="02020603050405020304" pitchFamily="18" charset="0"/>
                <a:cs typeface="Times New Roman" panose="02020603050405020304" pitchFamily="18" charset="0"/>
              </a:rPr>
              <a:t>GIÁP: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243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801190" cy="6400800"/>
          </a:xfrm>
        </p:spPr>
        <p:txBody>
          <a:bodyPr>
            <a:normAutofit/>
          </a:bodyPr>
          <a:lstStyle/>
          <a:p>
            <a:pPr marL="0" indent="0">
              <a:buNone/>
            </a:pPr>
            <a:r>
              <a:rPr lang="en-US" sz="2100" dirty="0">
                <a:latin typeface="Times New Roman" panose="02020603050405020304" pitchFamily="18" charset="0"/>
                <a:cs typeface="Times New Roman" panose="02020603050405020304" pitchFamily="18" charset="0"/>
              </a:rPr>
              <a:t>3</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Cơ </a:t>
            </a:r>
            <a:r>
              <a:rPr lang="vi-VN" sz="2100" dirty="0">
                <a:latin typeface="Times New Roman" panose="02020603050405020304" pitchFamily="18" charset="0"/>
                <a:cs typeface="Times New Roman" panose="02020603050405020304" pitchFamily="18" charset="0"/>
              </a:rPr>
              <a:t>chế bệnh </a:t>
            </a:r>
            <a:r>
              <a:rPr lang="vi-VN" sz="2100" dirty="0" smtClean="0">
                <a:latin typeface="Times New Roman" panose="02020603050405020304" pitchFamily="18" charset="0"/>
                <a:cs typeface="Times New Roman" panose="02020603050405020304" pitchFamily="18" charset="0"/>
              </a:rPr>
              <a:t>sinh</a:t>
            </a:r>
            <a:r>
              <a:rPr lang="en-US" sz="2100" dirty="0" smtClean="0">
                <a:latin typeface="Times New Roman" panose="02020603050405020304" pitchFamily="18" charset="0"/>
                <a:cs typeface="Times New Roman" panose="02020603050405020304" pitchFamily="18" charset="0"/>
              </a:rPr>
              <a:t>:</a:t>
            </a:r>
            <a:endParaRPr lang="en-US" sz="2100" dirty="0" smtClean="0">
              <a:latin typeface="Times New Roman" panose="02020603050405020304" pitchFamily="18" charset="0"/>
              <a:cs typeface="Times New Roman" panose="02020603050405020304" pitchFamily="18" charset="0"/>
            </a:endParaRPr>
          </a:p>
        </p:txBody>
      </p:sp>
      <p:sp>
        <p:nvSpPr>
          <p:cNvPr id="5" name="Rounded Rectangle 4"/>
          <p:cNvSpPr/>
          <p:nvPr/>
        </p:nvSpPr>
        <p:spPr>
          <a:xfrm>
            <a:off x="113295" y="990600"/>
            <a:ext cx="2028321"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Basedow (bệnh Graves)</a:t>
            </a:r>
            <a:endParaRPr lang="en-US" dirty="0"/>
          </a:p>
        </p:txBody>
      </p:sp>
      <p:sp>
        <p:nvSpPr>
          <p:cNvPr id="6" name="Rounded Rectangle 5"/>
          <p:cNvSpPr/>
          <p:nvPr/>
        </p:nvSpPr>
        <p:spPr>
          <a:xfrm>
            <a:off x="113296" y="2888581"/>
            <a:ext cx="2028320" cy="922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Bướu giáp độc đơn nhân hoặc đa nhân </a:t>
            </a:r>
            <a:endParaRPr lang="en-US" dirty="0"/>
          </a:p>
        </p:txBody>
      </p:sp>
      <p:sp>
        <p:nvSpPr>
          <p:cNvPr id="7" name="Rounded Rectangle 6"/>
          <p:cNvSpPr/>
          <p:nvPr/>
        </p:nvSpPr>
        <p:spPr>
          <a:xfrm>
            <a:off x="2507078" y="0"/>
            <a:ext cx="6622885" cy="2590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buClr>
                <a:schemeClr val="tx1"/>
              </a:buClr>
              <a:buSzPct val="70000"/>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(T</a:t>
            </a:r>
            <a:r>
              <a:rPr lang="en-US" dirty="0" smtClean="0">
                <a:latin typeface="Times New Roman" panose="02020603050405020304" pitchFamily="18" charset="0"/>
                <a:cs typeface="Times New Roman" panose="02020603050405020304" pitchFamily="18" charset="0"/>
              </a:rPr>
              <a:t>…)</a:t>
            </a:r>
          </a:p>
          <a:p>
            <a:pPr>
              <a:buClr>
                <a:schemeClr val="tx1"/>
              </a:buClr>
              <a:buSzPct val="70000"/>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thyroglobulin,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TSH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a:t>
            </a:r>
          </a:p>
          <a:p>
            <a:pPr>
              <a:buClr>
                <a:schemeClr val="tx1"/>
              </a:buClr>
              <a:buSzPct val="70000"/>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sự thâm nhiễm các tế bào lympho vào mô tuyến giáp, cơ vận nhãn và vùng trước xuông chày. </a:t>
            </a:r>
            <a:endParaRPr lang="en-US" dirty="0" smtClean="0">
              <a:latin typeface="Times New Roman" panose="02020603050405020304" pitchFamily="18" charset="0"/>
              <a:cs typeface="Times New Roman" panose="02020603050405020304" pitchFamily="18" charset="0"/>
            </a:endParaRPr>
          </a:p>
          <a:p>
            <a:pPr>
              <a:buClr>
                <a:schemeClr val="tx1"/>
              </a:buClr>
              <a:buSzPct val="70000"/>
            </a:pPr>
            <a:r>
              <a:rPr lang="vi-VN" dirty="0" smtClean="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Có thể kèm các bệnh tự miễn khác như lupus ban dổ… - Bệnh có yếu tố di truyền: gia đình cùng bị, HLA B8, HLA DR3. - Hay gặp ở nữ. </a:t>
            </a:r>
            <a:endParaRPr lang="en-US" dirty="0" smtClean="0">
              <a:latin typeface="Times New Roman" panose="02020603050405020304" pitchFamily="18" charset="0"/>
              <a:cs typeface="Times New Roman" panose="02020603050405020304" pitchFamily="18" charset="0"/>
            </a:endParaRPr>
          </a:p>
        </p:txBody>
      </p:sp>
      <p:sp>
        <p:nvSpPr>
          <p:cNvPr id="9" name="Rounded Rectangle 8"/>
          <p:cNvSpPr/>
          <p:nvPr/>
        </p:nvSpPr>
        <p:spPr>
          <a:xfrm>
            <a:off x="2507078" y="2658979"/>
            <a:ext cx="6636922" cy="138162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latin typeface="Times New Roman" panose="02020603050405020304" pitchFamily="18" charset="0"/>
                <a:cs typeface="Times New Roman" panose="02020603050405020304" pitchFamily="18" charset="0"/>
              </a:rPr>
              <a:t>Tuyến giáp xuất hiện một nhân và vài nhân nằm ở một thùy, nhân này là nang giáp tăng cường tổng hợp các hormon tuyến giáp và ức chế các mô lành xung quanh cũng như ức chế tuyến yên giảm tiết TSH. </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a:stCxn id="5" idx="3"/>
            <a:endCxn id="7" idx="1"/>
          </p:cNvCxnSpPr>
          <p:nvPr/>
        </p:nvCxnSpPr>
        <p:spPr>
          <a:xfrm>
            <a:off x="2141616" y="1295400"/>
            <a:ext cx="3654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ounded Rectangle 14"/>
          <p:cNvSpPr/>
          <p:nvPr/>
        </p:nvSpPr>
        <p:spPr>
          <a:xfrm>
            <a:off x="113296" y="4381500"/>
            <a:ext cx="202832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Hashimoto</a:t>
            </a:r>
            <a:endParaRPr lang="en-US" dirty="0"/>
          </a:p>
        </p:txBody>
      </p:sp>
      <p:sp>
        <p:nvSpPr>
          <p:cNvPr id="16" name="Rounded Rectangle 15"/>
          <p:cNvSpPr/>
          <p:nvPr/>
        </p:nvSpPr>
        <p:spPr>
          <a:xfrm>
            <a:off x="2514095" y="4114800"/>
            <a:ext cx="6629905"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vi-VN" dirty="0">
                <a:latin typeface="Times New Roman" panose="02020603050405020304" pitchFamily="18" charset="0"/>
                <a:cs typeface="Times New Roman" panose="02020603050405020304" pitchFamily="18" charset="0"/>
              </a:rPr>
              <a:t>Tuyến giáp viêm mạn tính có thâm nhiễm tế bào lympho. Hormon tuyến giáp tăng cao và xuất hiện các triệu chứng cường giáp, nhất là ở giai đoạn đầu. Triệu chứng cường giáp thường tự hết. Bệnh không bao giờ tái phát </a:t>
            </a:r>
            <a:endParaRPr lang="en-US" dirty="0">
              <a:latin typeface="Times New Roman" panose="02020603050405020304" pitchFamily="18" charset="0"/>
              <a:cs typeface="Times New Roman" panose="02020603050405020304" pitchFamily="18" charset="0"/>
            </a:endParaRPr>
          </a:p>
        </p:txBody>
      </p:sp>
      <p:sp>
        <p:nvSpPr>
          <p:cNvPr id="30" name="Rounded Rectangle 29"/>
          <p:cNvSpPr/>
          <p:nvPr/>
        </p:nvSpPr>
        <p:spPr>
          <a:xfrm>
            <a:off x="120313" y="5680910"/>
            <a:ext cx="2028320" cy="75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Cường giáp do iod (bệnh </a:t>
            </a:r>
            <a:r>
              <a:rPr lang="vi-VN" dirty="0" smtClean="0">
                <a:latin typeface="Times New Roman" panose="02020603050405020304" pitchFamily="18" charset="0"/>
                <a:cs typeface="Times New Roman" panose="02020603050405020304" pitchFamily="18" charset="0"/>
              </a:rPr>
              <a:t>Iod</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Basedow</a:t>
            </a:r>
            <a:r>
              <a:rPr lang="vi-VN" dirty="0">
                <a:latin typeface="Times New Roman" panose="02020603050405020304" pitchFamily="18" charset="0"/>
                <a:cs typeface="Times New Roman" panose="02020603050405020304" pitchFamily="18" charset="0"/>
              </a:rPr>
              <a:t>) </a:t>
            </a:r>
            <a:endParaRPr lang="en-US" dirty="0"/>
          </a:p>
        </p:txBody>
      </p:sp>
      <p:sp>
        <p:nvSpPr>
          <p:cNvPr id="31" name="Rounded Rectangle 30"/>
          <p:cNvSpPr/>
          <p:nvPr/>
        </p:nvSpPr>
        <p:spPr>
          <a:xfrm>
            <a:off x="2514095" y="5334000"/>
            <a:ext cx="6591805" cy="1447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Iod </a:t>
            </a:r>
            <a:r>
              <a:rPr lang="vi-VN" dirty="0">
                <a:latin typeface="Times New Roman" panose="02020603050405020304" pitchFamily="18" charset="0"/>
                <a:cs typeface="Times New Roman" panose="02020603050405020304" pitchFamily="18" charset="0"/>
              </a:rPr>
              <a:t>không phải là nguyên nhân gây bệnh nhưng nó thúc đẩy việc xuất hiện triệu chứng cường giáp trên lâm sàng ở những tuyến giáp không chịu ảnh hưởng của hiệu ứng Wolff – Chaikoff.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Quá </a:t>
            </a:r>
            <a:r>
              <a:rPr lang="vi-VN" dirty="0">
                <a:latin typeface="Times New Roman" panose="02020603050405020304" pitchFamily="18" charset="0"/>
                <a:cs typeface="Times New Roman" panose="02020603050405020304" pitchFamily="18" charset="0"/>
              </a:rPr>
              <a:t>tải iod có thể do dùng thuốc điều trị có iod (amiodảon) thuốc cản quang hoặc do bổ xung quá nhiều trong vùng dịch tễ thiếu iod </a:t>
            </a:r>
            <a:endParaRPr lang="en-US" dirty="0">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a:off x="2148633" y="3349792"/>
            <a:ext cx="3654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2146875" y="4686300"/>
            <a:ext cx="3654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2180203" y="6057899"/>
            <a:ext cx="3654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1168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763000" cy="6553200"/>
          </a:xfrm>
        </p:spPr>
        <p:txBody>
          <a:bodyPr>
            <a:normAutofit/>
          </a:bodyPr>
          <a:lstStyle/>
          <a:p>
            <a:pPr marL="0" indent="0">
              <a:buNone/>
            </a:pPr>
            <a:r>
              <a:rPr lang="en-US" sz="2100" dirty="0">
                <a:latin typeface="Times New Roman" panose="02020603050405020304" pitchFamily="18" charset="0"/>
                <a:cs typeface="Times New Roman" panose="02020603050405020304" pitchFamily="18" charset="0"/>
              </a:rPr>
              <a:t>4</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Triệu </a:t>
            </a:r>
            <a:r>
              <a:rPr lang="vi-VN" sz="2100" dirty="0">
                <a:latin typeface="Times New Roman" panose="02020603050405020304" pitchFamily="18" charset="0"/>
                <a:cs typeface="Times New Roman" panose="02020603050405020304" pitchFamily="18" charset="0"/>
              </a:rPr>
              <a:t>chứng của cường </a:t>
            </a:r>
            <a:r>
              <a:rPr lang="vi-VN" sz="2100" dirty="0" smtClean="0">
                <a:latin typeface="Times New Roman" panose="02020603050405020304" pitchFamily="18" charset="0"/>
                <a:cs typeface="Times New Roman" panose="02020603050405020304" pitchFamily="18" charset="0"/>
              </a:rPr>
              <a:t>giáp</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(nhiễm độc giáp) </a:t>
            </a:r>
            <a:endParaRPr lang="en-US" sz="21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1900989" y="381000"/>
            <a:ext cx="7162800" cy="1981200"/>
          </a:xfrm>
          <a:prstGeom prst="rect">
            <a:avLst/>
          </a:prstGeom>
        </p:spPr>
        <p:style>
          <a:lnRef idx="1">
            <a:schemeClr val="accent1"/>
          </a:lnRef>
          <a:fillRef idx="2">
            <a:schemeClr val="accent1"/>
          </a:fillRef>
          <a:effectRef idx="1">
            <a:schemeClr val="accent1"/>
          </a:effectRef>
          <a:fontRef idx="minor">
            <a:schemeClr val="dk1"/>
          </a:fontRef>
        </p:style>
        <p:txBody>
          <a:bodyPr numCol="2" rtlCol="0" anchor="ctr"/>
          <a:lstStyle/>
          <a:p>
            <a:r>
              <a:rPr lang="vi-VN" dirty="0" smtClean="0"/>
              <a:t>- Giảm </a:t>
            </a:r>
            <a:r>
              <a:rPr lang="vi-VN" dirty="0"/>
              <a:t>cân đột ngột, ngay cả khi sự ngon miệng và chế độ ăn </a:t>
            </a:r>
            <a:r>
              <a:rPr lang="vi-VN" dirty="0" smtClean="0"/>
              <a:t>uống </a:t>
            </a:r>
            <a:r>
              <a:rPr lang="vi-VN" dirty="0"/>
              <a:t>bình thường hoặc thậm chí tăng. </a:t>
            </a:r>
            <a:endParaRPr lang="en-US" dirty="0" smtClean="0"/>
          </a:p>
          <a:p>
            <a:r>
              <a:rPr lang="vi-VN" dirty="0" smtClean="0"/>
              <a:t>- Nhịp </a:t>
            </a:r>
            <a:r>
              <a:rPr lang="vi-VN" dirty="0"/>
              <a:t>tim nhanh </a:t>
            </a:r>
            <a:r>
              <a:rPr lang="en-US" dirty="0" smtClean="0"/>
              <a:t>(&gt;</a:t>
            </a:r>
            <a:r>
              <a:rPr lang="vi-VN" dirty="0" smtClean="0"/>
              <a:t>100 nhịp</a:t>
            </a:r>
            <a:r>
              <a:rPr lang="en-US" dirty="0" smtClean="0"/>
              <a:t>/</a:t>
            </a:r>
            <a:r>
              <a:rPr lang="vi-VN" dirty="0" smtClean="0"/>
              <a:t>phút</a:t>
            </a:r>
            <a:r>
              <a:rPr lang="en-US" dirty="0" smtClean="0"/>
              <a:t>)</a:t>
            </a:r>
            <a:r>
              <a:rPr lang="en-US" dirty="0"/>
              <a:t>,</a:t>
            </a:r>
            <a:r>
              <a:rPr lang="vi-VN" dirty="0" smtClean="0"/>
              <a:t> </a:t>
            </a:r>
            <a:r>
              <a:rPr lang="vi-VN" dirty="0"/>
              <a:t>loạn nhịp tim hoặc đánh trống ngực. </a:t>
            </a:r>
            <a:endParaRPr lang="en-US" dirty="0" smtClean="0"/>
          </a:p>
          <a:p>
            <a:r>
              <a:rPr lang="vi-VN" dirty="0" smtClean="0"/>
              <a:t>- Tăng </a:t>
            </a:r>
            <a:r>
              <a:rPr lang="vi-VN" dirty="0"/>
              <a:t>sự thèm ăn. </a:t>
            </a:r>
            <a:endParaRPr lang="en-US" dirty="0" smtClean="0"/>
          </a:p>
          <a:p>
            <a:r>
              <a:rPr lang="vi-VN" dirty="0" smtClean="0"/>
              <a:t>- Căng </a:t>
            </a:r>
            <a:r>
              <a:rPr lang="vi-VN" dirty="0"/>
              <a:t>thẳng, lo lắng và khó chịu. </a:t>
            </a:r>
            <a:endParaRPr lang="en-US" dirty="0" smtClean="0"/>
          </a:p>
          <a:p>
            <a:r>
              <a:rPr lang="vi-VN" dirty="0" smtClean="0"/>
              <a:t>- </a:t>
            </a:r>
            <a:r>
              <a:rPr lang="en-US" dirty="0" smtClean="0">
                <a:latin typeface="Times New Roman" pitchFamily="18" charset="0"/>
                <a:cs typeface="Times New Roman" pitchFamily="18" charset="0"/>
              </a:rPr>
              <a:t>R</a:t>
            </a:r>
            <a:r>
              <a:rPr lang="vi-VN" dirty="0" smtClean="0"/>
              <a:t>un </a:t>
            </a:r>
            <a:r>
              <a:rPr lang="vi-VN" dirty="0"/>
              <a:t>tay và các ngón </a:t>
            </a:r>
            <a:r>
              <a:rPr lang="vi-VN" dirty="0" smtClean="0"/>
              <a:t>tay</a:t>
            </a:r>
            <a:r>
              <a:rPr lang="en-US" dirty="0" smtClean="0"/>
              <a:t>. </a:t>
            </a:r>
            <a:r>
              <a:rPr lang="vi-VN" dirty="0" smtClean="0"/>
              <a:t>Ra </a:t>
            </a:r>
            <a:r>
              <a:rPr lang="vi-VN" dirty="0"/>
              <a:t>mồ hôi. </a:t>
            </a:r>
            <a:endParaRPr lang="en-US" dirty="0" smtClean="0"/>
          </a:p>
          <a:p>
            <a:r>
              <a:rPr lang="vi-VN" dirty="0" smtClean="0"/>
              <a:t>- Thay </a:t>
            </a:r>
            <a:r>
              <a:rPr lang="vi-VN" dirty="0"/>
              <a:t>đổi kinh nguyệt. </a:t>
            </a:r>
            <a:endParaRPr lang="en-US" dirty="0" smtClean="0"/>
          </a:p>
          <a:p>
            <a:r>
              <a:rPr lang="vi-VN" dirty="0" smtClean="0"/>
              <a:t>- Tăng </a:t>
            </a:r>
            <a:r>
              <a:rPr lang="vi-VN" dirty="0"/>
              <a:t>nhạy cảm với nhiệt. </a:t>
            </a:r>
            <a:endParaRPr lang="en-US" dirty="0" smtClean="0"/>
          </a:p>
          <a:p>
            <a:r>
              <a:rPr lang="vi-VN" dirty="0" smtClean="0"/>
              <a:t>- Đi </a:t>
            </a:r>
            <a:r>
              <a:rPr lang="vi-VN" dirty="0"/>
              <a:t>cầu thường xuyên hơn. </a:t>
            </a:r>
            <a:endParaRPr lang="en-US" dirty="0" smtClean="0"/>
          </a:p>
          <a:p>
            <a:r>
              <a:rPr lang="vi-VN" dirty="0" smtClean="0"/>
              <a:t>- Phì </a:t>
            </a:r>
            <a:r>
              <a:rPr lang="vi-VN" dirty="0"/>
              <a:t>đại tuyến giáp (bướu cổ). </a:t>
            </a:r>
            <a:endParaRPr lang="en-US" dirty="0"/>
          </a:p>
          <a:p>
            <a:r>
              <a:rPr lang="vi-VN" dirty="0" smtClean="0"/>
              <a:t>- Mệt </a:t>
            </a:r>
            <a:r>
              <a:rPr lang="vi-VN" dirty="0"/>
              <a:t>mỏi, yếu cơ. </a:t>
            </a:r>
            <a:endParaRPr lang="en-US" dirty="0" smtClean="0"/>
          </a:p>
          <a:p>
            <a:r>
              <a:rPr lang="vi-VN" dirty="0" smtClean="0"/>
              <a:t>- </a:t>
            </a:r>
            <a:r>
              <a:rPr lang="vi-VN" dirty="0"/>
              <a:t>Khó ngủ</a:t>
            </a:r>
            <a:endParaRPr lang="en-US" dirty="0"/>
          </a:p>
        </p:txBody>
      </p:sp>
      <p:sp>
        <p:nvSpPr>
          <p:cNvPr id="5" name="Oval 4"/>
          <p:cNvSpPr/>
          <p:nvPr/>
        </p:nvSpPr>
        <p:spPr>
          <a:xfrm>
            <a:off x="76200" y="990600"/>
            <a:ext cx="1600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Lâm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sàng</a:t>
            </a:r>
            <a:r>
              <a:rPr lang="en-US" b="1" dirty="0">
                <a:latin typeface="Times New Roman" pitchFamily="18" charset="0"/>
                <a:cs typeface="Times New Roman" pitchFamily="18" charset="0"/>
              </a:rPr>
              <a:t> </a:t>
            </a:r>
          </a:p>
        </p:txBody>
      </p:sp>
      <p:cxnSp>
        <p:nvCxnSpPr>
          <p:cNvPr id="8" name="Straight Arrow Connector 7"/>
          <p:cNvCxnSpPr>
            <a:stCxn id="5" idx="6"/>
            <a:endCxn id="4" idx="1"/>
          </p:cNvCxnSpPr>
          <p:nvPr/>
        </p:nvCxnSpPr>
        <p:spPr>
          <a:xfrm>
            <a:off x="1676400" y="1371600"/>
            <a:ext cx="22458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6200" y="4229100"/>
            <a:ext cx="1600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Cận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lâm</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sàng</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0" name="Rectangle 9"/>
          <p:cNvSpPr/>
          <p:nvPr/>
        </p:nvSpPr>
        <p:spPr>
          <a:xfrm>
            <a:off x="1900989" y="2438400"/>
            <a:ext cx="7162800" cy="434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dirty="0"/>
              <a:t>- Xét nghiệm miễn </a:t>
            </a:r>
            <a:r>
              <a:rPr lang="vi-VN" dirty="0" smtClean="0"/>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Kháng </a:t>
            </a:r>
            <a:r>
              <a:rPr lang="vi-VN" dirty="0">
                <a:latin typeface="Times New Roman" pitchFamily="18" charset="0"/>
                <a:cs typeface="Times New Roman" pitchFamily="18" charset="0"/>
              </a:rPr>
              <a:t>thể kích thích thụ thể </a:t>
            </a:r>
            <a:r>
              <a:rPr lang="vi-VN" dirty="0" smtClean="0">
                <a:latin typeface="Times New Roman" pitchFamily="18" charset="0"/>
                <a:cs typeface="Times New Roman" pitchFamily="18" charset="0"/>
              </a:rPr>
              <a:t>TSH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Kháng </a:t>
            </a:r>
            <a:r>
              <a:rPr lang="vi-VN" dirty="0">
                <a:latin typeface="Times New Roman" pitchFamily="18" charset="0"/>
                <a:cs typeface="Times New Roman" pitchFamily="18" charset="0"/>
              </a:rPr>
              <a:t>thể kháng enzym peroxydase giáp (TPO</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Kháng thể kháng </a:t>
            </a:r>
            <a:r>
              <a:rPr lang="vi-VN" dirty="0" smtClean="0">
                <a:latin typeface="Times New Roman" pitchFamily="18" charset="0"/>
                <a:cs typeface="Times New Roman" pitchFamily="18" charset="0"/>
              </a:rPr>
              <a:t>thyroglobulin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(Tg</a:t>
            </a:r>
            <a:r>
              <a:rPr lang="vi-VN" dirty="0">
                <a:latin typeface="Times New Roman" pitchFamily="18" charset="0"/>
                <a:cs typeface="Times New Roman" pitchFamily="18" charset="0"/>
              </a:rPr>
              <a:t>), không đặc hiệu vì có thể gặp trong bệnh </a:t>
            </a:r>
            <a:r>
              <a:rPr lang="vi-VN" dirty="0" smtClean="0">
                <a:latin typeface="Times New Roman" pitchFamily="18" charset="0"/>
                <a:cs typeface="Times New Roman" pitchFamily="18" charset="0"/>
              </a:rPr>
              <a:t>Hashimoto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Kháng </a:t>
            </a:r>
            <a:r>
              <a:rPr lang="vi-VN" dirty="0">
                <a:latin typeface="Times New Roman" pitchFamily="18" charset="0"/>
                <a:cs typeface="Times New Roman" pitchFamily="18" charset="0"/>
              </a:rPr>
              <a:t>thể kháng vi tiểu thể (MIC). </a:t>
            </a:r>
            <a:endParaRPr lang="en-US" dirty="0" smtClean="0">
              <a:latin typeface="Times New Roman" pitchFamily="18" charset="0"/>
              <a:cs typeface="Times New Roman" pitchFamily="18" charset="0"/>
            </a:endParaRPr>
          </a:p>
          <a:p>
            <a:r>
              <a:rPr lang="en-US" dirty="0" smtClean="0"/>
              <a:t>- </a:t>
            </a:r>
            <a:r>
              <a:rPr lang="vi-VN" dirty="0" smtClean="0"/>
              <a:t>Xét </a:t>
            </a:r>
            <a:r>
              <a:rPr lang="vi-VN" dirty="0"/>
              <a:t>nghiệm đánh giá chức năng cường </a:t>
            </a:r>
            <a:r>
              <a:rPr lang="vi-VN" dirty="0" smtClean="0"/>
              <a:t>giáp</a:t>
            </a:r>
            <a:r>
              <a:rPr lang="en-US" dirty="0" smtClean="0"/>
              <a:t>: </a:t>
            </a:r>
            <a:r>
              <a:rPr lang="vi-VN" dirty="0" smtClean="0"/>
              <a:t>Gia </a:t>
            </a:r>
            <a:r>
              <a:rPr lang="vi-VN" dirty="0"/>
              <a:t>tăng nồng độ hormon giáp trong huyết tương: </a:t>
            </a:r>
            <a:r>
              <a:rPr lang="vi-VN" dirty="0" smtClean="0"/>
              <a:t>T3:(</a:t>
            </a:r>
            <a:r>
              <a:rPr lang="vi-VN" dirty="0"/>
              <a:t>95-190 ng/dl</a:t>
            </a:r>
            <a:r>
              <a:rPr lang="vi-VN" dirty="0" smtClean="0"/>
              <a:t>)</a:t>
            </a:r>
            <a:r>
              <a:rPr lang="en-US" dirty="0" smtClean="0"/>
              <a:t>; </a:t>
            </a:r>
            <a:r>
              <a:rPr lang="vi-VN" dirty="0" smtClean="0"/>
              <a:t>FT3:(</a:t>
            </a:r>
            <a:r>
              <a:rPr lang="vi-VN" dirty="0"/>
              <a:t>0,2- 0,52 ng/dl</a:t>
            </a:r>
            <a:r>
              <a:rPr lang="vi-VN" dirty="0" smtClean="0"/>
              <a:t>)</a:t>
            </a:r>
            <a:r>
              <a:rPr lang="en-US" dirty="0" smtClean="0"/>
              <a:t>;</a:t>
            </a:r>
            <a:r>
              <a:rPr lang="vi-VN" dirty="0" smtClean="0"/>
              <a:t> T4:(5</a:t>
            </a:r>
            <a:r>
              <a:rPr lang="en-US" dirty="0" smtClean="0"/>
              <a:t>-</a:t>
            </a:r>
            <a:r>
              <a:rPr lang="vi-VN" dirty="0" smtClean="0"/>
              <a:t>12 </a:t>
            </a:r>
            <a:r>
              <a:rPr lang="vi-VN" dirty="0"/>
              <a:t>g/dl</a:t>
            </a:r>
            <a:r>
              <a:rPr lang="vi-VN" dirty="0" smtClean="0"/>
              <a:t>)</a:t>
            </a:r>
            <a:r>
              <a:rPr lang="en-US" dirty="0" smtClean="0"/>
              <a:t>; </a:t>
            </a:r>
            <a:r>
              <a:rPr lang="vi-VN" dirty="0" smtClean="0"/>
              <a:t>FT4:(</a:t>
            </a:r>
            <a:r>
              <a:rPr lang="vi-VN" dirty="0"/>
              <a:t>0,9 - 2 </a:t>
            </a:r>
            <a:r>
              <a:rPr lang="vi-VN" dirty="0" smtClean="0"/>
              <a:t>ng/dl</a:t>
            </a:r>
            <a:r>
              <a:rPr lang="en-US" dirty="0" smtClean="0"/>
              <a:t>)</a:t>
            </a:r>
            <a:r>
              <a:rPr lang="en-US" dirty="0"/>
              <a:t>;</a:t>
            </a:r>
            <a:r>
              <a:rPr lang="vi-VN" dirty="0" smtClean="0"/>
              <a:t> Tỷ </a:t>
            </a:r>
            <a:r>
              <a:rPr lang="vi-VN" dirty="0"/>
              <a:t>T3 (ng %) /T4 (microgam %): trên 20 (đánh giá bệnh tiến </a:t>
            </a:r>
            <a:r>
              <a:rPr lang="vi-VN" dirty="0" smtClean="0"/>
              <a:t>triển)</a:t>
            </a:r>
            <a:r>
              <a:rPr lang="en-US" dirty="0" smtClean="0"/>
              <a:t>; </a:t>
            </a:r>
            <a:r>
              <a:rPr lang="vi-VN" dirty="0" smtClean="0"/>
              <a:t>TSH </a:t>
            </a:r>
            <a:r>
              <a:rPr lang="vi-VN" dirty="0"/>
              <a:t>siêu nhạy (0,5 - 4,5 (U/ ml): </a:t>
            </a:r>
            <a:r>
              <a:rPr lang="vi-VN" dirty="0" smtClean="0"/>
              <a:t>giảm</a:t>
            </a:r>
            <a:r>
              <a:rPr lang="en-US" dirty="0" smtClean="0"/>
              <a:t>; </a:t>
            </a:r>
            <a:r>
              <a:rPr lang="vi-VN" dirty="0" smtClean="0"/>
              <a:t>Độ </a:t>
            </a:r>
            <a:r>
              <a:rPr lang="vi-VN" dirty="0"/>
              <a:t>tập trung I131 tại tuyến giáp sau 24 giờ tăng cao hơn bình </a:t>
            </a:r>
            <a:r>
              <a:rPr lang="vi-VN" dirty="0" smtClean="0"/>
              <a:t>thường</a:t>
            </a:r>
            <a:r>
              <a:rPr lang="en-US" dirty="0" smtClean="0"/>
              <a:t>.</a:t>
            </a:r>
          </a:p>
          <a:p>
            <a:r>
              <a:rPr lang="en-US" dirty="0"/>
              <a:t>-</a:t>
            </a:r>
            <a:r>
              <a:rPr lang="en-US" dirty="0" smtClean="0"/>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Siêu </a:t>
            </a:r>
            <a:r>
              <a:rPr lang="vi-VN" dirty="0">
                <a:latin typeface="Times New Roman" pitchFamily="18" charset="0"/>
                <a:cs typeface="Times New Roman" pitchFamily="18" charset="0"/>
              </a:rPr>
              <a:t>âm tuyến </a:t>
            </a:r>
            <a:r>
              <a:rPr lang="vi-VN" dirty="0"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phì </a:t>
            </a:r>
            <a:r>
              <a:rPr lang="vi-VN" dirty="0">
                <a:latin typeface="Times New Roman" pitchFamily="18" charset="0"/>
                <a:cs typeface="Times New Roman" pitchFamily="18" charset="0"/>
              </a:rPr>
              <a:t>đại, eo tuyến dày, cấu trúc không đồng </a:t>
            </a:r>
            <a:r>
              <a:rPr lang="vi-VN" dirty="0"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Chụp nhấp nháy tuyến </a:t>
            </a:r>
            <a:r>
              <a:rPr lang="vi-VN" dirty="0"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xác </a:t>
            </a:r>
            <a:r>
              <a:rPr lang="vi-VN" dirty="0">
                <a:latin typeface="Times New Roman" pitchFamily="18" charset="0"/>
                <a:cs typeface="Times New Roman" pitchFamily="18" charset="0"/>
              </a:rPr>
              <a:t>định phần nào hình thái và chức năng tuyến giáp với I123 hoặc Tc </a:t>
            </a:r>
            <a:r>
              <a:rPr lang="vi-VN" dirty="0" smtClean="0">
                <a:latin typeface="Times New Roman" pitchFamily="18" charset="0"/>
                <a:cs typeface="Times New Roman" pitchFamily="18" charset="0"/>
              </a:rPr>
              <a:t>99m</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Chụp </a:t>
            </a:r>
            <a:r>
              <a:rPr lang="vi-VN" dirty="0">
                <a:latin typeface="Times New Roman" pitchFamily="18" charset="0"/>
                <a:cs typeface="Times New Roman" pitchFamily="18" charset="0"/>
              </a:rPr>
              <a:t>cắt lớp (CT Scanner) và MRI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ít </a:t>
            </a:r>
            <a:r>
              <a:rPr lang="vi-VN" dirty="0">
                <a:latin typeface="Times New Roman" pitchFamily="18" charset="0"/>
                <a:cs typeface="Times New Roman" pitchFamily="18" charset="0"/>
              </a:rPr>
              <a:t>sử </a:t>
            </a:r>
            <a:r>
              <a:rPr lang="vi-VN" dirty="0"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Hình </a:t>
            </a:r>
            <a:r>
              <a:rPr lang="vi-VN" dirty="0">
                <a:latin typeface="Times New Roman" pitchFamily="18" charset="0"/>
                <a:cs typeface="Times New Roman" pitchFamily="18" charset="0"/>
              </a:rPr>
              <a:t>ảnh giải phẫu bệnh: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Tuyến </a:t>
            </a:r>
            <a:r>
              <a:rPr lang="vi-VN" dirty="0">
                <a:latin typeface="Times New Roman" pitchFamily="18" charset="0"/>
                <a:cs typeface="Times New Roman" pitchFamily="18" charset="0"/>
              </a:rPr>
              <a:t>giáp lớn đều cả hai thùy, lan tỏa, mềm và tân sinh nhiều mạch máu</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Thăm </a:t>
            </a:r>
            <a:r>
              <a:rPr lang="vi-VN" dirty="0">
                <a:latin typeface="Times New Roman" pitchFamily="18" charset="0"/>
                <a:cs typeface="Times New Roman" pitchFamily="18" charset="0"/>
              </a:rPr>
              <a:t>dò thương tổn </a:t>
            </a:r>
            <a:r>
              <a:rPr lang="vi-VN" dirty="0" smtClean="0">
                <a:latin typeface="Times New Roman" pitchFamily="18" charset="0"/>
                <a:cs typeface="Times New Roman" pitchFamily="18" charset="0"/>
              </a:rPr>
              <a:t>mắt</a:t>
            </a:r>
            <a:r>
              <a:rPr lang="en-US" dirty="0">
                <a:latin typeface="Times New Roman" pitchFamily="18" charset="0"/>
                <a:cs typeface="Times New Roman" pitchFamily="18" charset="0"/>
              </a:rPr>
              <a:t>(</a:t>
            </a:r>
            <a:r>
              <a:rPr lang="vi-VN" dirty="0" smtClean="0">
                <a:latin typeface="Times New Roman" pitchFamily="18" charset="0"/>
                <a:cs typeface="Times New Roman" pitchFamily="18" charset="0"/>
              </a:rPr>
              <a:t>Đo </a:t>
            </a:r>
            <a:r>
              <a:rPr lang="vi-VN" dirty="0">
                <a:latin typeface="Times New Roman" pitchFamily="18" charset="0"/>
                <a:cs typeface="Times New Roman" pitchFamily="18" charset="0"/>
              </a:rPr>
              <a:t>độ lồi nhãn cầu bằng thước </a:t>
            </a:r>
            <a:r>
              <a:rPr lang="vi-VN" dirty="0" smtClean="0">
                <a:latin typeface="Times New Roman" pitchFamily="18" charset="0"/>
                <a:cs typeface="Times New Roman" pitchFamily="18" charset="0"/>
              </a:rPr>
              <a:t>HERTEL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26" name="Straight Arrow Connector 25"/>
          <p:cNvCxnSpPr/>
          <p:nvPr/>
        </p:nvCxnSpPr>
        <p:spPr>
          <a:xfrm>
            <a:off x="1676399" y="4610100"/>
            <a:ext cx="22458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21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10" y="2795714"/>
            <a:ext cx="2347202" cy="25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28338" y="156411"/>
            <a:ext cx="8839200" cy="7924800"/>
          </a:xfrm>
        </p:spPr>
        <p:txBody>
          <a:bodyPr>
            <a:normAutofit/>
          </a:bodyPr>
          <a:lstStyle/>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5</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trị</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en-US" sz="2100" b="1" i="1"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a. </a:t>
            </a:r>
            <a:r>
              <a:rPr lang="en-US" sz="2100" dirty="0" err="1" smtClean="0">
                <a:latin typeface="Times New Roman" panose="02020603050405020304" pitchFamily="18" charset="0"/>
                <a:cs typeface="Times New Roman" panose="02020603050405020304" pitchFamily="18" charset="0"/>
              </a:rPr>
              <a:t>Điều</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khoa</a:t>
            </a:r>
            <a:r>
              <a:rPr lang="en-US" sz="2100" dirty="0" smtClean="0">
                <a:latin typeface="Times New Roman" panose="02020603050405020304" pitchFamily="18" charset="0"/>
                <a:cs typeface="Times New Roman" panose="02020603050405020304" pitchFamily="18" charset="0"/>
              </a:rPr>
              <a:t>:</a:t>
            </a:r>
          </a:p>
          <a:p>
            <a:pPr>
              <a:buClrTx/>
              <a:buSzPct val="70000"/>
              <a:buFont typeface="Wingdings" pitchFamily="2" charset="2"/>
              <a:buChar char="v"/>
            </a:pPr>
            <a:endParaRPr lang="en-US" sz="2100" b="1" i="1" dirty="0">
              <a:latin typeface="Times New Roman" panose="02020603050405020304" pitchFamily="18" charset="0"/>
              <a:cs typeface="Times New Roman" panose="02020603050405020304" pitchFamily="18" charset="0"/>
            </a:endParaRPr>
          </a:p>
          <a:p>
            <a:pPr>
              <a:buClrTx/>
              <a:buSzPct val="70000"/>
              <a:buFont typeface="Wingdings" pitchFamily="2" charset="2"/>
              <a:buChar char="v"/>
            </a:pPr>
            <a:endParaRPr lang="en-US" sz="2100" b="1" i="1" dirty="0" smtClean="0">
              <a:latin typeface="Times New Roman" panose="02020603050405020304" pitchFamily="18" charset="0"/>
              <a:cs typeface="Times New Roman" panose="02020603050405020304" pitchFamily="18" charset="0"/>
            </a:endParaRPr>
          </a:p>
          <a:p>
            <a:pPr>
              <a:buClrTx/>
              <a:buSzPct val="70000"/>
              <a:buFont typeface="Wingdings" pitchFamily="2" charset="2"/>
              <a:buChar char="v"/>
            </a:pPr>
            <a:endParaRPr lang="en-US" sz="2100" b="1" i="1" dirty="0">
              <a:latin typeface="Times New Roman" panose="02020603050405020304" pitchFamily="18" charset="0"/>
              <a:cs typeface="Times New Roman" panose="02020603050405020304" pitchFamily="18" charset="0"/>
            </a:endParaRPr>
          </a:p>
          <a:p>
            <a:pPr>
              <a:buClrTx/>
              <a:buSzPct val="70000"/>
              <a:buFont typeface="Wingdings" pitchFamily="2" charset="2"/>
              <a:buChar char="v"/>
            </a:pPr>
            <a:endParaRPr lang="en-US" sz="2100" b="1" i="1" dirty="0" smtClean="0">
              <a:latin typeface="Times New Roman" panose="02020603050405020304" pitchFamily="18" charset="0"/>
              <a:cs typeface="Times New Roman" panose="02020603050405020304" pitchFamily="18" charset="0"/>
            </a:endParaRPr>
          </a:p>
          <a:p>
            <a:pPr>
              <a:buClrTx/>
              <a:buSzPct val="70000"/>
              <a:buFont typeface="Wingdings" pitchFamily="2" charset="2"/>
              <a:buChar char="v"/>
            </a:pPr>
            <a:endParaRPr lang="en-US" sz="2100" b="1" i="1" dirty="0" smtClean="0">
              <a:latin typeface="Times New Roman" panose="02020603050405020304" pitchFamily="18" charset="0"/>
              <a:cs typeface="Times New Roman" panose="02020603050405020304" pitchFamily="18" charset="0"/>
            </a:endParaRPr>
          </a:p>
          <a:p>
            <a:pPr marL="0" indent="0">
              <a:buClrTx/>
              <a:buSzPct val="70000"/>
              <a:buNone/>
            </a:pPr>
            <a:r>
              <a:rPr lang="en-US" sz="2100" b="1" i="1" dirty="0" smtClean="0">
                <a:latin typeface="Times New Roman" panose="02020603050405020304" pitchFamily="18" charset="0"/>
                <a:cs typeface="Times New Roman" panose="02020603050405020304" pitchFamily="18" charset="0"/>
              </a:rPr>
              <a:t> </a:t>
            </a:r>
            <a:endParaRPr lang="en-US" sz="2100" b="1" i="1" dirty="0">
              <a:latin typeface="Times New Roman" panose="02020603050405020304" pitchFamily="18" charset="0"/>
              <a:cs typeface="Times New Roman" panose="02020603050405020304" pitchFamily="18" charset="0"/>
            </a:endParaRPr>
          </a:p>
        </p:txBody>
      </p:sp>
      <p:sp>
        <p:nvSpPr>
          <p:cNvPr id="5" name="Oval 4"/>
          <p:cNvSpPr/>
          <p:nvPr/>
        </p:nvSpPr>
        <p:spPr>
          <a:xfrm>
            <a:off x="0" y="646697"/>
            <a:ext cx="1900988" cy="95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chứng</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6" name="Rectangle 5"/>
          <p:cNvSpPr/>
          <p:nvPr/>
        </p:nvSpPr>
        <p:spPr>
          <a:xfrm>
            <a:off x="2133600" y="76200"/>
            <a:ext cx="6862011" cy="2133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dirty="0" smtClean="0"/>
              <a:t>- Tim </a:t>
            </a:r>
            <a:r>
              <a:rPr lang="vi-VN" dirty="0"/>
              <a:t>mạch: gồm nhịp tim nhanh, rung nhĩ và suy tim sung </a:t>
            </a:r>
            <a:r>
              <a:rPr lang="vi-VN" dirty="0" smtClean="0"/>
              <a:t>huyết.  </a:t>
            </a:r>
            <a:endParaRPr lang="en-US" dirty="0" smtClean="0"/>
          </a:p>
          <a:p>
            <a:r>
              <a:rPr lang="vi-VN" dirty="0" smtClean="0"/>
              <a:t>- Giòn </a:t>
            </a:r>
            <a:r>
              <a:rPr lang="vi-VN" dirty="0"/>
              <a:t>xương: Quá nhiều hormon tuyến giáp cản trở khả năng kết hợp canxi vào xương của cơ thể. </a:t>
            </a:r>
            <a:endParaRPr lang="en-US" dirty="0" smtClean="0"/>
          </a:p>
          <a:p>
            <a:r>
              <a:rPr lang="vi-VN" dirty="0" smtClean="0"/>
              <a:t>- Vấn </a:t>
            </a:r>
            <a:r>
              <a:rPr lang="vi-VN" dirty="0"/>
              <a:t>đề mắt: mắt phồng lên, mắt đỏ hoặc sưng, nhạy cảm với ánh sáng và mờ hoặc nhìn đôi. </a:t>
            </a:r>
            <a:endParaRPr lang="en-US" dirty="0" smtClean="0"/>
          </a:p>
          <a:p>
            <a:r>
              <a:rPr lang="en-US" dirty="0" smtClean="0"/>
              <a:t>- </a:t>
            </a:r>
            <a:r>
              <a:rPr lang="vi-VN" dirty="0" smtClean="0"/>
              <a:t>Đỏ</a:t>
            </a:r>
            <a:r>
              <a:rPr lang="vi-VN" dirty="0"/>
              <a:t>, sưng da: gây mẩn đỏ và sưng, thường trên mào xương chày và bàn chân. </a:t>
            </a:r>
            <a:endParaRPr lang="en-US" dirty="0" smtClean="0"/>
          </a:p>
          <a:p>
            <a:r>
              <a:rPr lang="vi-VN" dirty="0" smtClean="0"/>
              <a:t>- </a:t>
            </a:r>
            <a:r>
              <a:rPr lang="vi-VN" dirty="0"/>
              <a:t>Cơn cường giáp cấp: sốt cao, nhịp tim nhanh và thậm chí mê sảng… </a:t>
            </a:r>
            <a:endParaRPr lang="en-US" dirty="0">
              <a:latin typeface="Times New Roman" pitchFamily="18" charset="0"/>
              <a:cs typeface="Times New Roman" pitchFamily="18" charset="0"/>
            </a:endParaRPr>
          </a:p>
        </p:txBody>
      </p:sp>
      <p:cxnSp>
        <p:nvCxnSpPr>
          <p:cNvPr id="8" name="Straight Arrow Connector 7"/>
          <p:cNvCxnSpPr/>
          <p:nvPr/>
        </p:nvCxnSpPr>
        <p:spPr>
          <a:xfrm>
            <a:off x="1900988" y="1122947"/>
            <a:ext cx="22458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20317" y="5446735"/>
            <a:ext cx="4267200" cy="135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Các </a:t>
            </a:r>
            <a:r>
              <a:rPr lang="vi-VN" dirty="0">
                <a:latin typeface="Times New Roman" pitchFamily="18" charset="0"/>
                <a:cs typeface="Times New Roman" pitchFamily="18" charset="0"/>
              </a:rPr>
              <a:t>triệu chứng thường bắt đầu cải thiện trong sáu đến 12 </a:t>
            </a:r>
            <a:r>
              <a:rPr lang="vi-VN" dirty="0" smtClean="0">
                <a:latin typeface="Times New Roman" pitchFamily="18" charset="0"/>
                <a:cs typeface="Times New Roman" pitchFamily="18" charset="0"/>
              </a:rPr>
              <a:t>tuần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a:t>
            </a:r>
            <a:r>
              <a:rPr lang="vi-VN" dirty="0" smtClean="0">
                <a:latin typeface="Times New Roman" pitchFamily="18" charset="0"/>
                <a:cs typeface="Times New Roman" pitchFamily="18" charset="0"/>
              </a:rPr>
              <a:t>ropylthiouracil </a:t>
            </a:r>
            <a:r>
              <a:rPr lang="vi-VN" dirty="0">
                <a:latin typeface="Times New Roman" pitchFamily="18" charset="0"/>
                <a:cs typeface="Times New Roman" pitchFamily="18" charset="0"/>
              </a:rPr>
              <a:t>gây rất nhiều thiệt hại cho </a:t>
            </a:r>
            <a:r>
              <a:rPr lang="vi-VN" dirty="0" smtClean="0">
                <a:latin typeface="Times New Roman" pitchFamily="18" charset="0"/>
                <a:cs typeface="Times New Roman" pitchFamily="18" charset="0"/>
              </a:rPr>
              <a:t>gan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a:rPr>
              <a:t></a:t>
            </a:r>
            <a:r>
              <a:rPr lang="vi-VN" dirty="0" smtClean="0">
                <a:latin typeface="Times New Roman" pitchFamily="18" charset="0"/>
                <a:cs typeface="Times New Roman" pitchFamily="18" charset="0"/>
              </a:rPr>
              <a:t>sử </a:t>
            </a:r>
            <a:r>
              <a:rPr lang="vi-VN" dirty="0">
                <a:latin typeface="Times New Roman" pitchFamily="18" charset="0"/>
                <a:cs typeface="Times New Roman" pitchFamily="18" charset="0"/>
              </a:rPr>
              <a:t>dụng chỉ khi không thể chịu đựng được methimazole. </a:t>
            </a:r>
            <a:endParaRPr lang="en-US"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95" y="2855722"/>
            <a:ext cx="1737622" cy="249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747" y="2294845"/>
            <a:ext cx="3950368" cy="315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4559968" y="5431133"/>
            <a:ext cx="4267200" cy="135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hường </a:t>
            </a:r>
            <a:r>
              <a:rPr lang="vi-VN" dirty="0">
                <a:latin typeface="Times New Roman" pitchFamily="18" charset="0"/>
                <a:cs typeface="Times New Roman" pitchFamily="18" charset="0"/>
              </a:rPr>
              <a:t>được sử dụng để điều trị tăng huyết </a:t>
            </a:r>
            <a:r>
              <a:rPr lang="vi-VN" dirty="0" smtClean="0">
                <a:latin typeface="Times New Roman" pitchFamily="18" charset="0"/>
                <a:cs typeface="Times New Roman" pitchFamily="18" charset="0"/>
              </a:rPr>
              <a:t>áp</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K</a:t>
            </a:r>
            <a:r>
              <a:rPr lang="vi-VN" dirty="0" smtClean="0">
                <a:latin typeface="Times New Roman" pitchFamily="18" charset="0"/>
                <a:cs typeface="Times New Roman" pitchFamily="18" charset="0"/>
              </a:rPr>
              <a:t>hông </a:t>
            </a:r>
            <a:r>
              <a:rPr lang="vi-VN" dirty="0">
                <a:latin typeface="Times New Roman" pitchFamily="18" charset="0"/>
                <a:cs typeface="Times New Roman" pitchFamily="18" charset="0"/>
              </a:rPr>
              <a:t>làm giảm mức tuyến giáp, nhưng nó có thể làm giảm nhịp tim nhanh chóng và giúp ngăn ngừa đánh trống </a:t>
            </a:r>
            <a:r>
              <a:rPr lang="vi-VN" dirty="0"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11" name="Straight Arrow Connector 10"/>
          <p:cNvCxnSpPr/>
          <p:nvPr/>
        </p:nvCxnSpPr>
        <p:spPr>
          <a:xfrm>
            <a:off x="2362200" y="5153966"/>
            <a:ext cx="0" cy="2771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126" idx="3"/>
            <a:endCxn id="14" idx="3"/>
          </p:cNvCxnSpPr>
          <p:nvPr/>
        </p:nvCxnSpPr>
        <p:spPr>
          <a:xfrm>
            <a:off x="8807115" y="3870790"/>
            <a:ext cx="20053" cy="2238499"/>
          </a:xfrm>
          <a:prstGeom prst="bentConnector3">
            <a:avLst>
              <a:gd name="adj1" fmla="val 99998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27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9526" y="192157"/>
            <a:ext cx="8642074" cy="6553200"/>
          </a:xfrm>
        </p:spPr>
        <p:txBody>
          <a:bodyPr>
            <a:normAutofit/>
          </a:bodyPr>
          <a:lstStyle/>
          <a:p>
            <a:pPr marL="0" indent="0">
              <a:buClrTx/>
              <a:buSzPct val="70000"/>
              <a:buNone/>
            </a:pPr>
            <a:r>
              <a:rPr lang="en-US" sz="2100" dirty="0" smtClean="0">
                <a:latin typeface="Times New Roman" panose="02020603050405020304" pitchFamily="18" charset="0"/>
                <a:cs typeface="Times New Roman" panose="02020603050405020304" pitchFamily="18" charset="0"/>
              </a:rPr>
              <a:t>b. </a:t>
            </a:r>
            <a:r>
              <a:rPr lang="en-US" sz="2100" dirty="0" err="1" smtClean="0">
                <a:latin typeface="Times New Roman" panose="02020603050405020304" pitchFamily="18" charset="0"/>
                <a:cs typeface="Times New Roman" panose="02020603050405020304" pitchFamily="18" charset="0"/>
              </a:rPr>
              <a:t>Điều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trị</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ngoại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khoa</a:t>
            </a:r>
            <a:r>
              <a:rPr lang="en-US"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Nếu không thể chịu được thuốc kháng giáp và không muốn dùng iốt phóng xạ trị liệu, có thể phẫu thuật tuyến </a:t>
            </a:r>
            <a:r>
              <a:rPr lang="vi-VN" sz="2100" dirty="0" smtClean="0">
                <a:latin typeface="Times New Roman" panose="02020603050405020304" pitchFamily="18" charset="0"/>
                <a:cs typeface="Times New Roman" panose="02020603050405020304" pitchFamily="18" charset="0"/>
              </a:rPr>
              <a:t>giáp</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vi-VN" sz="2100" dirty="0">
                <a:latin typeface="Times New Roman" panose="02020603050405020304" pitchFamily="18" charset="0"/>
                <a:cs typeface="Times New Roman" panose="02020603050405020304" pitchFamily="18" charset="0"/>
              </a:rPr>
              <a:t>Rủi ro của phẫu </a:t>
            </a:r>
            <a:r>
              <a:rPr lang="vi-VN" sz="2100" dirty="0" smtClean="0">
                <a:latin typeface="Times New Roman" panose="02020603050405020304" pitchFamily="18" charset="0"/>
                <a:cs typeface="Times New Roman" panose="02020603050405020304" pitchFamily="18" charset="0"/>
              </a:rPr>
              <a:t>thuật</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thiệt </a:t>
            </a:r>
            <a:r>
              <a:rPr lang="vi-VN" sz="2100" dirty="0">
                <a:latin typeface="Times New Roman" panose="02020603050405020304" pitchFamily="18" charset="0"/>
                <a:cs typeface="Times New Roman" panose="02020603050405020304" pitchFamily="18" charset="0"/>
              </a:rPr>
              <a:t>hại dây thanh âm và tuyến cận </a:t>
            </a:r>
            <a:r>
              <a:rPr lang="vi-VN" sz="2100" dirty="0" smtClean="0">
                <a:latin typeface="Times New Roman" panose="02020603050405020304" pitchFamily="18" charset="0"/>
                <a:cs typeface="Times New Roman" panose="02020603050405020304" pitchFamily="18" charset="0"/>
              </a:rPr>
              <a:t>giáp</a:t>
            </a:r>
            <a:r>
              <a:rPr lang="en-US" sz="2100" dirty="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phải điều trị suốt đời với levothyroxine (Levoxyl, Synthroid…) để cung cấp </a:t>
            </a:r>
            <a:r>
              <a:rPr lang="vi-VN" sz="2100" dirty="0" smtClean="0">
                <a:latin typeface="Times New Roman" panose="02020603050405020304" pitchFamily="18" charset="0"/>
                <a:cs typeface="Times New Roman" panose="02020603050405020304" pitchFamily="18" charset="0"/>
              </a:rPr>
              <a:t>số lượng </a:t>
            </a:r>
            <a:r>
              <a:rPr lang="vi-VN" sz="2100" dirty="0">
                <a:latin typeface="Times New Roman" panose="02020603050405020304" pitchFamily="18" charset="0"/>
                <a:cs typeface="Times New Roman" panose="02020603050405020304" pitchFamily="18" charset="0"/>
              </a:rPr>
              <a:t>hormone tuyến giáp bình thường. </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c. </a:t>
            </a:r>
            <a:r>
              <a:rPr lang="vi-VN" sz="2100" dirty="0" smtClean="0">
                <a:latin typeface="Times New Roman" panose="02020603050405020304" pitchFamily="18" charset="0"/>
                <a:cs typeface="Times New Roman" panose="02020603050405020304" pitchFamily="18" charset="0"/>
              </a:rPr>
              <a:t>Điều </a:t>
            </a:r>
            <a:r>
              <a:rPr lang="vi-VN" sz="2100" dirty="0">
                <a:latin typeface="Times New Roman" panose="02020603050405020304" pitchFamily="18" charset="0"/>
                <a:cs typeface="Times New Roman" panose="02020603050405020304" pitchFamily="18" charset="0"/>
              </a:rPr>
              <a:t>trị bằng đồng vị phóng xạ I131</a:t>
            </a:r>
            <a:r>
              <a:rPr lang="en-US" sz="2100" dirty="0" smtClean="0">
                <a:latin typeface="Times New Roman" panose="02020603050405020304" pitchFamily="18" charset="0"/>
                <a:cs typeface="Times New Roman" panose="02020603050405020304" pitchFamily="18" charset="0"/>
              </a:rPr>
              <a:t>:</a:t>
            </a:r>
            <a:r>
              <a:rPr lang="vi-VN" sz="2100" dirty="0">
                <a:latin typeface="Times New Roman" panose="02020603050405020304" pitchFamily="18" charset="0"/>
                <a:cs typeface="Times New Roman" panose="02020603050405020304" pitchFamily="18" charset="0"/>
              </a:rPr>
              <a:t>Uống iốt phóng xạ được hấp thu bởi tuyến giáp, nó thu nhỏ tuyến và các triệu chứng giảm </a:t>
            </a:r>
            <a:r>
              <a:rPr lang="vi-VN" sz="2100" dirty="0" smtClean="0">
                <a:latin typeface="Times New Roman" panose="02020603050405020304" pitchFamily="18" charset="0"/>
                <a:cs typeface="Times New Roman" panose="02020603050405020304" pitchFamily="18" charset="0"/>
              </a:rPr>
              <a:t>dần</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3 </a:t>
            </a:r>
            <a:r>
              <a:rPr lang="vi-VN" sz="2100" dirty="0">
                <a:latin typeface="Times New Roman" panose="02020603050405020304" pitchFamily="18" charset="0"/>
                <a:cs typeface="Times New Roman" panose="02020603050405020304" pitchFamily="18" charset="0"/>
              </a:rPr>
              <a:t>- 6 </a:t>
            </a:r>
            <a:r>
              <a:rPr lang="vi-VN" sz="2100" dirty="0" smtClean="0">
                <a:latin typeface="Times New Roman" panose="02020603050405020304" pitchFamily="18" charset="0"/>
                <a:cs typeface="Times New Roman" panose="02020603050405020304" pitchFamily="18" charset="0"/>
              </a:rPr>
              <a:t>tháng</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en-US" sz="2100" dirty="0" smtClean="0">
                <a:latin typeface="Times New Roman" panose="02020603050405020304" pitchFamily="18" charset="0"/>
                <a:cs typeface="Times New Roman" panose="02020603050405020304" pitchFamily="18" charset="0"/>
              </a:rPr>
              <a:t>d. </a:t>
            </a:r>
            <a:r>
              <a:rPr lang="en-US" sz="2100" dirty="0" err="1" smtClean="0">
                <a:latin typeface="Times New Roman" panose="02020603050405020304" pitchFamily="18" charset="0"/>
                <a:cs typeface="Times New Roman" panose="02020603050405020304" pitchFamily="18" charset="0"/>
              </a:rPr>
              <a:t>Điều</a:t>
            </a:r>
            <a:r>
              <a:rPr lang="en-US" sz="2100" dirty="0" smtClean="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chứng</a:t>
            </a:r>
            <a:r>
              <a:rPr lang="en-US" sz="2100" dirty="0" smtClean="0">
                <a:latin typeface="Times New Roman" panose="02020603050405020304" pitchFamily="18" charset="0"/>
                <a:cs typeface="Times New Roman" panose="02020603050405020304" pitchFamily="18" charset="0"/>
              </a:rPr>
              <a:t>:</a:t>
            </a:r>
          </a:p>
          <a:p>
            <a:pPr marL="0" indent="0">
              <a:buClrTx/>
              <a:buSzPct val="70000"/>
              <a:buNone/>
            </a:pPr>
            <a:r>
              <a:rPr lang="vi-VN" sz="2100" dirty="0" smtClean="0">
                <a:latin typeface="Times New Roman" panose="02020603050405020304" pitchFamily="18" charset="0"/>
                <a:cs typeface="Times New Roman" panose="02020603050405020304" pitchFamily="18" charset="0"/>
              </a:rPr>
              <a:t>- Vấn </a:t>
            </a:r>
            <a:r>
              <a:rPr lang="vi-VN" sz="2100" dirty="0">
                <a:latin typeface="Times New Roman" panose="02020603050405020304" pitchFamily="18" charset="0"/>
                <a:cs typeface="Times New Roman" panose="02020603050405020304" pitchFamily="18" charset="0"/>
              </a:rPr>
              <a:t>đề về </a:t>
            </a:r>
            <a:r>
              <a:rPr lang="vi-VN" sz="2100" dirty="0" smtClean="0">
                <a:latin typeface="Times New Roman" panose="02020603050405020304" pitchFamily="18" charset="0"/>
                <a:cs typeface="Times New Roman" panose="02020603050405020304" pitchFamily="18" charset="0"/>
              </a:rPr>
              <a:t>tim</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nhịp </a:t>
            </a:r>
            <a:r>
              <a:rPr lang="vi-VN" sz="2100" dirty="0">
                <a:latin typeface="Times New Roman" panose="02020603050405020304" pitchFamily="18" charset="0"/>
                <a:cs typeface="Times New Roman" panose="02020603050405020304" pitchFamily="18" charset="0"/>
              </a:rPr>
              <a:t>tim nhanh, rối loạn nhịp tim </a:t>
            </a:r>
            <a:r>
              <a:rPr lang="en-US" sz="2100" dirty="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rung nhĩ</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và suy tim sung huyết. </a:t>
            </a:r>
            <a:r>
              <a:rPr lang="en-US" sz="2100" dirty="0">
                <a:latin typeface="Times New Roman" panose="02020603050405020304" pitchFamily="18" charset="0"/>
                <a:cs typeface="Times New Roman" panose="02020603050405020304" pitchFamily="18" charset="0"/>
              </a:rPr>
              <a:t>T</a:t>
            </a:r>
            <a:r>
              <a:rPr lang="vi-VN" sz="2100" dirty="0" smtClean="0">
                <a:latin typeface="Times New Roman" panose="02020603050405020304" pitchFamily="18" charset="0"/>
                <a:cs typeface="Times New Roman" panose="02020603050405020304" pitchFamily="18" charset="0"/>
              </a:rPr>
              <a:t>hường </a:t>
            </a:r>
            <a:r>
              <a:rPr lang="vi-VN" sz="2100" dirty="0">
                <a:latin typeface="Times New Roman" panose="02020603050405020304" pitchFamily="18" charset="0"/>
                <a:cs typeface="Times New Roman" panose="02020603050405020304" pitchFamily="18" charset="0"/>
              </a:rPr>
              <a:t>giảm với điều trị thích hợp. </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vi-VN" sz="2100" dirty="0" smtClean="0">
                <a:latin typeface="Times New Roman" panose="02020603050405020304" pitchFamily="18" charset="0"/>
                <a:cs typeface="Times New Roman" panose="02020603050405020304" pitchFamily="18" charset="0"/>
              </a:rPr>
              <a:t>- Giòn xương</a:t>
            </a:r>
            <a:r>
              <a:rPr lang="en-US"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Quá nhiều hormon tuyến giáp cản trở khả năng kết hợp canxi vào xương của cơ </a:t>
            </a:r>
            <a:r>
              <a:rPr lang="vi-VN" sz="2100" dirty="0"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Nếu </a:t>
            </a:r>
            <a:r>
              <a:rPr lang="vi-VN" sz="2100" dirty="0">
                <a:latin typeface="Times New Roman" panose="02020603050405020304" pitchFamily="18" charset="0"/>
                <a:cs typeface="Times New Roman" panose="02020603050405020304" pitchFamily="18" charset="0"/>
              </a:rPr>
              <a:t>không điều trị </a:t>
            </a:r>
            <a:r>
              <a:rPr lang="vi-VN" sz="2100" dirty="0" smtClean="0">
                <a:latin typeface="Times New Roman" panose="02020603050405020304" pitchFamily="18" charset="0"/>
                <a:cs typeface="Times New Roman" panose="02020603050405020304" pitchFamily="18" charset="0"/>
              </a:rPr>
              <a:t>cũng dẫn </a:t>
            </a:r>
            <a:r>
              <a:rPr lang="vi-VN" sz="2100" dirty="0">
                <a:latin typeface="Times New Roman" panose="02020603050405020304" pitchFamily="18" charset="0"/>
                <a:cs typeface="Times New Roman" panose="02020603050405020304" pitchFamily="18" charset="0"/>
              </a:rPr>
              <a:t>đến xương yếu, dễ gãy (loãng xương</a:t>
            </a:r>
            <a:r>
              <a:rPr lang="vi-VN" sz="2100" dirty="0" smtClean="0">
                <a:latin typeface="Times New Roman" panose="02020603050405020304" pitchFamily="18" charset="0"/>
                <a:cs typeface="Times New Roman" panose="02020603050405020304" pitchFamily="18" charset="0"/>
              </a:rPr>
              <a:t>).  </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vi-VN" sz="2100" dirty="0" smtClean="0">
                <a:latin typeface="Times New Roman" panose="02020603050405020304" pitchFamily="18" charset="0"/>
                <a:cs typeface="Times New Roman" panose="02020603050405020304" pitchFamily="18" charset="0"/>
              </a:rPr>
              <a:t>- Vấn </a:t>
            </a:r>
            <a:r>
              <a:rPr lang="vi-VN" sz="2100" dirty="0">
                <a:latin typeface="Times New Roman" panose="02020603050405020304" pitchFamily="18" charset="0"/>
                <a:cs typeface="Times New Roman" panose="02020603050405020304" pitchFamily="18" charset="0"/>
              </a:rPr>
              <a:t>đề </a:t>
            </a:r>
            <a:r>
              <a:rPr lang="vi-VN" sz="2100" dirty="0" smtClean="0">
                <a:latin typeface="Times New Roman" panose="02020603050405020304" pitchFamily="18" charset="0"/>
                <a:cs typeface="Times New Roman" panose="02020603050405020304" pitchFamily="18" charset="0"/>
              </a:rPr>
              <a:t>mắ</a:t>
            </a:r>
            <a:r>
              <a:rPr lang="en-US" sz="2100" dirty="0" smtClean="0">
                <a:latin typeface="Times New Roman" panose="02020603050405020304" pitchFamily="18" charset="0"/>
                <a:cs typeface="Times New Roman" panose="02020603050405020304" pitchFamily="18" charset="0"/>
              </a:rPr>
              <a:t>t: </a:t>
            </a:r>
            <a:r>
              <a:rPr lang="vi-VN" sz="2100" dirty="0" smtClean="0">
                <a:latin typeface="Times New Roman" panose="02020603050405020304" pitchFamily="18" charset="0"/>
                <a:cs typeface="Times New Roman" panose="02020603050405020304" pitchFamily="18" charset="0"/>
              </a:rPr>
              <a:t>mắt </a:t>
            </a:r>
            <a:r>
              <a:rPr lang="vi-VN" sz="2100" dirty="0">
                <a:latin typeface="Times New Roman" panose="02020603050405020304" pitchFamily="18" charset="0"/>
                <a:cs typeface="Times New Roman" panose="02020603050405020304" pitchFamily="18" charset="0"/>
              </a:rPr>
              <a:t>phồng lên, mắt đỏ hoặc sưng, nhạy cảm với ánh sáng và mờ hoặc nhìn đôi. </a:t>
            </a:r>
            <a:endParaRPr lang="en-US" sz="2100" dirty="0" smtClean="0">
              <a:latin typeface="Times New Roman" panose="02020603050405020304" pitchFamily="18" charset="0"/>
              <a:cs typeface="Times New Roman" panose="02020603050405020304" pitchFamily="18" charset="0"/>
            </a:endParaRPr>
          </a:p>
          <a:p>
            <a:pPr marL="0" indent="0">
              <a:buClrTx/>
              <a:buSzPct val="70000"/>
              <a:buNone/>
            </a:pPr>
            <a:r>
              <a:rPr lang="vi-VN" sz="2100" dirty="0" smtClean="0">
                <a:latin typeface="Times New Roman" panose="02020603050405020304" pitchFamily="18" charset="0"/>
                <a:cs typeface="Times New Roman" panose="02020603050405020304" pitchFamily="18" charset="0"/>
              </a:rPr>
              <a:t>- Đỏ</a:t>
            </a:r>
            <a:r>
              <a:rPr lang="vi-VN" sz="2100" dirty="0">
                <a:latin typeface="Times New Roman" panose="02020603050405020304" pitchFamily="18" charset="0"/>
                <a:cs typeface="Times New Roman" panose="02020603050405020304" pitchFamily="18" charset="0"/>
              </a:rPr>
              <a:t>, sưng da.  </a:t>
            </a:r>
            <a:endParaRPr lang="en-US" sz="2100" dirty="0">
              <a:latin typeface="Times New Roman" panose="02020603050405020304" pitchFamily="18" charset="0"/>
              <a:cs typeface="Times New Roman" panose="02020603050405020304" pitchFamily="18" charset="0"/>
            </a:endParaRPr>
          </a:p>
          <a:p>
            <a:pPr marL="0" indent="0">
              <a:buClrTx/>
              <a:buSzPct val="70000"/>
              <a:buNone/>
            </a:pPr>
            <a:r>
              <a:rPr lang="vi-VN" sz="2100" dirty="0" smtClean="0">
                <a:latin typeface="Times New Roman" panose="02020603050405020304" pitchFamily="18" charset="0"/>
                <a:cs typeface="Times New Roman" panose="02020603050405020304" pitchFamily="18" charset="0"/>
              </a:rPr>
              <a:t>- </a:t>
            </a:r>
            <a:r>
              <a:rPr lang="vi-VN" sz="2100" dirty="0">
                <a:latin typeface="Times New Roman" panose="02020603050405020304" pitchFamily="18" charset="0"/>
                <a:cs typeface="Times New Roman" panose="02020603050405020304" pitchFamily="18" charset="0"/>
              </a:rPr>
              <a:t>Cơn cường giáp </a:t>
            </a:r>
            <a:r>
              <a:rPr lang="vi-VN" sz="2100" dirty="0" smtClean="0">
                <a:latin typeface="Times New Roman" panose="02020603050405020304" pitchFamily="18" charset="0"/>
                <a:cs typeface="Times New Roman" panose="02020603050405020304" pitchFamily="18" charset="0"/>
              </a:rPr>
              <a:t>cấp</a:t>
            </a:r>
            <a:r>
              <a:rPr lang="en-US" sz="2100" dirty="0" smtClean="0">
                <a:latin typeface="Times New Roman" panose="02020603050405020304" pitchFamily="18" charset="0"/>
                <a:cs typeface="Times New Roman" panose="02020603050405020304" pitchFamily="18" charset="0"/>
              </a:rPr>
              <a:t>:</a:t>
            </a:r>
            <a:r>
              <a:rPr lang="vi-VN" sz="2100" dirty="0" smtClean="0">
                <a:latin typeface="Times New Roman" panose="02020603050405020304" pitchFamily="18" charset="0"/>
                <a:cs typeface="Times New Roman" panose="02020603050405020304" pitchFamily="18" charset="0"/>
              </a:rPr>
              <a:t>  là </a:t>
            </a:r>
            <a:r>
              <a:rPr lang="vi-VN" sz="2100" dirty="0">
                <a:latin typeface="Times New Roman" panose="02020603050405020304" pitchFamily="18" charset="0"/>
                <a:cs typeface="Times New Roman" panose="02020603050405020304" pitchFamily="18" charset="0"/>
              </a:rPr>
              <a:t>sự tăng đột ngột các triệu chứng, dẫn đến một cơn sốt, nhịp tim nhanh và thậm chí mê sảng.</a:t>
            </a:r>
            <a:endParaRPr lang="en-US" sz="2100" dirty="0">
              <a:latin typeface="Times New Roman" panose="02020603050405020304" pitchFamily="18" charset="0"/>
              <a:cs typeface="Times New Roman" panose="02020603050405020304" pitchFamily="18" charset="0"/>
            </a:endParaRPr>
          </a:p>
          <a:p>
            <a:pPr marL="0" indent="0">
              <a:buClrTx/>
              <a:buNone/>
            </a:pPr>
            <a:endParaRPr lang="en-US" sz="2400" dirty="0" smtClean="0">
              <a:latin typeface="Times New Roman" panose="02020603050405020304" pitchFamily="18" charset="0"/>
              <a:cs typeface="Times New Roman" panose="02020603050405020304" pitchFamily="18" charset="0"/>
            </a:endParaRPr>
          </a:p>
          <a:p>
            <a:pPr marL="0" indent="0">
              <a:buClrTx/>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730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743</TotalTime>
  <Words>4713</Words>
  <Application>Microsoft Office PowerPoint</Application>
  <PresentationFormat>On-screen Show (4:3)</PresentationFormat>
  <Paragraphs>278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BỆNH LÝ TUYẾN GIÁP </vt:lpstr>
      <vt:lpstr>I. GIẢI PHẪU, SINH LÝ TUYẾN GIÁP:</vt:lpstr>
      <vt:lpstr>PowerPoint Presentation</vt:lpstr>
      <vt:lpstr>PowerPoint Presentation</vt:lpstr>
      <vt:lpstr>II. CƯỜNG GIÁP:</vt:lpstr>
      <vt:lpstr>PowerPoint Presentation</vt:lpstr>
      <vt:lpstr>PowerPoint Presentation</vt:lpstr>
      <vt:lpstr>PowerPoint Presentation</vt:lpstr>
      <vt:lpstr>PowerPoint Presentation</vt:lpstr>
      <vt:lpstr>III. SUY GIÁP:</vt:lpstr>
      <vt:lpstr>PowerPoint Presentation</vt:lpstr>
      <vt:lpstr>PowerPoint Presentation</vt:lpstr>
      <vt:lpstr>PowerPoint Presentation</vt:lpstr>
      <vt:lpstr>PowerPoint Presentation</vt:lpstr>
      <vt:lpstr>IV. BƯỚU GIÁP ĐƠN THUẦN: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BỆNH TAI – MŨI – HỌNG</dc:title>
  <dc:creator>pc</dc:creator>
  <cp:lastModifiedBy>asus</cp:lastModifiedBy>
  <cp:revision>70</cp:revision>
  <dcterms:created xsi:type="dcterms:W3CDTF">2017-01-14T12:06:20Z</dcterms:created>
  <dcterms:modified xsi:type="dcterms:W3CDTF">2017-03-05T09:08:05Z</dcterms:modified>
</cp:coreProperties>
</file>