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58" r:id="rId4"/>
    <p:sldId id="275" r:id="rId5"/>
    <p:sldId id="295" r:id="rId6"/>
    <p:sldId id="290" r:id="rId7"/>
    <p:sldId id="261" r:id="rId8"/>
    <p:sldId id="263" r:id="rId9"/>
    <p:sldId id="264" r:id="rId10"/>
    <p:sldId id="265" r:id="rId11"/>
    <p:sldId id="266" r:id="rId12"/>
    <p:sldId id="297" r:id="rId13"/>
    <p:sldId id="296" r:id="rId14"/>
    <p:sldId id="284" r:id="rId15"/>
    <p:sldId id="289" r:id="rId16"/>
  </p:sldIdLst>
  <p:sldSz cx="9144000" cy="6858000" type="screen4x3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0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9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8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8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2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4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5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4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2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3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4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6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3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990600"/>
            <a:ext cx="7772400" cy="1447800"/>
          </a:xfrm>
        </p:spPr>
        <p:txBody>
          <a:bodyPr/>
          <a:lstStyle/>
          <a:p>
            <a:r>
              <a: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SÓC BỆNH NHÂN PHÙ PHỔI CẤP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0999" y="2819400"/>
            <a:ext cx="4572001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GVHD: NGUYỄN PHÚC HỌC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LỚP K20YDD1 </a:t>
            </a:r>
          </a:p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pPr marL="457200" indent="-457200">
              <a:buAutoNum type="arabicPeriod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Ánh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 (nt)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Trần Thị Thùy Ngân</a:t>
            </a:r>
          </a:p>
          <a:p>
            <a:pPr marL="457200" indent="-457200">
              <a:buAutoNum type="arabicPeriod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Trần Mạc Thị Thu Ngà</a:t>
            </a:r>
          </a:p>
          <a:p>
            <a:pPr marL="457200" indent="-457200">
              <a:buAutoNum type="arabicPeriod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Lê Bá Bích Ngọc</a:t>
            </a:r>
          </a:p>
          <a:p>
            <a:pPr marL="457200" indent="-457200">
              <a:buAutoNum type="arabicPeriod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Võ Thị Ph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ơng Nga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52" y="0"/>
            <a:ext cx="281622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3962400" cy="433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7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ận lâm sàng:</a:t>
            </a:r>
            <a:endParaRPr lang="en-US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Điện tim: loạn nhịp, bệnh tim thiếu máu cục bộ</a:t>
            </a:r>
          </a:p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mạch: giá trị chẩn đoán mức nặng và đăp ứng điều trị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phổi: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 lan tỏa 2 bên phổi( hình cánh bướm)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tim: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 âm tại giường giúp xác định bệnh lý gốc.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 tâm đồ(ECG): Giúp trong chẩn đoán nguyên nhân.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 máu động mạch: Đánh giá tình trạng O2, Co2 máu, thăng bằng kiềm toan.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enzyme (troponin, CPK, CPK-MB,…) khi nghi ngờ nhồi máu c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Beta-natriuretic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peptde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460499"/>
          </a:xfrm>
        </p:spPr>
        <p:txBody>
          <a:bodyPr>
            <a:noAutofit/>
          </a:bodyPr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III. TRIỆU CHỨNG </a:t>
            </a:r>
          </a:p>
        </p:txBody>
      </p:sp>
    </p:spTree>
    <p:extLst>
      <p:ext uri="{BB962C8B-B14F-4D97-AF65-F5344CB8AC3E}">
        <p14:creationId xmlns:p14="http://schemas.microsoft.com/office/powerpoint/2010/main" val="3272367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006474"/>
          </a:xfrm>
        </p:spPr>
        <p:txBody>
          <a:bodyPr>
            <a:noAutofit/>
          </a:bodyPr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IV.  XỬ TRÍ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1600200"/>
            <a:ext cx="7828358" cy="3200400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200" u="sng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 </a:t>
            </a:r>
            <a:r>
              <a:rPr lang="en-US" sz="2200" b="0">
                <a:latin typeface="Times New Roman" panose="02020603050405020304" pitchFamily="18" charset="0"/>
                <a:cs typeface="Times New Roman" panose="02020603050405020304" pitchFamily="18" charset="0"/>
              </a:rPr>
              <a:t>áp lực mạch </a:t>
            </a:r>
            <a:r>
              <a:rPr lang="en-US" sz="22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iểm </a:t>
            </a:r>
            <a:r>
              <a:rPr lang="en-US" sz="2200" b="0">
                <a:latin typeface="Times New Roman" panose="02020603050405020304" pitchFamily="18" charset="0"/>
                <a:cs typeface="Times New Roman" panose="02020603050405020304" pitchFamily="18" charset="0"/>
              </a:rPr>
              <a:t>soát đ</a:t>
            </a:r>
            <a:r>
              <a:rPr lang="vi-VN" sz="2200" b="0">
                <a:latin typeface="Times New Roman" panose="02020603050405020304" pitchFamily="18" charset="0"/>
                <a:cs typeface="Times New Roman" panose="02020603050405020304" pitchFamily="18" charset="0"/>
              </a:rPr>
              <a:t>ường </a:t>
            </a:r>
            <a:r>
              <a:rPr lang="vi-VN" sz="22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endParaRPr lang="en-US" sz="2200" b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2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 </a:t>
            </a:r>
            <a:r>
              <a:rPr lang="vi-VN" sz="2200" b="0">
                <a:latin typeface="Times New Roman" panose="02020603050405020304" pitchFamily="18" charset="0"/>
                <a:cs typeface="Times New Roman" panose="02020603050405020304" pitchFamily="18" charset="0"/>
              </a:rPr>
              <a:t>và hỗ trợ thông </a:t>
            </a:r>
            <a:r>
              <a:rPr lang="vi-VN" sz="22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200" b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2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iải </a:t>
            </a:r>
            <a:r>
              <a:rPr lang="vi-VN" sz="2200" b="0">
                <a:latin typeface="Times New Roman" panose="02020603050405020304" pitchFamily="18" charset="0"/>
                <a:cs typeface="Times New Roman" panose="02020603050405020304" pitchFamily="18" charset="0"/>
              </a:rPr>
              <a:t>quyết nguyên nhân phù phổi.</a:t>
            </a:r>
            <a:endParaRPr lang="en-US" sz="2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smtClean="0"/>
          </a:p>
        </p:txBody>
      </p:sp>
    </p:spTree>
    <p:extLst>
      <p:ext uri="{BB962C8B-B14F-4D97-AF65-F5344CB8AC3E}">
        <p14:creationId xmlns:p14="http://schemas.microsoft.com/office/powerpoint/2010/main" val="2898907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29841" y="365127"/>
            <a:ext cx="7886700" cy="10064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 XỬ TRÍ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2868" y="1600200"/>
            <a:ext cx="7480646" cy="351472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 phổi cấp huyết :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 thế: ngồi thẳng thõng chân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Thở oxy: 8-10L/phút, băng ép các gốc chi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Tiêm morphin: 0,01g TM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Tiêm thuốc lợi tiểu: Lasix 20mg 2-5 ống TM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Tiêm thuốc tăng co bóp c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tim: digoxin 0,4mg TM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 ống nội khi quản ,hút đờm.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 chế n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71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 txBox="1">
            <a:spLocks/>
          </p:cNvSpPr>
          <p:nvPr/>
        </p:nvSpPr>
        <p:spPr>
          <a:xfrm>
            <a:off x="1295399" y="1600200"/>
            <a:ext cx="7221141" cy="344646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 phổi cấp tổn th</a:t>
            </a:r>
            <a:r>
              <a:rPr lang="vi-VN" sz="2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/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 thế: nửa ngồi.</a:t>
            </a:r>
          </a:p>
          <a:p>
            <a:pPr marL="342900" indent="-342900"/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 ống nội khí quản, hút đờm.</a:t>
            </a:r>
          </a:p>
          <a:p>
            <a:pPr marL="342900" indent="-342900"/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Thở máy với oxy 40% áp lực d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ơng liên tục.</a:t>
            </a:r>
          </a:p>
          <a:p>
            <a:pPr marL="342900" indent="-342900"/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 đủ n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 nhưng không để CVP vượt quá 6,5cmH2O </a:t>
            </a:r>
          </a:p>
          <a:p>
            <a:pPr marL="342900" indent="-342900"/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Corticoid</a:t>
            </a:r>
          </a:p>
          <a:p>
            <a:pPr marL="342900" indent="-342900"/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 sinh đề phòng bội nhiễm.</a:t>
            </a:r>
          </a:p>
          <a:p>
            <a:endParaRPr lang="en-US" sz="220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9841" y="365127"/>
            <a:ext cx="7886700" cy="10064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 XỬ TRÍ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700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7886700" cy="685800"/>
          </a:xfrm>
        </p:spPr>
        <p:txBody>
          <a:bodyPr>
            <a:normAutofit/>
          </a:bodyPr>
          <a:lstStyle/>
          <a:p>
            <a:r>
              <a:rPr lang="en-US" sz="4300" smtClean="0">
                <a:latin typeface="Times New Roman" pitchFamily="18" charset="0"/>
                <a:cs typeface="Times New Roman" pitchFamily="18" charset="0"/>
              </a:rPr>
              <a:t>V. QUY TRÌNH ĐIỀU DƯỠNG</a:t>
            </a:r>
            <a:endParaRPr lang="en-US" sz="43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739994"/>
              </p:ext>
            </p:extLst>
          </p:nvPr>
        </p:nvGraphicFramePr>
        <p:xfrm>
          <a:off x="0" y="681454"/>
          <a:ext cx="9143999" cy="624542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86399"/>
                <a:gridCol w="1700801"/>
                <a:gridCol w="1587200"/>
                <a:gridCol w="3062400"/>
                <a:gridCol w="1207199"/>
              </a:tblGrid>
              <a:tr h="49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29" marR="295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Chuẩn đoán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29" marR="295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Lập kế hoạch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Chăm sóc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29" marR="295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hoạch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chăm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sóc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29" marR="295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 giá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29" marR="29529" marT="0" marB="0"/>
                </a:tc>
              </a:tr>
              <a:tr h="5719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lo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lắng</a:t>
                      </a:r>
                      <a:endParaRPr lang="en-US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thở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dữ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dội</a:t>
                      </a:r>
                      <a:endParaRPr lang="en-US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Da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xanh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tái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vã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mồ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hôi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vã</a:t>
                      </a:r>
                      <a:endParaRPr lang="en-US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Ho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khạc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ra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bột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endParaRPr lang="en-US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tiểu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600ml/24h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29" marR="295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lo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lắng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thở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dữ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dội</a:t>
                      </a:r>
                      <a:endParaRPr lang="en-US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thở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dữ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dội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trao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Da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xanh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tái,vã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mồ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hôi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vã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thiếu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Ho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khạc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ra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bột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phù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phổi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endParaRPr lang="en-US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Thiểu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niệu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tuần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hoàn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29" marR="295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lắng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endParaRPr lang="en-US" sz="15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Chống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ngạt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thở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Tránh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vận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15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Chế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nuôi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dưỡng</a:t>
                      </a:r>
                      <a:endParaRPr lang="en-US" sz="15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CLS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Theo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dõi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hô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hấp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tiểu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529" marR="295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lo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lắng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dưỡng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tĩnh,chính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trấn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Chống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ngạt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thở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nằm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hay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ngồi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thở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oxy qua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nạ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8-10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lít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phút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thở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oxy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ống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mũi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quản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liều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oxy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ổn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1500" kern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hút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đờm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dãi</a:t>
                      </a:r>
                      <a:endParaRPr lang="en-US" sz="15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băng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ép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lượt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gốc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Tránh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vận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nghỉ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ngơi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tuyệt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tránh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di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giai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endParaRPr lang="en-US" sz="15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Chế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uống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Cho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uống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sữa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cơn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thở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lỏng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chế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muối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dầu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mỡ,cho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uống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đủ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15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bác</a:t>
                      </a: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sĩ</a:t>
                      </a:r>
                      <a:endParaRPr lang="en-US" sz="15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Theo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dõi</a:t>
                      </a:r>
                      <a:r>
                        <a:rPr lang="en-US" sz="15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15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15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15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tồn</a:t>
                      </a:r>
                      <a:r>
                        <a:rPr lang="en-US" sz="15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3l/24h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5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15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15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15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tiểu</a:t>
                      </a:r>
                      <a:r>
                        <a:rPr lang="en-US" sz="15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5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24h</a:t>
                      </a: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529" marR="295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tỉnh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khích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lo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lắng</a:t>
                      </a:r>
                      <a:endParaRPr lang="en-US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Nhịp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thở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&lt;25l/p,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mạch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&lt;100l/p,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tiểu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&gt; 1lit/24h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29" marR="2952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806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5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MỤC LỤC</a:t>
            </a:r>
            <a:endParaRPr lang="vi-VN" sz="4800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 VÀ SINH LÝ BỆNH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TRIỆU CHỨNG </a:t>
            </a: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XỬ </a:t>
            </a: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 TRÌNH ĐIỀU DƯỠNG</a:t>
            </a:r>
          </a:p>
          <a:p>
            <a:pPr marL="0" indent="0">
              <a:buNone/>
            </a:pPr>
            <a:endParaRPr lang="en-US" sz="27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790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I. ĐỊNH NGHĨA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ứ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nang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loại: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Có 2 loại phù phổi cấp: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Phù phồi cấp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huyết động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Phù phổi cấp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tổn thương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19" y="2667001"/>
            <a:ext cx="3423781" cy="19812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220" y="4621061"/>
            <a:ext cx="3423780" cy="197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60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II. NGUYÊN NHÂN VÀ SINH LÝ BỆNH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49172" y="1457195"/>
            <a:ext cx="3868340" cy="447675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Nguyên nhân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70048" y="1524000"/>
            <a:ext cx="8192952" cy="4724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endParaRPr lang="en-U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Phù phổi cấp huyết động còn gọi là phù phổi do bệnh tim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Bệnh van tim( hay gặp nhất là trong bệnh hẹp lỗ van 2 lá)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Bệnh tăng huyết áp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Suy tim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Viêm nội tâm mạc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Rối loạn nhịp tim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Nhồi máu c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tim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Bội nhiễm phế quản- phổi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Tác dụng phụ của thuốc chẹn beta, chẹn canxi.</a:t>
            </a:r>
          </a:p>
          <a:p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1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76200" y="1905000"/>
            <a:ext cx="8743950" cy="4503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nhân: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 phổi cấp tổn th</a:t>
            </a: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ơng có sự phá hủy thành phế nang- mao mạch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nhiễm độc: hít phải các h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khí độc nh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CO, phosgene, Cl, NH3, formon, l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huỳnh,… Heroin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nhiễm trùng: nhiễm khuẩn gram (-), cúm ác tính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 ra còn có thể gặp do chết đuối , hít phải dịch dạ dày, lên độ cao, thở oxy nguyên chất kéo dài.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tình trạng sốc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Xạ trị vùng phổi..v.v..</a:t>
            </a:r>
          </a:p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NGUYÊN NHÂN VÀ SINH LÝ BỆNH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42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Phân biệt</a:t>
            </a:r>
            <a:r>
              <a:rPr lang="en-US" sz="2200" b="1" smtClean="0"/>
              <a:t>:</a:t>
            </a:r>
            <a:endParaRPr lang="en-US" sz="2200" b="1"/>
          </a:p>
        </p:txBody>
      </p:sp>
      <p:pic>
        <p:nvPicPr>
          <p:cNvPr id="9" name="Picture 8" descr="http://yduochoc.vn/upload/image/ppc-ton-thuong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7724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79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II. NGUYÊN NHÂN VÀ SINH LÝ BỆNH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3576559"/>
            <a:ext cx="3733800" cy="2405217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Pkeo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plasma (&gt;25 mmHg) &gt;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(7-12 mmHg)</a:t>
            </a:r>
          </a:p>
          <a:p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phế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nang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ráo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033136" y="2886107"/>
            <a:ext cx="3886200" cy="3786121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endParaRPr lang="en-US" sz="22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Cơ chế OAP:</a:t>
            </a:r>
          </a:p>
          <a:p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Khi chất lỏng ở khoảng kẽ tăng và gây sức ép làm tan rã các chỗ nối màng phế nang, sẽ làm ngập lụt phế nang và dẫn tới phù phổi.</a:t>
            </a:r>
          </a:p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Theo 3 giai đoạn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81050" y="4953000"/>
            <a:ext cx="7886700" cy="137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822" y="4779168"/>
            <a:ext cx="1229161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674" y="5641181"/>
            <a:ext cx="3560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365" y="4673424"/>
            <a:ext cx="2111046" cy="182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876" y="5631595"/>
            <a:ext cx="39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57" y="4598559"/>
            <a:ext cx="3657600" cy="190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114" y="1295400"/>
            <a:ext cx="5582024" cy="21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127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7981950" cy="4119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Bệnh lý học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keo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 trong giảm anbumin huyết.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rõ,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 phù phổi độ cao (HAPE), phù phổi thần kinh, shock heroin hay quá liều các thuốc, nghẽn mạch phổi, động kinh, khử rung, chất gây mê…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II. NGUYÊN NHÂN VÀ SINH LÝ BỆNH</a:t>
            </a:r>
          </a:p>
        </p:txBody>
      </p:sp>
    </p:spTree>
    <p:extLst>
      <p:ext uri="{BB962C8B-B14F-4D97-AF65-F5344CB8AC3E}">
        <p14:creationId xmlns:p14="http://schemas.microsoft.com/office/powerpoint/2010/main" val="248438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III. TRIỆU CHỨNG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32265" y="1066800"/>
            <a:ext cx="3868340" cy="595312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200" u="sng" smtClean="0">
                <a:latin typeface="Times New Roman" pitchFamily="18" charset="0"/>
                <a:cs typeface="Times New Roman" pitchFamily="18" charset="0"/>
              </a:rPr>
              <a:t>Lâm sàng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52400" y="1828800"/>
            <a:ext cx="3868340" cy="36845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Cơn phù phổi cấp không điển hình: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Xuất hiện khó thở nhanh tăng dần lên, nếu không điều trị kịp thời sẽ dẫn đến cơn phù phổi cấp điển hình.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Thường truyền dịch với số lượng nhiều trong thời gian ngắn.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572000" y="1828800"/>
            <a:ext cx="3887391" cy="4876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Cơn phù phổi cấp điển hình: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Bắt đầu cơn ho với khò khè thanh quản, sau đó khó thở dữ dội,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đột ngột thở nhanh nông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 50-60 l/phút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Da xanh tái, vã mồ hôi, vật vã</a:t>
            </a:r>
          </a:p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Ho liên tục, ho ra bọt màu hồng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Nhịp tim nhanh (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100-140l/p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), nghe như nhịp ngựa phi.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Huyết áp hạ và tụt kẹp.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Nghe phổi lúc đầu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có ran ẩm ở 2 đáy phổi, sau đó lan đến 2 đinht phổi như sóng thủy triều (hay về đêm)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Vô niệu hay thiểu niệu.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300605" y="1828800"/>
            <a:ext cx="0" cy="4876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0438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HĂM SÓC BỆNH NHÂN PHÙ PHỔI CẤP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MỤC LỤC&amp;quot;&quot;/&gt;&lt;property id=&quot;20307&quot; value=&quot;272&quot;/&gt;&lt;/object&gt;&lt;object type=&quot;3&quot; unique_id=&quot;10005&quot;&gt;&lt;property id=&quot;20148&quot; value=&quot;5&quot;/&gt;&lt;property id=&quot;20300&quot; value=&quot;Slide 3 - &amp;quot;I. ĐỊNH NGHĨA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II. NGUYÊN NHÂN VÀ SINH LÝ BỆNH&amp;quot;&quot;/&gt;&lt;property id=&quot;20307&quot; value=&quot;275&quot;/&gt;&lt;/object&gt;&lt;object type=&quot;3&quot; unique_id=&quot;10007&quot;&gt;&lt;property id=&quot;20148&quot; value=&quot;5&quot;/&gt;&lt;property id=&quot;20300&quot; value=&quot;Slide 5&quot;/&gt;&lt;property id=&quot;20307&quot; value=&quot;295&quot;/&gt;&lt;/object&gt;&lt;object type=&quot;3&quot; unique_id=&quot;10008&quot;&gt;&lt;property id=&quot;20148&quot; value=&quot;5&quot;/&gt;&lt;property id=&quot;20300&quot; value=&quot;Slide 6 - &amp;quot;Phân biệt:&amp;quot;&quot;/&gt;&lt;property id=&quot;20307&quot; value=&quot;290&quot;/&gt;&lt;/object&gt;&lt;object type=&quot;3&quot; unique_id=&quot;10009&quot;&gt;&lt;property id=&quot;20148&quot; value=&quot;5&quot;/&gt;&lt;property id=&quot;20300&quot; value=&quot;Slide 7 - &amp;quot;II. NGUYÊN NHÂN VÀ SINH LÝ BỆNH&amp;quot;&quot;/&gt;&lt;property id=&quot;20307&quot; value=&quot;261&quot;/&gt;&lt;/object&gt;&lt;object type=&quot;3&quot; unique_id=&quot;10010&quot;&gt;&lt;property id=&quot;20148&quot; value=&quot;5&quot;/&gt;&lt;property id=&quot;20300&quot; value=&quot;Slide 8 - &amp;quot;II. NGUYÊN NHÂN VÀ SINH LÝ BỆNH&amp;quot;&quot;/&gt;&lt;property id=&quot;20307&quot; value=&quot;263&quot;/&gt;&lt;/object&gt;&lt;object type=&quot;3&quot; unique_id=&quot;10011&quot;&gt;&lt;property id=&quot;20148&quot; value=&quot;5&quot;/&gt;&lt;property id=&quot;20300&quot; value=&quot;Slide 9 - &amp;quot;III. TRIỆU CHỨNG &amp;quot;&quot;/&gt;&lt;property id=&quot;20307&quot; value=&quot;264&quot;/&gt;&lt;/object&gt;&lt;object type=&quot;3&quot; unique_id=&quot;10012&quot;&gt;&lt;property id=&quot;20148&quot; value=&quot;5&quot;/&gt;&lt;property id=&quot;20300&quot; value=&quot;Slide 10 - &amp;quot;III. TRIỆU CHỨNG &amp;quot;&quot;/&gt;&lt;property id=&quot;20307&quot; value=&quot;265&quot;/&gt;&lt;/object&gt;&lt;object type=&quot;3&quot; unique_id=&quot;10013&quot;&gt;&lt;property id=&quot;20148&quot; value=&quot;5&quot;/&gt;&lt;property id=&quot;20300&quot; value=&quot;Slide 11 - &amp;quot;IV.  XỬ TRÍ&amp;quot;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97&quot;/&gt;&lt;/object&gt;&lt;object type=&quot;3&quot; unique_id=&quot;10015&quot;&gt;&lt;property id=&quot;20148&quot; value=&quot;5&quot;/&gt;&lt;property id=&quot;20300&quot; value=&quot;Slide 13&quot;/&gt;&lt;property id=&quot;20307&quot; value=&quot;296&quot;/&gt;&lt;/object&gt;&lt;object type=&quot;3&quot; unique_id=&quot;10016&quot;&gt;&lt;property id=&quot;20148&quot; value=&quot;5&quot;/&gt;&lt;property id=&quot;20300&quot; value=&quot;Slide 14 - &amp;quot;V. QUY TRÌNH ĐIỀU DƯỠNG&amp;quot;&quot;/&gt;&lt;property id=&quot;20307&quot; value=&quot;284&quot;/&gt;&lt;/object&gt;&lt;object type=&quot;3&quot; unique_id=&quot;10017&quot;&gt;&lt;property id=&quot;20148&quot; value=&quot;5&quot;/&gt;&lt;property id=&quot;20300&quot; value=&quot;Slide 15&quot;/&gt;&lt;property id=&quot;20307&quot; value=&quot;289&quot;/&gt;&lt;/object&gt;&lt;/object&gt;&lt;object type=&quot;8&quot; unique_id=&quot;10034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1158</Words>
  <Application>Microsoft Office PowerPoint</Application>
  <PresentationFormat>On-screen Show (4:3)</PresentationFormat>
  <Paragraphs>143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CHĂM SÓC BỆNH NHÂN PHÙ PHỔI CẤP</vt:lpstr>
      <vt:lpstr>MỤC LỤC</vt:lpstr>
      <vt:lpstr>I. ĐỊNH NGHĨA</vt:lpstr>
      <vt:lpstr>II. NGUYÊN NHÂN VÀ SINH LÝ BỆNH</vt:lpstr>
      <vt:lpstr>PowerPoint Presentation</vt:lpstr>
      <vt:lpstr>Phân biệt:</vt:lpstr>
      <vt:lpstr>II. NGUYÊN NHÂN VÀ SINH LÝ BỆNH</vt:lpstr>
      <vt:lpstr>II. NGUYÊN NHÂN VÀ SINH LÝ BỆNH</vt:lpstr>
      <vt:lpstr>III. TRIỆU CHỨNG </vt:lpstr>
      <vt:lpstr>III. TRIỆU CHỨNG </vt:lpstr>
      <vt:lpstr>IV.  XỬ TRÍ</vt:lpstr>
      <vt:lpstr>PowerPoint Presentation</vt:lpstr>
      <vt:lpstr>PowerPoint Presentation</vt:lpstr>
      <vt:lpstr>V. QUY TRÌNH ĐIỀU DƯỠNG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CHĂM SÓC B</dc:title>
  <dc:creator>DELL</dc:creator>
  <cp:lastModifiedBy>windows</cp:lastModifiedBy>
  <cp:revision>47</cp:revision>
  <dcterms:created xsi:type="dcterms:W3CDTF">2006-08-16T00:00:00Z</dcterms:created>
  <dcterms:modified xsi:type="dcterms:W3CDTF">2017-06-05T07:57:24Z</dcterms:modified>
</cp:coreProperties>
</file>