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7" r:id="rId9"/>
    <p:sldId id="268" r:id="rId10"/>
    <p:sldId id="269" r:id="rId11"/>
    <p:sldId id="270" r:id="rId12"/>
    <p:sldId id="272" r:id="rId13"/>
    <p:sldId id="274" r:id="rId14"/>
    <p:sldId id="284" r:id="rId15"/>
    <p:sldId id="275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253C1-B038-444C-9ECE-F1C9DD39FF50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7A985-1544-484C-ACFA-E1D85D9CC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878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7A985-1544-484C-ACFA-E1D85D9CCD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621F2F6-1B03-4C7E-93F1-0D305D3C30B6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A87DC20-BFB3-4E48-9228-D03D0D4539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tif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40727"/>
            <a:ext cx="3886200" cy="882119"/>
          </a:xfrm>
        </p:spPr>
        <p:txBody>
          <a:bodyPr>
            <a:normAutofit/>
          </a:bodyPr>
          <a:lstStyle/>
          <a:p>
            <a:pPr algn="l"/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47800"/>
            <a:ext cx="86868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vi-VN" dirty="0"/>
              <a:t>ĐẠI CƯƠNG BỆNH LÝ HỆ HÔ HẤP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648200" y="3733800"/>
            <a:ext cx="4184073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6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28600"/>
            <a:ext cx="4807184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84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096000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lphaLcPeriod" startAt="2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buClrTx/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van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buClr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>
              <a:buClr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ClrTx/>
              <a:buFont typeface="+mj-lt"/>
              <a:buAutoNum type="alphaLcPeriod" startAt="3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khan</a:t>
            </a:r>
          </a:p>
          <a:p>
            <a:pPr>
              <a:buClrTx/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hắng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93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2"/>
          <a:stretch/>
        </p:blipFill>
        <p:spPr>
          <a:xfrm>
            <a:off x="217617" y="990600"/>
            <a:ext cx="4278181" cy="37433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400"/>
            <a:ext cx="7772400" cy="6553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ờm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 startAt="2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nhầy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" t="17765" r="2888" b="7148"/>
          <a:stretch/>
        </p:blipFill>
        <p:spPr>
          <a:xfrm>
            <a:off x="4710543" y="1143000"/>
            <a:ext cx="4156361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4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Ho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93964"/>
            <a:ext cx="3842995" cy="286746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11282" y="3743339"/>
            <a:ext cx="192231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00705" y="3392660"/>
            <a:ext cx="5791200" cy="1600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274320" rIns="0" bIns="0" rtlCol="0" anchor="ctr"/>
          <a:lstStyle/>
          <a:p>
            <a:pPr>
              <a:buClrTx/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);…</a:t>
            </a:r>
          </a:p>
          <a:p>
            <a:pPr>
              <a:buClrTx/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,….)</a:t>
            </a:r>
          </a:p>
          <a:p>
            <a:pPr algn="ctr"/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228600" y="2362200"/>
            <a:ext cx="1905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900705" y="2362200"/>
            <a:ext cx="57912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>
              <a:buClrTx/>
              <a:buFontTx/>
              <a:buChar char="-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2064" y="5334000"/>
            <a:ext cx="1905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00705" y="5181600"/>
            <a:ext cx="5791200" cy="1219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Tx/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33599" y="2638865"/>
            <a:ext cx="76710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129223" y="5562600"/>
            <a:ext cx="76710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37064" y="3971939"/>
            <a:ext cx="76710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8" t="7713" r="19151" b="9642"/>
          <a:stretch/>
        </p:blipFill>
        <p:spPr>
          <a:xfrm>
            <a:off x="176644" y="2445328"/>
            <a:ext cx="2889796" cy="27148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1" t="12376" r="19697"/>
          <a:stretch/>
        </p:blipFill>
        <p:spPr>
          <a:xfrm>
            <a:off x="2050473" y="4080164"/>
            <a:ext cx="2773928" cy="26332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7" t="5455" r="21394"/>
          <a:stretch/>
        </p:blipFill>
        <p:spPr>
          <a:xfrm>
            <a:off x="4191000" y="2010143"/>
            <a:ext cx="2895600" cy="31500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"/>
            <a:ext cx="77724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khác thường gặp khi mắc bệnh hô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5" t="5981" r="7856"/>
          <a:stretch/>
        </p:blipFill>
        <p:spPr>
          <a:xfrm>
            <a:off x="6442364" y="3748423"/>
            <a:ext cx="2667000" cy="294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54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019800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lphaLcPeriod" startAt="2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Triệu chứng gợi ý tổn thương bộ máy hô 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đường hô hấp 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ũi: hắt hơi, ngứa mũi, nghẹt mũi, chảy nước 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X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oang: nhức đầu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trán, chảy nước mũi mủ, đau răng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ầu họng: đau họng, rát họng, ngứa họng, ho khan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Tổn thương đường hô hấp 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Thanh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 quản: ho khan, hay ho đàm, nặng tức ngực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ClrTx/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khè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ổn thương nhu mô phổi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thở, đau ngực khi hít sâu vào, ho khạc đàm, ho ra máu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6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KHÁI NIỆM MỘT SỐ DẤU HIỆU BỆNH LÝ HÔ HẤP KHI THĂM KHÁM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3031157"/>
              </p:ext>
            </p:extLst>
          </p:nvPr>
        </p:nvGraphicFramePr>
        <p:xfrm>
          <a:off x="228600" y="1131916"/>
          <a:ext cx="853440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1"/>
                <a:gridCol w="1600200"/>
                <a:gridCol w="6248401"/>
              </a:tblGrid>
              <a:tr h="3345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nghĩa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loại</a:t>
                      </a:r>
                      <a:endParaRPr lang="en-US" dirty="0"/>
                    </a:p>
                  </a:txBody>
                  <a:tcPr/>
                </a:tc>
              </a:tr>
              <a:tr h="2743689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iếng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dirty="0" smtClean="0"/>
                        <a:t>Là những tạp âm bệnh lý sinh ra khi có luồng không khí đi qua phế quản, phế nang có nhiều dịch tiết hoặc bị hẹp lại</a:t>
                      </a:r>
                      <a:r>
                        <a:rPr lang="en-US" sz="1800" dirty="0" smtClean="0"/>
                        <a:t>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Ran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x</a:t>
                      </a:r>
                      <a:r>
                        <a:rPr lang="vi-VN" sz="1800" dirty="0" smtClean="0"/>
                        <a:t>uất hiện khi luồng khí đi qua phế quản bị hẹp lại do co thắt, bị chèn ép, phù nề niêm mạc, u hoặc dị vật</a:t>
                      </a:r>
                      <a:r>
                        <a:rPr lang="en-US" sz="1800" dirty="0" smtClean="0"/>
                        <a:t>….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+ R</a:t>
                      </a:r>
                      <a:r>
                        <a:rPr lang="vi-VN" dirty="0" smtClean="0"/>
                        <a:t>an ngáy: tiếng trầm nghe giống tiếng ngáy ngủ. </a:t>
                      </a:r>
                      <a:r>
                        <a:rPr lang="en-US" baseline="0" dirty="0" smtClean="0"/>
                        <a:t>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       + R</a:t>
                      </a:r>
                      <a:r>
                        <a:rPr lang="vi-VN" dirty="0" smtClean="0"/>
                        <a:t>an rít: tiếng cao, nghe như tiếng chim ríu rít </a:t>
                      </a:r>
                      <a:r>
                        <a:rPr lang="en-US" dirty="0" smtClean="0"/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         </a:t>
                      </a:r>
                      <a:r>
                        <a:rPr lang="vi-VN" dirty="0" smtClean="0"/>
                        <a:t>hoặc tiếng gió thổi mạnh qua khe cửa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ClrTx/>
                        <a:buFontTx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Ran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hiện lúc không khí khuấy động các chất dịch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lỏng (đờm, mủ, chất tiết) ở trong phế quản hoặc phế nang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buClrTx/>
                        <a:buNone/>
                      </a:pP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Ran hang: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phat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ClrTx/>
                        <a:buNone/>
                      </a:pP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R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 vang: do nhu mô phổi đông đặc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 truyền.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Ran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 hiện lúc không khí vào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 dần vách phế quản nhỏ và phế nang đã bị lớp dịch quánh đặc làm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dính lại.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07578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nhu mô phổi bị đông đặc, tiếng thở thanh khí quản được dẫn truyền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xa quá phạm vi bình thường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Tx/>
                        <a:buFontTx/>
                        <a:buChar char="-"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nhu mô phổi bị đông đặc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bệnh phổi có hội chứng đông đặc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>
                        <a:buClrTx/>
                        <a:buFontTx/>
                        <a:buChar char="-"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hang: d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được dẫn truyền qua một hang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rỗng, thông với phế quản.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 xe phổi đã thoát mủ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>
                        <a:buClrTx/>
                        <a:buFontTx/>
                        <a:buChar char="-"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vò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do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hang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nhẵn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tràn khí màng phổi và tron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>
                        <a:buClrTx/>
                        <a:buFontTx/>
                        <a:buChar char="-"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dẫn truyền qua một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 nước mỏng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 dịch màng phổi có kèm đông đặc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 mô phổi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65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73537"/>
              </p:ext>
            </p:extLst>
          </p:nvPr>
        </p:nvGraphicFramePr>
        <p:xfrm>
          <a:off x="228600" y="914400"/>
          <a:ext cx="8534402" cy="350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200400"/>
                <a:gridCol w="4572002"/>
              </a:tblGrid>
              <a:tr h="381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Định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nghĩa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Phân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loại</a:t>
                      </a:r>
                      <a:endParaRPr lang="en-US" dirty="0"/>
                    </a:p>
                  </a:txBody>
                  <a:tcPr/>
                </a:tc>
              </a:tr>
              <a:tr h="3124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Tx/>
                        <a:buFontTx/>
                        <a:buChar char="-"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gồ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ghề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mảng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ClrTx/>
                        <a:buNone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huyết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buClrTx/>
                        <a:buFontTx/>
                        <a:buChar char="-"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Hôị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viêm màng phổi khô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 dịch màng phổi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(GĐ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GĐ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ClrTx/>
                        <a:buFontTx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rên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bệnh nhân ho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mạnh: sau khi ho tiếng ran thay đổi hoặc mất đi, nhưng tiếng cọ vẫn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ClrTx/>
                        <a:buFontTx/>
                        <a:buChar char="-"/>
                      </a:pP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màng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 nhịp tim và bị mờ đi khi người bệnh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mạnh, nhưng không mất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khi người bệnh nhịn thở.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ClrTx/>
                        <a:buNone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56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dirty="0">
                <a:latin typeface="+mn-lt"/>
              </a:rPr>
              <a:t>IV. CÁC BỆNH LÝ HÔ HẤP THƯỜNG GẶP</a:t>
            </a:r>
            <a:endParaRPr lang="en-US" sz="3200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981200"/>
            <a:ext cx="21336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05200" y="990600"/>
            <a:ext cx="5257800" cy="3124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274320" rIns="0" bIns="0" rtlCol="0" anchor="ctr"/>
          <a:lstStyle/>
          <a:p>
            <a:pPr>
              <a:buClrTx/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nghẽn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 phế quản, COPD, dị vật, giãn phế quả,ung thư phế 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Rối loạn khuếch tán khí: Khí phế thũng, xơ phế nang, viêm phối, nhồi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máu phổi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diện tích phối: Tràn dịch màng phổi, dày dính màng phổi,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tràn khí màng phổi, lao phổi, xơ phổi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Rối loạn thông khí do rối loạn vận động các cơ hô 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2677391" y="2286000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4783282"/>
            <a:ext cx="2143991" cy="11603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91345" y="4487141"/>
            <a:ext cx="5247409" cy="1752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274320" rIns="0" bIns="0" rtlCol="0" anchor="ctr"/>
          <a:lstStyle/>
          <a:p>
            <a:pPr>
              <a:buClrTx/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bệnh tai mũi họng (đường hô hấp trên)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phế quản cấp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phế quản mãn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Viêm phổi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 phế 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Bệnh phổi tắc nghẽn mãn tính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2677391" y="5096741"/>
            <a:ext cx="838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3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CÁC BIỆN PHÁP ĐIỀU TRỊ CHUNG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914400"/>
            <a:ext cx="7772400" cy="5715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Dinh dưỡng điều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Font typeface="+mj-lt"/>
              <a:buAutoNum type="alphaLcPeriod"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Phục hồi chức năng hô hấp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3291" y="1371600"/>
            <a:ext cx="3103418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trị căn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4191000" y="1295400"/>
            <a:ext cx="4267200" cy="37338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40" tIns="365760" rIns="0" bIns="0" rtlCol="0" anchor="ctr"/>
          <a:lstStyle/>
          <a:p>
            <a:pPr>
              <a:buClrTx/>
            </a:pPr>
            <a:r>
              <a:rPr lang="en-US" sz="2000" dirty="0" smtClean="0"/>
              <a:t>-    </a:t>
            </a:r>
            <a:r>
              <a:rPr lang="vi-VN" sz="2000" dirty="0" smtClean="0"/>
              <a:t>Tiêm </a:t>
            </a:r>
            <a:r>
              <a:rPr lang="vi-VN" sz="2000" dirty="0"/>
              <a:t>ngừa cúm, viêm phổi</a:t>
            </a:r>
            <a:r>
              <a:rPr lang="en-US" sz="2000" dirty="0"/>
              <a:t>.</a:t>
            </a:r>
          </a:p>
          <a:p>
            <a:pPr marL="342900" indent="-342900">
              <a:buFontTx/>
              <a:buChar char="-"/>
            </a:pPr>
            <a:r>
              <a:rPr lang="vi-VN" sz="2000" dirty="0" smtClean="0"/>
              <a:t>Uống </a:t>
            </a:r>
            <a:r>
              <a:rPr lang="vi-VN" sz="2000" dirty="0"/>
              <a:t>thuốc tăng cường miễn </a:t>
            </a:r>
            <a:r>
              <a:rPr lang="vi-VN" sz="2000" dirty="0" smtClean="0"/>
              <a:t>dịch</a:t>
            </a:r>
            <a:endParaRPr lang="en-US" sz="2000" dirty="0" smtClean="0"/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000" dirty="0" smtClean="0"/>
              <a:t>Điều </a:t>
            </a:r>
            <a:r>
              <a:rPr lang="vi-VN" sz="2000" dirty="0"/>
              <a:t>trị giảm ho, long </a:t>
            </a:r>
            <a:r>
              <a:rPr lang="vi-VN" sz="2000" dirty="0" smtClean="0"/>
              <a:t>đàm</a:t>
            </a:r>
            <a:r>
              <a:rPr lang="en-US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vi-VN" sz="2000" dirty="0" smtClean="0"/>
              <a:t>Điều </a:t>
            </a:r>
            <a:r>
              <a:rPr lang="vi-VN" sz="2000" dirty="0"/>
              <a:t>trị giảm </a:t>
            </a:r>
            <a:r>
              <a:rPr lang="vi-VN" sz="2000" dirty="0" smtClean="0"/>
              <a:t>đau</a:t>
            </a:r>
            <a:endParaRPr lang="en-US" sz="2000" dirty="0" smtClean="0"/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vi-VN" sz="2000" dirty="0"/>
              <a:t>Điều trị kháng </a:t>
            </a:r>
            <a:r>
              <a:rPr lang="vi-VN" sz="2000" dirty="0" smtClean="0"/>
              <a:t>sinh</a:t>
            </a:r>
            <a:r>
              <a:rPr lang="en-US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vi-VN" sz="2000" dirty="0" smtClean="0"/>
              <a:t>Đ</a:t>
            </a:r>
            <a:r>
              <a:rPr lang="en-US" sz="2000" dirty="0" err="1" smtClean="0"/>
              <a:t>i</a:t>
            </a:r>
            <a:r>
              <a:rPr lang="vi-VN" sz="2000" dirty="0" smtClean="0"/>
              <a:t>ều </a:t>
            </a:r>
            <a:r>
              <a:rPr lang="vi-VN" sz="2000" dirty="0"/>
              <a:t>trị kháng </a:t>
            </a:r>
            <a:r>
              <a:rPr lang="vi-VN" sz="2000" dirty="0" smtClean="0"/>
              <a:t>viêm</a:t>
            </a:r>
            <a:r>
              <a:rPr lang="en-US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vi-VN" sz="2000" dirty="0" smtClean="0"/>
              <a:t>Điều </a:t>
            </a:r>
            <a:r>
              <a:rPr lang="vi-VN" sz="2000" dirty="0"/>
              <a:t>trị dãn phế </a:t>
            </a:r>
            <a:r>
              <a:rPr lang="vi-VN" sz="2000" dirty="0" smtClean="0"/>
              <a:t>quản</a:t>
            </a:r>
            <a:r>
              <a:rPr lang="en-US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vi-VN" sz="2000" dirty="0" smtClean="0"/>
              <a:t>Điều </a:t>
            </a:r>
            <a:r>
              <a:rPr lang="vi-VN" sz="2000" dirty="0"/>
              <a:t>trị kháng ung </a:t>
            </a:r>
            <a:r>
              <a:rPr lang="vi-VN" sz="2000" dirty="0" smtClean="0"/>
              <a:t>thư</a:t>
            </a:r>
            <a:r>
              <a:rPr lang="en-US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vi-VN" sz="2000" dirty="0" smtClean="0"/>
              <a:t>Đ</a:t>
            </a:r>
            <a:r>
              <a:rPr lang="en-US" sz="2000" dirty="0" err="1" smtClean="0"/>
              <a:t>i</a:t>
            </a:r>
            <a:r>
              <a:rPr lang="vi-VN" sz="2000" dirty="0" smtClean="0"/>
              <a:t>ều </a:t>
            </a:r>
            <a:r>
              <a:rPr lang="vi-VN" sz="2000" dirty="0"/>
              <a:t>trị miễn dịch đặc hiệu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>
            <a:off x="3484418" y="2514600"/>
            <a:ext cx="706582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0"/>
            <a:ext cx="11781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1" b="12757"/>
          <a:stretch/>
        </p:blipFill>
        <p:spPr>
          <a:xfrm>
            <a:off x="2514600" y="1814945"/>
            <a:ext cx="6256557" cy="47728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latin typeface="+mn-lt"/>
              </a:rPr>
              <a:t>I. GIẢI PHẪU, CHỨC NĂNG, CƠ CHẾ BẢO VỆ HÔ HẤP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061962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 hấp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indent="-51435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56" y="538659"/>
            <a:ext cx="4080164" cy="2966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356" y="3505200"/>
            <a:ext cx="4126289" cy="306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81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3" r="8968" b="10808"/>
          <a:stretch/>
        </p:blipFill>
        <p:spPr>
          <a:xfrm>
            <a:off x="3539836" y="96982"/>
            <a:ext cx="5133109" cy="313112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505200"/>
            <a:ext cx="77724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/>
              <a:t>c. Đường hô hấp </a:t>
            </a:r>
            <a:r>
              <a:rPr lang="vi-VN" sz="2400" dirty="0" smtClean="0"/>
              <a:t>dưới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14400" y="228600"/>
            <a:ext cx="7772400" cy="6324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9"/>
          <a:stretch/>
        </p:blipFill>
        <p:spPr>
          <a:xfrm>
            <a:off x="4208890" y="3200400"/>
            <a:ext cx="4477910" cy="34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9" b="41020"/>
          <a:stretch/>
        </p:blipFill>
        <p:spPr>
          <a:xfrm>
            <a:off x="2926622" y="4876800"/>
            <a:ext cx="4052756" cy="1766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4"/>
          <a:stretch/>
        </p:blipFill>
        <p:spPr>
          <a:xfrm>
            <a:off x="609601" y="1295400"/>
            <a:ext cx="3493446" cy="3505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382000" cy="6172200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chế bảo về đường hô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761999"/>
            <a:ext cx="4297990" cy="6019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5"/>
          <a:stretch/>
        </p:blipFill>
        <p:spPr>
          <a:xfrm>
            <a:off x="4953000" y="1269019"/>
            <a:ext cx="3785640" cy="353158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14400" y="4876800"/>
            <a:ext cx="7772400" cy="617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Sự tiết dịch nhầy: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2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9115" r="3846" b="9115"/>
          <a:stretch/>
        </p:blipFill>
        <p:spPr>
          <a:xfrm>
            <a:off x="762000" y="2966893"/>
            <a:ext cx="8066092" cy="37733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381000"/>
            <a:ext cx="83820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Tx/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(VC): VC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IRV+TV+ERV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(TR)</a:t>
            </a:r>
          </a:p>
          <a:p>
            <a:pPr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(RV)</a:t>
            </a:r>
          </a:p>
          <a:p>
            <a:pPr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(TLC):TRC= IRV+TV+ERV+RV = VC+RV</a:t>
            </a:r>
          </a:p>
          <a:p>
            <a:pPr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410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3443"/>
          <a:stretch/>
        </p:blipFill>
        <p:spPr>
          <a:xfrm>
            <a:off x="5257800" y="3151909"/>
            <a:ext cx="3276599" cy="3586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t="6193" r="23621" b="3362"/>
          <a:stretch/>
        </p:blipFill>
        <p:spPr>
          <a:xfrm>
            <a:off x="685800" y="3151909"/>
            <a:ext cx="4267200" cy="3611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914400" y="381000"/>
                <a:ext cx="7772400" cy="6096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Tx/>
                  <a:buFont typeface="+mj-lt"/>
                  <a:buAutoNum type="alphaLcPeriod" startAt="2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Dung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thở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mạnh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(FVC)</a:t>
                </a:r>
              </a:p>
              <a:p>
                <a:pPr>
                  <a:buFontTx/>
                  <a:buChar char="-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thở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giây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tiên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(FEV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buFontTx/>
                  <a:buChar char="-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Tiffeneau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Tiffeneau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𝐹𝐸𝑉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𝑉𝐶</m:t>
                        </m:r>
                      </m:den>
                    </m:f>
                    <m:r>
                      <a:rPr lang="en-US" sz="24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100%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Char char="-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thở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(PEF)</a:t>
                </a:r>
              </a:p>
              <a:p>
                <a:pPr>
                  <a:buFontTx/>
                  <a:buChar char="-"/>
                </a:pP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Lưu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lượng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FVC (MEF)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914400" y="381000"/>
                <a:ext cx="7772400" cy="6096000"/>
              </a:xfrm>
              <a:blipFill rotWithShape="1">
                <a:blip r:embed="rId4"/>
                <a:stretch>
                  <a:fillRect l="-627" t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3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25" y="76200"/>
            <a:ext cx="7867880" cy="1143000"/>
          </a:xfrm>
        </p:spPr>
        <p:txBody>
          <a:bodyPr>
            <a:normAutofit fontScale="90000"/>
          </a:bodyPr>
          <a:lstStyle/>
          <a:p>
            <a:r>
              <a:rPr lang="vi-VN" sz="3600" b="1" dirty="0" smtClean="0">
                <a:latin typeface="+mn-lt"/>
              </a:rPr>
              <a:t>II</a:t>
            </a:r>
            <a:r>
              <a:rPr lang="en-US" b="1" dirty="0" smtClean="0">
                <a:latin typeface="+mn-lt"/>
              </a:rPr>
              <a:t>.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TRIỆU CHỨNG, BIỂU HIỆN BỆNH LÝ HÔ HẤP THƯỜNG GẶP: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9505" y="11430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(breathlessness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shortness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4249" y="1562100"/>
            <a:ext cx="1905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2900705" y="1562100"/>
            <a:ext cx="5791200" cy="9144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>
              <a:buClrTx/>
              <a:buFontTx/>
              <a:buChar char="-"/>
            </a:pPr>
            <a:r>
              <a:rPr lang="en-US" sz="2000" dirty="0" smtClean="0"/>
              <a:t> L</a:t>
            </a:r>
            <a:r>
              <a:rPr lang="vi-VN" sz="2000" dirty="0" smtClean="0"/>
              <a:t>à </a:t>
            </a:r>
            <a:r>
              <a:rPr lang="vi-VN" sz="2000" dirty="0"/>
              <a:t>tình trạng khó khăn trong việc thực hiện động tác thở của bệnh nhân. </a:t>
            </a:r>
            <a:endParaRPr lang="en-US" sz="2000" dirty="0" smtClean="0"/>
          </a:p>
        </p:txBody>
      </p:sp>
      <p:sp>
        <p:nvSpPr>
          <p:cNvPr id="8" name="Right Arrow 7"/>
          <p:cNvSpPr/>
          <p:nvPr/>
        </p:nvSpPr>
        <p:spPr>
          <a:xfrm>
            <a:off x="2133599" y="1838765"/>
            <a:ext cx="76710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4249" y="2781300"/>
            <a:ext cx="1905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Tx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900705" y="2628900"/>
            <a:ext cx="5791200" cy="1219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>
              <a:buClrTx/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33600" y="2971800"/>
            <a:ext cx="76710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53727" y="4343400"/>
            <a:ext cx="19050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ClrTx/>
              <a:buFont typeface="+mj-lt"/>
              <a:buAutoNum type="alphaLcPeriod" startAt="3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Chẩn đoán mức 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NYHA- 1997)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900704" y="4114800"/>
            <a:ext cx="5791200" cy="2286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82880" tIns="0" rIns="0" bIns="0" rtlCol="0" anchor="ctr"/>
          <a:lstStyle/>
          <a:p>
            <a:pPr>
              <a:buClrTx/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hạn chế hoạt động thể lực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Tx/>
              <a:buFontTx/>
              <a:buChar char="-"/>
            </a:pP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3: Khó thở khi gắng sức nhẹ, hạn chế nhiều hoạt động thể lực.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Tx/>
              <a:buFontTx/>
              <a:buChar char="-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158727" y="4991100"/>
            <a:ext cx="767105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3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86800" cy="641720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6172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Ho:</a:t>
            </a:r>
          </a:p>
          <a:p>
            <a:pPr marL="514350" indent="-514350">
              <a:buClrTx/>
              <a:buFont typeface="+mj-lt"/>
              <a:buAutoNum type="alphaLcPeriod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103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728</TotalTime>
  <Words>1379</Words>
  <Application>Microsoft Office PowerPoint</Application>
  <PresentationFormat>On-screen Show (4:3)</PresentationFormat>
  <Paragraphs>187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ĐẠI CƯƠNG BỆNH LÝ HỆ HÔ HẤP</vt:lpstr>
      <vt:lpstr>I. GIẢI PHẪU, CHỨC NĂNG, CƠ CHẾ BẢO VỆ HÔ HẤP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NHỮNG TRIỆU CHỨNG, BIỂU HIỆN BỆNH LÝ HÔ HẤP THƯỜNG GẶP: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KHÁI NIỆM MỘT SỐ DẤU HIỆU BỆNH LÝ HÔ HẤP KHI THĂM KHÁM</vt:lpstr>
      <vt:lpstr>PowerPoint Presentation</vt:lpstr>
      <vt:lpstr>IV. CÁC BỆNH LÝ HÔ HẤP THƯỜNG GẶP</vt:lpstr>
      <vt:lpstr>V. CÁC BIỆN PHÁP ĐIỀU TRỊ CHUNG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ĐẠI CƯƠNG BỆNH LÝ HỆ HÔ HẤP</dc:title>
  <dc:creator>pc</dc:creator>
  <cp:lastModifiedBy>pc</cp:lastModifiedBy>
  <cp:revision>32</cp:revision>
  <dcterms:created xsi:type="dcterms:W3CDTF">2017-01-13T02:37:02Z</dcterms:created>
  <dcterms:modified xsi:type="dcterms:W3CDTF">2017-02-05T08:28:56Z</dcterms:modified>
</cp:coreProperties>
</file>