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7" r:id="rId2"/>
    <p:sldId id="262" r:id="rId3"/>
    <p:sldId id="263" r:id="rId4"/>
    <p:sldId id="258" r:id="rId5"/>
    <p:sldId id="259" r:id="rId6"/>
    <p:sldId id="260" r:id="rId7"/>
    <p:sldId id="261" r:id="rId8"/>
    <p:sldId id="265" r:id="rId9"/>
    <p:sldId id="275" r:id="rId10"/>
    <p:sldId id="279" r:id="rId11"/>
    <p:sldId id="280" r:id="rId12"/>
    <p:sldId id="282" r:id="rId13"/>
    <p:sldId id="30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09" autoAdjust="0"/>
  </p:normalViewPr>
  <p:slideViewPr>
    <p:cSldViewPr>
      <p:cViewPr varScale="1">
        <p:scale>
          <a:sx n="72" d="100"/>
          <a:sy n="7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CFC1D-DEBB-4C36-9605-024AFB45E35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3AD7-D37E-4F5A-A969-A25EEE6C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22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B6064C6-B0EE-4838-8CD0-9EA91509F8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64C6-B0EE-4838-8CD0-9EA91509F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64C6-B0EE-4838-8CD0-9EA91509F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64C6-B0EE-4838-8CD0-9EA91509F8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B6064C6-B0EE-4838-8CD0-9EA91509F8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64C6-B0EE-4838-8CD0-9EA91509F8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64C6-B0EE-4838-8CD0-9EA91509F8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64C6-B0EE-4838-8CD0-9EA91509F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64C6-B0EE-4838-8CD0-9EA91509F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64C6-B0EE-4838-8CD0-9EA91509F8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B6064C6-B0EE-4838-8CD0-9EA91509F8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4C7400-F161-4D62-A4F7-7D6A3C51DB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B6064C6-B0EE-4838-8CD0-9EA91509F8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40727"/>
            <a:ext cx="3886200" cy="882119"/>
          </a:xfrm>
        </p:spPr>
        <p:txBody>
          <a:bodyPr>
            <a:normAutofit/>
          </a:bodyPr>
          <a:lstStyle/>
          <a:p>
            <a:pPr algn="l"/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47800"/>
            <a:ext cx="8686800" cy="1793167"/>
          </a:xfrm>
        </p:spPr>
        <p:txBody>
          <a:bodyPr/>
          <a:lstStyle/>
          <a:p>
            <a:pPr marL="18288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 CHẢY &amp; TÁO BÓN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48200" y="3733800"/>
            <a:ext cx="4184073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"/>
            <a:ext cx="480718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4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"/>
          <a:stretch/>
        </p:blipFill>
        <p:spPr>
          <a:xfrm>
            <a:off x="4133563" y="1898374"/>
            <a:ext cx="4904420" cy="38200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7630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ăn và thay đổi lối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loại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rau: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 đay, mồng tơi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 khoai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 má,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 cần,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vịt,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 càng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mồng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 qua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giá đỗ…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loại khác: Hạt é, 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câu, sương sâm, sương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sáo, đậu ma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126974"/>
            <a:ext cx="3981163" cy="359145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 cây: Đu đủ, thanh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long, bưởi, cam quít,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chuối, thơm, táo, lê…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Củ quả: Củ cải trắng, bí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đỏ, dưa leo, khoai lang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nghệ, khoai tây cả vỏ,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khoai mỡ…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Ngũ cốc, đậu đỗ: Mè, đậu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xanh, đậu đỏ, đậu đen 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vỏ, gạo lức…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4" y="3657600"/>
            <a:ext cx="8964276" cy="30198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7" b="4906"/>
          <a:stretch/>
        </p:blipFill>
        <p:spPr>
          <a:xfrm>
            <a:off x="3352800" y="265044"/>
            <a:ext cx="4777263" cy="25709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chứa các muối vô cơ,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lòng ruột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7565" b="3485"/>
          <a:stretch/>
        </p:blipFill>
        <p:spPr bwMode="auto">
          <a:xfrm>
            <a:off x="6902726" y="3810000"/>
            <a:ext cx="1613452" cy="293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297537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443"/>
            <a:ext cx="1752600" cy="26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9526" y="192157"/>
            <a:ext cx="6553200" cy="655320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Clr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thuốc bôi trơn (norgalax, microlax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Clr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bisacodyl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cascara):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bóp các cơ thành ruột tạo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ruột đẩy phân ra ngoài.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0"/>
            <a:ext cx="11781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8"/>
          <a:stretch/>
        </p:blipFill>
        <p:spPr>
          <a:xfrm>
            <a:off x="3043031" y="970722"/>
            <a:ext cx="5941943" cy="3316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/>
          </a:bodyPr>
          <a:lstStyle/>
          <a:p>
            <a:r>
              <a:rPr lang="vi-VN" sz="3200" b="1" dirty="0">
                <a:latin typeface="+mn-lt"/>
              </a:rPr>
              <a:t>I.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 CHẢY: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33528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dirty="0"/>
              <a:t>K</a:t>
            </a:r>
            <a:r>
              <a:rPr lang="vi-VN" sz="2400" dirty="0" smtClean="0"/>
              <a:t>hi </a:t>
            </a:r>
            <a:r>
              <a:rPr lang="vi-VN" sz="2400" dirty="0"/>
              <a:t>bệnh nhân có số lần đi phân lỏng nhiều hơn ba lần mỗi ngày hoặc bệnh nhân ấy đi tiêu nhiều phân hơn lúc khỏe mạnh</a:t>
            </a:r>
            <a:r>
              <a:rPr lang="vi-VN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4419600"/>
            <a:ext cx="8458200" cy="2133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</a:t>
            </a:r>
            <a:r>
              <a:rPr lang="vi-VN" sz="2400" dirty="0" smtClean="0"/>
              <a:t>i </a:t>
            </a:r>
            <a:r>
              <a:rPr lang="vi-VN" sz="2400" dirty="0"/>
              <a:t>tiêu phân lợn cợn hoặc phân lỏng liên tục một cách bất thường kéo dài gần 14 ngày</a:t>
            </a:r>
            <a:r>
              <a:rPr lang="vi-VN" sz="2400" dirty="0" smtClean="0"/>
              <a:t>.</a:t>
            </a:r>
            <a:r>
              <a:rPr lang="en-US" sz="2400" dirty="0" smtClean="0"/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4582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909344"/>
              </p:ext>
            </p:extLst>
          </p:nvPr>
        </p:nvGraphicFramePr>
        <p:xfrm>
          <a:off x="381000" y="914400"/>
          <a:ext cx="8534400" cy="5712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4392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9472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 smtClean="0"/>
                        <a:t>- </a:t>
                      </a:r>
                      <a:r>
                        <a:rPr lang="vi-VN" sz="2000" dirty="0" smtClean="0"/>
                        <a:t>Nhiễm vi khuẩn: do các loại vi khuẩn đường (Shigella Salmonella, E. coli thể xâm nhập…); các loại vi khuẩn không xâm nhập nhưng tiết ra nội độc tố kích thích ruột tăng bài tiết (Vibrio cholerae, E.coli, S.aureus…). </a:t>
                      </a:r>
                      <a:endParaRPr lang="en-US" sz="20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dirty="0" smtClean="0"/>
                        <a:t>- </a:t>
                      </a:r>
                      <a:r>
                        <a:rPr lang="vi-VN" sz="2000" dirty="0" smtClean="0"/>
                        <a:t>Nhiễm virus: một số virus đường ruột gây tiêu chảy kèm theo hội chứng nhiễm khuẩn (Rotavius, Norwalkvirus) </a:t>
                      </a:r>
                      <a:r>
                        <a:rPr lang="en-US" sz="2000" dirty="0" smtClean="0"/>
                        <a:t>-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vi-VN" sz="2000" dirty="0" smtClean="0"/>
                        <a:t>Các loại KST đường ruột: amip và Giardia lamblia.</a:t>
                      </a:r>
                      <a:endParaRPr lang="en-US" sz="20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dirty="0" smtClean="0"/>
                        <a:t>- </a:t>
                      </a:r>
                      <a:r>
                        <a:rPr lang="vi-VN" sz="2000" dirty="0" smtClean="0"/>
                        <a:t>Các nguyên nhân khác</a:t>
                      </a:r>
                      <a:r>
                        <a:rPr lang="en-US" sz="2000" dirty="0" smtClean="0"/>
                        <a:t>:</a:t>
                      </a:r>
                      <a:endParaRPr lang="en-US" sz="2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       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vi-VN" sz="2000" dirty="0" smtClean="0"/>
                        <a:t>Nhiễm độc kim loại nặng</a:t>
                      </a:r>
                      <a:r>
                        <a:rPr lang="en-US" sz="2000" dirty="0" smtClean="0"/>
                        <a:t>:</a:t>
                      </a:r>
                      <a:r>
                        <a:rPr lang="vi-VN" sz="2000" dirty="0" smtClean="0"/>
                        <a:t> Hg, As, Ag, thuốc bảo vệ thực vật, nấm … </a:t>
                      </a: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       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vi-VN" sz="2000" dirty="0" smtClean="0"/>
                        <a:t>Dị ứng dạ dày ruột</a:t>
                      </a:r>
                      <a:r>
                        <a:rPr lang="en-US" sz="2000" dirty="0" smtClean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       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vi-VN" sz="2000" dirty="0" smtClean="0"/>
                        <a:t>Lạm dụng thuốc nhuận tràng</a:t>
                      </a: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dirty="0" smtClean="0"/>
                        <a:t> </a:t>
                      </a:r>
                      <a:r>
                        <a:rPr lang="en-US" sz="2000" dirty="0" smtClean="0"/>
                        <a:t>      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vi-VN" sz="2000" dirty="0" smtClean="0"/>
                        <a:t>Dùng kháng sinh kéo dài</a:t>
                      </a:r>
                      <a:r>
                        <a:rPr lang="en-US" sz="2000" dirty="0" smtClean="0"/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smtClean="0"/>
                        <a:t>Các nguyên nhân phổ biến gồm có: viêm loét đại tràng, bệnh Crohn, viêm ruột, hội chứng ruột kích thích, không dung nạp axít mật,…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1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0"/>
          <a:stretch/>
        </p:blipFill>
        <p:spPr>
          <a:xfrm>
            <a:off x="5029200" y="3048000"/>
            <a:ext cx="4007706" cy="33056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382000" cy="647700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sự hấp thu dịch trong ống tiêu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ClrTx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100-200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ml.</a:t>
            </a:r>
          </a:p>
          <a:p>
            <a:pPr marL="0" indent="0">
              <a:buClr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Tiêu chảy làm mất dịch và điện giải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391" y="533400"/>
            <a:ext cx="8382000" cy="2819400"/>
          </a:xfrm>
          <a:prstGeom prst="rect">
            <a:avLst/>
          </a:prstGeom>
        </p:spPr>
        <p:txBody>
          <a:bodyPr vert="horz" numCol="2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(tổng lượng dịch vào đến tá tràng là 9 lít)</a:t>
            </a:r>
          </a:p>
          <a:p>
            <a:pPr marL="0" indent="0">
              <a:buClr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uống &amp; nước bọt: 3,5 lít</a:t>
            </a:r>
          </a:p>
          <a:p>
            <a:pPr marL="0" indent="0">
              <a:buClr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 dày 2,5 lít</a:t>
            </a:r>
          </a:p>
          <a:p>
            <a:pPr marL="0" indent="0">
              <a:buClr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mật 1 lít</a:t>
            </a:r>
          </a:p>
          <a:p>
            <a:pPr marL="0" indent="0">
              <a:buClr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tụy 2 lít</a:t>
            </a:r>
          </a:p>
          <a:p>
            <a:pPr marL="0" indent="0">
              <a:buClr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hấp thu (tổng lượng 8,8 lít)</a:t>
            </a:r>
          </a:p>
          <a:p>
            <a:pPr marL="0" indent="0">
              <a:buClr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tràng 4 lít</a:t>
            </a:r>
          </a:p>
          <a:p>
            <a:pPr marL="0" indent="0">
              <a:buClr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tràng 4 lít</a:t>
            </a:r>
          </a:p>
          <a:p>
            <a:pPr marL="0" indent="0">
              <a:buClr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tràng 0,8 lít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685800"/>
            <a:ext cx="0" cy="25146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3733799"/>
            <a:ext cx="457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chất điện giải (và nước) được hấp thu thụ động vào tế bào niêm mạc ruột theo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chênh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lệch về áp suất thẩm thấu hay thông qua kênh trao đổi ion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763000" cy="6705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sz="2400" dirty="0" smtClean="0"/>
              <a:t>4</a:t>
            </a:r>
            <a:r>
              <a:rPr lang="en-US" sz="2400" dirty="0" smtClean="0"/>
              <a:t>.</a:t>
            </a:r>
            <a:r>
              <a:rPr lang="vi-VN" sz="2400" dirty="0" smtClean="0"/>
              <a:t> </a:t>
            </a:r>
            <a:r>
              <a:rPr lang="vi-VN" sz="2400" dirty="0"/>
              <a:t>Cơ chế bệnh </a:t>
            </a:r>
            <a:r>
              <a:rPr lang="vi-VN" sz="2400" dirty="0" smtClean="0"/>
              <a:t>sinh</a:t>
            </a:r>
            <a:r>
              <a:rPr lang="en-US" sz="2400" dirty="0" smtClean="0"/>
              <a:t>:</a:t>
            </a:r>
            <a:r>
              <a:rPr lang="vi-VN" sz="2400" dirty="0" smtClean="0"/>
              <a:t> </a:t>
            </a:r>
            <a:r>
              <a:rPr lang="en-US" sz="2400" dirty="0" smtClean="0"/>
              <a:t>(</a:t>
            </a:r>
            <a:r>
              <a:rPr lang="vi-VN" sz="2400" dirty="0" smtClean="0"/>
              <a:t>4 </a:t>
            </a:r>
            <a:r>
              <a:rPr lang="vi-VN" sz="2400" dirty="0"/>
              <a:t>cơ chế </a:t>
            </a:r>
            <a:r>
              <a:rPr lang="vi-VN" sz="2400" dirty="0" smtClean="0"/>
              <a:t>chính</a:t>
            </a:r>
            <a:r>
              <a:rPr lang="en-US" sz="2400" dirty="0" smtClean="0"/>
              <a:t>):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dirty="0" smtClean="0"/>
              <a:t>ăng  </a:t>
            </a:r>
            <a:r>
              <a:rPr lang="vi-VN" sz="2400" dirty="0"/>
              <a:t>thẩm  thấu  trong  </a:t>
            </a:r>
            <a:r>
              <a:rPr lang="vi-VN" sz="2400" dirty="0" smtClean="0"/>
              <a:t>lòng</a:t>
            </a:r>
            <a:r>
              <a:rPr lang="en-US" sz="2400" dirty="0" smtClean="0"/>
              <a:t> </a:t>
            </a:r>
            <a:r>
              <a:rPr lang="vi-VN" sz="2400" dirty="0" smtClean="0"/>
              <a:t>ruột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lactase,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magnesiun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loạn nhu động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 nhu động ruột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 qua ruột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nhanh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kịp tiêu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 và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hấp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 động ruột giảm kéo dài sẽ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dẫn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 phát triển mạnh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vi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gây tiêu chảy mạn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niêm mạc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chảy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ngay từ lần đầu tiên đi ngoài đã là 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“tháo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trắng đục.</a:t>
            </a: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đau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Thường không sốt, thậm chí tay chân và người có thể lạnh.</a:t>
            </a: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Hầu hết các ca bệnh đều nôn mửa.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34569299"/>
              </p:ext>
            </p:extLst>
          </p:nvPr>
        </p:nvGraphicFramePr>
        <p:xfrm>
          <a:off x="192157" y="762000"/>
          <a:ext cx="8763000" cy="454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209800"/>
                <a:gridCol w="2133600"/>
                <a:gridCol w="2590800"/>
              </a:tblGrid>
              <a:tr h="155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 nước độ 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 nước độ 2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 nước độ 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61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Khát nước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 thường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Nhăn nheo, mất đàn hồi da, mắt trũng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100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(100-120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 120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Huyết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 thường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90 mmHg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 thấp, có khi không đo được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tiểu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Thiểu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 thường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chân lạnh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 toàn thân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16000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 nước mất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5-6% trọng lượng</a:t>
                      </a:r>
                    </a:p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 thể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7-9% trọng lượng </a:t>
                      </a:r>
                    </a:p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 thể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10% trọng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 cơ thể trở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52400"/>
            <a:ext cx="8763000" cy="6705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400" dirty="0"/>
              <a:t>Các mức độ mất </a:t>
            </a:r>
            <a:r>
              <a:rPr lang="vi-VN" sz="2400" dirty="0" smtClean="0"/>
              <a:t>nước</a:t>
            </a:r>
            <a:r>
              <a:rPr lang="en-US" sz="24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13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r="3276" b="45904"/>
          <a:stretch/>
        </p:blipFill>
        <p:spPr>
          <a:xfrm>
            <a:off x="4551037" y="2971800"/>
            <a:ext cx="4002156" cy="1487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" r="50000" b="3825"/>
          <a:stretch/>
        </p:blipFill>
        <p:spPr>
          <a:xfrm>
            <a:off x="3167748" y="3482454"/>
            <a:ext cx="1383289" cy="2613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r="25058" b="11239"/>
          <a:stretch/>
        </p:blipFill>
        <p:spPr>
          <a:xfrm>
            <a:off x="407191" y="3449250"/>
            <a:ext cx="2770496" cy="2799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8153" r="10124" b="6165"/>
          <a:stretch/>
        </p:blipFill>
        <p:spPr>
          <a:xfrm>
            <a:off x="6595184" y="132522"/>
            <a:ext cx="2483017" cy="28392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399" y="76200"/>
            <a:ext cx="6858001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dirty="0" smtClean="0"/>
              <a:t>6</a:t>
            </a:r>
            <a:r>
              <a:rPr lang="en-US" sz="2400" dirty="0" smtClean="0"/>
              <a:t>.</a:t>
            </a:r>
            <a:r>
              <a:rPr lang="vi-VN" sz="2400" dirty="0" smtClean="0"/>
              <a:t> </a:t>
            </a:r>
            <a:r>
              <a:rPr lang="vi-VN" sz="2400" dirty="0"/>
              <a:t>Điều </a:t>
            </a:r>
            <a:r>
              <a:rPr lang="vi-VN" sz="2400" dirty="0" smtClean="0"/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điện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+N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cơm pha muối, nước ya-ua pha muối,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rau củ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lít nước pha với 1,5-3gr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(½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thìa cà phê) muối và 18gr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thìa súp)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Oresol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thuốc thường được sử dụng chủ yếu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r="15976" b="2546"/>
          <a:stretch/>
        </p:blipFill>
        <p:spPr>
          <a:xfrm>
            <a:off x="6096000" y="3787254"/>
            <a:ext cx="1991835" cy="246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5855"/>
            <a:ext cx="7772400" cy="868362"/>
          </a:xfrm>
        </p:spPr>
        <p:txBody>
          <a:bodyPr>
            <a:normAutofit/>
          </a:bodyPr>
          <a:lstStyle/>
          <a:p>
            <a:r>
              <a:rPr lang="vi-VN" sz="3200" b="1" dirty="0" smtClean="0">
                <a:latin typeface="+mn-lt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 dirty="0" smtClean="0">
                <a:latin typeface="+mn-lt"/>
              </a:rPr>
              <a:t>.</a:t>
            </a:r>
            <a:r>
              <a:rPr lang="vi-VN" sz="3200" b="1" dirty="0" smtClean="0"/>
              <a:t> </a:t>
            </a:r>
            <a:r>
              <a:rPr lang="en-US" sz="3200" b="1" dirty="0" smtClean="0">
                <a:latin typeface="+mn-lt"/>
              </a:rPr>
              <a:t>TÁO BÓN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762000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3lần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táo bón nặng là khi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&lt;1lần/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khô hoặc cứng lổn nhổn, lượng phân ít (35g/ngày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sự di chuyển phân trong đại tràng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 loạn vận động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 tràng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nhu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 của đại tàng giảm 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 cản trở bởi 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đều giữ phân lâu ở đại tràng gây táo bón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loạn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 ở đại tràng và hậu môn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giảm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đ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trực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tăng vận động ở hậu môn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dinh dưỡng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chế độ ăn kiên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 ít 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Thói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 nhịn đi cầu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dài thời gian đại tiện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 tràng, các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tiết 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  giáp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cường giáp trạng… Sử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huốc giảm đau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 điều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trị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 huyết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áp.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ngồi lâu, ít vận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670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1"/>
          <a:stretch/>
        </p:blipFill>
        <p:spPr>
          <a:xfrm>
            <a:off x="5035826" y="1219200"/>
            <a:ext cx="3924390" cy="5029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80119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ân rắn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 hay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vón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đi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 đi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3lần/tuần.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447800"/>
            <a:ext cx="4724400" cy="3733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quặn bụng, nhất là vùng hố chậu trái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Wingdings 2"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ặn mạnh đến nỗi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 cả máu tươi, ngồi lâu mới đi 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Wingdings 2"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ảm 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đắng miệng, chán ăn, chướng bụng, đầy 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Wingdings 2"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 bón chuyển sang mạn 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từ 3-6 triệu chứng sẽ rất điển hình và 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nặng hơn.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372</TotalTime>
  <Words>1355</Words>
  <Application>Microsoft Office PowerPoint</Application>
  <PresentationFormat>On-screen Show (4:3)</PresentationFormat>
  <Paragraphs>165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TIÊU CHẢY &amp; TÁO BÓN</vt:lpstr>
      <vt:lpstr>I. TIÊU CHẢY: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TÁO BÓN: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CÁC BỆNH TAI – MŨI – HỌNG</dc:title>
  <dc:creator>pc</dc:creator>
  <cp:lastModifiedBy>pc</cp:lastModifiedBy>
  <cp:revision>41</cp:revision>
  <dcterms:created xsi:type="dcterms:W3CDTF">2017-01-14T12:06:20Z</dcterms:created>
  <dcterms:modified xsi:type="dcterms:W3CDTF">2017-02-19T06:38:32Z</dcterms:modified>
</cp:coreProperties>
</file>