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2" r:id="rId3"/>
    <p:sldId id="260" r:id="rId4"/>
    <p:sldId id="264" r:id="rId5"/>
    <p:sldId id="293" r:id="rId6"/>
    <p:sldId id="269" r:id="rId7"/>
    <p:sldId id="291" r:id="rId8"/>
    <p:sldId id="271" r:id="rId9"/>
    <p:sldId id="273" r:id="rId10"/>
    <p:sldId id="275" r:id="rId11"/>
    <p:sldId id="277" r:id="rId12"/>
    <p:sldId id="279" r:id="rId13"/>
    <p:sldId id="282" r:id="rId14"/>
    <p:sldId id="283" r:id="rId15"/>
    <p:sldId id="285" r:id="rId16"/>
    <p:sldId id="287" r:id="rId17"/>
    <p:sldId id="28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7400-F161-4D62-A4F7-7D6A3C51DBAB}" type="datetimeFigureOut">
              <a:rPr lang="en-US" smtClean="0">
                <a:solidFill>
                  <a:srgbClr val="696464"/>
                </a:solidFill>
              </a:rPr>
              <a:pPr/>
              <a:t>1/15/2017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B6064C6-B0EE-4838-8CD0-9EA91509F8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47307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7400-F161-4D62-A4F7-7D6A3C51DBAB}" type="datetimeFigureOut">
              <a:rPr lang="en-US" smtClean="0">
                <a:solidFill>
                  <a:srgbClr val="696464"/>
                </a:solidFill>
              </a:rPr>
              <a:pPr/>
              <a:t>1/15/2017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64C6-B0EE-4838-8CD0-9EA91509F8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99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7400-F161-4D62-A4F7-7D6A3C51DBAB}" type="datetimeFigureOut">
              <a:rPr lang="en-US" smtClean="0">
                <a:solidFill>
                  <a:srgbClr val="696464"/>
                </a:solidFill>
              </a:rPr>
              <a:pPr/>
              <a:t>1/15/2017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64C6-B0EE-4838-8CD0-9EA91509F8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9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7400-F161-4D62-A4F7-7D6A3C51DBAB}" type="datetimeFigureOut">
              <a:rPr lang="en-US" smtClean="0">
                <a:solidFill>
                  <a:srgbClr val="696464"/>
                </a:solidFill>
              </a:rPr>
              <a:pPr/>
              <a:t>1/15/2017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64C6-B0EE-4838-8CD0-9EA91509F8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99014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7400-F161-4D62-A4F7-7D6A3C51DBAB}" type="datetimeFigureOut">
              <a:rPr lang="en-US" smtClean="0">
                <a:solidFill>
                  <a:srgbClr val="696464"/>
                </a:solidFill>
              </a:rPr>
              <a:pPr/>
              <a:t>1/15/2017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B6064C6-B0EE-4838-8CD0-9EA91509F8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80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7400-F161-4D62-A4F7-7D6A3C51DBAB}" type="datetimeFigureOut">
              <a:rPr lang="en-US" smtClean="0">
                <a:solidFill>
                  <a:srgbClr val="696464"/>
                </a:solidFill>
              </a:rPr>
              <a:pPr/>
              <a:t>1/15/2017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64C6-B0EE-4838-8CD0-9EA91509F8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54204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7400-F161-4D62-A4F7-7D6A3C51DBAB}" type="datetimeFigureOut">
              <a:rPr lang="en-US" smtClean="0">
                <a:solidFill>
                  <a:srgbClr val="696464"/>
                </a:solidFill>
              </a:rPr>
              <a:pPr/>
              <a:t>1/15/2017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64C6-B0EE-4838-8CD0-9EA91509F8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0625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7400-F161-4D62-A4F7-7D6A3C51DBAB}" type="datetimeFigureOut">
              <a:rPr lang="en-US" smtClean="0">
                <a:solidFill>
                  <a:srgbClr val="696464"/>
                </a:solidFill>
              </a:rPr>
              <a:pPr/>
              <a:t>1/15/2017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64C6-B0EE-4838-8CD0-9EA91509F8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07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7400-F161-4D62-A4F7-7D6A3C51DBAB}" type="datetimeFigureOut">
              <a:rPr lang="en-US" smtClean="0">
                <a:solidFill>
                  <a:srgbClr val="696464"/>
                </a:solidFill>
              </a:rPr>
              <a:pPr/>
              <a:t>1/15/2017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64C6-B0EE-4838-8CD0-9EA91509F8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26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7400-F161-4D62-A4F7-7D6A3C51DBAB}" type="datetimeFigureOut">
              <a:rPr lang="en-US" smtClean="0">
                <a:solidFill>
                  <a:srgbClr val="696464"/>
                </a:solidFill>
              </a:rPr>
              <a:pPr/>
              <a:t>1/15/2017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64C6-B0EE-4838-8CD0-9EA91509F8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8673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7400-F161-4D62-A4F7-7D6A3C51DBAB}" type="datetimeFigureOut">
              <a:rPr lang="en-US" smtClean="0">
                <a:solidFill>
                  <a:srgbClr val="696464"/>
                </a:solidFill>
              </a:rPr>
              <a:pPr/>
              <a:t>1/15/2017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B6064C6-B0EE-4838-8CD0-9EA91509F8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51195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4C7400-F161-4D62-A4F7-7D6A3C51DBAB}" type="datetimeFigureOut">
              <a:rPr lang="en-US" smtClean="0">
                <a:solidFill>
                  <a:srgbClr val="696464"/>
                </a:solidFill>
              </a:rPr>
              <a:pPr/>
              <a:t>1/15/2017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B6064C6-B0EE-4838-8CD0-9EA91509F8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9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1999" y="3293660"/>
            <a:ext cx="3886200" cy="882119"/>
          </a:xfrm>
        </p:spPr>
        <p:txBody>
          <a:bodyPr>
            <a:normAutofit/>
          </a:bodyPr>
          <a:lstStyle/>
          <a:p>
            <a:pPr algn="l"/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447800"/>
            <a:ext cx="8686800" cy="1793167"/>
          </a:xfrm>
        </p:spPr>
        <p:txBody>
          <a:bodyPr/>
          <a:lstStyle/>
          <a:p>
            <a:pPr marL="182880"/>
            <a:r>
              <a:rPr lang="vi-VN" dirty="0">
                <a:latin typeface="Times New Roman" pitchFamily="18" charset="0"/>
                <a:cs typeface="Times New Roman" pitchFamily="18" charset="0"/>
              </a:rPr>
              <a:t>CÁC BỆNH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DỊ ỨNG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48199" y="3352800"/>
            <a:ext cx="4184073" cy="2971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55D5D">
                  <a:lumMod val="75000"/>
                </a:srgbClr>
              </a:buClr>
            </a:pPr>
            <a:r>
              <a:rPr 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PHT 350 H</a:t>
            </a:r>
          </a:p>
          <a:p>
            <a:pPr>
              <a:buClr>
                <a:srgbClr val="855D5D">
                  <a:lumMod val="75000"/>
                </a:srgbClr>
              </a:buClr>
            </a:pPr>
            <a:r>
              <a:rPr 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</a:t>
            </a:r>
          </a:p>
          <a:p>
            <a:pPr>
              <a:buClr>
                <a:srgbClr val="855D5D">
                  <a:lumMod val="75000"/>
                </a:srgbClr>
              </a:buClr>
            </a:pPr>
            <a:r>
              <a:rPr 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Clr>
                <a:srgbClr val="855D5D">
                  <a:lumMod val="75000"/>
                </a:srgbClr>
              </a:buClr>
            </a:pP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Cẩm</a:t>
            </a:r>
            <a:endParaRPr lang="en-US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855D5D">
                  <a:lumMod val="75000"/>
                </a:srgbClr>
              </a:buClr>
            </a:pP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855D5D">
                  <a:lumMod val="75000"/>
                </a:srgbClr>
              </a:buClr>
            </a:pP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855D5D">
                  <a:lumMod val="75000"/>
                </a:srgbClr>
              </a:buClr>
            </a:pP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855D5D">
                  <a:lumMod val="75000"/>
                </a:srgbClr>
              </a:buClr>
            </a:pP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8600"/>
            <a:ext cx="4807184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6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2400"/>
            <a:ext cx="7772400" cy="6248400"/>
          </a:xfrm>
        </p:spPr>
        <p:txBody>
          <a:bodyPr>
            <a:normAutofit/>
          </a:bodyPr>
          <a:lstStyle/>
          <a:p>
            <a:pPr marL="457200" indent="-457200" algn="just">
              <a:buClrTx/>
              <a:buFont typeface="+mj-lt"/>
              <a:buAutoNum type="alphaLcPeriod" startAt="3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Tx/>
              <a:buFont typeface="+mj-lt"/>
              <a:buAutoNum type="alphaLcPeriod" startAt="3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Tx/>
              <a:buFont typeface="+mj-lt"/>
              <a:buAutoNum type="alphaLcPeriod" startAt="3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Tx/>
              <a:buFont typeface="+mj-lt"/>
              <a:buAutoNum type="alphaLcPeriod" startAt="3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ClrTx/>
              <a:buFont typeface="+mj-lt"/>
              <a:buAutoNum type="alphaLcPeriod" startAt="3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Tx/>
              <a:buFont typeface="+mj-lt"/>
              <a:buAutoNum type="alphaLcPeriod" startAt="3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Tx/>
              <a:buFont typeface="+mj-lt"/>
              <a:buAutoNum type="alphaLcPeriod" startAt="3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Tx/>
              <a:buFont typeface="+mj-lt"/>
              <a:buAutoNum type="alphaLcPeriod" startAt="3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Tx/>
              <a:buFont typeface="+mj-lt"/>
              <a:buAutoNum type="alphaLcPeriod" startAt="3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Tx/>
              <a:buFont typeface="+mj-lt"/>
              <a:buAutoNum type="alphaLcPeriod" startAt="3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ClrTx/>
              <a:buFont typeface="+mj-lt"/>
              <a:buAutoNum type="alphaLcPeriod" startAt="3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38600" y="225188"/>
            <a:ext cx="48006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ctr" anchorCtr="1"/>
          <a:lstStyle/>
          <a:p>
            <a:pPr>
              <a:buClrTx/>
              <a:buFontTx/>
              <a:buChar char="-"/>
            </a:pPr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 thân: Sốc phản vệ, hạ huyết áp, sốt, viêm mạch, sưng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hạch, bệnh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huyết thanh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Tx/>
              <a:buFontTx/>
              <a:buChar char="-"/>
            </a:pPr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Da: Ban mề đay cấp và phù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Quinke; Hội chứng Stevens-Johnson, Thay đổi sắc tố da; Hội chứng Lyell,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 da toàn thân, Hồng ban đa dạng, Hồng ban sắc tố cố định tái phát...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Tx/>
              <a:buChar char="-"/>
            </a:pPr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Phổi: Khó thở, viêm phế nang</a:t>
            </a:r>
          </a:p>
          <a:p>
            <a:pPr>
              <a:buClrTx/>
              <a:buFontTx/>
              <a:buChar char="-"/>
            </a:pPr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Gan: Viêm gan, tổn thương tế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Tx/>
              <a:buFontTx/>
              <a:buChar char="-"/>
            </a:pPr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Tim: Viêm cơ tim</a:t>
            </a:r>
          </a:p>
          <a:p>
            <a:pPr>
              <a:buClrTx/>
              <a:buFontTx/>
              <a:buChar char="-"/>
            </a:pPr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Thận: Viêm cầu thận, hội chứng thận hư</a:t>
            </a:r>
          </a:p>
          <a:p>
            <a:pPr>
              <a:buClrTx/>
              <a:buFontTx/>
              <a:buChar char="-"/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Ban xuất huyết giảm tiểu cầu, hiếu máu tán huyết, giảm bạch cầu trung tính.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38600" y="3733800"/>
            <a:ext cx="48006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ctr"/>
          <a:lstStyle/>
          <a:p>
            <a:pPr algn="just">
              <a:buClrTx/>
              <a:buFontTx/>
              <a:buChar char="-"/>
            </a:pPr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 truyền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thuốc an toàn, hợp lý trong cán bộ y 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ế.</a:t>
            </a:r>
          </a:p>
          <a:p>
            <a:pPr algn="just">
              <a:buClrTx/>
              <a:buFontTx/>
              <a:buChar char="-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 đúng chỉ định, đúng liều.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Tx/>
              <a:buChar char="-"/>
            </a:pPr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 chế nạn tự điều trị trong nhân dân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ClrTx/>
              <a:buFontTx/>
              <a:buChar char="-"/>
            </a:pPr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chất lượng thuốc trước khi dùng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ClrTx/>
              <a:buFontTx/>
              <a:buChar char="-"/>
            </a:pPr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 thác tiền sử dị ứng, thử test ...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Tx/>
              <a:buChar char="-"/>
            </a:pPr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 kháng sinh phải dùng dụng cụ riên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</a:t>
            </a:r>
          </a:p>
          <a:p>
            <a:pPr algn="just">
              <a:buClrTx/>
              <a:buFontTx/>
              <a:buChar char="-"/>
            </a:pPr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túi chống sốc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04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2" b="27237"/>
          <a:stretch/>
        </p:blipFill>
        <p:spPr>
          <a:xfrm>
            <a:off x="3158838" y="2262858"/>
            <a:ext cx="2819400" cy="1353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2400"/>
            <a:ext cx="7772400" cy="6400800"/>
          </a:xfrm>
        </p:spPr>
        <p:txBody>
          <a:bodyPr>
            <a:normAutofit/>
          </a:bodyPr>
          <a:lstStyle/>
          <a:p>
            <a:pPr marL="457200" indent="-457200" algn="just">
              <a:buClrTx/>
              <a:buFont typeface="+mj-lt"/>
              <a:buAutoNum type="alphaLcPeriod" startAt="5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ClrTx/>
              <a:buFontTx/>
              <a:buChar char="-"/>
            </a:pP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Chống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dị ứng và giải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tố đa sử dụng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ClrTx/>
              <a:buFontTx/>
              <a:buChar char="-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để bệnh nhân tiếp xúc với thuốc đã gây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ClrTx/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histamin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anti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H1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 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cetirizin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fexofenadin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astemizol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loratadin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...)</a:t>
            </a:r>
          </a:p>
          <a:p>
            <a:pPr algn="just">
              <a:buClrTx/>
              <a:buFontTx/>
              <a:buChar char="-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Tx/>
              <a:buChar char="-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Tx/>
              <a:buChar char="-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Tx/>
              <a:buChar char="-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hợp dị ứng thuốc nặng hơn: kết 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dùng corticoid  (prednisolon, methyl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prednisolon)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tiêm 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ClrTx/>
              <a:buFontTx/>
              <a:buChar char="-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43" y="2069934"/>
            <a:ext cx="3215288" cy="19496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1" t="6529" r="19343" b="40238"/>
          <a:stretch/>
        </p:blipFill>
        <p:spPr>
          <a:xfrm>
            <a:off x="6324600" y="2262857"/>
            <a:ext cx="2545308" cy="13538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854" y="4038600"/>
            <a:ext cx="3500384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4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9"/>
          <a:stretch/>
        </p:blipFill>
        <p:spPr>
          <a:xfrm>
            <a:off x="2743199" y="2743200"/>
            <a:ext cx="6225161" cy="3733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76200"/>
            <a:ext cx="8458200" cy="67818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3.3.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ClrTx/>
              <a:buFont typeface="+mj-lt"/>
              <a:buAutoNum type="alphaLcPeriod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phản ứng dị thường của cơ thể đối với một hoặc nhiều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 ăn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  <a:buClrTx/>
              <a:buFontTx/>
              <a:buChar char="-"/>
            </a:pP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ị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ứng kết hợp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dị ứng với chất này thì cũng bị dị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 chất kia mà đôi khi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chất không hề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mối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liên 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buClrTx/>
              <a:buFont typeface="+mj-lt"/>
              <a:buAutoNum type="alphaLcPeriod" startAt="2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lnSpc>
                <a:spcPct val="110000"/>
              </a:lnSpc>
              <a:buClrTx/>
              <a:buFont typeface="+mj-lt"/>
              <a:buAutoNum type="alphaLcPeriod" startAt="2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buClrTx/>
              <a:buFont typeface="+mj-lt"/>
              <a:buAutoNum type="alphaLcPeriod" startAt="2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buClrTx/>
              <a:buFont typeface="+mj-lt"/>
              <a:buAutoNum type="alphaLcPeriod" startAt="2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buClrTx/>
              <a:buFont typeface="+mj-lt"/>
              <a:buAutoNum type="alphaLcPeriod" startAt="2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Tx/>
              <a:buFont typeface="+mj-lt"/>
              <a:buAutoNum type="alphaLcPeriod" startAt="2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ClrTx/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buClrTx/>
              <a:buFont typeface="+mj-lt"/>
              <a:buAutoNum type="alphaLcPeriod" startAt="2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ClrTx/>
              <a:buFontTx/>
              <a:buChar char="-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58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533400"/>
            <a:ext cx="7772400" cy="6019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3.4.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Bệnh viêm da cơ địa (Atopic Dermatitis-AD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ClrTx/>
              <a:buFont typeface="+mj-lt"/>
              <a:buAutoNum type="alphaLcPeriod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tổn thương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mạn tính với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tình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mẫn cảm đặc hiệu qua IgE với các dị nguyên trong không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ClrTx/>
              <a:buFont typeface="+mj-lt"/>
              <a:buAutoNum type="alphaL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Tx/>
              <a:buFont typeface="+mj-lt"/>
              <a:buAutoNum type="alphaLcPeriod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Tx/>
              <a:buFont typeface="+mj-lt"/>
              <a:buAutoNum type="alphaL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Tx/>
              <a:buFont typeface="+mj-lt"/>
              <a:buAutoNum type="alphaLcPeriod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Tx/>
              <a:buFont typeface="+mj-lt"/>
              <a:buAutoNum type="alphaL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Tx/>
              <a:buFont typeface="+mj-lt"/>
              <a:buAutoNum type="alphaLcPeriod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Tx/>
              <a:buFont typeface="+mj-lt"/>
              <a:buAutoNum type="alphaLcPeriod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ClrTx/>
              <a:buFontTx/>
              <a:buChar char="-"/>
            </a:pP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15-30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em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2-10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ở người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ClrTx/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yếu tố di truyền, gia đình và hay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những người có bệnh dị ứng khác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viêm mũi dị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273" y="2146743"/>
            <a:ext cx="4038600" cy="25645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763901"/>
            <a:ext cx="2438400" cy="328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0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2400"/>
            <a:ext cx="8229600" cy="6705600"/>
          </a:xfrm>
        </p:spPr>
        <p:txBody>
          <a:bodyPr anchor="ctr">
            <a:normAutofit/>
          </a:bodyPr>
          <a:lstStyle/>
          <a:p>
            <a:pPr marL="457200" indent="-457200">
              <a:buClrTx/>
              <a:buFont typeface="+mj-lt"/>
              <a:buAutoNum type="alphaLcPeriod" startAt="3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ClrTx/>
              <a:buFontTx/>
              <a:buChar char="-"/>
            </a:pP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 đoạn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đỏ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ngứa nhiều, ban đỏ rải rác và phù lớp thượng bì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Tx/>
              <a:buChar char="-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Giai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thành các bọng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Tx/>
              <a:buFontTx/>
              <a:buChar char="-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Giai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rỉ nước và bội nhiễm gây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 thương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chốc lở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Tx/>
              <a:buFontTx/>
              <a:buChar char="-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Giai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đóng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vẩy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lâu dài và hình thành mảng liken hóa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ClrTx/>
              <a:buFont typeface="+mj-lt"/>
              <a:buAutoNum type="alphaLcPeriod" startAt="4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  <a:buClrTx/>
              <a:buFontTx/>
              <a:buChar char="-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Tiêu chuẩn chính: ngứa ngoài 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ClrTx/>
              <a:buFontTx/>
              <a:buChar char="-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Tiêu chuẩn phụ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ClrTx/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ClrTx/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50000"/>
              </a:lnSpc>
              <a:buClrTx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Rectangle 1"/>
          <p:cNvSpPr/>
          <p:nvPr/>
        </p:nvSpPr>
        <p:spPr>
          <a:xfrm>
            <a:off x="3505200" y="4267200"/>
            <a:ext cx="51816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ctr"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có bệnh lý da ở các nếp lằn da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tiền sử bản thân bệnh HPQ và viêm mũi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 ứng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 da trong thời gian trước đó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tổn thương chàm hóa ở các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 gấp.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 bắt đầu trước 2 tuổi..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99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5" t="4445" r="13838" b="2828"/>
          <a:stretch/>
        </p:blipFill>
        <p:spPr>
          <a:xfrm>
            <a:off x="4752788" y="2132463"/>
            <a:ext cx="1314824" cy="1676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2400"/>
            <a:ext cx="7772400" cy="6705600"/>
          </a:xfrm>
        </p:spPr>
        <p:txBody>
          <a:bodyPr>
            <a:normAutofit/>
          </a:bodyPr>
          <a:lstStyle/>
          <a:p>
            <a:pPr marL="457200" indent="-457200" algn="just">
              <a:buClrTx/>
              <a:buFont typeface="+mj-lt"/>
              <a:buAutoNum type="alphaLcPeriod" startAt="5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ClrTx/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corticosteroid </a:t>
            </a:r>
          </a:p>
          <a:p>
            <a:pPr marL="0" indent="0" algn="just">
              <a:buClrTx/>
              <a:buNone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ClrTx/>
              <a:buNone/>
            </a:pP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betamethasone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0,1%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ClrTx/>
              <a:buNone/>
            </a:pP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bôi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lần/ngày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2-4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Tx/>
              <a:buChar char="-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Chống bội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ClrTx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ung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dịch sát trùng tại chỗ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ClrTx/>
              <a:buNone/>
            </a:pP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triclosan,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chlorhexidine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tacrolimu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pPr algn="just">
              <a:buClrTx/>
              <a:buFontTx/>
              <a:buChar char="-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ClrTx/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promethazine 2%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tube 10g </a:t>
            </a:r>
          </a:p>
          <a:p>
            <a:pPr marL="0" indent="0" algn="just">
              <a:buClrTx/>
              <a:buNone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</a:p>
          <a:p>
            <a:pPr algn="just">
              <a:buClrTx/>
              <a:buFontTx/>
              <a:buChar char="-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ClrTx/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ClrTx/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7" t="11475" r="8450" b="23845"/>
          <a:stretch/>
        </p:blipFill>
        <p:spPr>
          <a:xfrm>
            <a:off x="5410200" y="609600"/>
            <a:ext cx="3254937" cy="14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3" t="24917" r="8003" b="24917"/>
          <a:stretch/>
        </p:blipFill>
        <p:spPr>
          <a:xfrm>
            <a:off x="6172200" y="3314130"/>
            <a:ext cx="2819428" cy="12629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" t="7499" r="16665" b="29483"/>
          <a:stretch/>
        </p:blipFill>
        <p:spPr>
          <a:xfrm>
            <a:off x="4917643" y="4792639"/>
            <a:ext cx="3747494" cy="192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9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2400"/>
            <a:ext cx="7772400" cy="64008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3.5.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Tx/>
              <a:buFont typeface="+mj-lt"/>
              <a:buAutoNum type="alphaLcPeriod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ClrTx/>
              <a:buFont typeface="+mj-lt"/>
              <a:buAutoNum type="alphaL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Tx/>
              <a:buFont typeface="+mj-lt"/>
              <a:buAutoNum type="alphaLcPeriod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Tx/>
              <a:buFont typeface="+mj-lt"/>
              <a:buAutoNum type="alphaLcPeriod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Tx/>
              <a:buFont typeface="+mj-lt"/>
              <a:buAutoNum type="alphaL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Tx/>
              <a:buFont typeface="+mj-lt"/>
              <a:buAutoNum type="alphaLcPeriod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Tx/>
              <a:buFont typeface="+mj-lt"/>
              <a:buAutoNum type="alphaL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Tx/>
              <a:buFont typeface="+mj-lt"/>
              <a:buAutoNum type="alphaL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Tx/>
              <a:buFont typeface="+mj-lt"/>
              <a:buAutoNum type="alphaLcPeriod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7772" b="11598"/>
          <a:stretch/>
        </p:blipFill>
        <p:spPr>
          <a:xfrm>
            <a:off x="5265097" y="726874"/>
            <a:ext cx="2378188" cy="16481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378" y="2201706"/>
            <a:ext cx="2569385" cy="14452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0248" y="1142999"/>
            <a:ext cx="4717054" cy="2464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ctr"/>
          <a:lstStyle/>
          <a:p>
            <a:pPr>
              <a:buClrTx/>
              <a:buFontTx/>
              <a:buChar char="-"/>
            </a:pP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một bệnh tự dị ứng không rõ căn nguyên,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 thương lan tỏa hệ thống vi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ở nhiều cơ quan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Tx/>
              <a:buFontTx/>
              <a:buChar char="-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ảy ra ở trẻ em và những người trẻ tuổi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Tx/>
              <a:buFontTx/>
              <a:buChar char="-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hiễm một số chủng vi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  hoặc  virut  như  liên  cầu  nhóm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Mycoplasma,Varicella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virus,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cytomegalovirus,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0248" y="4114800"/>
            <a:ext cx="4717054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ctr"/>
          <a:lstStyle/>
          <a:p>
            <a:pPr algn="just">
              <a:buClrTx/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BN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nghỉ ngơi tại giường, để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chân, dùng vitamin C liều cao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 C x 1 - 2 g/ ngày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rutin, nước sắc hoa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hòe...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Tx/>
              <a:buChar char="-"/>
            </a:pP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thuốc chống viêm giảm đau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paracetamol, Corticoid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Liều  dùng: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prednisolon 1 - 2mg/kgTT/ngày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3-4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68" y="3733870"/>
            <a:ext cx="2459632" cy="1676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" t="18052" r="7198" b="22944"/>
          <a:stretch/>
        </p:blipFill>
        <p:spPr>
          <a:xfrm>
            <a:off x="5265096" y="5040766"/>
            <a:ext cx="2378188" cy="161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1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0"/>
            <a:ext cx="117814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2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I. ĐẠI CƯƠNG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90600"/>
            <a:ext cx="7772400" cy="50292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1.1.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nghĩa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202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1.2.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838200"/>
            <a:ext cx="77724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1.2.1. Theo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tuýp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mẫn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Tx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9"/>
          <a:stretch/>
        </p:blipFill>
        <p:spPr>
          <a:xfrm>
            <a:off x="685800" y="1295399"/>
            <a:ext cx="7967712" cy="546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9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"/>
          <a:stretch/>
        </p:blipFill>
        <p:spPr>
          <a:xfrm>
            <a:off x="1624084" y="1219200"/>
            <a:ext cx="6019800" cy="27644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1.2.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838200"/>
            <a:ext cx="77724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1.2.2. Theo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/>
              <a:t>	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1.2.3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2" b="4726"/>
          <a:stretch/>
        </p:blipFill>
        <p:spPr bwMode="auto">
          <a:xfrm>
            <a:off x="4343399" y="4237630"/>
            <a:ext cx="3105509" cy="25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36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 NHÂN VÀ CƠ CHẾ:</a:t>
            </a:r>
            <a:endParaRPr lang="en-US" sz="3200" dirty="0"/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838200" y="996990"/>
            <a:ext cx="7772400" cy="563240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2.1.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2.2.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tuýp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mẫn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ClrTx/>
              <a:buFont typeface="+mj-lt"/>
              <a:buAutoNum type="alphaLcPeriod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957014" y="1956605"/>
            <a:ext cx="524372" cy="22479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 anchorCtr="1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 NGUYÊN</a:t>
            </a:r>
          </a:p>
          <a:p>
            <a:pPr algn="ctr"/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350827" y="2653637"/>
            <a:ext cx="622963" cy="4216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343150" y="3075297"/>
            <a:ext cx="630640" cy="409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 rot="16200000">
            <a:off x="3896152" y="699448"/>
            <a:ext cx="1475095" cy="3276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 anchorCtr="1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Tb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…)</a:t>
            </a:r>
          </a:p>
          <a:p>
            <a:pPr marL="285750" indent="-285750" algn="just">
              <a:buFontTx/>
              <a:buChar char="-"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3790" y="3365312"/>
            <a:ext cx="2567769" cy="685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541559" y="3075297"/>
            <a:ext cx="1164041" cy="737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699629" y="1612712"/>
            <a:ext cx="2276475" cy="1752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vẩy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99629" y="3460455"/>
            <a:ext cx="2270504" cy="140230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Virus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541559" y="3832070"/>
            <a:ext cx="1164041" cy="578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697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6172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56080" cy="762000"/>
          </a:xfrm>
        </p:spPr>
        <p:txBody>
          <a:bodyPr>
            <a:noAutofit/>
          </a:bodyPr>
          <a:lstStyle/>
          <a:p>
            <a:r>
              <a:rPr lang="en-US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MỘT SỐ BỆNH DỊ ỨNG THƯỜNG GẶP</a:t>
            </a:r>
            <a:endParaRPr lang="en-US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3962400"/>
            <a:ext cx="4067175" cy="270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1447800"/>
            <a:ext cx="4067175" cy="25146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381000" y="1447800"/>
            <a:ext cx="4038599" cy="2514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ClrTx/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Ngứa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Tx/>
              <a:buFontTx/>
              <a:buChar char="-"/>
            </a:pP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 sần màu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hồng, xung quanh viền đỏ (tròn, bầu dục)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Tx/>
              <a:buChar char="-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iảm khi chườm nóng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4191000"/>
            <a:ext cx="4038599" cy="2474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 Quicke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uất hiện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rên da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còn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niêm mạc các cơ quan nội tạng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419599" y="2057400"/>
            <a:ext cx="3810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419599" y="4648200"/>
            <a:ext cx="3810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54842" y="990600"/>
            <a:ext cx="34229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3.1.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001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5" t="14103" r="14552" b="34516"/>
          <a:stretch/>
        </p:blipFill>
        <p:spPr>
          <a:xfrm>
            <a:off x="3511511" y="1329520"/>
            <a:ext cx="2579426" cy="15660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76200"/>
            <a:ext cx="7772400" cy="6781800"/>
          </a:xfrm>
        </p:spPr>
        <p:txBody>
          <a:bodyPr>
            <a:normAutofit/>
          </a:bodyPr>
          <a:lstStyle/>
          <a:p>
            <a:pPr algn="just">
              <a:buClrTx/>
              <a:buFont typeface="Wingdings" pitchFamily="2" charset="2"/>
              <a:buChar char="v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ClrTx/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histamin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H1-thuốc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fexofenadin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loratadin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cetirizin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ClrTx/>
              <a:buFontTx/>
              <a:buChar char="-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Tx/>
              <a:buChar char="-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ClrTx/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ClrTx/>
              <a:buNone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hydroxizin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cholorpheniramin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buClrTx/>
              <a:buFontTx/>
              <a:buChar char="-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Tx/>
              <a:buChar char="-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Tx/>
              <a:buChar char="-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ClrTx/>
              <a:buNone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huốc kháng histamin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kiểm soát được bệnh→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phối hợp 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thuốc corticoid dạng tiêm hoặc uống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ClrTx/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1111"/>
            <a:ext cx="3740111" cy="22678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1" t="6529" r="19343" b="31980"/>
          <a:stretch/>
        </p:blipFill>
        <p:spPr>
          <a:xfrm>
            <a:off x="6324600" y="1331795"/>
            <a:ext cx="2545308" cy="15638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76" b="23688"/>
          <a:stretch/>
        </p:blipFill>
        <p:spPr>
          <a:xfrm>
            <a:off x="457199" y="3733801"/>
            <a:ext cx="4025239" cy="1564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" t="15888" r="227" b="31998"/>
          <a:stretch/>
        </p:blipFill>
        <p:spPr>
          <a:xfrm>
            <a:off x="4876798" y="3733800"/>
            <a:ext cx="4002457" cy="156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7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1800" y="914400"/>
            <a:ext cx="5867400" cy="2585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0"/>
            <a:ext cx="7772400" cy="6858000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lnSpc>
                <a:spcPct val="150000"/>
              </a:lnSpc>
              <a:buClrTx/>
              <a:buFont typeface="+mj-lt"/>
              <a:buAutoNum type="alphaLcPeriod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lnSpc>
                <a:spcPct val="150000"/>
              </a:lnSpc>
              <a:buClrTx/>
              <a:buFont typeface="+mj-lt"/>
              <a:buAutoNum type="alphaLcPeriod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v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v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v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ClrTx/>
              <a:buFont typeface="+mj-lt"/>
              <a:buAutoNum type="alphaLcPeriod" startAt="2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(protein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hapten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IgE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protein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IgE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muộn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1800" y="914399"/>
            <a:ext cx="5867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buClrTx/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buClrTx/>
              <a:buFontTx/>
              <a:buChar char="-"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Tình trạng đặc ứng (idiosyncrasy)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buClrTx/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buClrTx/>
              <a:buFontTx/>
              <a:buChar char="-"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phản ứng dị ứng hay gặp hơn cả và có cơ chế miễn dịch do sự kết hợp dị nguyên (thuốc) với kháng thể dị 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11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1289</Words>
  <Application>Microsoft Office PowerPoint</Application>
  <PresentationFormat>On-screen Show (4:3)</PresentationFormat>
  <Paragraphs>184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Equity</vt:lpstr>
      <vt:lpstr>CÁC BỆNH DỊ ỨNG</vt:lpstr>
      <vt:lpstr>I. ĐẠI CƯƠNG</vt:lpstr>
      <vt:lpstr>1.2. Phân loại</vt:lpstr>
      <vt:lpstr>1.2. Phân loại</vt:lpstr>
      <vt:lpstr>II. NGUYÊN NHÂN VÀ CƠ CHẾ:</vt:lpstr>
      <vt:lpstr>b. Các giai đoạn trong cơ chế dị ứng</vt:lpstr>
      <vt:lpstr>III. MỘT SỐ BỆNH DỊ ỨNG THƯỜNG GẶP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CÁC BỆNH TAI – MŨI – HỌNG</dc:title>
  <dc:creator>DELL</dc:creator>
  <cp:lastModifiedBy>pc</cp:lastModifiedBy>
  <cp:revision>33</cp:revision>
  <dcterms:created xsi:type="dcterms:W3CDTF">2017-01-15T01:39:11Z</dcterms:created>
  <dcterms:modified xsi:type="dcterms:W3CDTF">2017-01-15T14:11:27Z</dcterms:modified>
</cp:coreProperties>
</file>