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5E719-CEC6-47CA-B2FA-7774412C23D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38493D0-D774-444F-BA02-FADDA3A9728D}">
      <dgm:prSet phldrT="[Text]" custT="1"/>
      <dgm:spPr/>
      <dgm:t>
        <a:bodyPr/>
        <a:lstStyle/>
        <a:p>
          <a:r>
            <a:rPr lang="en-US" sz="2000" dirty="0" smtClean="0">
              <a:latin typeface="Tahoma" pitchFamily="34" charset="0"/>
              <a:ea typeface="Tahoma" pitchFamily="34" charset="0"/>
              <a:cs typeface="Tahoma" pitchFamily="34" charset="0"/>
            </a:rPr>
            <a:t>Giảm lượng máu đến cầu thận làm giảm mức lọc cầu thận cấp tính</a:t>
          </a:r>
          <a:endParaRPr lang="en-US" sz="2000" dirty="0">
            <a:latin typeface="Tahoma" pitchFamily="34" charset="0"/>
            <a:ea typeface="Tahoma" pitchFamily="34" charset="0"/>
            <a:cs typeface="Tahoma" pitchFamily="34" charset="0"/>
          </a:endParaRPr>
        </a:p>
      </dgm:t>
    </dgm:pt>
    <dgm:pt modelId="{6FC1D285-A649-48C4-8065-078A7CD942EF}" type="parTrans" cxnId="{94E91BC0-09A9-4AA2-AC16-066428DB6630}">
      <dgm:prSet/>
      <dgm:spPr/>
      <dgm:t>
        <a:bodyPr/>
        <a:lstStyle/>
        <a:p>
          <a:endParaRPr lang="en-US"/>
        </a:p>
      </dgm:t>
    </dgm:pt>
    <dgm:pt modelId="{C5D74DCF-2F70-4897-B1E7-46091D77B3FF}" type="sibTrans" cxnId="{94E91BC0-09A9-4AA2-AC16-066428DB6630}">
      <dgm:prSet/>
      <dgm:spPr/>
      <dgm:t>
        <a:bodyPr/>
        <a:lstStyle/>
        <a:p>
          <a:endParaRPr lang="en-US"/>
        </a:p>
      </dgm:t>
    </dgm:pt>
    <dgm:pt modelId="{1C3D8192-F6E5-406E-9678-D0FE2243AC7A}">
      <dgm:prSet phldrT="[Text]" custT="1"/>
      <dgm:spPr/>
      <dgm:t>
        <a:bodyPr/>
        <a:lstStyle/>
        <a:p>
          <a:r>
            <a:rPr lang="en-US" sz="2000" dirty="0" smtClean="0">
              <a:latin typeface="Tahoma" pitchFamily="34" charset="0"/>
              <a:ea typeface="Tahoma" pitchFamily="34" charset="0"/>
              <a:cs typeface="Tahoma" pitchFamily="34" charset="0"/>
            </a:rPr>
            <a:t>Giảm tính thấm màng đáy mao mạch cầu thận</a:t>
          </a:r>
          <a:endParaRPr lang="en-US" sz="2000" dirty="0">
            <a:latin typeface="Tahoma" pitchFamily="34" charset="0"/>
            <a:ea typeface="Tahoma" pitchFamily="34" charset="0"/>
            <a:cs typeface="Tahoma" pitchFamily="34" charset="0"/>
          </a:endParaRPr>
        </a:p>
      </dgm:t>
    </dgm:pt>
    <dgm:pt modelId="{092782EB-0649-43D9-9171-38A146636047}" type="parTrans" cxnId="{A0EADF57-A4CC-44D1-BDD7-C8C99FCA5A64}">
      <dgm:prSet/>
      <dgm:spPr/>
      <dgm:t>
        <a:bodyPr/>
        <a:lstStyle/>
        <a:p>
          <a:endParaRPr lang="en-US"/>
        </a:p>
      </dgm:t>
    </dgm:pt>
    <dgm:pt modelId="{1B79C5E2-D8A1-4369-87E6-EFDC9470AD1D}" type="sibTrans" cxnId="{A0EADF57-A4CC-44D1-BDD7-C8C99FCA5A64}">
      <dgm:prSet/>
      <dgm:spPr/>
      <dgm:t>
        <a:bodyPr/>
        <a:lstStyle/>
        <a:p>
          <a:endParaRPr lang="en-US"/>
        </a:p>
      </dgm:t>
    </dgm:pt>
    <dgm:pt modelId="{47C38D23-A80F-4A23-AB6B-108E348FFBF6}">
      <dgm:prSet phldrT="[Text]" custT="1"/>
      <dgm:spPr/>
      <dgm:t>
        <a:bodyPr/>
        <a:lstStyle/>
        <a:p>
          <a:r>
            <a:rPr lang="en-US" sz="2000" dirty="0" smtClean="0">
              <a:latin typeface="Tahoma" pitchFamily="34" charset="0"/>
              <a:ea typeface="Tahoma" pitchFamily="34" charset="0"/>
              <a:cs typeface="Tahoma" pitchFamily="34" charset="0"/>
            </a:rPr>
            <a:t>Màng tế bào ống thận bị hủy hoại làm khuếch tán trở lại dịch lọc cầu thận</a:t>
          </a:r>
          <a:endParaRPr lang="en-US" sz="2000" dirty="0">
            <a:latin typeface="Tahoma" pitchFamily="34" charset="0"/>
            <a:ea typeface="Tahoma" pitchFamily="34" charset="0"/>
            <a:cs typeface="Tahoma" pitchFamily="34" charset="0"/>
          </a:endParaRPr>
        </a:p>
      </dgm:t>
    </dgm:pt>
    <dgm:pt modelId="{0282DF32-CEF9-477C-BFAB-84BE59B9C8A1}" type="parTrans" cxnId="{D01001E4-D2F0-4753-9705-5D3A78798F15}">
      <dgm:prSet/>
      <dgm:spPr/>
      <dgm:t>
        <a:bodyPr/>
        <a:lstStyle/>
        <a:p>
          <a:endParaRPr lang="en-US"/>
        </a:p>
      </dgm:t>
    </dgm:pt>
    <dgm:pt modelId="{B9CC4835-1773-4065-966B-1ABF5CA0E0E6}" type="sibTrans" cxnId="{D01001E4-D2F0-4753-9705-5D3A78798F15}">
      <dgm:prSet/>
      <dgm:spPr/>
      <dgm:t>
        <a:bodyPr/>
        <a:lstStyle/>
        <a:p>
          <a:endParaRPr lang="en-US"/>
        </a:p>
      </dgm:t>
    </dgm:pt>
    <dgm:pt modelId="{72C09ED2-4093-4FE3-9449-41EA3A5E1701}">
      <dgm:prSet phldrT="[Text]" custT="1"/>
      <dgm:spPr/>
      <dgm:t>
        <a:bodyPr/>
        <a:lstStyle/>
        <a:p>
          <a:r>
            <a:rPr lang="en-US" sz="2000" dirty="0" smtClean="0">
              <a:latin typeface="Tahoma" pitchFamily="34" charset="0"/>
              <a:ea typeface="Tahoma" pitchFamily="34" charset="0"/>
              <a:cs typeface="Tahoma" pitchFamily="34" charset="0"/>
            </a:rPr>
            <a:t>Tắc ống thận do xác tế bào, do sắc tố hoặc sản phẩm của protein</a:t>
          </a:r>
          <a:endParaRPr lang="en-US" sz="2000" dirty="0">
            <a:latin typeface="Tahoma" pitchFamily="34" charset="0"/>
            <a:ea typeface="Tahoma" pitchFamily="34" charset="0"/>
            <a:cs typeface="Tahoma" pitchFamily="34" charset="0"/>
          </a:endParaRPr>
        </a:p>
      </dgm:t>
    </dgm:pt>
    <dgm:pt modelId="{EF8EE3EE-A07B-49D7-A24D-94D08DAE8505}" type="parTrans" cxnId="{7B578617-917E-4048-B531-EB4DCCE6E069}">
      <dgm:prSet/>
      <dgm:spPr/>
      <dgm:t>
        <a:bodyPr/>
        <a:lstStyle/>
        <a:p>
          <a:endParaRPr lang="en-US"/>
        </a:p>
      </dgm:t>
    </dgm:pt>
    <dgm:pt modelId="{122F6C6F-33DB-4A58-8BF9-08254253C4B2}" type="sibTrans" cxnId="{7B578617-917E-4048-B531-EB4DCCE6E069}">
      <dgm:prSet/>
      <dgm:spPr/>
      <dgm:t>
        <a:bodyPr/>
        <a:lstStyle/>
        <a:p>
          <a:endParaRPr lang="en-US"/>
        </a:p>
      </dgm:t>
    </dgm:pt>
    <dgm:pt modelId="{F3A2FC15-4825-4674-97BB-73F391E6B0D3}">
      <dgm:prSet phldrT="[Text]" custT="1"/>
      <dgm:spPr/>
      <dgm:t>
        <a:bodyPr/>
        <a:lstStyle/>
        <a:p>
          <a:pPr algn="l"/>
          <a:r>
            <a:rPr lang="en-US" sz="2000" dirty="0" smtClean="0">
              <a:latin typeface="Tahoma" pitchFamily="34" charset="0"/>
              <a:ea typeface="Tahoma" pitchFamily="34" charset="0"/>
              <a:cs typeface="Tahoma" pitchFamily="34" charset="0"/>
            </a:rPr>
            <a:t>Tăng áp lực tổ chức mô kẻ do phù nề</a:t>
          </a:r>
          <a:endParaRPr lang="en-US" sz="2000" dirty="0">
            <a:latin typeface="Tahoma" pitchFamily="34" charset="0"/>
            <a:ea typeface="Tahoma" pitchFamily="34" charset="0"/>
            <a:cs typeface="Tahoma" pitchFamily="34" charset="0"/>
          </a:endParaRPr>
        </a:p>
      </dgm:t>
    </dgm:pt>
    <dgm:pt modelId="{6D5D24C8-D2EF-441E-B468-76D1F196DD11}" type="parTrans" cxnId="{082F67E1-C223-4736-8364-0C91E384C235}">
      <dgm:prSet/>
      <dgm:spPr/>
      <dgm:t>
        <a:bodyPr/>
        <a:lstStyle/>
        <a:p>
          <a:endParaRPr lang="en-US"/>
        </a:p>
      </dgm:t>
    </dgm:pt>
    <dgm:pt modelId="{B4664751-8BF5-4A28-BD8F-7263B54D093F}" type="sibTrans" cxnId="{082F67E1-C223-4736-8364-0C91E384C235}">
      <dgm:prSet/>
      <dgm:spPr/>
      <dgm:t>
        <a:bodyPr/>
        <a:lstStyle/>
        <a:p>
          <a:endParaRPr lang="en-US"/>
        </a:p>
      </dgm:t>
    </dgm:pt>
    <dgm:pt modelId="{D41C20FF-C9BC-4CB6-BDCB-85EE0EF24724}" type="pres">
      <dgm:prSet presAssocID="{B8E5E719-CEC6-47CA-B2FA-7774412C23D2}" presName="cycle" presStyleCnt="0">
        <dgm:presLayoutVars>
          <dgm:dir/>
          <dgm:resizeHandles val="exact"/>
        </dgm:presLayoutVars>
      </dgm:prSet>
      <dgm:spPr/>
      <dgm:t>
        <a:bodyPr/>
        <a:lstStyle/>
        <a:p>
          <a:endParaRPr lang="en-US"/>
        </a:p>
      </dgm:t>
    </dgm:pt>
    <dgm:pt modelId="{D7823061-C0A0-4A86-9252-9FBECFEB4377}" type="pres">
      <dgm:prSet presAssocID="{338493D0-D774-444F-BA02-FADDA3A9728D}" presName="node" presStyleLbl="node1" presStyleIdx="0" presStyleCnt="5" custScaleX="139154" custScaleY="154031">
        <dgm:presLayoutVars>
          <dgm:bulletEnabled val="1"/>
        </dgm:presLayoutVars>
      </dgm:prSet>
      <dgm:spPr/>
      <dgm:t>
        <a:bodyPr/>
        <a:lstStyle/>
        <a:p>
          <a:endParaRPr lang="en-US"/>
        </a:p>
      </dgm:t>
    </dgm:pt>
    <dgm:pt modelId="{251AF2A9-5053-40B7-B254-81C06B1585C2}" type="pres">
      <dgm:prSet presAssocID="{338493D0-D774-444F-BA02-FADDA3A9728D}" presName="spNode" presStyleCnt="0"/>
      <dgm:spPr/>
    </dgm:pt>
    <dgm:pt modelId="{CB3FD88E-7147-4266-A093-FE0015695F31}" type="pres">
      <dgm:prSet presAssocID="{C5D74DCF-2F70-4897-B1E7-46091D77B3FF}" presName="sibTrans" presStyleLbl="sibTrans1D1" presStyleIdx="0" presStyleCnt="5"/>
      <dgm:spPr/>
      <dgm:t>
        <a:bodyPr/>
        <a:lstStyle/>
        <a:p>
          <a:endParaRPr lang="en-US"/>
        </a:p>
      </dgm:t>
    </dgm:pt>
    <dgm:pt modelId="{5ACE6C5D-5A5C-4207-B726-7806595B1D80}" type="pres">
      <dgm:prSet presAssocID="{1C3D8192-F6E5-406E-9678-D0FE2243AC7A}" presName="node" presStyleLbl="node1" presStyleIdx="1" presStyleCnt="5" custScaleX="139154" custScaleY="154031">
        <dgm:presLayoutVars>
          <dgm:bulletEnabled val="1"/>
        </dgm:presLayoutVars>
      </dgm:prSet>
      <dgm:spPr/>
      <dgm:t>
        <a:bodyPr/>
        <a:lstStyle/>
        <a:p>
          <a:endParaRPr lang="en-US"/>
        </a:p>
      </dgm:t>
    </dgm:pt>
    <dgm:pt modelId="{2040747E-D4E3-4248-B0D2-788C971E5F97}" type="pres">
      <dgm:prSet presAssocID="{1C3D8192-F6E5-406E-9678-D0FE2243AC7A}" presName="spNode" presStyleCnt="0"/>
      <dgm:spPr/>
    </dgm:pt>
    <dgm:pt modelId="{38BAB9DD-D762-45E1-B37E-F179109448B4}" type="pres">
      <dgm:prSet presAssocID="{1B79C5E2-D8A1-4369-87E6-EFDC9470AD1D}" presName="sibTrans" presStyleLbl="sibTrans1D1" presStyleIdx="1" presStyleCnt="5"/>
      <dgm:spPr/>
      <dgm:t>
        <a:bodyPr/>
        <a:lstStyle/>
        <a:p>
          <a:endParaRPr lang="en-US"/>
        </a:p>
      </dgm:t>
    </dgm:pt>
    <dgm:pt modelId="{3E3C800F-8C0F-45A0-9EEE-8D3F41B1DD8A}" type="pres">
      <dgm:prSet presAssocID="{47C38D23-A80F-4A23-AB6B-108E348FFBF6}" presName="node" presStyleLbl="node1" presStyleIdx="2" presStyleCnt="5" custScaleX="139154" custScaleY="154031">
        <dgm:presLayoutVars>
          <dgm:bulletEnabled val="1"/>
        </dgm:presLayoutVars>
      </dgm:prSet>
      <dgm:spPr/>
      <dgm:t>
        <a:bodyPr/>
        <a:lstStyle/>
        <a:p>
          <a:endParaRPr lang="en-US"/>
        </a:p>
      </dgm:t>
    </dgm:pt>
    <dgm:pt modelId="{56FAF512-ACB5-4ADE-8066-87BF99534FD8}" type="pres">
      <dgm:prSet presAssocID="{47C38D23-A80F-4A23-AB6B-108E348FFBF6}" presName="spNode" presStyleCnt="0"/>
      <dgm:spPr/>
    </dgm:pt>
    <dgm:pt modelId="{0CDE2DAF-D6FD-4F5C-8C59-2488EF0E1F8D}" type="pres">
      <dgm:prSet presAssocID="{B9CC4835-1773-4065-966B-1ABF5CA0E0E6}" presName="sibTrans" presStyleLbl="sibTrans1D1" presStyleIdx="2" presStyleCnt="5"/>
      <dgm:spPr/>
      <dgm:t>
        <a:bodyPr/>
        <a:lstStyle/>
        <a:p>
          <a:endParaRPr lang="en-US"/>
        </a:p>
      </dgm:t>
    </dgm:pt>
    <dgm:pt modelId="{62883574-AD02-4D7E-BC7F-D23B1A91DDED}" type="pres">
      <dgm:prSet presAssocID="{72C09ED2-4093-4FE3-9449-41EA3A5E1701}" presName="node" presStyleLbl="node1" presStyleIdx="3" presStyleCnt="5" custScaleX="139154" custScaleY="154031">
        <dgm:presLayoutVars>
          <dgm:bulletEnabled val="1"/>
        </dgm:presLayoutVars>
      </dgm:prSet>
      <dgm:spPr/>
      <dgm:t>
        <a:bodyPr/>
        <a:lstStyle/>
        <a:p>
          <a:endParaRPr lang="en-US"/>
        </a:p>
      </dgm:t>
    </dgm:pt>
    <dgm:pt modelId="{7B394035-6AA6-4C4B-8433-D7AE913C1F3C}" type="pres">
      <dgm:prSet presAssocID="{72C09ED2-4093-4FE3-9449-41EA3A5E1701}" presName="spNode" presStyleCnt="0"/>
      <dgm:spPr/>
    </dgm:pt>
    <dgm:pt modelId="{47F3C977-F236-4BF3-92C8-3C0594D7FE47}" type="pres">
      <dgm:prSet presAssocID="{122F6C6F-33DB-4A58-8BF9-08254253C4B2}" presName="sibTrans" presStyleLbl="sibTrans1D1" presStyleIdx="3" presStyleCnt="5"/>
      <dgm:spPr/>
      <dgm:t>
        <a:bodyPr/>
        <a:lstStyle/>
        <a:p>
          <a:endParaRPr lang="en-US"/>
        </a:p>
      </dgm:t>
    </dgm:pt>
    <dgm:pt modelId="{28B9E93E-B0D9-4ECA-A39A-88663E5F9DA9}" type="pres">
      <dgm:prSet presAssocID="{F3A2FC15-4825-4674-97BB-73F391E6B0D3}" presName="node" presStyleLbl="node1" presStyleIdx="4" presStyleCnt="5" custScaleX="139154" custScaleY="154031">
        <dgm:presLayoutVars>
          <dgm:bulletEnabled val="1"/>
        </dgm:presLayoutVars>
      </dgm:prSet>
      <dgm:spPr/>
      <dgm:t>
        <a:bodyPr/>
        <a:lstStyle/>
        <a:p>
          <a:endParaRPr lang="en-US"/>
        </a:p>
      </dgm:t>
    </dgm:pt>
    <dgm:pt modelId="{36D34088-54CC-466F-8F4D-FD5D6F92FB4E}" type="pres">
      <dgm:prSet presAssocID="{F3A2FC15-4825-4674-97BB-73F391E6B0D3}" presName="spNode" presStyleCnt="0"/>
      <dgm:spPr/>
    </dgm:pt>
    <dgm:pt modelId="{F46E2728-2BD1-4287-B3B0-EF1304784134}" type="pres">
      <dgm:prSet presAssocID="{B4664751-8BF5-4A28-BD8F-7263B54D093F}" presName="sibTrans" presStyleLbl="sibTrans1D1" presStyleIdx="4" presStyleCnt="5"/>
      <dgm:spPr/>
      <dgm:t>
        <a:bodyPr/>
        <a:lstStyle/>
        <a:p>
          <a:endParaRPr lang="en-US"/>
        </a:p>
      </dgm:t>
    </dgm:pt>
  </dgm:ptLst>
  <dgm:cxnLst>
    <dgm:cxn modelId="{D01001E4-D2F0-4753-9705-5D3A78798F15}" srcId="{B8E5E719-CEC6-47CA-B2FA-7774412C23D2}" destId="{47C38D23-A80F-4A23-AB6B-108E348FFBF6}" srcOrd="2" destOrd="0" parTransId="{0282DF32-CEF9-477C-BFAB-84BE59B9C8A1}" sibTransId="{B9CC4835-1773-4065-966B-1ABF5CA0E0E6}"/>
    <dgm:cxn modelId="{0972B0EF-9DAE-4571-A3ED-030D92C0D931}" type="presOf" srcId="{C5D74DCF-2F70-4897-B1E7-46091D77B3FF}" destId="{CB3FD88E-7147-4266-A093-FE0015695F31}" srcOrd="0" destOrd="0" presId="urn:microsoft.com/office/officeart/2005/8/layout/cycle6"/>
    <dgm:cxn modelId="{082F67E1-C223-4736-8364-0C91E384C235}" srcId="{B8E5E719-CEC6-47CA-B2FA-7774412C23D2}" destId="{F3A2FC15-4825-4674-97BB-73F391E6B0D3}" srcOrd="4" destOrd="0" parTransId="{6D5D24C8-D2EF-441E-B468-76D1F196DD11}" sibTransId="{B4664751-8BF5-4A28-BD8F-7263B54D093F}"/>
    <dgm:cxn modelId="{94E91BC0-09A9-4AA2-AC16-066428DB6630}" srcId="{B8E5E719-CEC6-47CA-B2FA-7774412C23D2}" destId="{338493D0-D774-444F-BA02-FADDA3A9728D}" srcOrd="0" destOrd="0" parTransId="{6FC1D285-A649-48C4-8065-078A7CD942EF}" sibTransId="{C5D74DCF-2F70-4897-B1E7-46091D77B3FF}"/>
    <dgm:cxn modelId="{D3C6B7F7-DF13-48F2-9E4D-7BF0D65CB717}" type="presOf" srcId="{338493D0-D774-444F-BA02-FADDA3A9728D}" destId="{D7823061-C0A0-4A86-9252-9FBECFEB4377}" srcOrd="0" destOrd="0" presId="urn:microsoft.com/office/officeart/2005/8/layout/cycle6"/>
    <dgm:cxn modelId="{0EE9DF77-A782-4D76-933F-BD8C6F34591E}" type="presOf" srcId="{1B79C5E2-D8A1-4369-87E6-EFDC9470AD1D}" destId="{38BAB9DD-D762-45E1-B37E-F179109448B4}" srcOrd="0" destOrd="0" presId="urn:microsoft.com/office/officeart/2005/8/layout/cycle6"/>
    <dgm:cxn modelId="{DAB428B3-2056-46DF-A2C8-C4BC98BD7993}" type="presOf" srcId="{47C38D23-A80F-4A23-AB6B-108E348FFBF6}" destId="{3E3C800F-8C0F-45A0-9EEE-8D3F41B1DD8A}" srcOrd="0" destOrd="0" presId="urn:microsoft.com/office/officeart/2005/8/layout/cycle6"/>
    <dgm:cxn modelId="{7B578617-917E-4048-B531-EB4DCCE6E069}" srcId="{B8E5E719-CEC6-47CA-B2FA-7774412C23D2}" destId="{72C09ED2-4093-4FE3-9449-41EA3A5E1701}" srcOrd="3" destOrd="0" parTransId="{EF8EE3EE-A07B-49D7-A24D-94D08DAE8505}" sibTransId="{122F6C6F-33DB-4A58-8BF9-08254253C4B2}"/>
    <dgm:cxn modelId="{05E95248-473C-4ECF-9828-BC6E09C62AE1}" type="presOf" srcId="{B9CC4835-1773-4065-966B-1ABF5CA0E0E6}" destId="{0CDE2DAF-D6FD-4F5C-8C59-2488EF0E1F8D}" srcOrd="0" destOrd="0" presId="urn:microsoft.com/office/officeart/2005/8/layout/cycle6"/>
    <dgm:cxn modelId="{84585AB4-C90C-4EDE-BB74-5E1C043E5563}" type="presOf" srcId="{F3A2FC15-4825-4674-97BB-73F391E6B0D3}" destId="{28B9E93E-B0D9-4ECA-A39A-88663E5F9DA9}" srcOrd="0" destOrd="0" presId="urn:microsoft.com/office/officeart/2005/8/layout/cycle6"/>
    <dgm:cxn modelId="{A0EADF57-A4CC-44D1-BDD7-C8C99FCA5A64}" srcId="{B8E5E719-CEC6-47CA-B2FA-7774412C23D2}" destId="{1C3D8192-F6E5-406E-9678-D0FE2243AC7A}" srcOrd="1" destOrd="0" parTransId="{092782EB-0649-43D9-9171-38A146636047}" sibTransId="{1B79C5E2-D8A1-4369-87E6-EFDC9470AD1D}"/>
    <dgm:cxn modelId="{C4AB1182-41E5-4359-A62C-36F6012D638A}" type="presOf" srcId="{B4664751-8BF5-4A28-BD8F-7263B54D093F}" destId="{F46E2728-2BD1-4287-B3B0-EF1304784134}" srcOrd="0" destOrd="0" presId="urn:microsoft.com/office/officeart/2005/8/layout/cycle6"/>
    <dgm:cxn modelId="{2D9647C0-E54B-4834-80D4-5BF3847781D2}" type="presOf" srcId="{B8E5E719-CEC6-47CA-B2FA-7774412C23D2}" destId="{D41C20FF-C9BC-4CB6-BDCB-85EE0EF24724}" srcOrd="0" destOrd="0" presId="urn:microsoft.com/office/officeart/2005/8/layout/cycle6"/>
    <dgm:cxn modelId="{BA9E263F-C69F-4534-BBEE-B12F075A7ECD}" type="presOf" srcId="{1C3D8192-F6E5-406E-9678-D0FE2243AC7A}" destId="{5ACE6C5D-5A5C-4207-B726-7806595B1D80}" srcOrd="0" destOrd="0" presId="urn:microsoft.com/office/officeart/2005/8/layout/cycle6"/>
    <dgm:cxn modelId="{763080B6-1FDC-4964-9F26-46B6DAD19666}" type="presOf" srcId="{72C09ED2-4093-4FE3-9449-41EA3A5E1701}" destId="{62883574-AD02-4D7E-BC7F-D23B1A91DDED}" srcOrd="0" destOrd="0" presId="urn:microsoft.com/office/officeart/2005/8/layout/cycle6"/>
    <dgm:cxn modelId="{A7EDCCE7-6EAB-442D-9641-D669C64B1AF3}" type="presOf" srcId="{122F6C6F-33DB-4A58-8BF9-08254253C4B2}" destId="{47F3C977-F236-4BF3-92C8-3C0594D7FE47}" srcOrd="0" destOrd="0" presId="urn:microsoft.com/office/officeart/2005/8/layout/cycle6"/>
    <dgm:cxn modelId="{8F224B8C-5B97-45B1-9753-F771A1869E1D}" type="presParOf" srcId="{D41C20FF-C9BC-4CB6-BDCB-85EE0EF24724}" destId="{D7823061-C0A0-4A86-9252-9FBECFEB4377}" srcOrd="0" destOrd="0" presId="urn:microsoft.com/office/officeart/2005/8/layout/cycle6"/>
    <dgm:cxn modelId="{08875C5A-243A-4116-B232-5D2CA689F9B8}" type="presParOf" srcId="{D41C20FF-C9BC-4CB6-BDCB-85EE0EF24724}" destId="{251AF2A9-5053-40B7-B254-81C06B1585C2}" srcOrd="1" destOrd="0" presId="urn:microsoft.com/office/officeart/2005/8/layout/cycle6"/>
    <dgm:cxn modelId="{56018254-21A0-4AFF-AC93-1371E06F798F}" type="presParOf" srcId="{D41C20FF-C9BC-4CB6-BDCB-85EE0EF24724}" destId="{CB3FD88E-7147-4266-A093-FE0015695F31}" srcOrd="2" destOrd="0" presId="urn:microsoft.com/office/officeart/2005/8/layout/cycle6"/>
    <dgm:cxn modelId="{97D9F649-BC22-43A6-AAF8-7288684AEE85}" type="presParOf" srcId="{D41C20FF-C9BC-4CB6-BDCB-85EE0EF24724}" destId="{5ACE6C5D-5A5C-4207-B726-7806595B1D80}" srcOrd="3" destOrd="0" presId="urn:microsoft.com/office/officeart/2005/8/layout/cycle6"/>
    <dgm:cxn modelId="{E6FCE4D8-4F99-4258-B68C-71926AA3229B}" type="presParOf" srcId="{D41C20FF-C9BC-4CB6-BDCB-85EE0EF24724}" destId="{2040747E-D4E3-4248-B0D2-788C971E5F97}" srcOrd="4" destOrd="0" presId="urn:microsoft.com/office/officeart/2005/8/layout/cycle6"/>
    <dgm:cxn modelId="{53EA2576-1444-486A-A49A-FF3270C167B0}" type="presParOf" srcId="{D41C20FF-C9BC-4CB6-BDCB-85EE0EF24724}" destId="{38BAB9DD-D762-45E1-B37E-F179109448B4}" srcOrd="5" destOrd="0" presId="urn:microsoft.com/office/officeart/2005/8/layout/cycle6"/>
    <dgm:cxn modelId="{2E100E72-E27B-41C7-B352-04FABE712ABE}" type="presParOf" srcId="{D41C20FF-C9BC-4CB6-BDCB-85EE0EF24724}" destId="{3E3C800F-8C0F-45A0-9EEE-8D3F41B1DD8A}" srcOrd="6" destOrd="0" presId="urn:microsoft.com/office/officeart/2005/8/layout/cycle6"/>
    <dgm:cxn modelId="{5F6FBD5F-C121-4A8C-8ECD-7B55F3DB95C6}" type="presParOf" srcId="{D41C20FF-C9BC-4CB6-BDCB-85EE0EF24724}" destId="{56FAF512-ACB5-4ADE-8066-87BF99534FD8}" srcOrd="7" destOrd="0" presId="urn:microsoft.com/office/officeart/2005/8/layout/cycle6"/>
    <dgm:cxn modelId="{09C1FDCE-C958-4241-B3C9-3ED4FCC80C0E}" type="presParOf" srcId="{D41C20FF-C9BC-4CB6-BDCB-85EE0EF24724}" destId="{0CDE2DAF-D6FD-4F5C-8C59-2488EF0E1F8D}" srcOrd="8" destOrd="0" presId="urn:microsoft.com/office/officeart/2005/8/layout/cycle6"/>
    <dgm:cxn modelId="{A4868E2D-E1CD-47D9-9807-4CDD63CF6F9D}" type="presParOf" srcId="{D41C20FF-C9BC-4CB6-BDCB-85EE0EF24724}" destId="{62883574-AD02-4D7E-BC7F-D23B1A91DDED}" srcOrd="9" destOrd="0" presId="urn:microsoft.com/office/officeart/2005/8/layout/cycle6"/>
    <dgm:cxn modelId="{9489D9C4-BFD7-4C90-9EDA-6360938F72FF}" type="presParOf" srcId="{D41C20FF-C9BC-4CB6-BDCB-85EE0EF24724}" destId="{7B394035-6AA6-4C4B-8433-D7AE913C1F3C}" srcOrd="10" destOrd="0" presId="urn:microsoft.com/office/officeart/2005/8/layout/cycle6"/>
    <dgm:cxn modelId="{C23B3E7D-3218-4530-981B-EC0E6C488411}" type="presParOf" srcId="{D41C20FF-C9BC-4CB6-BDCB-85EE0EF24724}" destId="{47F3C977-F236-4BF3-92C8-3C0594D7FE47}" srcOrd="11" destOrd="0" presId="urn:microsoft.com/office/officeart/2005/8/layout/cycle6"/>
    <dgm:cxn modelId="{B28C00CF-FD93-42B6-ACBC-80C07C97C0F7}" type="presParOf" srcId="{D41C20FF-C9BC-4CB6-BDCB-85EE0EF24724}" destId="{28B9E93E-B0D9-4ECA-A39A-88663E5F9DA9}" srcOrd="12" destOrd="0" presId="urn:microsoft.com/office/officeart/2005/8/layout/cycle6"/>
    <dgm:cxn modelId="{8845D094-AC98-4B84-9C4B-0608707BD4F2}" type="presParOf" srcId="{D41C20FF-C9BC-4CB6-BDCB-85EE0EF24724}" destId="{36D34088-54CC-466F-8F4D-FD5D6F92FB4E}" srcOrd="13" destOrd="0" presId="urn:microsoft.com/office/officeart/2005/8/layout/cycle6"/>
    <dgm:cxn modelId="{629ED0F6-8106-40FE-B2E5-4BB2642FBD90}" type="presParOf" srcId="{D41C20FF-C9BC-4CB6-BDCB-85EE0EF24724}" destId="{F46E2728-2BD1-4287-B3B0-EF130478413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23061-C0A0-4A86-9252-9FBECFEB4377}">
      <dsp:nvSpPr>
        <dsp:cNvPr id="0" name=""/>
        <dsp:cNvSpPr/>
      </dsp:nvSpPr>
      <dsp:spPr>
        <a:xfrm>
          <a:off x="3100189" y="-255742"/>
          <a:ext cx="2334020" cy="16793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ahoma" pitchFamily="34" charset="0"/>
              <a:ea typeface="Tahoma" pitchFamily="34" charset="0"/>
              <a:cs typeface="Tahoma" pitchFamily="34" charset="0"/>
            </a:rPr>
            <a:t>Giảm lượng máu đến cầu thận làm giảm mức lọc cầu thận cấp tính</a:t>
          </a:r>
          <a:endParaRPr lang="en-US" sz="2000" kern="1200" dirty="0">
            <a:latin typeface="Tahoma" pitchFamily="34" charset="0"/>
            <a:ea typeface="Tahoma" pitchFamily="34" charset="0"/>
            <a:cs typeface="Tahoma" pitchFamily="34" charset="0"/>
          </a:endParaRPr>
        </a:p>
      </dsp:txBody>
      <dsp:txXfrm>
        <a:off x="3182166" y="-173765"/>
        <a:ext cx="2170066" cy="1515354"/>
      </dsp:txXfrm>
    </dsp:sp>
    <dsp:sp modelId="{CB3FD88E-7147-4266-A093-FE0015695F31}">
      <dsp:nvSpPr>
        <dsp:cNvPr id="0" name=""/>
        <dsp:cNvSpPr/>
      </dsp:nvSpPr>
      <dsp:spPr>
        <a:xfrm>
          <a:off x="2090560" y="583911"/>
          <a:ext cx="4353278" cy="4353278"/>
        </a:xfrm>
        <a:custGeom>
          <a:avLst/>
          <a:gdLst/>
          <a:ahLst/>
          <a:cxnLst/>
          <a:rect l="0" t="0" r="0" b="0"/>
          <a:pathLst>
            <a:path>
              <a:moveTo>
                <a:pt x="3347987" y="342054"/>
              </a:moveTo>
              <a:arcTo wR="2176639" hR="2176639" stAng="18153448" swAng="7978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CE6C5D-5A5C-4207-B726-7806595B1D80}">
      <dsp:nvSpPr>
        <dsp:cNvPr id="0" name=""/>
        <dsp:cNvSpPr/>
      </dsp:nvSpPr>
      <dsp:spPr>
        <a:xfrm>
          <a:off x="5170296" y="1248277"/>
          <a:ext cx="2334020" cy="16793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ahoma" pitchFamily="34" charset="0"/>
              <a:ea typeface="Tahoma" pitchFamily="34" charset="0"/>
              <a:cs typeface="Tahoma" pitchFamily="34" charset="0"/>
            </a:rPr>
            <a:t>Giảm tính thấm màng đáy mao mạch cầu thận</a:t>
          </a:r>
          <a:endParaRPr lang="en-US" sz="2000" kern="1200" dirty="0">
            <a:latin typeface="Tahoma" pitchFamily="34" charset="0"/>
            <a:ea typeface="Tahoma" pitchFamily="34" charset="0"/>
            <a:cs typeface="Tahoma" pitchFamily="34" charset="0"/>
          </a:endParaRPr>
        </a:p>
      </dsp:txBody>
      <dsp:txXfrm>
        <a:off x="5252273" y="1330254"/>
        <a:ext cx="2170066" cy="1515354"/>
      </dsp:txXfrm>
    </dsp:sp>
    <dsp:sp modelId="{38BAB9DD-D762-45E1-B37E-F179109448B4}">
      <dsp:nvSpPr>
        <dsp:cNvPr id="0" name=""/>
        <dsp:cNvSpPr/>
      </dsp:nvSpPr>
      <dsp:spPr>
        <a:xfrm>
          <a:off x="2090560" y="583911"/>
          <a:ext cx="4353278" cy="4353278"/>
        </a:xfrm>
        <a:custGeom>
          <a:avLst/>
          <a:gdLst/>
          <a:ahLst/>
          <a:cxnLst/>
          <a:rect l="0" t="0" r="0" b="0"/>
          <a:pathLst>
            <a:path>
              <a:moveTo>
                <a:pt x="4346247" y="2351449"/>
              </a:moveTo>
              <a:arcTo wR="2176639" hR="2176639" stAng="276390" swAng="12137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3C800F-8C0F-45A0-9EEE-8D3F41B1DD8A}">
      <dsp:nvSpPr>
        <dsp:cNvPr id="0" name=""/>
        <dsp:cNvSpPr/>
      </dsp:nvSpPr>
      <dsp:spPr>
        <a:xfrm>
          <a:off x="4379586" y="3681834"/>
          <a:ext cx="2334020" cy="16793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ahoma" pitchFamily="34" charset="0"/>
              <a:ea typeface="Tahoma" pitchFamily="34" charset="0"/>
              <a:cs typeface="Tahoma" pitchFamily="34" charset="0"/>
            </a:rPr>
            <a:t>Màng tế bào ống thận bị hủy hoại làm khuếch tán trở lại dịch lọc cầu thận</a:t>
          </a:r>
          <a:endParaRPr lang="en-US" sz="2000" kern="1200" dirty="0">
            <a:latin typeface="Tahoma" pitchFamily="34" charset="0"/>
            <a:ea typeface="Tahoma" pitchFamily="34" charset="0"/>
            <a:cs typeface="Tahoma" pitchFamily="34" charset="0"/>
          </a:endParaRPr>
        </a:p>
      </dsp:txBody>
      <dsp:txXfrm>
        <a:off x="4461563" y="3763811"/>
        <a:ext cx="2170066" cy="1515354"/>
      </dsp:txXfrm>
    </dsp:sp>
    <dsp:sp modelId="{0CDE2DAF-D6FD-4F5C-8C59-2488EF0E1F8D}">
      <dsp:nvSpPr>
        <dsp:cNvPr id="0" name=""/>
        <dsp:cNvSpPr/>
      </dsp:nvSpPr>
      <dsp:spPr>
        <a:xfrm>
          <a:off x="2090560" y="583911"/>
          <a:ext cx="4353278" cy="4353278"/>
        </a:xfrm>
        <a:custGeom>
          <a:avLst/>
          <a:gdLst/>
          <a:ahLst/>
          <a:cxnLst/>
          <a:rect l="0" t="0" r="0" b="0"/>
          <a:pathLst>
            <a:path>
              <a:moveTo>
                <a:pt x="2286780" y="4350490"/>
              </a:moveTo>
              <a:arcTo wR="2176639" hR="2176639" stAng="5225970" swAng="3480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883574-AD02-4D7E-BC7F-D23B1A91DDED}">
      <dsp:nvSpPr>
        <dsp:cNvPr id="0" name=""/>
        <dsp:cNvSpPr/>
      </dsp:nvSpPr>
      <dsp:spPr>
        <a:xfrm>
          <a:off x="1820793" y="3681834"/>
          <a:ext cx="2334020" cy="16793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Tahoma" pitchFamily="34" charset="0"/>
              <a:ea typeface="Tahoma" pitchFamily="34" charset="0"/>
              <a:cs typeface="Tahoma" pitchFamily="34" charset="0"/>
            </a:rPr>
            <a:t>Tắc ống thận do xác tế bào, do sắc tố hoặc sản phẩm của protein</a:t>
          </a:r>
          <a:endParaRPr lang="en-US" sz="2000" kern="1200" dirty="0">
            <a:latin typeface="Tahoma" pitchFamily="34" charset="0"/>
            <a:ea typeface="Tahoma" pitchFamily="34" charset="0"/>
            <a:cs typeface="Tahoma" pitchFamily="34" charset="0"/>
          </a:endParaRPr>
        </a:p>
      </dsp:txBody>
      <dsp:txXfrm>
        <a:off x="1902770" y="3763811"/>
        <a:ext cx="2170066" cy="1515354"/>
      </dsp:txXfrm>
    </dsp:sp>
    <dsp:sp modelId="{47F3C977-F236-4BF3-92C8-3C0594D7FE47}">
      <dsp:nvSpPr>
        <dsp:cNvPr id="0" name=""/>
        <dsp:cNvSpPr/>
      </dsp:nvSpPr>
      <dsp:spPr>
        <a:xfrm>
          <a:off x="2090560" y="583911"/>
          <a:ext cx="4353278" cy="4353278"/>
        </a:xfrm>
        <a:custGeom>
          <a:avLst/>
          <a:gdLst/>
          <a:ahLst/>
          <a:cxnLst/>
          <a:rect l="0" t="0" r="0" b="0"/>
          <a:pathLst>
            <a:path>
              <a:moveTo>
                <a:pt x="201297" y="3090851"/>
              </a:moveTo>
              <a:arcTo wR="2176639" hR="2176639" stAng="9309883" swAng="12137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B9E93E-B0D9-4ECA-A39A-88663E5F9DA9}">
      <dsp:nvSpPr>
        <dsp:cNvPr id="0" name=""/>
        <dsp:cNvSpPr/>
      </dsp:nvSpPr>
      <dsp:spPr>
        <a:xfrm>
          <a:off x="1030082" y="1248277"/>
          <a:ext cx="2334020" cy="16793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Tahoma" pitchFamily="34" charset="0"/>
              <a:ea typeface="Tahoma" pitchFamily="34" charset="0"/>
              <a:cs typeface="Tahoma" pitchFamily="34" charset="0"/>
            </a:rPr>
            <a:t>Tăng áp lực tổ chức mô kẻ do phù nề</a:t>
          </a:r>
          <a:endParaRPr lang="en-US" sz="2000" kern="1200" dirty="0">
            <a:latin typeface="Tahoma" pitchFamily="34" charset="0"/>
            <a:ea typeface="Tahoma" pitchFamily="34" charset="0"/>
            <a:cs typeface="Tahoma" pitchFamily="34" charset="0"/>
          </a:endParaRPr>
        </a:p>
      </dsp:txBody>
      <dsp:txXfrm>
        <a:off x="1112059" y="1330254"/>
        <a:ext cx="2170066" cy="1515354"/>
      </dsp:txXfrm>
    </dsp:sp>
    <dsp:sp modelId="{F46E2728-2BD1-4287-B3B0-EF1304784134}">
      <dsp:nvSpPr>
        <dsp:cNvPr id="0" name=""/>
        <dsp:cNvSpPr/>
      </dsp:nvSpPr>
      <dsp:spPr>
        <a:xfrm>
          <a:off x="2090560" y="583911"/>
          <a:ext cx="4353278" cy="4353278"/>
        </a:xfrm>
        <a:custGeom>
          <a:avLst/>
          <a:gdLst/>
          <a:ahLst/>
          <a:cxnLst/>
          <a:rect l="0" t="0" r="0" b="0"/>
          <a:pathLst>
            <a:path>
              <a:moveTo>
                <a:pt x="614716" y="660672"/>
              </a:moveTo>
              <a:arcTo wR="2176639" hR="2176639" stAng="13448675" swAng="7978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4C1F4E-5B02-43F3-B2F3-C242A6E08D5C}" type="datetimeFigureOut">
              <a:rPr lang="en-US" smtClean="0"/>
              <a:t>2/26/2017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2D4BB-E575-4868-B745-D63EE7BB1DFA}" type="slidenum">
              <a:rPr lang="en-US" smtClean="0"/>
              <a:t>‹#›</a:t>
            </a:fld>
            <a:endParaRPr lang="en-US"/>
          </a:p>
        </p:txBody>
      </p:sp>
    </p:spTree>
    <p:extLst>
      <p:ext uri="{BB962C8B-B14F-4D97-AF65-F5344CB8AC3E}">
        <p14:creationId xmlns:p14="http://schemas.microsoft.com/office/powerpoint/2010/main" val="65153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03D6A-BA15-40CF-ABD3-6126C75CC6C6}" type="slidenum">
              <a:rPr lang="en-US" smtClean="0">
                <a:solidFill>
                  <a:prstClr val="black"/>
                </a:solidFill>
              </a: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14C7400-F161-4D62-A4F7-7D6A3C51DBAB}" type="datetimeFigureOut">
              <a:rPr lang="en-US" smtClean="0">
                <a:solidFill>
                  <a:srgbClr val="696464"/>
                </a:solidFill>
              </a:rPr>
              <a:pPr/>
              <a:t>2/26/2017</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B6064C6-B0EE-4838-8CD0-9EA91509F89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88690370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4C7400-F161-4D62-A4F7-7D6A3C51DBAB}" type="datetimeFigureOut">
              <a:rPr lang="en-US" smtClean="0">
                <a:solidFill>
                  <a:srgbClr val="696464"/>
                </a:solidFill>
              </a:rPr>
              <a:pPr/>
              <a:t>2/26/2017</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AB6064C6-B0EE-4838-8CD0-9EA91509F892}" type="slidenum">
              <a:rPr lang="en-US" smtClean="0"/>
              <a:pPr/>
              <a:t>‹#›</a:t>
            </a:fld>
            <a:endParaRPr lang="en-US"/>
          </a:p>
        </p:txBody>
      </p:sp>
    </p:spTree>
    <p:extLst>
      <p:ext uri="{BB962C8B-B14F-4D97-AF65-F5344CB8AC3E}">
        <p14:creationId xmlns:p14="http://schemas.microsoft.com/office/powerpoint/2010/main" val="300623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4C7400-F161-4D62-A4F7-7D6A3C51DBAB}" type="datetimeFigureOut">
              <a:rPr lang="en-US" smtClean="0">
                <a:solidFill>
                  <a:srgbClr val="696464"/>
                </a:solidFill>
              </a:rPr>
              <a:pPr/>
              <a:t>2/26/2017</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AB6064C6-B0EE-4838-8CD0-9EA91509F892}" type="slidenum">
              <a:rPr lang="en-US" smtClean="0"/>
              <a:pPr/>
              <a:t>‹#›</a:t>
            </a:fld>
            <a:endParaRPr lang="en-US"/>
          </a:p>
        </p:txBody>
      </p:sp>
    </p:spTree>
    <p:extLst>
      <p:ext uri="{BB962C8B-B14F-4D97-AF65-F5344CB8AC3E}">
        <p14:creationId xmlns:p14="http://schemas.microsoft.com/office/powerpoint/2010/main" val="274603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14C7400-F161-4D62-A4F7-7D6A3C51DBAB}" type="datetimeFigureOut">
              <a:rPr lang="en-US" smtClean="0">
                <a:solidFill>
                  <a:srgbClr val="696464"/>
                </a:solidFill>
              </a:rPr>
              <a:pPr/>
              <a:t>2/26/2017</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AB6064C6-B0EE-4838-8CD0-9EA91509F89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0193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4C7400-F161-4D62-A4F7-7D6A3C51DBAB}" type="datetimeFigureOut">
              <a:rPr lang="en-US" smtClean="0">
                <a:solidFill>
                  <a:srgbClr val="696464"/>
                </a:solidFill>
              </a:rPr>
              <a:pPr/>
              <a:t>2/26/2017</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AB6064C6-B0EE-4838-8CD0-9EA91509F892}" type="slidenum">
              <a:rPr lang="en-US" smtClean="0"/>
              <a:pPr/>
              <a:t>‹#›</a:t>
            </a:fld>
            <a:endParaRPr lang="en-US"/>
          </a:p>
        </p:txBody>
      </p:sp>
    </p:spTree>
    <p:extLst>
      <p:ext uri="{BB962C8B-B14F-4D97-AF65-F5344CB8AC3E}">
        <p14:creationId xmlns:p14="http://schemas.microsoft.com/office/powerpoint/2010/main" val="501628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14C7400-F161-4D62-A4F7-7D6A3C51DBAB}" type="datetimeFigureOut">
              <a:rPr lang="en-US" smtClean="0">
                <a:solidFill>
                  <a:srgbClr val="696464"/>
                </a:solidFill>
              </a:rPr>
              <a:pPr/>
              <a:t>2/26/2017</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B6064C6-B0EE-4838-8CD0-9EA91509F89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2131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14C7400-F161-4D62-A4F7-7D6A3C51DBAB}" type="datetimeFigureOut">
              <a:rPr lang="en-US" smtClean="0">
                <a:solidFill>
                  <a:srgbClr val="696464"/>
                </a:solidFill>
              </a:rPr>
              <a:pPr/>
              <a:t>2/26/2017</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AB6064C6-B0EE-4838-8CD0-9EA91509F89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273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4C7400-F161-4D62-A4F7-7D6A3C51DBAB}" type="datetimeFigureOut">
              <a:rPr lang="en-US" smtClean="0">
                <a:solidFill>
                  <a:srgbClr val="696464"/>
                </a:solidFill>
              </a:rPr>
              <a:pPr/>
              <a:t>2/26/2017</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AB6064C6-B0EE-4838-8CD0-9EA91509F892}" type="slidenum">
              <a:rPr lang="en-US" smtClean="0"/>
              <a:pPr/>
              <a:t>‹#›</a:t>
            </a:fld>
            <a:endParaRPr lang="en-US"/>
          </a:p>
        </p:txBody>
      </p:sp>
    </p:spTree>
    <p:extLst>
      <p:ext uri="{BB962C8B-B14F-4D97-AF65-F5344CB8AC3E}">
        <p14:creationId xmlns:p14="http://schemas.microsoft.com/office/powerpoint/2010/main" val="80937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C7400-F161-4D62-A4F7-7D6A3C51DBAB}" type="datetimeFigureOut">
              <a:rPr lang="en-US" smtClean="0">
                <a:solidFill>
                  <a:srgbClr val="696464"/>
                </a:solidFill>
              </a:rPr>
              <a:pPr/>
              <a:t>2/26/2017</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AB6064C6-B0EE-4838-8CD0-9EA91509F892}" type="slidenum">
              <a:rPr lang="en-US" smtClean="0"/>
              <a:pPr/>
              <a:t>‹#›</a:t>
            </a:fld>
            <a:endParaRPr lang="en-US"/>
          </a:p>
        </p:txBody>
      </p:sp>
    </p:spTree>
    <p:extLst>
      <p:ext uri="{BB962C8B-B14F-4D97-AF65-F5344CB8AC3E}">
        <p14:creationId xmlns:p14="http://schemas.microsoft.com/office/powerpoint/2010/main" val="1133366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4C7400-F161-4D62-A4F7-7D6A3C51DBAB}" type="datetimeFigureOut">
              <a:rPr lang="en-US" smtClean="0">
                <a:solidFill>
                  <a:srgbClr val="696464"/>
                </a:solidFill>
              </a:rPr>
              <a:pPr/>
              <a:t>2/26/2017</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B6064C6-B0EE-4838-8CD0-9EA91509F89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4886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4C7400-F161-4D62-A4F7-7D6A3C51DBAB}" type="datetimeFigureOut">
              <a:rPr lang="en-US" smtClean="0">
                <a:solidFill>
                  <a:srgbClr val="696464"/>
                </a:solidFill>
              </a:rPr>
              <a:pPr/>
              <a:t>2/26/2017</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AB6064C6-B0EE-4838-8CD0-9EA91509F89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49785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14C7400-F161-4D62-A4F7-7D6A3C51DBAB}" type="datetimeFigureOut">
              <a:rPr lang="en-US" smtClean="0">
                <a:solidFill>
                  <a:srgbClr val="696464"/>
                </a:solidFill>
              </a:rPr>
              <a:pPr/>
              <a:t>2/26/2017</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B6064C6-B0EE-4838-8CD0-9EA91509F892}" type="slidenum">
              <a:rPr lang="en-US" smtClean="0"/>
              <a:pPr/>
              <a:t>‹#›</a:t>
            </a:fld>
            <a:endParaRPr lang="en-US"/>
          </a:p>
        </p:txBody>
      </p:sp>
    </p:spTree>
    <p:extLst>
      <p:ext uri="{BB962C8B-B14F-4D97-AF65-F5344CB8AC3E}">
        <p14:creationId xmlns:p14="http://schemas.microsoft.com/office/powerpoint/2010/main" val="3981787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740727"/>
            <a:ext cx="3886200" cy="882119"/>
          </a:xfrm>
        </p:spPr>
        <p:txBody>
          <a:bodyPr>
            <a:normAutofit/>
          </a:bodyPr>
          <a:lstStyle/>
          <a:p>
            <a:pPr algn="l"/>
            <a:r>
              <a:rPr lang="en-US" sz="2000" b="1" i="1" dirty="0" err="1" smtClean="0">
                <a:latin typeface="Tahoma" pitchFamily="34" charset="0"/>
                <a:ea typeface="Tahoma" pitchFamily="34" charset="0"/>
                <a:cs typeface="Tahoma" pitchFamily="34" charset="0"/>
              </a:rPr>
              <a:t>Giảng</a:t>
            </a:r>
            <a:r>
              <a:rPr lang="en-US" sz="2000" b="1" i="1" dirty="0" smtClean="0">
                <a:latin typeface="Tahoma" pitchFamily="34" charset="0"/>
                <a:ea typeface="Tahoma" pitchFamily="34" charset="0"/>
                <a:cs typeface="Tahoma" pitchFamily="34" charset="0"/>
              </a:rPr>
              <a:t> </a:t>
            </a:r>
            <a:r>
              <a:rPr lang="en-US" sz="2000" b="1" i="1" dirty="0" err="1" smtClean="0">
                <a:latin typeface="Tahoma" pitchFamily="34" charset="0"/>
                <a:ea typeface="Tahoma" pitchFamily="34" charset="0"/>
                <a:cs typeface="Tahoma" pitchFamily="34" charset="0"/>
              </a:rPr>
              <a:t>viên</a:t>
            </a:r>
            <a:r>
              <a:rPr lang="en-US" sz="2000" b="1" i="1" dirty="0" smtClean="0">
                <a:latin typeface="Tahoma" pitchFamily="34" charset="0"/>
                <a:ea typeface="Tahoma" pitchFamily="34" charset="0"/>
                <a:cs typeface="Tahoma" pitchFamily="34" charset="0"/>
              </a:rPr>
              <a:t> </a:t>
            </a:r>
            <a:r>
              <a:rPr lang="en-US" sz="2000" b="1" i="1" dirty="0" err="1" smtClean="0">
                <a:latin typeface="Tahoma" pitchFamily="34" charset="0"/>
                <a:ea typeface="Tahoma" pitchFamily="34" charset="0"/>
                <a:cs typeface="Tahoma" pitchFamily="34" charset="0"/>
              </a:rPr>
              <a:t>hướng</a:t>
            </a:r>
            <a:r>
              <a:rPr lang="en-US" sz="2000" b="1" i="1" dirty="0" smtClean="0">
                <a:latin typeface="Tahoma" pitchFamily="34" charset="0"/>
                <a:ea typeface="Tahoma" pitchFamily="34" charset="0"/>
                <a:cs typeface="Tahoma" pitchFamily="34" charset="0"/>
              </a:rPr>
              <a:t> </a:t>
            </a:r>
            <a:r>
              <a:rPr lang="en-US" sz="2000" b="1" i="1" dirty="0" err="1" smtClean="0">
                <a:latin typeface="Tahoma" pitchFamily="34" charset="0"/>
                <a:ea typeface="Tahoma" pitchFamily="34" charset="0"/>
                <a:cs typeface="Tahoma" pitchFamily="34" charset="0"/>
              </a:rPr>
              <a:t>dẫn</a:t>
            </a:r>
            <a:r>
              <a:rPr lang="en-US" sz="2000" b="1" i="1" dirty="0" smtClean="0">
                <a:latin typeface="Tahoma" pitchFamily="34" charset="0"/>
                <a:ea typeface="Tahoma" pitchFamily="34" charset="0"/>
                <a:cs typeface="Tahoma" pitchFamily="34" charset="0"/>
              </a:rPr>
              <a:t>:</a:t>
            </a:r>
          </a:p>
          <a:p>
            <a:pPr algn="l"/>
            <a:r>
              <a:rPr lang="en-US" sz="2000" b="1" i="1" dirty="0">
                <a:latin typeface="Tahoma" pitchFamily="34" charset="0"/>
                <a:ea typeface="Tahoma" pitchFamily="34" charset="0"/>
                <a:cs typeface="Tahoma" pitchFamily="34" charset="0"/>
              </a:rPr>
              <a:t> </a:t>
            </a:r>
            <a:r>
              <a:rPr lang="en-US" sz="2000" b="1" i="1" dirty="0" smtClean="0">
                <a:latin typeface="Tahoma" pitchFamily="34" charset="0"/>
                <a:ea typeface="Tahoma" pitchFamily="34" charset="0"/>
                <a:cs typeface="Tahoma" pitchFamily="34" charset="0"/>
              </a:rPr>
              <a:t>      </a:t>
            </a:r>
            <a:r>
              <a:rPr lang="en-US" sz="2000" b="1" i="1" dirty="0" err="1" smtClean="0">
                <a:latin typeface="Tahoma" pitchFamily="34" charset="0"/>
                <a:ea typeface="Tahoma" pitchFamily="34" charset="0"/>
                <a:cs typeface="Tahoma" pitchFamily="34" charset="0"/>
              </a:rPr>
              <a:t>Nguyễn</a:t>
            </a:r>
            <a:r>
              <a:rPr lang="en-US" sz="2000" b="1" i="1" dirty="0" smtClean="0">
                <a:latin typeface="Tahoma" pitchFamily="34" charset="0"/>
                <a:ea typeface="Tahoma" pitchFamily="34" charset="0"/>
                <a:cs typeface="Tahoma" pitchFamily="34" charset="0"/>
              </a:rPr>
              <a:t> </a:t>
            </a:r>
            <a:r>
              <a:rPr lang="en-US" sz="2000" b="1" i="1" dirty="0" err="1" smtClean="0">
                <a:latin typeface="Tahoma" pitchFamily="34" charset="0"/>
                <a:ea typeface="Tahoma" pitchFamily="34" charset="0"/>
                <a:cs typeface="Tahoma" pitchFamily="34" charset="0"/>
              </a:rPr>
              <a:t>Phúc</a:t>
            </a:r>
            <a:r>
              <a:rPr lang="en-US" sz="2000" b="1" i="1" dirty="0" smtClean="0">
                <a:latin typeface="Tahoma" pitchFamily="34" charset="0"/>
                <a:ea typeface="Tahoma" pitchFamily="34" charset="0"/>
                <a:cs typeface="Tahoma" pitchFamily="34" charset="0"/>
              </a:rPr>
              <a:t> </a:t>
            </a:r>
            <a:r>
              <a:rPr lang="en-US" sz="2000" b="1" i="1" dirty="0" err="1" smtClean="0">
                <a:latin typeface="Tahoma" pitchFamily="34" charset="0"/>
                <a:ea typeface="Tahoma" pitchFamily="34" charset="0"/>
                <a:cs typeface="Tahoma" pitchFamily="34" charset="0"/>
              </a:rPr>
              <a:t>Học</a:t>
            </a:r>
            <a:endParaRPr lang="en-US" sz="2000" b="1" i="1" dirty="0">
              <a:latin typeface="Tahoma" pitchFamily="34" charset="0"/>
              <a:ea typeface="Tahoma" pitchFamily="34" charset="0"/>
              <a:cs typeface="Tahoma" pitchFamily="34" charset="0"/>
            </a:endParaRPr>
          </a:p>
        </p:txBody>
      </p:sp>
      <p:sp>
        <p:nvSpPr>
          <p:cNvPr id="2" name="Title 1"/>
          <p:cNvSpPr>
            <a:spLocks noGrp="1"/>
          </p:cNvSpPr>
          <p:nvPr>
            <p:ph type="ctrTitle"/>
          </p:nvPr>
        </p:nvSpPr>
        <p:spPr>
          <a:xfrm>
            <a:off x="152400" y="1447800"/>
            <a:ext cx="8686800" cy="1793167"/>
          </a:xfrm>
        </p:spPr>
        <p:txBody>
          <a:bodyPr/>
          <a:lstStyle/>
          <a:p>
            <a:pPr marL="182880"/>
            <a:r>
              <a:rPr lang="en-US" dirty="0" smtClean="0">
                <a:latin typeface="Tahoma" pitchFamily="34" charset="0"/>
                <a:ea typeface="Tahoma" pitchFamily="34" charset="0"/>
                <a:cs typeface="Tahoma" pitchFamily="34" charset="0"/>
              </a:rPr>
              <a:t>SUY THẬN CẤP</a:t>
            </a:r>
            <a:endParaRPr lang="en-US" dirty="0">
              <a:latin typeface="Tahoma" pitchFamily="34" charset="0"/>
              <a:ea typeface="Tahoma" pitchFamily="34" charset="0"/>
              <a:cs typeface="Tahoma" pitchFamily="34" charset="0"/>
            </a:endParaRPr>
          </a:p>
        </p:txBody>
      </p:sp>
      <p:sp>
        <p:nvSpPr>
          <p:cNvPr id="4" name="Subtitle 2"/>
          <p:cNvSpPr txBox="1">
            <a:spLocks/>
          </p:cNvSpPr>
          <p:nvPr/>
        </p:nvSpPr>
        <p:spPr>
          <a:xfrm>
            <a:off x="4648200" y="3733800"/>
            <a:ext cx="4184073" cy="2667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buClr>
                <a:srgbClr val="855D5D">
                  <a:lumMod val="75000"/>
                </a:srgbClr>
              </a:buClr>
            </a:pPr>
            <a:r>
              <a:rPr lang="en-US" b="1" i="1" dirty="0" smtClean="0">
                <a:solidFill>
                  <a:srgbClr val="696464"/>
                </a:solidFill>
                <a:latin typeface="Tahoma" pitchFamily="34" charset="0"/>
                <a:ea typeface="Tahoma" pitchFamily="34" charset="0"/>
                <a:cs typeface="Tahoma" pitchFamily="34" charset="0"/>
              </a:rPr>
              <a:t>Nhóm: 6</a:t>
            </a:r>
          </a:p>
          <a:p>
            <a:pPr>
              <a:buClr>
                <a:srgbClr val="855D5D">
                  <a:lumMod val="75000"/>
                </a:srgbClr>
              </a:buClr>
            </a:pPr>
            <a:r>
              <a:rPr lang="en-US" b="1" i="1" dirty="0" err="1" smtClean="0">
                <a:solidFill>
                  <a:srgbClr val="696464"/>
                </a:solidFill>
                <a:latin typeface="Tahoma" pitchFamily="34" charset="0"/>
                <a:ea typeface="Tahoma" pitchFamily="34" charset="0"/>
                <a:cs typeface="Tahoma" pitchFamily="34" charset="0"/>
              </a:rPr>
              <a:t>Sinh</a:t>
            </a: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viên</a:t>
            </a: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thực</a:t>
            </a: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hiện</a:t>
            </a:r>
            <a:r>
              <a:rPr lang="en-US" b="1" i="1" dirty="0" smtClean="0">
                <a:solidFill>
                  <a:srgbClr val="696464"/>
                </a:solidFill>
                <a:latin typeface="Tahoma" pitchFamily="34" charset="0"/>
                <a:ea typeface="Tahoma" pitchFamily="34" charset="0"/>
                <a:cs typeface="Tahoma" pitchFamily="34" charset="0"/>
              </a:rPr>
              <a:t>:</a:t>
            </a:r>
          </a:p>
          <a:p>
            <a:pPr>
              <a:buClr>
                <a:srgbClr val="855D5D">
                  <a:lumMod val="75000"/>
                </a:srgbClr>
              </a:buClr>
            </a:pP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Nguyễn</a:t>
            </a: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Ngọc</a:t>
            </a: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Cẩm</a:t>
            </a:r>
            <a:endParaRPr lang="en-US" b="1" i="1" dirty="0" smtClean="0">
              <a:solidFill>
                <a:srgbClr val="696464"/>
              </a:solidFill>
              <a:latin typeface="Tahoma" pitchFamily="34" charset="0"/>
              <a:ea typeface="Tahoma" pitchFamily="34" charset="0"/>
              <a:cs typeface="Tahoma" pitchFamily="34" charset="0"/>
            </a:endParaRPr>
          </a:p>
          <a:p>
            <a:pPr>
              <a:buClr>
                <a:srgbClr val="855D5D">
                  <a:lumMod val="75000"/>
                </a:srgbClr>
              </a:buClr>
            </a:pPr>
            <a:r>
              <a:rPr lang="en-US" b="1" i="1" dirty="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Lê</a:t>
            </a: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Nguyễn</a:t>
            </a: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Hoàng</a:t>
            </a: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Oanh</a:t>
            </a:r>
            <a:endParaRPr lang="en-US" b="1" i="1" dirty="0">
              <a:solidFill>
                <a:srgbClr val="696464"/>
              </a:solidFill>
              <a:latin typeface="Tahoma" pitchFamily="34" charset="0"/>
              <a:ea typeface="Tahoma" pitchFamily="34" charset="0"/>
              <a:cs typeface="Tahoma" pitchFamily="34" charset="0"/>
            </a:endParaRPr>
          </a:p>
          <a:p>
            <a:pPr>
              <a:buClr>
                <a:srgbClr val="855D5D">
                  <a:lumMod val="75000"/>
                </a:srgbClr>
              </a:buClr>
            </a:pP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Đặng</a:t>
            </a: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Ngọc</a:t>
            </a: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Thạch</a:t>
            </a: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Thảo</a:t>
            </a:r>
            <a:endParaRPr lang="en-US" b="1" i="1" dirty="0" smtClean="0">
              <a:solidFill>
                <a:srgbClr val="696464"/>
              </a:solidFill>
              <a:latin typeface="Tahoma" pitchFamily="34" charset="0"/>
              <a:ea typeface="Tahoma" pitchFamily="34" charset="0"/>
              <a:cs typeface="Tahoma" pitchFamily="34" charset="0"/>
            </a:endParaRPr>
          </a:p>
          <a:p>
            <a:pPr>
              <a:buClr>
                <a:srgbClr val="855D5D">
                  <a:lumMod val="75000"/>
                </a:srgbClr>
              </a:buClr>
            </a:pPr>
            <a:r>
              <a:rPr lang="en-US" b="1" i="1" dirty="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Đặng</a:t>
            </a: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Thị</a:t>
            </a:r>
            <a:r>
              <a:rPr lang="en-US" b="1" i="1" dirty="0" smtClean="0">
                <a:solidFill>
                  <a:srgbClr val="696464"/>
                </a:solidFill>
                <a:latin typeface="Tahoma" pitchFamily="34" charset="0"/>
                <a:ea typeface="Tahoma" pitchFamily="34" charset="0"/>
                <a:cs typeface="Tahoma" pitchFamily="34" charset="0"/>
              </a:rPr>
              <a:t> Kim </a:t>
            </a:r>
            <a:r>
              <a:rPr lang="en-US" b="1" i="1" dirty="0" err="1" smtClean="0">
                <a:solidFill>
                  <a:srgbClr val="696464"/>
                </a:solidFill>
                <a:latin typeface="Tahoma" pitchFamily="34" charset="0"/>
                <a:ea typeface="Tahoma" pitchFamily="34" charset="0"/>
                <a:cs typeface="Tahoma" pitchFamily="34" charset="0"/>
              </a:rPr>
              <a:t>Thủy</a:t>
            </a:r>
            <a:endParaRPr lang="en-US" b="1" i="1" dirty="0">
              <a:solidFill>
                <a:srgbClr val="696464"/>
              </a:solidFill>
              <a:latin typeface="Tahoma" pitchFamily="34" charset="0"/>
              <a:ea typeface="Tahoma" pitchFamily="34" charset="0"/>
              <a:cs typeface="Tahoma" pitchFamily="34" charset="0"/>
            </a:endParaRPr>
          </a:p>
          <a:p>
            <a:pPr>
              <a:buClr>
                <a:srgbClr val="855D5D">
                  <a:lumMod val="75000"/>
                </a:srgbClr>
              </a:buClr>
            </a:pP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Nguyễn</a:t>
            </a:r>
            <a:r>
              <a:rPr lang="en-US" b="1" i="1" dirty="0" smtClean="0">
                <a:solidFill>
                  <a:srgbClr val="696464"/>
                </a:solidFill>
                <a:latin typeface="Tahoma" pitchFamily="34" charset="0"/>
                <a:ea typeface="Tahoma" pitchFamily="34" charset="0"/>
                <a:cs typeface="Tahoma" pitchFamily="34" charset="0"/>
              </a:rPr>
              <a:t> Mai </a:t>
            </a:r>
            <a:r>
              <a:rPr lang="en-US" b="1" i="1" dirty="0" err="1" smtClean="0">
                <a:solidFill>
                  <a:srgbClr val="696464"/>
                </a:solidFill>
                <a:latin typeface="Tahoma" pitchFamily="34" charset="0"/>
                <a:ea typeface="Tahoma" pitchFamily="34" charset="0"/>
                <a:cs typeface="Tahoma" pitchFamily="34" charset="0"/>
              </a:rPr>
              <a:t>Đăng</a:t>
            </a:r>
            <a:r>
              <a:rPr lang="en-US" b="1" i="1" dirty="0" smtClean="0">
                <a:solidFill>
                  <a:srgbClr val="696464"/>
                </a:solidFill>
                <a:latin typeface="Tahoma" pitchFamily="34" charset="0"/>
                <a:ea typeface="Tahoma" pitchFamily="34" charset="0"/>
                <a:cs typeface="Tahoma" pitchFamily="34" charset="0"/>
              </a:rPr>
              <a:t> </a:t>
            </a:r>
            <a:r>
              <a:rPr lang="en-US" b="1" i="1" dirty="0" err="1" smtClean="0">
                <a:solidFill>
                  <a:srgbClr val="696464"/>
                </a:solidFill>
                <a:latin typeface="Tahoma" pitchFamily="34" charset="0"/>
                <a:ea typeface="Tahoma" pitchFamily="34" charset="0"/>
                <a:cs typeface="Tahoma" pitchFamily="34" charset="0"/>
              </a:rPr>
              <a:t>Vy</a:t>
            </a:r>
            <a:endParaRPr lang="en-US" b="1" i="1" dirty="0">
              <a:solidFill>
                <a:srgbClr val="696464"/>
              </a:solidFill>
              <a:latin typeface="Tahoma" pitchFamily="34" charset="0"/>
              <a:ea typeface="Tahoma" pitchFamily="34" charset="0"/>
              <a:cs typeface="Tahom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28600"/>
            <a:ext cx="4807184" cy="1066800"/>
          </a:xfrm>
          <a:prstGeom prst="rect">
            <a:avLst/>
          </a:prstGeom>
        </p:spPr>
      </p:pic>
    </p:spTree>
    <p:extLst>
      <p:ext uri="{BB962C8B-B14F-4D97-AF65-F5344CB8AC3E}">
        <p14:creationId xmlns:p14="http://schemas.microsoft.com/office/powerpoint/2010/main" val="251627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763000" cy="6477000"/>
          </a:xfrm>
        </p:spPr>
        <p:txBody>
          <a:bodyPr>
            <a:normAutofit/>
          </a:bodyPr>
          <a:lstStyle/>
          <a:p>
            <a:pPr marL="0" indent="0">
              <a:buNone/>
            </a:pPr>
            <a:r>
              <a:rPr lang="vi-VN" sz="2000" dirty="0" smtClean="0">
                <a:latin typeface="+mj-lt"/>
              </a:rPr>
              <a:t>• Glucoza kết hợp Insulin dẫn Kali vào trong tế bào, bắt </a:t>
            </a:r>
            <a:endParaRPr lang="en-US" sz="2000" dirty="0" smtClean="0">
              <a:latin typeface="+mj-lt"/>
            </a:endParaRPr>
          </a:p>
          <a:p>
            <a:pPr marL="0" indent="0">
              <a:buNone/>
            </a:pPr>
            <a:r>
              <a:rPr lang="vi-VN" sz="2000" dirty="0" smtClean="0">
                <a:latin typeface="+mj-lt"/>
              </a:rPr>
              <a:t>đầu tác dụng sau khoảng 30 phút. Lượng đưa vào </a:t>
            </a:r>
            <a:endParaRPr lang="en-US" sz="2000" dirty="0" smtClean="0">
              <a:latin typeface="+mj-lt"/>
            </a:endParaRPr>
          </a:p>
          <a:p>
            <a:pPr marL="0" indent="0">
              <a:buNone/>
            </a:pPr>
            <a:r>
              <a:rPr lang="vi-VN" sz="2000" dirty="0" smtClean="0">
                <a:latin typeface="+mj-lt"/>
              </a:rPr>
              <a:t>khoảng 200 – 250 ml </a:t>
            </a:r>
            <a:endParaRPr lang="en-US" sz="2000" dirty="0" smtClean="0">
              <a:latin typeface="+mj-lt"/>
            </a:endParaRPr>
          </a:p>
          <a:p>
            <a:pPr marL="0" indent="0">
              <a:buNone/>
            </a:pPr>
            <a:r>
              <a:rPr lang="vi-VN" sz="2000" dirty="0" smtClean="0">
                <a:latin typeface="+mj-lt"/>
              </a:rPr>
              <a:t>dung dịch glucose 20% có thể giảm được </a:t>
            </a:r>
            <a:endParaRPr lang="en-US" sz="2000" dirty="0" smtClean="0">
              <a:latin typeface="+mj-lt"/>
            </a:endParaRPr>
          </a:p>
          <a:p>
            <a:pPr marL="0" indent="0">
              <a:buNone/>
            </a:pPr>
            <a:r>
              <a:rPr lang="vi-VN" sz="2000" dirty="0" smtClean="0">
                <a:latin typeface="+mj-lt"/>
              </a:rPr>
              <a:t>0,5 mmol/l Kali. Liều insulin sử dụng: 1 UI insulin </a:t>
            </a:r>
            <a:endParaRPr lang="en-US" sz="2000" dirty="0" smtClean="0">
              <a:latin typeface="+mj-lt"/>
            </a:endParaRPr>
          </a:p>
          <a:p>
            <a:pPr marL="0" indent="0">
              <a:buNone/>
            </a:pPr>
            <a:r>
              <a:rPr lang="vi-VN" sz="2000" dirty="0" smtClean="0">
                <a:latin typeface="+mj-lt"/>
              </a:rPr>
              <a:t>actrapid/25ml Glucose 20% </a:t>
            </a:r>
            <a:endParaRPr lang="en-US" sz="2000" dirty="0" smtClean="0">
              <a:latin typeface="+mj-lt"/>
            </a:endParaRPr>
          </a:p>
          <a:p>
            <a:pPr marL="0" indent="0">
              <a:buNone/>
            </a:pPr>
            <a:r>
              <a:rPr lang="vi-VN" sz="2000" dirty="0" smtClean="0">
                <a:latin typeface="+mj-lt"/>
              </a:rPr>
              <a:t>• Truyền hoặc tiêm tĩnh mạch chậm Natribicarbonat</a:t>
            </a:r>
            <a:endParaRPr lang="en-US" sz="2000" dirty="0" smtClean="0">
              <a:latin typeface="+mj-lt"/>
            </a:endParaRPr>
          </a:p>
          <a:p>
            <a:pPr marL="0" indent="0">
              <a:buNone/>
            </a:pPr>
            <a:r>
              <a:rPr lang="vi-VN" sz="2000" dirty="0" smtClean="0">
                <a:latin typeface="+mj-lt"/>
              </a:rPr>
              <a:t> khi có toan </a:t>
            </a:r>
            <a:endParaRPr lang="en-US" sz="2000" dirty="0" smtClean="0">
              <a:latin typeface="+mj-lt"/>
            </a:endParaRPr>
          </a:p>
          <a:p>
            <a:pPr marL="0" indent="0">
              <a:buNone/>
            </a:pPr>
            <a:r>
              <a:rPr lang="vi-VN" sz="2000" dirty="0" smtClean="0">
                <a:latin typeface="+mj-lt"/>
              </a:rPr>
              <a:t>máu để hạn chế Kali đi từ trong tế bào ra ngoài tế </a:t>
            </a:r>
            <a:endParaRPr lang="en-US" sz="2000" dirty="0" smtClean="0">
              <a:latin typeface="+mj-lt"/>
            </a:endParaRPr>
          </a:p>
          <a:p>
            <a:pPr marL="0" indent="0">
              <a:buNone/>
            </a:pPr>
            <a:r>
              <a:rPr lang="vi-VN" sz="2000" dirty="0" smtClean="0">
                <a:latin typeface="+mj-lt"/>
              </a:rPr>
              <a:t>bào. </a:t>
            </a:r>
            <a:endParaRPr lang="en-US" sz="2000" dirty="0" smtClean="0">
              <a:latin typeface="+mj-lt"/>
            </a:endParaRPr>
          </a:p>
          <a:p>
            <a:pPr marL="0" indent="0">
              <a:buNone/>
            </a:pPr>
            <a:r>
              <a:rPr lang="vi-VN" sz="2000" dirty="0" smtClean="0">
                <a:latin typeface="+mj-lt"/>
              </a:rPr>
              <a:t>• Resin trao đổi ion qua niêm mạc ruột: Resincalcio, Resinsodio, Kayexalat cứ mỗi 15 g uống phối hợp với sorbitol có thể giảm 0,5 mmol/l. Thuốc phát huy tác dụng sau 1 giờ. Nếu người bệnh không uống được có thể thụt thuốc qua hậu môn (100ml dịch đẳng trương). </a:t>
            </a:r>
            <a:endParaRPr lang="en-US" sz="2000" dirty="0" smtClean="0">
              <a:latin typeface="+mj-lt"/>
            </a:endParaRPr>
          </a:p>
          <a:p>
            <a:pPr marL="0" indent="0">
              <a:buNone/>
            </a:pPr>
            <a:endParaRPr lang="en-US" sz="2000" dirty="0" smtClean="0">
              <a:latin typeface="+mj-lt"/>
            </a:endParaRPr>
          </a:p>
          <a:p>
            <a:pPr marL="0" indent="0">
              <a:buNone/>
            </a:pPr>
            <a:endParaRPr lang="en-US" sz="2000" dirty="0" smtClean="0">
              <a:latin typeface="+mj-lt"/>
            </a:endParaRPr>
          </a:p>
          <a:p>
            <a:pPr marL="0" indent="0">
              <a:buNone/>
            </a:pPr>
            <a:endParaRPr lang="en-US" sz="2000" dirty="0" smtClean="0">
              <a:latin typeface="+mj-lt"/>
            </a:endParaRPr>
          </a:p>
          <a:p>
            <a:pPr marL="0" indent="0">
              <a:buNone/>
            </a:pPr>
            <a:endParaRPr lang="en-US" sz="2000" dirty="0" smtClean="0">
              <a:latin typeface="+mj-lt"/>
            </a:endParaRPr>
          </a:p>
          <a:p>
            <a:pPr marL="0" indent="0">
              <a:buNone/>
            </a:pPr>
            <a:endParaRPr lang="en-US" sz="2000" dirty="0" smtClean="0">
              <a:latin typeface="+mj-lt"/>
            </a:endParaRPr>
          </a:p>
          <a:p>
            <a:pPr marL="0" indent="0">
              <a:buNone/>
            </a:pPr>
            <a:endParaRPr lang="en-US" sz="2000" dirty="0" smtClean="0">
              <a:latin typeface="+mj-lt"/>
            </a:endParaRPr>
          </a:p>
          <a:p>
            <a:pPr marL="0" indent="0">
              <a:buNone/>
            </a:pPr>
            <a:endParaRPr lang="en-US" sz="2000" dirty="0" smtClean="0">
              <a:latin typeface="+mj-lt"/>
            </a:endParaRPr>
          </a:p>
          <a:p>
            <a:pPr marL="0" indent="0">
              <a:buNone/>
            </a:pPr>
            <a:endParaRPr lang="en-US" sz="2000" dirty="0" smtClean="0">
              <a:latin typeface="+mj-lt"/>
            </a:endParaRPr>
          </a:p>
        </p:txBody>
      </p:sp>
      <p:pic>
        <p:nvPicPr>
          <p:cNvPr id="5" name="Picture 4" descr="alkalinizing-agent-sodium-bicarbonate-4-app-63323002605.jpg"/>
          <p:cNvPicPr>
            <a:picLocks noChangeAspect="1"/>
          </p:cNvPicPr>
          <p:nvPr/>
        </p:nvPicPr>
        <p:blipFill>
          <a:blip r:embed="rId2" cstate="print"/>
          <a:stretch>
            <a:fillRect/>
          </a:stretch>
        </p:blipFill>
        <p:spPr>
          <a:xfrm>
            <a:off x="6172200" y="228600"/>
            <a:ext cx="2743200" cy="3352800"/>
          </a:xfrm>
          <a:prstGeom prst="rect">
            <a:avLst/>
          </a:prstGeom>
        </p:spPr>
      </p:pic>
    </p:spTree>
    <p:extLst>
      <p:ext uri="{BB962C8B-B14F-4D97-AF65-F5344CB8AC3E}">
        <p14:creationId xmlns:p14="http://schemas.microsoft.com/office/powerpoint/2010/main" val="2693508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839200" cy="6400800"/>
          </a:xfrm>
        </p:spPr>
        <p:txBody>
          <a:bodyPr>
            <a:normAutofit/>
          </a:bodyPr>
          <a:lstStyle/>
          <a:p>
            <a:pPr marL="0" indent="0">
              <a:buNone/>
            </a:pPr>
            <a:r>
              <a:rPr lang="vi-VN" sz="2000" dirty="0" smtClean="0">
                <a:latin typeface="+mj-lt"/>
              </a:rPr>
              <a:t>• Lợi tiểu thải nước và Kali. </a:t>
            </a:r>
            <a:endParaRPr lang="en-US" sz="2000" dirty="0" smtClean="0">
              <a:latin typeface="+mj-lt"/>
            </a:endParaRPr>
          </a:p>
          <a:p>
            <a:pPr marL="0" indent="0">
              <a:buNone/>
            </a:pPr>
            <a:r>
              <a:rPr lang="vi-VN" sz="2000" dirty="0" smtClean="0">
                <a:latin typeface="+mj-lt"/>
              </a:rPr>
              <a:t>• Lọc máu cấp: khi điều trị tăng kali máu bằng nội khoa không kết quả và K+ ≥ 6,5 mmol/l. </a:t>
            </a:r>
            <a:endParaRPr lang="en-US" sz="2000" dirty="0" smtClean="0">
              <a:latin typeface="+mj-lt"/>
            </a:endParaRPr>
          </a:p>
          <a:p>
            <a:pPr marL="0" indent="0">
              <a:buNone/>
            </a:pPr>
            <a:r>
              <a:rPr lang="vi-VN" sz="2000" dirty="0" smtClean="0">
                <a:latin typeface="+mj-lt"/>
              </a:rPr>
              <a:t>• Điều trị các rối loạn điện giải khác nếu có. </a:t>
            </a:r>
            <a:endParaRPr lang="en-US" sz="2000" dirty="0" smtClean="0">
              <a:latin typeface="+mj-lt"/>
            </a:endParaRPr>
          </a:p>
          <a:p>
            <a:pPr marL="0" indent="0">
              <a:buNone/>
            </a:pPr>
            <a:r>
              <a:rPr lang="vi-VN" sz="2000" dirty="0" smtClean="0">
                <a:latin typeface="+mj-lt"/>
              </a:rPr>
              <a:t>• Hạn chế tăng Nitơphiprotein máu: </a:t>
            </a:r>
            <a:endParaRPr lang="en-US" sz="2000" dirty="0" smtClean="0">
              <a:latin typeface="+mj-lt"/>
            </a:endParaRPr>
          </a:p>
          <a:p>
            <a:pPr marL="0" indent="0">
              <a:buNone/>
            </a:pPr>
            <a:r>
              <a:rPr lang="vi-VN" sz="2000" dirty="0" smtClean="0">
                <a:latin typeface="+mj-lt"/>
              </a:rPr>
              <a:t>‒ Chế độ ăn giảm đạm. </a:t>
            </a:r>
            <a:endParaRPr lang="en-US" sz="2000" dirty="0" smtClean="0">
              <a:latin typeface="+mj-lt"/>
            </a:endParaRPr>
          </a:p>
          <a:p>
            <a:pPr marL="0" indent="0">
              <a:buNone/>
            </a:pPr>
            <a:r>
              <a:rPr lang="vi-VN" sz="2000" dirty="0" smtClean="0">
                <a:latin typeface="+mj-lt"/>
              </a:rPr>
              <a:t>‒ Loại bỏ ổ nhiễm khuẩn. </a:t>
            </a:r>
            <a:endParaRPr lang="en-US" sz="2000" dirty="0" smtClean="0">
              <a:latin typeface="+mj-lt"/>
            </a:endParaRPr>
          </a:p>
          <a:p>
            <a:pPr marL="0" indent="0">
              <a:buNone/>
            </a:pPr>
            <a:r>
              <a:rPr lang="vi-VN" sz="2000" dirty="0" smtClean="0">
                <a:latin typeface="+mj-lt"/>
              </a:rPr>
              <a:t>• Điều trị chống toan máu nếu có. </a:t>
            </a:r>
            <a:endParaRPr lang="en-US" sz="2000" dirty="0" smtClean="0">
              <a:latin typeface="+mj-lt"/>
            </a:endParaRPr>
          </a:p>
          <a:p>
            <a:pPr marL="0" indent="0">
              <a:buNone/>
            </a:pPr>
            <a:r>
              <a:rPr lang="vi-VN" sz="2000" dirty="0" smtClean="0">
                <a:latin typeface="+mj-lt"/>
              </a:rPr>
              <a:t>• Điều trị các triệu chứng và biến chứng khác nếu có: tăng huyết áp, suy tim. </a:t>
            </a:r>
            <a:endParaRPr lang="en-US" sz="2000" dirty="0" smtClean="0">
              <a:latin typeface="+mj-lt"/>
            </a:endParaRPr>
          </a:p>
          <a:p>
            <a:pPr marL="0" indent="0">
              <a:buNone/>
            </a:pPr>
            <a:r>
              <a:rPr lang="vi-VN" sz="2000" dirty="0" smtClean="0">
                <a:latin typeface="+mj-lt"/>
              </a:rPr>
              <a:t>• Chỉ định lọc máu cấp: </a:t>
            </a:r>
            <a:endParaRPr lang="en-US" sz="2000" dirty="0" smtClean="0">
              <a:latin typeface="+mj-lt"/>
            </a:endParaRPr>
          </a:p>
          <a:p>
            <a:pPr marL="0" indent="0">
              <a:buNone/>
            </a:pPr>
            <a:r>
              <a:rPr lang="vi-VN" sz="2000" dirty="0" smtClean="0">
                <a:latin typeface="+mj-lt"/>
              </a:rPr>
              <a:t>‒ Chỉ định lọc máu cấp cứu nếu không đáp ứng các biện pháp điều trị nội khoa tăng kali máu (K+ máu &gt; 6,5 mmol/l).</a:t>
            </a:r>
            <a:endParaRPr lang="en-US" sz="2000" dirty="0" smtClean="0">
              <a:latin typeface="+mj-lt"/>
            </a:endParaRPr>
          </a:p>
          <a:p>
            <a:pPr marL="0" indent="0">
              <a:buNone/>
            </a:pPr>
            <a:r>
              <a:rPr lang="vi-VN" sz="2000" dirty="0" smtClean="0">
                <a:latin typeface="+mj-lt"/>
              </a:rPr>
              <a:t>‒ Khi có biểu hiện toan máu chuyển hoá rõ pH&lt; 7,2 ( thường khi ure &gt; 30 mmol/l, creatinin &gt; 600 µmol/l). </a:t>
            </a:r>
            <a:endParaRPr lang="en-US" sz="2000" dirty="0" smtClean="0">
              <a:latin typeface="+mj-lt"/>
            </a:endParaRPr>
          </a:p>
          <a:p>
            <a:pPr marL="0" indent="0">
              <a:buNone/>
            </a:pPr>
            <a:r>
              <a:rPr lang="vi-VN" sz="2000" dirty="0" smtClean="0">
                <a:latin typeface="+mj-lt"/>
              </a:rPr>
              <a:t>‒ Thừa dịch nặng gây phù phổi cấp hoặc doạ phù phổi cấp.</a:t>
            </a:r>
            <a:endParaRPr lang="en-US" sz="2000" dirty="0" smtClean="0">
              <a:latin typeface="+mj-lt"/>
              <a:cs typeface="Times New Roman" panose="02020603050405020304" pitchFamily="18" charset="0"/>
            </a:endParaRPr>
          </a:p>
          <a:p>
            <a:pPr>
              <a:buNone/>
            </a:pPr>
            <a:endParaRPr lang="en-US" sz="2000" dirty="0">
              <a:latin typeface="+mj-lt"/>
            </a:endParaRPr>
          </a:p>
        </p:txBody>
      </p:sp>
    </p:spTree>
    <p:extLst>
      <p:ext uri="{BB962C8B-B14F-4D97-AF65-F5344CB8AC3E}">
        <p14:creationId xmlns:p14="http://schemas.microsoft.com/office/powerpoint/2010/main" val="56892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477000"/>
          </a:xfrm>
        </p:spPr>
        <p:txBody>
          <a:bodyPr>
            <a:normAutofit fontScale="85000" lnSpcReduction="10000"/>
          </a:bodyPr>
          <a:lstStyle/>
          <a:p>
            <a:pPr marL="0" indent="0">
              <a:buNone/>
            </a:pPr>
            <a:r>
              <a:rPr lang="en-US" sz="2400" dirty="0" smtClean="0">
                <a:latin typeface="Tahoma" pitchFamily="34" charset="0"/>
                <a:ea typeface="Tahoma" pitchFamily="34" charset="0"/>
                <a:cs typeface="Tahoma" pitchFamily="34" charset="0"/>
              </a:rPr>
              <a:t>5</a:t>
            </a:r>
            <a:r>
              <a:rPr lang="vi-VN" sz="2400" dirty="0" smtClean="0">
                <a:latin typeface="Tahoma" pitchFamily="34" charset="0"/>
                <a:ea typeface="Tahoma" pitchFamily="34" charset="0"/>
                <a:cs typeface="Tahoma" pitchFamily="34" charset="0"/>
              </a:rPr>
              <a:t>.2.3 Giai đoạn đái trở lại </a:t>
            </a:r>
            <a:endParaRPr lang="en-US" sz="2400" dirty="0" smtClean="0">
              <a:latin typeface="Tahoma" pitchFamily="34" charset="0"/>
              <a:ea typeface="Tahoma" pitchFamily="34" charset="0"/>
              <a:cs typeface="Tahoma" pitchFamily="34" charset="0"/>
            </a:endParaRPr>
          </a:p>
          <a:p>
            <a:pPr marL="0" indent="0">
              <a:buNone/>
            </a:pPr>
            <a:r>
              <a:rPr lang="vi-VN" sz="2400" dirty="0" smtClean="0">
                <a:latin typeface="Tahoma" pitchFamily="34" charset="0"/>
                <a:ea typeface="Tahoma" pitchFamily="34" charset="0"/>
                <a:cs typeface="Tahoma" pitchFamily="34" charset="0"/>
              </a:rPr>
              <a:t>• Chủ yếu là cân bằng nước điện giải. Cần đo chính xác lượng nước tiểu 24h và theo dõi sát điện giải máu để kịp thời điều chỉnh. </a:t>
            </a:r>
            <a:endParaRPr lang="en-US" sz="2400" dirty="0" smtClean="0">
              <a:latin typeface="Tahoma" pitchFamily="34" charset="0"/>
              <a:ea typeface="Tahoma" pitchFamily="34" charset="0"/>
              <a:cs typeface="Tahoma" pitchFamily="34" charset="0"/>
            </a:endParaRPr>
          </a:p>
          <a:p>
            <a:pPr marL="0" indent="0">
              <a:buNone/>
            </a:pPr>
            <a:r>
              <a:rPr lang="vi-VN" sz="2400" dirty="0" smtClean="0">
                <a:latin typeface="Tahoma" pitchFamily="34" charset="0"/>
                <a:ea typeface="Tahoma" pitchFamily="34" charset="0"/>
                <a:cs typeface="Tahoma" pitchFamily="34" charset="0"/>
              </a:rPr>
              <a:t>• Khi tiểu &gt; 3 lít/24h nên bù dịch bằng đường truyền tĩnh mạch, lượng dịch bù tu</a:t>
            </a:r>
            <a:r>
              <a:rPr lang="en-US" sz="2400" dirty="0" smtClean="0">
                <a:latin typeface="Tahoma" pitchFamily="34" charset="0"/>
                <a:ea typeface="Tahoma" pitchFamily="34" charset="0"/>
                <a:cs typeface="Tahoma" pitchFamily="34" charset="0"/>
              </a:rPr>
              <a:t>ỳ</a:t>
            </a:r>
            <a:r>
              <a:rPr lang="vi-VN" sz="2400" dirty="0" smtClean="0">
                <a:latin typeface="Tahoma" pitchFamily="34" charset="0"/>
                <a:ea typeface="Tahoma" pitchFamily="34" charset="0"/>
                <a:cs typeface="Tahoma" pitchFamily="34" charset="0"/>
              </a:rPr>
              <a:t> thuộc vào lượng nước tiểu. chú </a:t>
            </a:r>
            <a:r>
              <a:rPr lang="en-US" sz="2400" dirty="0" smtClean="0">
                <a:latin typeface="Tahoma" pitchFamily="34" charset="0"/>
                <a:ea typeface="Tahoma" pitchFamily="34" charset="0"/>
                <a:cs typeface="Tahoma" pitchFamily="34" charset="0"/>
              </a:rPr>
              <a:t>ý</a:t>
            </a:r>
            <a:r>
              <a:rPr lang="vi-VN" sz="2400" dirty="0" smtClean="0">
                <a:latin typeface="Tahoma" pitchFamily="34" charset="0"/>
                <a:ea typeface="Tahoma" pitchFamily="34" charset="0"/>
                <a:cs typeface="Tahoma" pitchFamily="34" charset="0"/>
              </a:rPr>
              <a:t> bù đủ cả điện giải. </a:t>
            </a:r>
            <a:endParaRPr lang="en-US" sz="2400" dirty="0" smtClean="0">
              <a:latin typeface="Tahoma" pitchFamily="34" charset="0"/>
              <a:ea typeface="Tahoma" pitchFamily="34" charset="0"/>
              <a:cs typeface="Tahoma" pitchFamily="34" charset="0"/>
            </a:endParaRPr>
          </a:p>
          <a:p>
            <a:pPr marL="0" indent="0">
              <a:buNone/>
            </a:pPr>
            <a:r>
              <a:rPr lang="vi-VN" sz="2400" dirty="0" smtClean="0">
                <a:latin typeface="Tahoma" pitchFamily="34" charset="0"/>
                <a:ea typeface="Tahoma" pitchFamily="34" charset="0"/>
                <a:cs typeface="Tahoma" pitchFamily="34" charset="0"/>
              </a:rPr>
              <a:t>• Khi tiểu &lt; 3 lít/24h, không có rối loạn điện giải nặng: cho uống Orezol. </a:t>
            </a:r>
            <a:endParaRPr lang="en-US" sz="2400" dirty="0" smtClean="0">
              <a:latin typeface="Tahoma" pitchFamily="34" charset="0"/>
              <a:ea typeface="Tahoma" pitchFamily="34" charset="0"/>
              <a:cs typeface="Tahoma" pitchFamily="34" charset="0"/>
            </a:endParaRPr>
          </a:p>
          <a:p>
            <a:pPr marL="0" indent="0">
              <a:buNone/>
            </a:pPr>
            <a:endParaRPr lang="en-US" sz="2400" dirty="0" smtClean="0">
              <a:latin typeface="Tahoma" pitchFamily="34" charset="0"/>
              <a:ea typeface="Tahoma" pitchFamily="34" charset="0"/>
              <a:cs typeface="Tahoma" pitchFamily="34" charset="0"/>
            </a:endParaRPr>
          </a:p>
          <a:p>
            <a:pPr marL="0" indent="0">
              <a:buNone/>
            </a:pPr>
            <a:endParaRPr lang="en-US" sz="2400" dirty="0" smtClean="0">
              <a:latin typeface="Tahoma" pitchFamily="34" charset="0"/>
              <a:ea typeface="Tahoma" pitchFamily="34" charset="0"/>
              <a:cs typeface="Tahoma" pitchFamily="34" charset="0"/>
            </a:endParaRPr>
          </a:p>
          <a:p>
            <a:pPr marL="0" indent="0">
              <a:buNone/>
            </a:pPr>
            <a:endParaRPr lang="en-US" sz="2400" dirty="0" smtClean="0">
              <a:latin typeface="Tahoma" pitchFamily="34" charset="0"/>
              <a:ea typeface="Tahoma" pitchFamily="34" charset="0"/>
              <a:cs typeface="Tahoma" pitchFamily="34" charset="0"/>
            </a:endParaRPr>
          </a:p>
          <a:p>
            <a:pPr marL="0" indent="0">
              <a:buNone/>
            </a:pPr>
            <a:endParaRPr lang="en-US" sz="2400" dirty="0" smtClean="0">
              <a:latin typeface="Tahoma" pitchFamily="34" charset="0"/>
              <a:ea typeface="Tahoma" pitchFamily="34" charset="0"/>
              <a:cs typeface="Tahoma" pitchFamily="34" charset="0"/>
            </a:endParaRPr>
          </a:p>
          <a:p>
            <a:pPr marL="0" indent="0">
              <a:buNone/>
            </a:pPr>
            <a:endParaRPr lang="en-US" sz="2400" dirty="0" smtClean="0">
              <a:latin typeface="Tahoma" pitchFamily="34" charset="0"/>
              <a:ea typeface="Tahoma" pitchFamily="34" charset="0"/>
              <a:cs typeface="Tahoma" pitchFamily="34" charset="0"/>
            </a:endParaRPr>
          </a:p>
          <a:p>
            <a:pPr marL="0" indent="0">
              <a:buNone/>
            </a:pPr>
            <a:endParaRPr lang="en-US" sz="2400" dirty="0" smtClean="0">
              <a:latin typeface="Tahoma" pitchFamily="34" charset="0"/>
              <a:ea typeface="Tahoma" pitchFamily="34" charset="0"/>
              <a:cs typeface="Tahoma" pitchFamily="34" charset="0"/>
            </a:endParaRPr>
          </a:p>
          <a:p>
            <a:pPr marL="0" indent="0">
              <a:buNone/>
            </a:pPr>
            <a:endParaRPr lang="en-US" sz="2400" dirty="0" smtClean="0">
              <a:latin typeface="Tahoma" pitchFamily="34" charset="0"/>
              <a:ea typeface="Tahoma" pitchFamily="34" charset="0"/>
              <a:cs typeface="Tahoma" pitchFamily="34" charset="0"/>
            </a:endParaRPr>
          </a:p>
          <a:p>
            <a:pPr marL="0" indent="0">
              <a:buNone/>
            </a:pPr>
            <a:endParaRPr lang="en-US" sz="2400" dirty="0" smtClean="0">
              <a:latin typeface="Tahoma" pitchFamily="34" charset="0"/>
              <a:ea typeface="Tahoma" pitchFamily="34" charset="0"/>
              <a:cs typeface="Tahoma" pitchFamily="34" charset="0"/>
            </a:endParaRPr>
          </a:p>
          <a:p>
            <a:pPr marL="0" indent="0">
              <a:buNone/>
            </a:pPr>
            <a:endParaRPr lang="en-US" sz="2400" dirty="0" smtClean="0">
              <a:latin typeface="Tahoma" pitchFamily="34" charset="0"/>
              <a:ea typeface="Tahoma" pitchFamily="34" charset="0"/>
              <a:cs typeface="Tahoma" pitchFamily="34" charset="0"/>
            </a:endParaRPr>
          </a:p>
          <a:p>
            <a:pPr marL="0" indent="0">
              <a:buNone/>
            </a:pPr>
            <a:endParaRPr lang="en-US" sz="2400" dirty="0" smtClean="0">
              <a:latin typeface="Tahoma" pitchFamily="34" charset="0"/>
              <a:ea typeface="Tahoma" pitchFamily="34" charset="0"/>
              <a:cs typeface="Tahoma" pitchFamily="34" charset="0"/>
            </a:endParaRPr>
          </a:p>
          <a:p>
            <a:pPr marL="0" indent="0">
              <a:buNone/>
            </a:pPr>
            <a:r>
              <a:rPr lang="vi-VN" sz="2400" dirty="0" smtClean="0">
                <a:latin typeface="Tahoma" pitchFamily="34" charset="0"/>
                <a:ea typeface="Tahoma" pitchFamily="34" charset="0"/>
                <a:cs typeface="Tahoma" pitchFamily="34" charset="0"/>
              </a:rPr>
              <a:t>• Sau khoảng 5 ngày nếu người bệnh vẫn tiểu nhiều cũng hạn chế lượng dịch truyền và uống vì thận đã bắt đầu phục hồi chức năng cô đặc. Theo dõi sát nước tiểu 24h để có thái độ bù dịch thích hợp </a:t>
            </a:r>
            <a:endParaRPr lang="en-US" sz="2400" dirty="0">
              <a:latin typeface="Tahoma" pitchFamily="34" charset="0"/>
              <a:ea typeface="Tahoma" pitchFamily="34" charset="0"/>
              <a:cs typeface="Tahoma" pitchFamily="34" charset="0"/>
            </a:endParaRPr>
          </a:p>
        </p:txBody>
      </p:sp>
      <p:pic>
        <p:nvPicPr>
          <p:cNvPr id="5" name="Picture 4" descr="Oresol.png"/>
          <p:cNvPicPr>
            <a:picLocks noChangeAspect="1"/>
          </p:cNvPicPr>
          <p:nvPr/>
        </p:nvPicPr>
        <p:blipFill>
          <a:blip r:embed="rId3" cstate="print"/>
          <a:stretch>
            <a:fillRect/>
          </a:stretch>
        </p:blipFill>
        <p:spPr>
          <a:xfrm>
            <a:off x="2286000" y="2057399"/>
            <a:ext cx="4191000" cy="3031787"/>
          </a:xfrm>
          <a:prstGeom prst="rect">
            <a:avLst/>
          </a:prstGeom>
        </p:spPr>
      </p:pic>
    </p:spTree>
    <p:extLst>
      <p:ext uri="{BB962C8B-B14F-4D97-AF65-F5344CB8AC3E}">
        <p14:creationId xmlns:p14="http://schemas.microsoft.com/office/powerpoint/2010/main" val="314239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92157"/>
            <a:ext cx="8839200" cy="6513443"/>
          </a:xfrm>
        </p:spPr>
        <p:txBody>
          <a:bodyPr>
            <a:normAutofit/>
          </a:bodyPr>
          <a:lstStyle/>
          <a:p>
            <a:pPr marL="0" indent="0">
              <a:buClrTx/>
              <a:buNone/>
            </a:pPr>
            <a:r>
              <a:rPr lang="en-US" sz="2000" dirty="0" smtClean="0">
                <a:latin typeface="Tahoma" pitchFamily="34" charset="0"/>
                <a:ea typeface="Tahoma" pitchFamily="34" charset="0"/>
                <a:cs typeface="Tahoma" pitchFamily="34" charset="0"/>
              </a:rPr>
              <a:t>5</a:t>
            </a:r>
            <a:r>
              <a:rPr lang="vi-VN" sz="2000" dirty="0" smtClean="0">
                <a:latin typeface="Tahoma" pitchFamily="34" charset="0"/>
                <a:ea typeface="Tahoma" pitchFamily="34" charset="0"/>
                <a:cs typeface="Tahoma" pitchFamily="34" charset="0"/>
              </a:rPr>
              <a:t>.2.4 Giai đoạn phục hồi chức năng: </a:t>
            </a:r>
            <a:endParaRPr lang="en-US" sz="2000" dirty="0" smtClean="0">
              <a:latin typeface="Tahoma" pitchFamily="34" charset="0"/>
              <a:ea typeface="Tahoma" pitchFamily="34" charset="0"/>
              <a:cs typeface="Tahoma" pitchFamily="34" charset="0"/>
            </a:endParaRPr>
          </a:p>
          <a:p>
            <a:pPr marL="0" indent="0">
              <a:buClrTx/>
              <a:buNone/>
            </a:pPr>
            <a:r>
              <a:rPr lang="vi-VN" sz="2000" dirty="0" smtClean="0">
                <a:latin typeface="Tahoma" pitchFamily="34" charset="0"/>
                <a:ea typeface="Tahoma" pitchFamily="34" charset="0"/>
                <a:cs typeface="Tahoma" pitchFamily="34" charset="0"/>
              </a:rPr>
              <a:t>• Vẫn cần chú </a:t>
            </a:r>
            <a:r>
              <a:rPr lang="en-US" sz="2000" dirty="0" smtClean="0">
                <a:latin typeface="Tahoma" pitchFamily="34" charset="0"/>
                <a:ea typeface="Tahoma" pitchFamily="34" charset="0"/>
                <a:cs typeface="Tahoma" pitchFamily="34" charset="0"/>
              </a:rPr>
              <a:t>ý</a:t>
            </a:r>
            <a:r>
              <a:rPr lang="vi-VN" sz="2000" dirty="0" smtClean="0">
                <a:latin typeface="Tahoma" pitchFamily="34" charset="0"/>
                <a:ea typeface="Tahoma" pitchFamily="34" charset="0"/>
                <a:cs typeface="Tahoma" pitchFamily="34" charset="0"/>
              </a:rPr>
              <a:t> công tác điều dưỡng: chế độ ăn cần tăng đạm khi ure máu đã về mức bình thường. </a:t>
            </a:r>
            <a:endParaRPr lang="en-US" sz="2000" dirty="0" smtClean="0">
              <a:latin typeface="Tahoma" pitchFamily="34" charset="0"/>
              <a:ea typeface="Tahoma" pitchFamily="34" charset="0"/>
              <a:cs typeface="Tahoma" pitchFamily="34" charset="0"/>
            </a:endParaRPr>
          </a:p>
          <a:p>
            <a:pPr marL="0" indent="0">
              <a:buClrTx/>
              <a:buNone/>
            </a:pPr>
            <a:r>
              <a:rPr lang="vi-VN" sz="2000" dirty="0" smtClean="0">
                <a:latin typeface="Tahoma" pitchFamily="34" charset="0"/>
                <a:ea typeface="Tahoma" pitchFamily="34" charset="0"/>
                <a:cs typeface="Tahoma" pitchFamily="34" charset="0"/>
              </a:rPr>
              <a:t>• Theo dõi định k</a:t>
            </a:r>
            <a:r>
              <a:rPr lang="en-US" sz="2000" dirty="0" smtClean="0">
                <a:latin typeface="Tahoma" pitchFamily="34" charset="0"/>
                <a:ea typeface="Tahoma" pitchFamily="34" charset="0"/>
                <a:cs typeface="Tahoma" pitchFamily="34" charset="0"/>
              </a:rPr>
              <a:t>ỳ</a:t>
            </a:r>
            <a:r>
              <a:rPr lang="vi-VN" sz="2000" dirty="0" smtClean="0">
                <a:latin typeface="Tahoma" pitchFamily="34" charset="0"/>
                <a:ea typeface="Tahoma" pitchFamily="34" charset="0"/>
                <a:cs typeface="Tahoma" pitchFamily="34" charset="0"/>
              </a:rPr>
              <a:t> theo chỉ dẫn thầy thuốc. </a:t>
            </a:r>
            <a:endParaRPr lang="en-US" sz="2000" dirty="0" smtClean="0">
              <a:latin typeface="Tahoma" pitchFamily="34" charset="0"/>
              <a:ea typeface="Tahoma" pitchFamily="34" charset="0"/>
              <a:cs typeface="Tahoma" pitchFamily="34" charset="0"/>
            </a:endParaRPr>
          </a:p>
          <a:p>
            <a:pPr marL="0" indent="0">
              <a:buClrTx/>
              <a:buNone/>
            </a:pPr>
            <a:r>
              <a:rPr lang="vi-VN" sz="2000" dirty="0" smtClean="0">
                <a:latin typeface="Tahoma" pitchFamily="34" charset="0"/>
                <a:ea typeface="Tahoma" pitchFamily="34" charset="0"/>
                <a:cs typeface="Tahoma" pitchFamily="34" charset="0"/>
              </a:rPr>
              <a:t>• Tiếp tục điều trị nguyên nhân nếu có. Chú </a:t>
            </a:r>
            <a:r>
              <a:rPr lang="en-US" sz="2000" dirty="0" smtClean="0">
                <a:latin typeface="Tahoma" pitchFamily="34" charset="0"/>
                <a:ea typeface="Tahoma" pitchFamily="34" charset="0"/>
                <a:cs typeface="Tahoma" pitchFamily="34" charset="0"/>
              </a:rPr>
              <a:t>ý</a:t>
            </a:r>
            <a:r>
              <a:rPr lang="vi-VN" sz="2000" dirty="0" smtClean="0">
                <a:latin typeface="Tahoma" pitchFamily="34" charset="0"/>
                <a:ea typeface="Tahoma" pitchFamily="34" charset="0"/>
                <a:cs typeface="Tahoma" pitchFamily="34" charset="0"/>
              </a:rPr>
              <a:t> các nguyên nhân có thể dẫn đến suy thận mạn tính ( bệnh l</a:t>
            </a:r>
            <a:r>
              <a:rPr lang="en-US" sz="2000" dirty="0" smtClean="0">
                <a:latin typeface="Tahoma" pitchFamily="34" charset="0"/>
                <a:ea typeface="Tahoma" pitchFamily="34" charset="0"/>
                <a:cs typeface="Tahoma" pitchFamily="34" charset="0"/>
              </a:rPr>
              <a:t>ý </a:t>
            </a:r>
            <a:r>
              <a:rPr lang="vi-VN" sz="2000" dirty="0" smtClean="0">
                <a:latin typeface="Tahoma" pitchFamily="34" charset="0"/>
                <a:ea typeface="Tahoma" pitchFamily="34" charset="0"/>
                <a:cs typeface="Tahoma" pitchFamily="34" charset="0"/>
              </a:rPr>
              <a:t>cầu thận, bệnh l</a:t>
            </a:r>
            <a:r>
              <a:rPr lang="en-US" sz="2000" dirty="0" smtClean="0">
                <a:latin typeface="Tahoma" pitchFamily="34" charset="0"/>
                <a:ea typeface="Tahoma" pitchFamily="34" charset="0"/>
                <a:cs typeface="Tahoma" pitchFamily="34" charset="0"/>
              </a:rPr>
              <a:t>ý</a:t>
            </a:r>
            <a:r>
              <a:rPr lang="vi-VN" sz="2000" dirty="0" smtClean="0">
                <a:latin typeface="Tahoma" pitchFamily="34" charset="0"/>
                <a:ea typeface="Tahoma" pitchFamily="34" charset="0"/>
                <a:cs typeface="Tahoma" pitchFamily="34" charset="0"/>
              </a:rPr>
              <a:t> kẽ thận, …)</a:t>
            </a:r>
            <a:endParaRPr lang="en-US"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21948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0"/>
            <a:ext cx="11781497" cy="6858000"/>
          </a:xfrm>
          <a:prstGeom prst="rect">
            <a:avLst/>
          </a:prstGeom>
        </p:spPr>
      </p:pic>
    </p:spTree>
    <p:extLst>
      <p:ext uri="{BB962C8B-B14F-4D97-AF65-F5344CB8AC3E}">
        <p14:creationId xmlns:p14="http://schemas.microsoft.com/office/powerpoint/2010/main" val="2388939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3048000" cy="5181600"/>
          </a:xfrm>
        </p:spPr>
        <p:txBody>
          <a:bodyPr>
            <a:normAutofit/>
          </a:bodyPr>
          <a:lstStyle/>
          <a:p>
            <a:pPr marL="0" indent="0">
              <a:buNone/>
            </a:pPr>
            <a:r>
              <a:rPr lang="en-US" sz="2000" dirty="0" smtClean="0">
                <a:latin typeface="Tahoma" pitchFamily="34" charset="0"/>
                <a:ea typeface="Tahoma" pitchFamily="34" charset="0"/>
                <a:cs typeface="Tahoma" pitchFamily="34" charset="0"/>
              </a:rPr>
              <a:t>1.   </a:t>
            </a:r>
            <a:r>
              <a:rPr lang="en-US" sz="2000" dirty="0" err="1" smtClean="0">
                <a:latin typeface="Tahoma" pitchFamily="34" charset="0"/>
                <a:ea typeface="Tahoma" pitchFamily="34" charset="0"/>
                <a:cs typeface="Tahoma" pitchFamily="34" charset="0"/>
              </a:rPr>
              <a:t>Định</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nghĩa</a:t>
            </a:r>
            <a:r>
              <a:rPr lang="en-US" sz="2000" dirty="0" smtClean="0">
                <a:latin typeface="Tahoma" pitchFamily="34" charset="0"/>
                <a:ea typeface="Tahoma" pitchFamily="34" charset="0"/>
                <a:cs typeface="Tahoma" pitchFamily="34" charset="0"/>
              </a:rPr>
              <a:t>:</a:t>
            </a:r>
          </a:p>
          <a:p>
            <a:pPr marL="0" indent="0">
              <a:buClrTx/>
              <a:buFont typeface="Arial" pitchFamily="34" charset="0"/>
              <a:buChar char="•"/>
            </a:pPr>
            <a:r>
              <a:rPr lang="en-US" sz="2000" dirty="0" smtClean="0">
                <a:latin typeface="Tahoma" pitchFamily="34" charset="0"/>
                <a:ea typeface="Tahoma" pitchFamily="34" charset="0"/>
                <a:cs typeface="Tahoma" pitchFamily="34" charset="0"/>
              </a:rPr>
              <a:t> </a:t>
            </a:r>
            <a:r>
              <a:rPr lang="vi-VN" sz="2000" dirty="0" smtClean="0">
                <a:latin typeface="Tahoma" pitchFamily="34" charset="0"/>
                <a:ea typeface="Tahoma" pitchFamily="34" charset="0"/>
                <a:cs typeface="Tahoma" pitchFamily="34" charset="0"/>
              </a:rPr>
              <a:t>Suy thận cấp là hội chứng gây ra bởi nhiều nguyên nhân, có thể là nguyên nhân ngoài thận hoặc tại thận, làm suy sụp và mất chức năng tạm thời, cấp tính của cả hai thận, do ngừng hoặc suy giảm nhanh chóng mức lọc cầu thận.</a:t>
            </a:r>
            <a:endParaRPr lang="en-US" sz="2000" dirty="0">
              <a:latin typeface="Tahoma" pitchFamily="34" charset="0"/>
              <a:ea typeface="Tahoma" pitchFamily="34" charset="0"/>
              <a:cs typeface="Tahoma" pitchFamily="34" charset="0"/>
            </a:endParaRPr>
          </a:p>
        </p:txBody>
      </p:sp>
      <p:sp>
        <p:nvSpPr>
          <p:cNvPr id="6" name="Content Placeholder 2"/>
          <p:cNvSpPr txBox="1">
            <a:spLocks/>
          </p:cNvSpPr>
          <p:nvPr/>
        </p:nvSpPr>
        <p:spPr>
          <a:xfrm>
            <a:off x="228600" y="3962400"/>
            <a:ext cx="8458200" cy="25908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Tx/>
            </a:pPr>
            <a:r>
              <a:rPr lang="en-US" sz="2000" dirty="0" smtClean="0">
                <a:solidFill>
                  <a:prstClr val="black"/>
                </a:solidFill>
                <a:latin typeface="Tahoma" pitchFamily="34" charset="0"/>
                <a:ea typeface="Tahoma" pitchFamily="34" charset="0"/>
                <a:cs typeface="Tahoma" pitchFamily="34" charset="0"/>
              </a:rPr>
              <a:t> </a:t>
            </a:r>
            <a:r>
              <a:rPr lang="vi-VN" sz="2000" dirty="0" smtClean="0">
                <a:solidFill>
                  <a:prstClr val="black"/>
                </a:solidFill>
                <a:latin typeface="Tahoma" pitchFamily="34" charset="0"/>
                <a:ea typeface="Tahoma" pitchFamily="34" charset="0"/>
                <a:cs typeface="Tahoma" pitchFamily="34" charset="0"/>
              </a:rPr>
              <a:t>Biểu hiện lâm sàng là thiểu niệu hoặc vô niệu xảy ra cấp tính, tiếp theo là tăng nitơ phiprotein trong máu, rối loạn cân bằng nước điện giải, rối loạn cân bằng kiềm toan, phù và tăng huyết áp.</a:t>
            </a:r>
            <a:endParaRPr lang="en-US" sz="2000" dirty="0" smtClean="0">
              <a:solidFill>
                <a:prstClr val="black"/>
              </a:solidFill>
              <a:latin typeface="Tahoma" pitchFamily="34" charset="0"/>
              <a:ea typeface="Tahoma" pitchFamily="34" charset="0"/>
              <a:cs typeface="Tahoma" pitchFamily="34" charset="0"/>
            </a:endParaRPr>
          </a:p>
          <a:p>
            <a:pPr marL="0" indent="0">
              <a:buClrTx/>
            </a:pPr>
            <a:r>
              <a:rPr lang="en-US" sz="2000" dirty="0" smtClean="0">
                <a:solidFill>
                  <a:prstClr val="black"/>
                </a:solidFill>
                <a:latin typeface="Tahoma" pitchFamily="34" charset="0"/>
                <a:ea typeface="Tahoma" pitchFamily="34" charset="0"/>
                <a:cs typeface="Tahoma" pitchFamily="34" charset="0"/>
              </a:rPr>
              <a:t> </a:t>
            </a:r>
            <a:r>
              <a:rPr lang="vi-VN" sz="2000" dirty="0" smtClean="0">
                <a:solidFill>
                  <a:prstClr val="black"/>
                </a:solidFill>
                <a:latin typeface="Tahoma" pitchFamily="34" charset="0"/>
                <a:ea typeface="Tahoma" pitchFamily="34" charset="0"/>
                <a:cs typeface="Tahoma" pitchFamily="34" charset="0"/>
              </a:rPr>
              <a:t>Suy thận cấp có tỉ lệ từ vong cao, nhưng nếu được chẩn đoán và điều trị kịp thời thì chức năng thận có thể hồi phục hoàn toàn hoặc gần hoàn toàn.</a:t>
            </a:r>
            <a:endParaRPr lang="en-US" sz="2000" dirty="0">
              <a:solidFill>
                <a:prstClr val="black"/>
              </a:solidFill>
              <a:latin typeface="Tahoma" pitchFamily="34" charset="0"/>
              <a:ea typeface="Tahoma" pitchFamily="34" charset="0"/>
              <a:cs typeface="Tahoma" pitchFamily="34" charset="0"/>
            </a:endParaRPr>
          </a:p>
        </p:txBody>
      </p:sp>
      <p:pic>
        <p:nvPicPr>
          <p:cNvPr id="8" name="Picture 7" descr="suy -than-cap copy.jpg"/>
          <p:cNvPicPr>
            <a:picLocks noChangeAspect="1"/>
          </p:cNvPicPr>
          <p:nvPr/>
        </p:nvPicPr>
        <p:blipFill>
          <a:blip r:embed="rId2" cstate="print"/>
          <a:stretch>
            <a:fillRect/>
          </a:stretch>
        </p:blipFill>
        <p:spPr>
          <a:xfrm>
            <a:off x="3124200" y="152400"/>
            <a:ext cx="5816600" cy="3810000"/>
          </a:xfrm>
          <a:prstGeom prst="rect">
            <a:avLst/>
          </a:prstGeom>
        </p:spPr>
      </p:pic>
    </p:spTree>
    <p:extLst>
      <p:ext uri="{BB962C8B-B14F-4D97-AF65-F5344CB8AC3E}">
        <p14:creationId xmlns:p14="http://schemas.microsoft.com/office/powerpoint/2010/main" val="603601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382000" cy="6400800"/>
          </a:xfrm>
        </p:spPr>
        <p:txBody>
          <a:bodyPr>
            <a:normAutofit/>
          </a:bodyPr>
          <a:lstStyle/>
          <a:p>
            <a:pPr marL="0" indent="0">
              <a:buClrTx/>
              <a:buNone/>
            </a:pPr>
            <a:r>
              <a:rPr lang="en-US" sz="2000" dirty="0" smtClean="0">
                <a:latin typeface="Tahoma" pitchFamily="34" charset="0"/>
                <a:ea typeface="Tahoma" pitchFamily="34" charset="0"/>
                <a:cs typeface="Tahoma" pitchFamily="34" charset="0"/>
              </a:rPr>
              <a:t>2. Nguyên nhân và phân loại </a:t>
            </a:r>
          </a:p>
          <a:p>
            <a:pPr marL="457200" indent="-457200">
              <a:buClrTx/>
              <a:buNone/>
            </a:pPr>
            <a:r>
              <a:rPr lang="en-US" sz="2000" dirty="0" smtClean="0">
                <a:latin typeface="Tahoma" pitchFamily="34" charset="0"/>
                <a:ea typeface="Tahoma" pitchFamily="34" charset="0"/>
                <a:cs typeface="Tahoma" pitchFamily="34" charset="0"/>
              </a:rPr>
              <a:t>2.1 Nguyên nhân trước thận:</a:t>
            </a:r>
          </a:p>
          <a:p>
            <a:pPr marL="0" indent="0">
              <a:buClrTx/>
            </a:pPr>
            <a:r>
              <a:rPr lang="en-US" sz="2000" dirty="0" smtClean="0">
                <a:latin typeface="Tahoma" pitchFamily="34" charset="0"/>
                <a:ea typeface="Tahoma" pitchFamily="34" charset="0"/>
                <a:cs typeface="Tahoma" pitchFamily="34" charset="0"/>
              </a:rPr>
              <a:t> </a:t>
            </a:r>
            <a:r>
              <a:rPr lang="vi-VN" sz="2000" dirty="0" smtClean="0">
                <a:latin typeface="Tahoma" pitchFamily="34" charset="0"/>
                <a:ea typeface="Tahoma" pitchFamily="34" charset="0"/>
                <a:cs typeface="Tahoma" pitchFamily="34" charset="0"/>
              </a:rPr>
              <a:t>Nguyên nhân trước thận bao gồm mọi nguyên nhân gây giảm</a:t>
            </a:r>
            <a:r>
              <a:rPr lang="en-US" sz="2000" dirty="0" smtClean="0">
                <a:latin typeface="Tahoma" pitchFamily="34" charset="0"/>
                <a:ea typeface="Tahoma" pitchFamily="34" charset="0"/>
                <a:cs typeface="Tahoma" pitchFamily="34" charset="0"/>
              </a:rPr>
              <a:t> </a:t>
            </a:r>
            <a:r>
              <a:rPr lang="vi-VN" sz="2000" dirty="0" smtClean="0">
                <a:latin typeface="Tahoma" pitchFamily="34" charset="0"/>
                <a:ea typeface="Tahoma" pitchFamily="34" charset="0"/>
                <a:cs typeface="Tahoma" pitchFamily="34" charset="0"/>
              </a:rPr>
              <a:t>dòng máu hiệu dụng tới thận, dẫn tới giảm áp lực lọc cầu thận và gây ra thiểu niệu hoặc vô niệu</a:t>
            </a:r>
            <a:r>
              <a:rPr lang="en-US" sz="2000" dirty="0" smtClean="0">
                <a:latin typeface="Tahoma" pitchFamily="34" charset="0"/>
                <a:ea typeface="Tahoma" pitchFamily="34" charset="0"/>
                <a:cs typeface="Tahoma" pitchFamily="34" charset="0"/>
              </a:rPr>
              <a:t>; các nguyên nhân gây sốc; </a:t>
            </a:r>
            <a:r>
              <a:rPr lang="vi-VN" sz="2000" dirty="0" smtClean="0">
                <a:latin typeface="Tahoma" pitchFamily="34" charset="0"/>
                <a:ea typeface="Tahoma" pitchFamily="34" charset="0"/>
                <a:cs typeface="Tahoma" pitchFamily="34" charset="0"/>
              </a:rPr>
              <a:t>Các nguyên nhân gây giảm khối lượng tuần hoàn khác: giảm áp lực keo trong hội chứng thận hư, xơ gan mất bù, thiểu dưỡng.</a:t>
            </a:r>
            <a:endParaRPr lang="en-US" sz="2000" dirty="0" smtClean="0">
              <a:latin typeface="Tahoma" pitchFamily="34" charset="0"/>
              <a:ea typeface="Tahoma" pitchFamily="34" charset="0"/>
              <a:cs typeface="Tahoma" pitchFamily="34" charset="0"/>
            </a:endParaRPr>
          </a:p>
          <a:p>
            <a:pPr marL="0" indent="0">
              <a:buClrTx/>
              <a:buNone/>
            </a:pPr>
            <a:r>
              <a:rPr lang="en-US" sz="2000" dirty="0" smtClean="0">
                <a:latin typeface="Tahoma" pitchFamily="34" charset="0"/>
                <a:ea typeface="Tahoma" pitchFamily="34" charset="0"/>
                <a:cs typeface="Tahoma" pitchFamily="34" charset="0"/>
              </a:rPr>
              <a:t>2.2 Nguyên nhân tại thận:</a:t>
            </a:r>
          </a:p>
          <a:p>
            <a:pPr marL="0" indent="0">
              <a:buClrTx/>
            </a:pPr>
            <a:r>
              <a:rPr lang="en-US" sz="2000" dirty="0" smtClean="0">
                <a:latin typeface="Tahoma" pitchFamily="34" charset="0"/>
                <a:ea typeface="Tahoma" pitchFamily="34" charset="0"/>
                <a:cs typeface="Tahoma" pitchFamily="34" charset="0"/>
              </a:rPr>
              <a:t> Bệnh cầu thận và bệnh của các mạch máu nhỏ trong thận</a:t>
            </a:r>
          </a:p>
          <a:p>
            <a:pPr marL="0" indent="0">
              <a:buClrTx/>
            </a:pPr>
            <a:r>
              <a:rPr lang="en-US" sz="2000" dirty="0" smtClean="0">
                <a:latin typeface="Tahoma" pitchFamily="34" charset="0"/>
                <a:ea typeface="Tahoma" pitchFamily="34" charset="0"/>
                <a:cs typeface="Tahoma" pitchFamily="34" charset="0"/>
              </a:rPr>
              <a:t> Bệnh mô kẽ thận</a:t>
            </a:r>
          </a:p>
          <a:p>
            <a:pPr marL="0" indent="0">
              <a:buClrTx/>
            </a:pPr>
            <a:r>
              <a:rPr lang="en-US" sz="2000" dirty="0" smtClean="0">
                <a:latin typeface="Tahoma" pitchFamily="34" charset="0"/>
                <a:ea typeface="Tahoma" pitchFamily="34" charset="0"/>
                <a:cs typeface="Tahoma" pitchFamily="34" charset="0"/>
              </a:rPr>
              <a:t> Bệnh ống thận</a:t>
            </a:r>
          </a:p>
          <a:p>
            <a:pPr marL="0" indent="0">
              <a:buClrTx/>
              <a:buNone/>
            </a:pPr>
            <a:r>
              <a:rPr lang="en-US" sz="2000" dirty="0" smtClean="0">
                <a:latin typeface="Tahoma" pitchFamily="34" charset="0"/>
                <a:ea typeface="Tahoma" pitchFamily="34" charset="0"/>
                <a:cs typeface="Tahoma" pitchFamily="34" charset="0"/>
              </a:rPr>
              <a:t>2.3 Nguyên nhân sau thận:</a:t>
            </a:r>
          </a:p>
          <a:p>
            <a:pPr marL="0" indent="0">
              <a:buClrTx/>
            </a:pPr>
            <a:r>
              <a:rPr lang="en-US" sz="2000" dirty="0" smtClean="0">
                <a:latin typeface="Tahoma" pitchFamily="34" charset="0"/>
                <a:ea typeface="Tahoma" pitchFamily="34" charset="0"/>
                <a:cs typeface="Tahoma" pitchFamily="34" charset="0"/>
              </a:rPr>
              <a:t> </a:t>
            </a:r>
            <a:r>
              <a:rPr lang="vi-VN" sz="2000" dirty="0" smtClean="0">
                <a:latin typeface="Tahoma" pitchFamily="34" charset="0"/>
                <a:ea typeface="Tahoma" pitchFamily="34" charset="0"/>
                <a:cs typeface="Tahoma" pitchFamily="34" charset="0"/>
              </a:rPr>
              <a:t>Các nguyên nhân gây tắc đường dẫn nước tiểu của thận, bao gồm:</a:t>
            </a:r>
            <a:r>
              <a:rPr lang="en-US" sz="2000" dirty="0" smtClean="0">
                <a:latin typeface="Tahoma" pitchFamily="34" charset="0"/>
                <a:ea typeface="Tahoma" pitchFamily="34" charset="0"/>
                <a:cs typeface="Tahoma" pitchFamily="34" charset="0"/>
              </a:rPr>
              <a:t> </a:t>
            </a:r>
            <a:r>
              <a:rPr lang="vi-VN" sz="2000" dirty="0" smtClean="0">
                <a:latin typeface="Tahoma" pitchFamily="34" charset="0"/>
                <a:ea typeface="Tahoma" pitchFamily="34" charset="0"/>
                <a:cs typeface="Tahoma" pitchFamily="34" charset="0"/>
              </a:rPr>
              <a:t>Tắc đường tiết niệu cao</a:t>
            </a:r>
            <a:r>
              <a:rPr lang="en-US" sz="2000" dirty="0" smtClean="0">
                <a:latin typeface="Tahoma" pitchFamily="34" charset="0"/>
                <a:ea typeface="Tahoma" pitchFamily="34" charset="0"/>
                <a:cs typeface="Tahoma" pitchFamily="34" charset="0"/>
              </a:rPr>
              <a:t>; </a:t>
            </a:r>
            <a:r>
              <a:rPr lang="vi-VN" sz="2000" dirty="0" smtClean="0">
                <a:latin typeface="Tahoma" pitchFamily="34" charset="0"/>
                <a:ea typeface="Tahoma" pitchFamily="34" charset="0"/>
                <a:cs typeface="Tahoma" pitchFamily="34" charset="0"/>
              </a:rPr>
              <a:t>Tắc đường tiết niệu thấp</a:t>
            </a:r>
            <a:endParaRPr lang="en-US" sz="2000" dirty="0" smtClean="0">
              <a:latin typeface="Tahoma" pitchFamily="34" charset="0"/>
              <a:ea typeface="Tahoma" pitchFamily="34" charset="0"/>
              <a:cs typeface="Tahoma" pitchFamily="34" charset="0"/>
            </a:endParaRPr>
          </a:p>
          <a:p>
            <a:pPr marL="0" indent="0">
              <a:buClrTx/>
              <a:buNone/>
            </a:pPr>
            <a:endParaRPr lang="en-US" sz="2000" dirty="0">
              <a:latin typeface="Tahoma" pitchFamily="34" charset="0"/>
              <a:ea typeface="Tahoma" pitchFamily="34" charset="0"/>
              <a:cs typeface="Tahoma" pitchFamily="34" charset="0"/>
            </a:endParaRPr>
          </a:p>
          <a:p>
            <a:pPr marL="0" indent="0">
              <a:buClrTx/>
              <a:buNone/>
            </a:pPr>
            <a:endParaRPr lang="en-US" sz="2000" dirty="0" smtClean="0">
              <a:latin typeface="Tahoma" pitchFamily="34" charset="0"/>
              <a:ea typeface="Tahoma" pitchFamily="34" charset="0"/>
              <a:cs typeface="Tahoma" pitchFamily="34" charset="0"/>
            </a:endParaRPr>
          </a:p>
          <a:p>
            <a:pPr marL="0" indent="0">
              <a:buClrTx/>
              <a:buNone/>
            </a:pPr>
            <a:endParaRPr lang="en-US" sz="2000" dirty="0">
              <a:latin typeface="Tahoma" pitchFamily="34" charset="0"/>
              <a:ea typeface="Tahoma" pitchFamily="34" charset="0"/>
              <a:cs typeface="Tahoma" pitchFamily="34" charset="0"/>
            </a:endParaRPr>
          </a:p>
          <a:p>
            <a:pPr marL="0" indent="0">
              <a:buClrTx/>
              <a:buNone/>
            </a:pPr>
            <a:endParaRPr lang="en-US" sz="2000" dirty="0" smtClean="0">
              <a:latin typeface="Tahoma" pitchFamily="34" charset="0"/>
              <a:ea typeface="Tahoma" pitchFamily="34" charset="0"/>
              <a:cs typeface="Tahoma" pitchFamily="34" charset="0"/>
            </a:endParaRPr>
          </a:p>
          <a:p>
            <a:pPr marL="0" indent="0">
              <a:buClrTx/>
              <a:buNone/>
            </a:pPr>
            <a:endParaRPr lang="en-US" sz="2000" dirty="0">
              <a:latin typeface="Tahoma" pitchFamily="34" charset="0"/>
              <a:ea typeface="Tahoma" pitchFamily="34" charset="0"/>
              <a:cs typeface="Tahoma" pitchFamily="34" charset="0"/>
            </a:endParaRPr>
          </a:p>
          <a:p>
            <a:pPr marL="0" indent="0">
              <a:buClrTx/>
              <a:buNone/>
            </a:pPr>
            <a:endParaRPr lang="en-US" sz="2000" dirty="0" smtClean="0">
              <a:latin typeface="Tahoma" pitchFamily="34" charset="0"/>
              <a:ea typeface="Tahoma" pitchFamily="34" charset="0"/>
              <a:cs typeface="Tahoma" pitchFamily="34" charset="0"/>
            </a:endParaRPr>
          </a:p>
        </p:txBody>
      </p:sp>
      <p:sp>
        <p:nvSpPr>
          <p:cNvPr id="4" name="Content Placeholder 2"/>
          <p:cNvSpPr txBox="1">
            <a:spLocks/>
          </p:cNvSpPr>
          <p:nvPr/>
        </p:nvSpPr>
        <p:spPr>
          <a:xfrm>
            <a:off x="480391" y="533400"/>
            <a:ext cx="8382000" cy="2819400"/>
          </a:xfrm>
          <a:prstGeom prst="rect">
            <a:avLst/>
          </a:prstGeom>
        </p:spPr>
        <p:txBody>
          <a:bodyPr vert="horz" numCol="2">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Tx/>
              <a:buFont typeface="Wingdings 2"/>
              <a:buNone/>
            </a:pPr>
            <a:endParaRPr lang="en-US" sz="24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399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458200" cy="6172200"/>
          </a:xfrm>
        </p:spPr>
        <p:txBody>
          <a:bodyPr>
            <a:normAutofit/>
          </a:bodyPr>
          <a:lstStyle/>
          <a:p>
            <a:pPr marL="0" indent="0">
              <a:buNone/>
            </a:pPr>
            <a:r>
              <a:rPr lang="en-US" sz="2000" dirty="0" smtClean="0">
                <a:latin typeface="Tahoma" pitchFamily="34" charset="0"/>
                <a:ea typeface="Tahoma" pitchFamily="34" charset="0"/>
                <a:cs typeface="Tahoma" pitchFamily="34" charset="0"/>
              </a:rPr>
              <a:t>3. Cơ chế bệnh sinh:</a:t>
            </a:r>
          </a:p>
          <a:p>
            <a:pPr marL="0" indent="0">
              <a:buClrTx/>
            </a:pPr>
            <a:r>
              <a:rPr lang="en-US" sz="2000" dirty="0" smtClean="0">
                <a:latin typeface="Tahoma" pitchFamily="34" charset="0"/>
                <a:ea typeface="Tahoma" pitchFamily="34" charset="0"/>
                <a:cs typeface="Tahoma" pitchFamily="34" charset="0"/>
              </a:rPr>
              <a:t> </a:t>
            </a:r>
            <a:r>
              <a:rPr lang="vi-VN" sz="2000" dirty="0" smtClean="0">
                <a:latin typeface="Tahoma" pitchFamily="34" charset="0"/>
                <a:ea typeface="Tahoma" pitchFamily="34" charset="0"/>
                <a:cs typeface="Tahoma" pitchFamily="34" charset="0"/>
              </a:rPr>
              <a:t>Có 5 yếu tố chính đóng góp vào cơ chế bệnh sinh, tất cả đều dẫn tới giảm chức năng thận</a:t>
            </a:r>
            <a:r>
              <a:rPr lang="en-US" sz="2000" dirty="0" smtClean="0">
                <a:latin typeface="Tahoma" pitchFamily="34" charset="0"/>
                <a:ea typeface="Tahoma" pitchFamily="34" charset="0"/>
                <a:cs typeface="Tahoma" pitchFamily="34" charset="0"/>
              </a:rPr>
              <a:t>:</a:t>
            </a:r>
          </a:p>
          <a:p>
            <a:pPr marL="0" indent="0">
              <a:buNone/>
            </a:pPr>
            <a:endParaRPr lang="en-US" sz="2000" dirty="0" smtClean="0">
              <a:latin typeface="Tahoma" pitchFamily="34" charset="0"/>
              <a:ea typeface="Tahoma" pitchFamily="34" charset="0"/>
              <a:cs typeface="Tahoma" pitchFamily="34" charset="0"/>
            </a:endParaRPr>
          </a:p>
          <a:p>
            <a:pPr marL="0" indent="0">
              <a:buNone/>
            </a:pPr>
            <a:endParaRPr lang="en-US" sz="2000" dirty="0">
              <a:latin typeface="Tahoma" pitchFamily="34" charset="0"/>
              <a:ea typeface="Tahoma" pitchFamily="34" charset="0"/>
              <a:cs typeface="Tahoma" pitchFamily="34" charset="0"/>
            </a:endParaRPr>
          </a:p>
          <a:p>
            <a:pPr marL="514350" indent="-514350">
              <a:buAutoNum type="alphaLcPeriod"/>
            </a:pPr>
            <a:endParaRPr lang="en-US" sz="2000" dirty="0" smtClean="0">
              <a:latin typeface="Tahoma" pitchFamily="34" charset="0"/>
              <a:ea typeface="Tahoma" pitchFamily="34" charset="0"/>
              <a:cs typeface="Tahoma" pitchFamily="34" charset="0"/>
            </a:endParaRPr>
          </a:p>
          <a:p>
            <a:pPr marL="514350" indent="-514350">
              <a:buAutoNum type="alphaLcPeriod"/>
            </a:pPr>
            <a:endParaRPr lang="en-US" sz="2000" dirty="0">
              <a:latin typeface="Tahoma" pitchFamily="34" charset="0"/>
              <a:ea typeface="Tahoma" pitchFamily="34" charset="0"/>
              <a:cs typeface="Tahoma" pitchFamily="34" charset="0"/>
            </a:endParaRPr>
          </a:p>
          <a:p>
            <a:pPr marL="0" indent="0">
              <a:buNone/>
            </a:pPr>
            <a:endParaRPr lang="en-US" sz="2000" dirty="0" smtClean="0">
              <a:latin typeface="Tahoma" pitchFamily="34" charset="0"/>
              <a:ea typeface="Tahoma" pitchFamily="34" charset="0"/>
              <a:cs typeface="Tahoma" pitchFamily="34" charset="0"/>
            </a:endParaRPr>
          </a:p>
        </p:txBody>
      </p:sp>
      <p:graphicFrame>
        <p:nvGraphicFramePr>
          <p:cNvPr id="5" name="Diagram 4"/>
          <p:cNvGraphicFramePr/>
          <p:nvPr/>
        </p:nvGraphicFramePr>
        <p:xfrm>
          <a:off x="381000" y="13716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715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extLst>
              <p:ext uri="{D42A27DB-BD31-4B8C-83A1-F6EECF244321}">
                <p14:modId xmlns:p14="http://schemas.microsoft.com/office/powerpoint/2010/main" val="2507265778"/>
              </p:ext>
            </p:extLst>
          </p:nvPr>
        </p:nvGraphicFramePr>
        <p:xfrm>
          <a:off x="152400" y="533400"/>
          <a:ext cx="8839201" cy="6187440"/>
        </p:xfrm>
        <a:graphic>
          <a:graphicData uri="http://schemas.openxmlformats.org/drawingml/2006/table">
            <a:tbl>
              <a:tblPr firstRow="1" bandRow="1">
                <a:tableStyleId>{5C22544A-7EE6-4342-B048-85BDC9FD1C3A}</a:tableStyleId>
              </a:tblPr>
              <a:tblGrid>
                <a:gridCol w="1371600"/>
                <a:gridCol w="4199266"/>
                <a:gridCol w="1537252"/>
                <a:gridCol w="1731083"/>
              </a:tblGrid>
              <a:tr h="1524000">
                <a:tc>
                  <a:txBody>
                    <a:bodyPr/>
                    <a:lstStyle/>
                    <a:p>
                      <a:pPr algn="ctr"/>
                      <a:r>
                        <a:rPr lang="vi-VN" sz="2000" dirty="0" smtClean="0">
                          <a:latin typeface="Tahoma" pitchFamily="34" charset="0"/>
                          <a:ea typeface="Tahoma" pitchFamily="34" charset="0"/>
                          <a:cs typeface="Tahoma" pitchFamily="34" charset="0"/>
                        </a:rPr>
                        <a:t>Giai đoạn tấn công</a:t>
                      </a:r>
                      <a:r>
                        <a:rPr lang="en-US" sz="2000" baseline="0" dirty="0" smtClean="0">
                          <a:latin typeface="Tahoma" pitchFamily="34" charset="0"/>
                          <a:ea typeface="Tahoma" pitchFamily="34" charset="0"/>
                          <a:cs typeface="Tahoma" pitchFamily="34" charset="0"/>
                        </a:rPr>
                        <a:t> của tác nhân</a:t>
                      </a:r>
                      <a:endParaRPr lang="en-US" sz="2000" dirty="0">
                        <a:latin typeface="Tahoma" pitchFamily="34" charset="0"/>
                        <a:ea typeface="Tahoma" pitchFamily="34" charset="0"/>
                        <a:cs typeface="Tahoma" pitchFamily="34" charset="0"/>
                      </a:endParaRPr>
                    </a:p>
                  </a:txBody>
                  <a:tcPr/>
                </a:tc>
                <a:tc>
                  <a:txBody>
                    <a:bodyPr/>
                    <a:lstStyle/>
                    <a:p>
                      <a:pPr algn="ctr"/>
                      <a:r>
                        <a:rPr lang="vi-VN" sz="2000" dirty="0" smtClean="0">
                          <a:latin typeface="Tahoma" pitchFamily="34" charset="0"/>
                          <a:ea typeface="Tahoma" pitchFamily="34" charset="0"/>
                          <a:cs typeface="Tahoma" pitchFamily="34" charset="0"/>
                        </a:rPr>
                        <a:t>Giai đoạn đái ít, vô niệu</a:t>
                      </a:r>
                      <a:endParaRPr lang="en-US" sz="2000" dirty="0">
                        <a:latin typeface="Tahoma" pitchFamily="34" charset="0"/>
                        <a:ea typeface="Tahoma" pitchFamily="34" charset="0"/>
                        <a:cs typeface="Tahoma" pitchFamily="34" charset="0"/>
                      </a:endParaRPr>
                    </a:p>
                  </a:txBody>
                  <a:tcPr/>
                </a:tc>
                <a:tc>
                  <a:txBody>
                    <a:bodyPr/>
                    <a:lstStyle/>
                    <a:p>
                      <a:pPr algn="ctr"/>
                      <a:r>
                        <a:rPr lang="vi-VN" sz="2000" dirty="0" smtClean="0">
                          <a:latin typeface="Tahoma" pitchFamily="34" charset="0"/>
                          <a:ea typeface="Tahoma" pitchFamily="34" charset="0"/>
                          <a:cs typeface="Tahoma" pitchFamily="34" charset="0"/>
                        </a:rPr>
                        <a:t>Giai đoạn đái nhiều</a:t>
                      </a:r>
                      <a:endParaRPr lang="en-US" sz="2000" dirty="0">
                        <a:latin typeface="Tahoma" pitchFamily="34" charset="0"/>
                        <a:ea typeface="Tahoma" pitchFamily="34" charset="0"/>
                        <a:cs typeface="Tahoma" pitchFamily="34" charset="0"/>
                      </a:endParaRPr>
                    </a:p>
                  </a:txBody>
                  <a:tcPr/>
                </a:tc>
                <a:tc>
                  <a:txBody>
                    <a:bodyPr/>
                    <a:lstStyle/>
                    <a:p>
                      <a:pPr algn="ctr"/>
                      <a:r>
                        <a:rPr lang="vi-VN" sz="2000" dirty="0" smtClean="0">
                          <a:latin typeface="Tahoma" pitchFamily="34" charset="0"/>
                          <a:ea typeface="Tahoma" pitchFamily="34" charset="0"/>
                          <a:cs typeface="Tahoma" pitchFamily="34" charset="0"/>
                        </a:rPr>
                        <a:t>Giai đoạn hồi phục </a:t>
                      </a:r>
                      <a:endParaRPr lang="en-US" sz="2000" dirty="0">
                        <a:latin typeface="Tahoma" pitchFamily="34" charset="0"/>
                        <a:ea typeface="Tahoma" pitchFamily="34" charset="0"/>
                        <a:cs typeface="Tahoma" pitchFamily="34" charset="0"/>
                      </a:endParaRPr>
                    </a:p>
                  </a:txBody>
                  <a:tcPr/>
                </a:tc>
              </a:tr>
              <a:tr h="4267200">
                <a:tc>
                  <a:txBody>
                    <a:bodyPr/>
                    <a:lstStyle/>
                    <a:p>
                      <a:r>
                        <a:rPr lang="vi-VN" sz="2000" dirty="0" smtClean="0">
                          <a:latin typeface="Tahoma" pitchFamily="34" charset="0"/>
                          <a:ea typeface="Tahoma" pitchFamily="34" charset="0"/>
                          <a:cs typeface="Tahoma" pitchFamily="34" charset="0"/>
                        </a:rPr>
                        <a:t>- Sốc, mất nước điện giải - Tắc nghễn đường tiểu kéo dài - Nhiễm độc sau uống mật cá trắm… </a:t>
                      </a:r>
                      <a:endParaRPr lang="en-US" sz="2000" dirty="0">
                        <a:latin typeface="Tahoma" pitchFamily="34" charset="0"/>
                        <a:ea typeface="Tahoma" pitchFamily="34" charset="0"/>
                        <a:cs typeface="Tahoma" pitchFamily="34" charset="0"/>
                      </a:endParaRPr>
                    </a:p>
                  </a:txBody>
                  <a:tcPr>
                    <a:solidFill>
                      <a:schemeClr val="accent2">
                        <a:lumMod val="40000"/>
                        <a:lumOff val="60000"/>
                      </a:schemeClr>
                    </a:solidFill>
                  </a:tcPr>
                </a:tc>
                <a:tc>
                  <a:txBody>
                    <a:bodyPr/>
                    <a:lstStyle/>
                    <a:p>
                      <a:r>
                        <a:rPr lang="vi-VN" sz="2000" dirty="0" smtClean="0">
                          <a:latin typeface="Tahoma" pitchFamily="34" charset="0"/>
                          <a:ea typeface="Tahoma" pitchFamily="34" charset="0"/>
                          <a:cs typeface="Tahoma" pitchFamily="34" charset="0"/>
                        </a:rPr>
                        <a:t>‒ Đái ít, vô niệu: vô niệu có thể xuất hiện từ từ hoặc đột ngột ‒ Nito phi protein máu tăng: ure, creatinin, a.uric máu tăng cao, khi tăng quá cao sẽ xuất hiện hội chứng ure máu cao trên lâm sàng với các biểu hiện: khó thở, buồn nôn, nôn, tiêu chảy, có thể hôn mê. ‒ Rối loạn cân bằng nước-điện giải: Phù, Kali máu tăng, Na+, Ca++ có thể hơi giảm do ăn nhạt. ‒ Toan chuyển hóa máu do tích tụ acid ‒ Các triệu chứng khác: tăng huyết áp, nước tiểu có hồng cầu, bạch cầu tùy trường hợp.</a:t>
                      </a:r>
                    </a:p>
                  </a:txBody>
                  <a:tcPr>
                    <a:solidFill>
                      <a:schemeClr val="accent2">
                        <a:lumMod val="20000"/>
                        <a:lumOff val="80000"/>
                      </a:schemeClr>
                    </a:solidFill>
                  </a:tcPr>
                </a:tc>
                <a:tc>
                  <a:txBody>
                    <a:bodyPr/>
                    <a:lstStyle/>
                    <a:p>
                      <a:r>
                        <a:rPr lang="vi-VN" sz="2000" dirty="0" smtClean="0">
                          <a:latin typeface="Tahoma" pitchFamily="34" charset="0"/>
                          <a:ea typeface="Tahoma" pitchFamily="34" charset="0"/>
                          <a:cs typeface="Tahoma" pitchFamily="34" charset="0"/>
                        </a:rPr>
                        <a:t>Lượng nước tiếu tăng dần &gt; 2 lit/ngày (4-5 lit) khoảng 5-10 ngày, nguy cơ giai đoạn này là: - Mất nước - Mất điện giải </a:t>
                      </a:r>
                    </a:p>
                  </a:txBody>
                  <a:tcPr>
                    <a:solidFill>
                      <a:schemeClr val="accent2">
                        <a:lumMod val="20000"/>
                        <a:lumOff val="80000"/>
                      </a:schemeClr>
                    </a:solidFill>
                  </a:tcPr>
                </a:tc>
                <a:tc>
                  <a:txBody>
                    <a:bodyPr/>
                    <a:lstStyle/>
                    <a:p>
                      <a:r>
                        <a:rPr lang="vi-VN" sz="2000" dirty="0" smtClean="0">
                          <a:latin typeface="Tahoma" pitchFamily="34" charset="0"/>
                          <a:ea typeface="Tahoma" pitchFamily="34" charset="0"/>
                          <a:cs typeface="Tahoma" pitchFamily="34" charset="0"/>
                        </a:rPr>
                        <a:t>Lượng nước diểu và các rối loạn sinh hóa dần trở về bình thường, giai đoàn này nhanh hay chậm tùy thuộc nguyên nhân gây bệnh.</a:t>
                      </a:r>
                      <a:endParaRPr lang="en-US" sz="2000" dirty="0">
                        <a:latin typeface="Tahoma" pitchFamily="34" charset="0"/>
                        <a:ea typeface="Tahoma" pitchFamily="34" charset="0"/>
                        <a:cs typeface="Tahoma" pitchFamily="34" charset="0"/>
                      </a:endParaRPr>
                    </a:p>
                  </a:txBody>
                  <a:tcPr>
                    <a:solidFill>
                      <a:schemeClr val="accent2">
                        <a:lumMod val="20000"/>
                        <a:lumOff val="80000"/>
                      </a:schemeClr>
                    </a:solidFill>
                  </a:tcPr>
                </a:tc>
              </a:tr>
            </a:tbl>
          </a:graphicData>
        </a:graphic>
      </p:graphicFrame>
      <p:sp>
        <p:nvSpPr>
          <p:cNvPr id="8" name="Content Placeholder 2"/>
          <p:cNvSpPr txBox="1">
            <a:spLocks/>
          </p:cNvSpPr>
          <p:nvPr/>
        </p:nvSpPr>
        <p:spPr>
          <a:xfrm>
            <a:off x="228600" y="152400"/>
            <a:ext cx="8763000" cy="6705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D34817"/>
              </a:buClr>
              <a:buFont typeface="Wingdings 2"/>
              <a:buNone/>
            </a:pPr>
            <a:r>
              <a:rPr lang="en-US" sz="2400" dirty="0" smtClean="0">
                <a:solidFill>
                  <a:prstClr val="black"/>
                </a:solidFill>
              </a:rPr>
              <a:t>4. Triệu chứng</a:t>
            </a:r>
          </a:p>
        </p:txBody>
      </p:sp>
    </p:spTree>
    <p:extLst>
      <p:ext uri="{BB962C8B-B14F-4D97-AF65-F5344CB8AC3E}">
        <p14:creationId xmlns:p14="http://schemas.microsoft.com/office/powerpoint/2010/main" val="1430481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uy thận.png"/>
          <p:cNvPicPr>
            <a:picLocks noChangeAspect="1"/>
          </p:cNvPicPr>
          <p:nvPr/>
        </p:nvPicPr>
        <p:blipFill>
          <a:blip r:embed="rId2" cstate="print"/>
          <a:stretch>
            <a:fillRect/>
          </a:stretch>
        </p:blipFill>
        <p:spPr>
          <a:xfrm>
            <a:off x="152400" y="228600"/>
            <a:ext cx="8839200" cy="6400800"/>
          </a:xfrm>
          <a:prstGeom prst="rect">
            <a:avLst/>
          </a:prstGeom>
        </p:spPr>
      </p:pic>
    </p:spTree>
    <p:extLst>
      <p:ext uri="{BB962C8B-B14F-4D97-AF65-F5344CB8AC3E}">
        <p14:creationId xmlns:p14="http://schemas.microsoft.com/office/powerpoint/2010/main" val="2008843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86800" cy="4093428"/>
          </a:xfrm>
          <a:prstGeom prst="rect">
            <a:avLst/>
          </a:prstGeom>
        </p:spPr>
        <p:txBody>
          <a:bodyPr wrap="square">
            <a:spAutoFit/>
          </a:bodyPr>
          <a:lstStyle/>
          <a:p>
            <a:r>
              <a:rPr lang="en-US" sz="2000" dirty="0">
                <a:solidFill>
                  <a:prstClr val="black"/>
                </a:solidFill>
                <a:latin typeface="Tahoma" pitchFamily="34" charset="0"/>
                <a:ea typeface="Tahoma" pitchFamily="34" charset="0"/>
                <a:cs typeface="Tahoma" pitchFamily="34" charset="0"/>
              </a:rPr>
              <a:t>5. Điều trị</a:t>
            </a:r>
          </a:p>
          <a:p>
            <a:r>
              <a:rPr lang="en-US" sz="2000" dirty="0">
                <a:solidFill>
                  <a:prstClr val="black"/>
                </a:solidFill>
                <a:latin typeface="Tahoma" pitchFamily="34" charset="0"/>
                <a:ea typeface="Tahoma" pitchFamily="34" charset="0"/>
                <a:cs typeface="Tahoma" pitchFamily="34" charset="0"/>
              </a:rPr>
              <a:t>5</a:t>
            </a:r>
            <a:r>
              <a:rPr lang="vi-VN" sz="2000" dirty="0">
                <a:solidFill>
                  <a:prstClr val="black"/>
                </a:solidFill>
                <a:latin typeface="Tahoma" pitchFamily="34" charset="0"/>
                <a:ea typeface="Tahoma" pitchFamily="34" charset="0"/>
                <a:cs typeface="Tahoma" pitchFamily="34" charset="0"/>
              </a:rPr>
              <a:t>.1 Mục tiêu điều trị - nguyên tắc chung: </a:t>
            </a:r>
            <a:endParaRPr lang="en-US" sz="2000" dirty="0">
              <a:solidFill>
                <a:prstClr val="black"/>
              </a:solidFill>
              <a:latin typeface="Tahoma" pitchFamily="34" charset="0"/>
              <a:ea typeface="Tahoma" pitchFamily="34" charset="0"/>
              <a:cs typeface="Tahoma" pitchFamily="34" charset="0"/>
            </a:endParaRPr>
          </a:p>
          <a:p>
            <a:r>
              <a:rPr lang="vi-VN" sz="2000" dirty="0">
                <a:solidFill>
                  <a:prstClr val="black"/>
                </a:solidFill>
                <a:latin typeface="Tahoma" pitchFamily="34" charset="0"/>
                <a:ea typeface="Tahoma" pitchFamily="34" charset="0"/>
                <a:cs typeface="Tahoma" pitchFamily="34" charset="0"/>
              </a:rPr>
              <a:t>• Nhanh chóng loại bỏ nguyên nhân gây suy thận cấp nếu có thể ( t</a:t>
            </a:r>
            <a:r>
              <a:rPr lang="en-US" sz="2000" dirty="0">
                <a:solidFill>
                  <a:prstClr val="black"/>
                </a:solidFill>
                <a:latin typeface="Tahoma" pitchFamily="34" charset="0"/>
                <a:ea typeface="Tahoma" pitchFamily="34" charset="0"/>
                <a:cs typeface="Tahoma" pitchFamily="34" charset="0"/>
              </a:rPr>
              <a:t>ừ</a:t>
            </a:r>
            <a:r>
              <a:rPr lang="vi-VN" sz="2000" dirty="0">
                <a:solidFill>
                  <a:prstClr val="black"/>
                </a:solidFill>
                <a:latin typeface="Tahoma" pitchFamily="34" charset="0"/>
                <a:ea typeface="Tahoma" pitchFamily="34" charset="0"/>
                <a:cs typeface="Tahoma" pitchFamily="34" charset="0"/>
              </a:rPr>
              <a:t> từng nhóm nguyên nhân trước thận, tại thận hay sau thận mà có biện pháp điều trị phù hợp). </a:t>
            </a:r>
            <a:endParaRPr lang="en-US" sz="2000" dirty="0">
              <a:solidFill>
                <a:prstClr val="black"/>
              </a:solidFill>
              <a:latin typeface="Tahoma" pitchFamily="34" charset="0"/>
              <a:ea typeface="Tahoma" pitchFamily="34" charset="0"/>
              <a:cs typeface="Tahoma" pitchFamily="34" charset="0"/>
            </a:endParaRPr>
          </a:p>
          <a:p>
            <a:r>
              <a:rPr lang="vi-VN" sz="2000" dirty="0">
                <a:solidFill>
                  <a:prstClr val="black"/>
                </a:solidFill>
                <a:latin typeface="Tahoma" pitchFamily="34" charset="0"/>
                <a:ea typeface="Tahoma" pitchFamily="34" charset="0"/>
                <a:cs typeface="Tahoma" pitchFamily="34" charset="0"/>
              </a:rPr>
              <a:t>• Điều chỉnh các rối loạn tuần hoàn, trong đó quan trọng là phục hồi lại lượng máu và dịch, duy trì huyết áp tâm thu 100-120 mmHg.</a:t>
            </a:r>
            <a:endParaRPr lang="en-US" sz="2000" dirty="0">
              <a:solidFill>
                <a:prstClr val="black"/>
              </a:solidFill>
              <a:latin typeface="Tahoma" pitchFamily="34" charset="0"/>
              <a:ea typeface="Tahoma" pitchFamily="34" charset="0"/>
              <a:cs typeface="Tahoma" pitchFamily="34" charset="0"/>
            </a:endParaRPr>
          </a:p>
          <a:p>
            <a:r>
              <a:rPr lang="vi-VN" sz="2000" dirty="0">
                <a:solidFill>
                  <a:prstClr val="black"/>
                </a:solidFill>
                <a:latin typeface="Tahoma" pitchFamily="34" charset="0"/>
                <a:ea typeface="Tahoma" pitchFamily="34" charset="0"/>
                <a:cs typeface="Tahoma" pitchFamily="34" charset="0"/>
              </a:rPr>
              <a:t> • Phục hồi lại dòng nước tiểu </a:t>
            </a:r>
            <a:endParaRPr lang="en-US" sz="2000" dirty="0">
              <a:solidFill>
                <a:prstClr val="black"/>
              </a:solidFill>
              <a:latin typeface="Tahoma" pitchFamily="34" charset="0"/>
              <a:ea typeface="Tahoma" pitchFamily="34" charset="0"/>
              <a:cs typeface="Tahoma" pitchFamily="34" charset="0"/>
            </a:endParaRPr>
          </a:p>
          <a:p>
            <a:r>
              <a:rPr lang="vi-VN" sz="2000" dirty="0">
                <a:solidFill>
                  <a:prstClr val="black"/>
                </a:solidFill>
                <a:latin typeface="Tahoma" pitchFamily="34" charset="0"/>
                <a:ea typeface="Tahoma" pitchFamily="34" charset="0"/>
                <a:cs typeface="Tahoma" pitchFamily="34" charset="0"/>
              </a:rPr>
              <a:t>• Điều chỉnh các rối loạn nội môi do suy thận cấp gây ra </a:t>
            </a:r>
            <a:endParaRPr lang="en-US" sz="2000" dirty="0">
              <a:solidFill>
                <a:prstClr val="black"/>
              </a:solidFill>
              <a:latin typeface="Tahoma" pitchFamily="34" charset="0"/>
              <a:ea typeface="Tahoma" pitchFamily="34" charset="0"/>
              <a:cs typeface="Tahoma" pitchFamily="34" charset="0"/>
            </a:endParaRPr>
          </a:p>
          <a:p>
            <a:r>
              <a:rPr lang="vi-VN" sz="2000" dirty="0">
                <a:solidFill>
                  <a:prstClr val="black"/>
                </a:solidFill>
                <a:latin typeface="Tahoma" pitchFamily="34" charset="0"/>
                <a:ea typeface="Tahoma" pitchFamily="34" charset="0"/>
                <a:cs typeface="Tahoma" pitchFamily="34" charset="0"/>
              </a:rPr>
              <a:t>• Điều trị triệu chứng phù hợp với từng giai đoạn của bệnh. </a:t>
            </a:r>
            <a:endParaRPr lang="en-US" sz="2000" dirty="0">
              <a:solidFill>
                <a:prstClr val="black"/>
              </a:solidFill>
              <a:latin typeface="Tahoma" pitchFamily="34" charset="0"/>
              <a:ea typeface="Tahoma" pitchFamily="34" charset="0"/>
              <a:cs typeface="Tahoma" pitchFamily="34" charset="0"/>
            </a:endParaRPr>
          </a:p>
          <a:p>
            <a:r>
              <a:rPr lang="vi-VN" sz="2000" dirty="0">
                <a:solidFill>
                  <a:prstClr val="black"/>
                </a:solidFill>
                <a:latin typeface="Tahoma" pitchFamily="34" charset="0"/>
                <a:ea typeface="Tahoma" pitchFamily="34" charset="0"/>
                <a:cs typeface="Tahoma" pitchFamily="34" charset="0"/>
              </a:rPr>
              <a:t>• Chỉ định lọc máu ngoài thận khi cần thiết. </a:t>
            </a:r>
            <a:endParaRPr lang="en-US" sz="2000" dirty="0">
              <a:solidFill>
                <a:prstClr val="black"/>
              </a:solidFill>
              <a:latin typeface="Tahoma" pitchFamily="34" charset="0"/>
              <a:ea typeface="Tahoma" pitchFamily="34" charset="0"/>
              <a:cs typeface="Tahoma" pitchFamily="34" charset="0"/>
            </a:endParaRPr>
          </a:p>
          <a:p>
            <a:r>
              <a:rPr lang="vi-VN" sz="2000" dirty="0">
                <a:solidFill>
                  <a:prstClr val="black"/>
                </a:solidFill>
                <a:latin typeface="Tahoma" pitchFamily="34" charset="0"/>
                <a:ea typeface="Tahoma" pitchFamily="34" charset="0"/>
                <a:cs typeface="Tahoma" pitchFamily="34" charset="0"/>
              </a:rPr>
              <a:t>• Chú </a:t>
            </a:r>
            <a:r>
              <a:rPr lang="en-US" sz="2000" dirty="0">
                <a:solidFill>
                  <a:prstClr val="black"/>
                </a:solidFill>
                <a:latin typeface="Tahoma" pitchFamily="34" charset="0"/>
                <a:ea typeface="Tahoma" pitchFamily="34" charset="0"/>
                <a:cs typeface="Tahoma" pitchFamily="34" charset="0"/>
              </a:rPr>
              <a:t>ý</a:t>
            </a:r>
            <a:r>
              <a:rPr lang="vi-VN" sz="2000" dirty="0">
                <a:solidFill>
                  <a:prstClr val="black"/>
                </a:solidFill>
                <a:latin typeface="Tahoma" pitchFamily="34" charset="0"/>
                <a:ea typeface="Tahoma" pitchFamily="34" charset="0"/>
                <a:cs typeface="Tahoma" pitchFamily="34" charset="0"/>
              </a:rPr>
              <a:t> chế độ dinh dưỡng, cân bằng nước điện giải phù hợp với từng giai đoạn của bệnh.</a:t>
            </a:r>
            <a:endParaRPr lang="en-US" sz="2000"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52998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839200" cy="6629400"/>
          </a:xfrm>
        </p:spPr>
        <p:txBody>
          <a:bodyPr anchor="t" anchorCtr="0">
            <a:noAutofit/>
          </a:bodyPr>
          <a:lstStyle/>
          <a:p>
            <a:r>
              <a:rPr lang="en-US" sz="2000" dirty="0" smtClean="0">
                <a:solidFill>
                  <a:sysClr val="windowText" lastClr="000000"/>
                </a:solidFill>
                <a:latin typeface="Tahoma" pitchFamily="34" charset="0"/>
                <a:ea typeface="Tahoma" pitchFamily="34" charset="0"/>
                <a:cs typeface="Tahoma" pitchFamily="34" charset="0"/>
              </a:rPr>
              <a:t>5</a:t>
            </a:r>
            <a:r>
              <a:rPr lang="vi-VN" sz="2000" dirty="0" smtClean="0">
                <a:solidFill>
                  <a:sysClr val="windowText" lastClr="000000"/>
                </a:solidFill>
                <a:latin typeface="Tahoma" pitchFamily="34" charset="0"/>
                <a:ea typeface="Tahoma" pitchFamily="34" charset="0"/>
                <a:cs typeface="Tahoma" pitchFamily="34" charset="0"/>
              </a:rPr>
              <a:t>.2 Điều trị cụ thể - Điều trị theo giai đoạn bệnh </a:t>
            </a: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en-US" sz="2000" dirty="0" smtClean="0">
                <a:solidFill>
                  <a:sysClr val="windowText" lastClr="000000"/>
                </a:solidFill>
                <a:latin typeface="Tahoma" pitchFamily="34" charset="0"/>
                <a:ea typeface="Tahoma" pitchFamily="34" charset="0"/>
                <a:cs typeface="Tahoma" pitchFamily="34" charset="0"/>
              </a:rPr>
              <a:t>5</a:t>
            </a:r>
            <a:r>
              <a:rPr lang="vi-VN" sz="2000" dirty="0" smtClean="0">
                <a:solidFill>
                  <a:sysClr val="windowText" lastClr="000000"/>
                </a:solidFill>
                <a:latin typeface="Tahoma" pitchFamily="34" charset="0"/>
                <a:ea typeface="Tahoma" pitchFamily="34" charset="0"/>
                <a:cs typeface="Tahoma" pitchFamily="34" charset="0"/>
              </a:rPr>
              <a:t>.2.1 Giai đoạn tấn công của tác nhân gây bệnh </a:t>
            </a: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vi-VN" sz="2000" dirty="0" smtClean="0">
                <a:solidFill>
                  <a:sysClr val="windowText" lastClr="000000"/>
                </a:solidFill>
                <a:latin typeface="Tahoma" pitchFamily="34" charset="0"/>
                <a:ea typeface="Tahoma" pitchFamily="34" charset="0"/>
                <a:cs typeface="Tahoma" pitchFamily="34" charset="0"/>
              </a:rPr>
              <a:t>• Cố gắng điều trị loại bỏ nguyên nhân gây bệnh: bù đủ nước khi có mất nước, loại bỏ tắc nghẽn đường tiểu, rửa dạ dày khi uống mật cá trắm trong 6 giờ đầu,…. </a:t>
            </a: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vi-VN" sz="2000" dirty="0" smtClean="0">
                <a:solidFill>
                  <a:sysClr val="windowText" lastClr="000000"/>
                </a:solidFill>
                <a:latin typeface="Tahoma" pitchFamily="34" charset="0"/>
                <a:ea typeface="Tahoma" pitchFamily="34" charset="0"/>
                <a:cs typeface="Tahoma" pitchFamily="34" charset="0"/>
              </a:rPr>
              <a:t>• Theo dõi sát tình trạng thiểu niệu, vô niệu để có chẩn đoán suy thận cấp sớm </a:t>
            </a: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en-US" sz="2000" dirty="0" smtClean="0">
                <a:solidFill>
                  <a:sysClr val="windowText" lastClr="000000"/>
                </a:solidFill>
                <a:latin typeface="Tahoma" pitchFamily="34" charset="0"/>
                <a:ea typeface="Tahoma" pitchFamily="34" charset="0"/>
                <a:cs typeface="Tahoma" pitchFamily="34" charset="0"/>
              </a:rPr>
              <a:t>5</a:t>
            </a:r>
            <a:r>
              <a:rPr lang="vi-VN" sz="2000" dirty="0" smtClean="0">
                <a:solidFill>
                  <a:sysClr val="windowText" lastClr="000000"/>
                </a:solidFill>
                <a:latin typeface="Tahoma" pitchFamily="34" charset="0"/>
                <a:ea typeface="Tahoma" pitchFamily="34" charset="0"/>
                <a:cs typeface="Tahoma" pitchFamily="34" charset="0"/>
              </a:rPr>
              <a:t>.2.2 Giai đoạn thiểu niệu, vô niệu </a:t>
            </a: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vi-VN" sz="2000" dirty="0" smtClean="0">
                <a:solidFill>
                  <a:sysClr val="windowText" lastClr="000000"/>
                </a:solidFill>
                <a:latin typeface="Tahoma" pitchFamily="34" charset="0"/>
                <a:ea typeface="Tahoma" pitchFamily="34" charset="0"/>
                <a:cs typeface="Tahoma" pitchFamily="34" charset="0"/>
              </a:rPr>
              <a:t>• Giữ cân bằng nước, điện giải: </a:t>
            </a: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vi-VN" sz="2000" dirty="0" smtClean="0">
                <a:solidFill>
                  <a:sysClr val="windowText" lastClr="000000"/>
                </a:solidFill>
                <a:latin typeface="Tahoma" pitchFamily="34" charset="0"/>
                <a:ea typeface="Tahoma" pitchFamily="34" charset="0"/>
                <a:cs typeface="Tahoma" pitchFamily="34" charset="0"/>
              </a:rPr>
              <a:t>‒ Nước ở người bệnh vô niệu hoặc thiểu niệu đã có phù, đảm bảo cân bằng (-): nước vào ít hơn nước ra. </a:t>
            </a: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vi-VN" sz="2000" dirty="0" smtClean="0">
                <a:solidFill>
                  <a:sysClr val="windowText" lastClr="000000"/>
                </a:solidFill>
                <a:latin typeface="Tahoma" pitchFamily="34" charset="0"/>
                <a:ea typeface="Tahoma" pitchFamily="34" charset="0"/>
                <a:cs typeface="Tahoma" pitchFamily="34" charset="0"/>
              </a:rPr>
              <a:t>‒ Lợi tiểu: dung lợi tiểu quai Furosemid dò liều... </a:t>
            </a: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r>
              <a:rPr lang="vi-VN" sz="2000" dirty="0" smtClean="0">
                <a:solidFill>
                  <a:sysClr val="windowText" lastClr="000000"/>
                </a:solidFill>
                <a:latin typeface="Tahoma" pitchFamily="34" charset="0"/>
                <a:ea typeface="Tahoma" pitchFamily="34" charset="0"/>
                <a:cs typeface="Tahoma" pitchFamily="34" charset="0"/>
              </a:rPr>
              <a:t>‒ Trường hợp suy thận cấp trước thận: Bù đủ thể tích tuần hoàn càng sớm càng tốt, không dùng lợi tiểu nếu chưa bù đủ khối lượng tuần hoàn. </a:t>
            </a:r>
            <a:r>
              <a:rPr lang="en-US" sz="2000" dirty="0" smtClean="0">
                <a:solidFill>
                  <a:sysClr val="windowText" lastClr="000000"/>
                </a:solidFill>
                <a:latin typeface="Tahoma" pitchFamily="34" charset="0"/>
                <a:ea typeface="Tahoma" pitchFamily="34" charset="0"/>
                <a:cs typeface="Tahoma" pitchFamily="34" charset="0"/>
              </a:rPr>
              <a:t/>
            </a:r>
            <a:br>
              <a:rPr lang="en-US" sz="2000" dirty="0" smtClean="0">
                <a:solidFill>
                  <a:sysClr val="windowText" lastClr="000000"/>
                </a:solidFill>
                <a:latin typeface="Tahoma" pitchFamily="34" charset="0"/>
                <a:ea typeface="Tahoma" pitchFamily="34" charset="0"/>
                <a:cs typeface="Tahoma" pitchFamily="34" charset="0"/>
              </a:rPr>
            </a:br>
            <a:endParaRPr lang="en-US" sz="2000" dirty="0">
              <a:solidFill>
                <a:sysClr val="windowText" lastClr="000000"/>
              </a:solidFill>
              <a:latin typeface="Tahoma" pitchFamily="34" charset="0"/>
              <a:ea typeface="Tahoma" pitchFamily="34" charset="0"/>
              <a:cs typeface="Tahoma" pitchFamily="34" charset="0"/>
            </a:endParaRPr>
          </a:p>
        </p:txBody>
      </p:sp>
      <p:pic>
        <p:nvPicPr>
          <p:cNvPr id="6" name="Picture 5" descr="forusemide.jpg"/>
          <p:cNvPicPr>
            <a:picLocks noChangeAspect="1"/>
          </p:cNvPicPr>
          <p:nvPr/>
        </p:nvPicPr>
        <p:blipFill>
          <a:blip r:embed="rId2" cstate="print"/>
          <a:stretch>
            <a:fillRect/>
          </a:stretch>
        </p:blipFill>
        <p:spPr>
          <a:xfrm>
            <a:off x="2286000" y="3886200"/>
            <a:ext cx="3505200" cy="2185730"/>
          </a:xfrm>
          <a:prstGeom prst="rect">
            <a:avLst/>
          </a:prstGeom>
        </p:spPr>
      </p:pic>
    </p:spTree>
    <p:extLst>
      <p:ext uri="{BB962C8B-B14F-4D97-AF65-F5344CB8AC3E}">
        <p14:creationId xmlns:p14="http://schemas.microsoft.com/office/powerpoint/2010/main" val="2611674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534400" cy="5867400"/>
          </a:xfrm>
        </p:spPr>
        <p:txBody>
          <a:bodyPr>
            <a:normAutofit/>
          </a:bodyPr>
          <a:lstStyle/>
          <a:p>
            <a:pPr>
              <a:buNone/>
            </a:pPr>
            <a:r>
              <a:rPr lang="vi-VN" sz="2000" dirty="0" smtClean="0">
                <a:latin typeface="+mj-lt"/>
              </a:rPr>
              <a:t>• Điều trị tăng Kali máu: Hạn chế đưa K+ vào : </a:t>
            </a:r>
            <a:endParaRPr lang="en-US" sz="2000" dirty="0" smtClean="0">
              <a:latin typeface="+mj-lt"/>
            </a:endParaRPr>
          </a:p>
          <a:p>
            <a:pPr>
              <a:buNone/>
            </a:pPr>
            <a:r>
              <a:rPr lang="vi-VN" sz="2000" dirty="0" smtClean="0">
                <a:latin typeface="+mj-lt"/>
              </a:rPr>
              <a:t>‒ Rau quả nhiều K+, thuốc, dịch truyền có K+. Loại bỏ các ổ hoại tử, chống nhiễm khuẩn.</a:t>
            </a:r>
            <a:endParaRPr lang="en-US" sz="2000" dirty="0" smtClean="0">
              <a:latin typeface="+mj-lt"/>
            </a:endParaRPr>
          </a:p>
          <a:p>
            <a:pPr>
              <a:buNone/>
            </a:pPr>
            <a:r>
              <a:rPr lang="vi-VN" sz="2000" dirty="0" smtClean="0">
                <a:latin typeface="+mj-lt"/>
              </a:rPr>
              <a:t>‒ Thuốc: Calcigluconat hoặc Clorua: cần tiêm tĩnh mạch ngay khi K+ máu cao ≥ 6,5 mmol/l hoặc khi có những biểu hiện tim mạch rõ (mạch chậm,loạn nhịp, QRs giãn rộng), liều trung bình 1 g, tiêm tĩnh mạch chậm trong ít nhất 5 phút. Nhắc lại liều sau 30 phút khi cần.</a:t>
            </a:r>
            <a:endParaRPr lang="en-US" sz="2000" dirty="0" smtClean="0">
              <a:latin typeface="+mj-lt"/>
            </a:endParaRPr>
          </a:p>
          <a:p>
            <a:pPr>
              <a:buNone/>
            </a:pPr>
            <a:endParaRPr lang="en-US" sz="2000" dirty="0">
              <a:latin typeface="+mj-lt"/>
            </a:endParaRPr>
          </a:p>
        </p:txBody>
      </p:sp>
      <p:pic>
        <p:nvPicPr>
          <p:cNvPr id="4" name="Picture 3" descr="Calcium-gluconate.png"/>
          <p:cNvPicPr>
            <a:picLocks noChangeAspect="1"/>
          </p:cNvPicPr>
          <p:nvPr/>
        </p:nvPicPr>
        <p:blipFill>
          <a:blip r:embed="rId2" cstate="print"/>
          <a:stretch>
            <a:fillRect/>
          </a:stretch>
        </p:blipFill>
        <p:spPr>
          <a:xfrm>
            <a:off x="1447800" y="2743200"/>
            <a:ext cx="2362200" cy="3865417"/>
          </a:xfrm>
          <a:prstGeom prst="rect">
            <a:avLst/>
          </a:prstGeom>
        </p:spPr>
      </p:pic>
      <p:pic>
        <p:nvPicPr>
          <p:cNvPr id="5" name="Picture 4" descr="Dung-dich-tiem-truyen-Natri-clorid-3-51.jpg"/>
          <p:cNvPicPr>
            <a:picLocks noChangeAspect="1"/>
          </p:cNvPicPr>
          <p:nvPr/>
        </p:nvPicPr>
        <p:blipFill>
          <a:blip r:embed="rId3" cstate="print"/>
          <a:stretch>
            <a:fillRect/>
          </a:stretch>
        </p:blipFill>
        <p:spPr>
          <a:xfrm>
            <a:off x="4648200" y="2743200"/>
            <a:ext cx="2743200" cy="3657600"/>
          </a:xfrm>
          <a:prstGeom prst="rect">
            <a:avLst/>
          </a:prstGeom>
        </p:spPr>
      </p:pic>
    </p:spTree>
    <p:extLst>
      <p:ext uri="{BB962C8B-B14F-4D97-AF65-F5344CB8AC3E}">
        <p14:creationId xmlns:p14="http://schemas.microsoft.com/office/powerpoint/2010/main" val="37672272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1433</Words>
  <Application>Microsoft Office PowerPoint</Application>
  <PresentationFormat>On-screen Show (4:3)</PresentationFormat>
  <Paragraphs>108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SUY THẬN CẤP</vt:lpstr>
      <vt:lpstr>PowerPoint Presentation</vt:lpstr>
      <vt:lpstr>PowerPoint Presentation</vt:lpstr>
      <vt:lpstr>PowerPoint Presentation</vt:lpstr>
      <vt:lpstr>PowerPoint Presentation</vt:lpstr>
      <vt:lpstr>PowerPoint Presentation</vt:lpstr>
      <vt:lpstr>PowerPoint Presentation</vt:lpstr>
      <vt:lpstr>5.2 Điều trị cụ thể - Điều trị theo giai đoạn bệnh  5.2.1 Giai đoạn tấn công của tác nhân gây bệnh  • Cố gắng điều trị loại bỏ nguyên nhân gây bệnh: bù đủ nước khi có mất nước, loại bỏ tắc nghẽn đường tiểu, rửa dạ dày khi uống mật cá trắm trong 6 giờ đầu,….  • Theo dõi sát tình trạng thiểu niệu, vô niệu để có chẩn đoán suy thận cấp sớm  5.2.2 Giai đoạn thiểu niệu, vô niệu  • Giữ cân bằng nước, điện giải:  ‒ Nước ở người bệnh vô niệu hoặc thiểu niệu đã có phù, đảm bảo cân bằng (-): nước vào ít hơn nước ra.  ‒ Lợi tiểu: dung lợi tiểu quai Furosemid dò liều...         ‒ Trường hợp suy thận cấp trước thận: Bù đủ thể tích tuần hoàn càng sớm càng tốt, không dùng lợi tiểu nếu chưa bù đủ khối lượng tuần hoàn.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SUY THẬN CẤP</dc:title>
  <dc:creator>PC</dc:creator>
  <cp:lastModifiedBy>PC</cp:lastModifiedBy>
  <cp:revision>1</cp:revision>
  <dcterms:created xsi:type="dcterms:W3CDTF">2017-02-26T13:16:12Z</dcterms:created>
  <dcterms:modified xsi:type="dcterms:W3CDTF">2017-02-26T13:17:16Z</dcterms:modified>
</cp:coreProperties>
</file>