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7" r:id="rId2"/>
    <p:sldId id="262" r:id="rId3"/>
    <p:sldId id="317" r:id="rId4"/>
    <p:sldId id="258" r:id="rId5"/>
    <p:sldId id="275" r:id="rId6"/>
    <p:sldId id="282" r:id="rId7"/>
    <p:sldId id="261" r:id="rId8"/>
    <p:sldId id="307" r:id="rId9"/>
    <p:sldId id="306" r:id="rId10"/>
    <p:sldId id="318" r:id="rId11"/>
    <p:sldId id="319" r:id="rId12"/>
    <p:sldId id="320" r:id="rId13"/>
    <p:sldId id="321" r:id="rId14"/>
    <p:sldId id="322" r:id="rId15"/>
    <p:sldId id="323" r:id="rId16"/>
    <p:sldId id="30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0" autoAdjust="0"/>
  </p:normalViewPr>
  <p:slideViewPr>
    <p:cSldViewPr>
      <p:cViewPr>
        <p:scale>
          <a:sx n="79" d="100"/>
          <a:sy n="79" d="100"/>
        </p:scale>
        <p:origin x="-1104" y="21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4CFC1D-DEBB-4C36-9605-024AFB45E351}" type="datetimeFigureOut">
              <a:rPr lang="en-US" smtClean="0"/>
              <a:t>3/25/2017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D63AD7-D37E-4F5A-A969-A25EEE6CC9BB}" type="slidenum">
              <a:rPr lang="en-US" smtClean="0"/>
              <a:t>‹#›</a:t>
            </a:fld>
            <a:endParaRPr lang="en-US"/>
          </a:p>
        </p:txBody>
      </p:sp>
    </p:spTree>
    <p:extLst>
      <p:ext uri="{BB962C8B-B14F-4D97-AF65-F5344CB8AC3E}">
        <p14:creationId xmlns:p14="http://schemas.microsoft.com/office/powerpoint/2010/main" val="14351220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14C7400-F161-4D62-A4F7-7D6A3C51DBAB}" type="datetimeFigureOut">
              <a:rPr lang="en-US" smtClean="0"/>
              <a:t>3/25/2017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6064C6-B0EE-4838-8CD0-9EA91509F892}"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14C7400-F161-4D62-A4F7-7D6A3C51DBA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064C6-B0EE-4838-8CD0-9EA91509F892}"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4C7400-F161-4D62-A4F7-7D6A3C51DBAB}" type="datetimeFigureOut">
              <a:rPr lang="en-US" smtClean="0"/>
              <a:t>3/25/2017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B6064C6-B0EE-4838-8CD0-9EA91509F89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14C7400-F161-4D62-A4F7-7D6A3C51DBA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64C6-B0EE-4838-8CD0-9EA91509F892}"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14C7400-F161-4D62-A4F7-7D6A3C51DBAB}"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64C6-B0EE-4838-8CD0-9EA91509F892}"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4C7400-F161-4D62-A4F7-7D6A3C51DBAB}"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C7400-F161-4D62-A4F7-7D6A3C51DBAB}"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064C6-B0EE-4838-8CD0-9EA91509F8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C7400-F161-4D62-A4F7-7D6A3C51DBA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64C6-B0EE-4838-8CD0-9EA91509F892}"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4C7400-F161-4D62-A4F7-7D6A3C51DBAB}" type="datetimeFigureOut">
              <a:rPr lang="en-US" smtClean="0"/>
              <a:t>3/25/2017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B6064C6-B0EE-4838-8CD0-9EA91509F892}"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14C7400-F161-4D62-A4F7-7D6A3C51DBAB}" type="datetimeFigureOut">
              <a:rPr lang="en-US" smtClean="0"/>
              <a:t>3/25/2017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6064C6-B0EE-4838-8CD0-9EA91509F8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uoc.net.vn/" TargetMode="External"/><Relationship Id="rId2" Type="http://schemas.openxmlformats.org/officeDocument/2006/relationships/hyperlink" Target="http://www.buy-pharma.co/Generic-Copegus-Ribavirin-p-363.htm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740727"/>
            <a:ext cx="3886200" cy="882119"/>
          </a:xfrm>
        </p:spPr>
        <p:txBody>
          <a:bodyPr>
            <a:normAutofit/>
          </a:bodyPr>
          <a:lstStyle/>
          <a:p>
            <a:pPr algn="l"/>
            <a:r>
              <a:rPr lang="en-US" sz="2000" b="1" i="1" dirty="0" err="1" smtClean="0">
                <a:latin typeface="Times New Roman" panose="02020603050405020304" pitchFamily="18" charset="0"/>
                <a:cs typeface="Times New Roman" panose="02020603050405020304" pitchFamily="18" charset="0"/>
              </a:rPr>
              <a:t>Giảng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hướng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dẫn</a:t>
            </a:r>
            <a:r>
              <a:rPr lang="en-US" sz="2000" b="1" i="1" dirty="0" smtClean="0">
                <a:latin typeface="Times New Roman" panose="02020603050405020304" pitchFamily="18" charset="0"/>
                <a:cs typeface="Times New Roman" panose="02020603050405020304" pitchFamily="18" charset="0"/>
              </a:rPr>
              <a:t>:</a:t>
            </a:r>
          </a:p>
          <a:p>
            <a:pPr algn="l"/>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Nguyễn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Phúc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Học</a:t>
            </a:r>
            <a:endParaRPr lang="en-US" sz="2000" b="1"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a:xfrm>
            <a:off x="152400" y="1447800"/>
            <a:ext cx="8686800" cy="1793167"/>
          </a:xfrm>
        </p:spPr>
        <p:txBody>
          <a:bodyPr/>
          <a:lstStyle/>
          <a:p>
            <a:pPr marL="182880"/>
            <a:r>
              <a:rPr lang="en-US" dirty="0" smtClean="0">
                <a:latin typeface="Times New Roman" panose="02020603050405020304" pitchFamily="18" charset="0"/>
                <a:cs typeface="Times New Roman" panose="02020603050405020304" pitchFamily="18" charset="0"/>
              </a:rPr>
              <a:t>VIÊM GAN DO VIRUS</a:t>
            </a:r>
            <a:endParaRPr lang="en-US" dirty="0">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4648200" y="3733800"/>
            <a:ext cx="4184073" cy="2667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en-US" b="1" i="1" dirty="0" err="1" smtClean="0">
                <a:latin typeface="Times New Roman" panose="02020603050405020304" pitchFamily="18" charset="0"/>
                <a:cs typeface="Times New Roman" panose="02020603050405020304" pitchFamily="18" charset="0"/>
              </a:rPr>
              <a:t>Nhóm</a:t>
            </a:r>
            <a:r>
              <a:rPr lang="en-US" b="1" i="1" dirty="0" smtClean="0">
                <a:latin typeface="Times New Roman" panose="02020603050405020304" pitchFamily="18" charset="0"/>
                <a:cs typeface="Times New Roman" panose="02020603050405020304" pitchFamily="18" charset="0"/>
              </a:rPr>
              <a:t>: 6</a:t>
            </a:r>
          </a:p>
          <a:p>
            <a:r>
              <a:rPr lang="en-US" b="1" i="1" dirty="0" err="1" smtClean="0">
                <a:latin typeface="Times New Roman" panose="02020603050405020304" pitchFamily="18" charset="0"/>
                <a:cs typeface="Times New Roman" panose="02020603050405020304" pitchFamily="18" charset="0"/>
              </a:rPr>
              <a:t>Sinh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viên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thực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hiện</a:t>
            </a:r>
            <a:r>
              <a:rPr lang="en-US" b="1" i="1" dirty="0" smtClean="0">
                <a:latin typeface="Times New Roman" panose="02020603050405020304" pitchFamily="18" charset="0"/>
                <a:cs typeface="Times New Roman" panose="02020603050405020304" pitchFamily="18" charset="0"/>
              </a:rPr>
              <a:t>:</a:t>
            </a: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Ngọc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Cẩm</a:t>
            </a:r>
            <a:endParaRPr lang="en-US" b="1" i="1" dirty="0" smtClean="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Lê</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Hoàng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Oanh</a:t>
            </a:r>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Đặng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Ngọc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Thạch</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Thảo</a:t>
            </a:r>
            <a:endParaRPr lang="en-US" b="1" i="1" dirty="0" smtClean="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Đặng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Thị</a:t>
            </a:r>
            <a:r>
              <a:rPr lang="en-US" b="1" i="1" dirty="0" smtClean="0">
                <a:latin typeface="Times New Roman" panose="02020603050405020304" pitchFamily="18" charset="0"/>
                <a:cs typeface="Times New Roman" panose="02020603050405020304" pitchFamily="18" charset="0"/>
              </a:rPr>
              <a:t> Kim </a:t>
            </a:r>
            <a:r>
              <a:rPr lang="en-US" b="1" i="1" dirty="0" err="1" smtClean="0">
                <a:latin typeface="Times New Roman" panose="02020603050405020304" pitchFamily="18" charset="0"/>
                <a:cs typeface="Times New Roman" panose="02020603050405020304" pitchFamily="18" charset="0"/>
              </a:rPr>
              <a:t>Thủy</a:t>
            </a:r>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Nguyễn</a:t>
            </a:r>
            <a:r>
              <a:rPr lang="en-US" b="1" i="1" dirty="0" smtClean="0">
                <a:latin typeface="Times New Roman" panose="02020603050405020304" pitchFamily="18" charset="0"/>
                <a:cs typeface="Times New Roman" panose="02020603050405020304" pitchFamily="18" charset="0"/>
              </a:rPr>
              <a:t> Mai </a:t>
            </a:r>
            <a:r>
              <a:rPr lang="en-US" b="1" i="1" dirty="0" err="1" smtClean="0">
                <a:latin typeface="Times New Roman" panose="02020603050405020304" pitchFamily="18" charset="0"/>
                <a:cs typeface="Times New Roman" panose="02020603050405020304" pitchFamily="18" charset="0"/>
              </a:rPr>
              <a:t>Đăng</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Vy</a:t>
            </a:r>
            <a:endParaRPr lang="en-US" b="1"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8600"/>
            <a:ext cx="4807184" cy="1066800"/>
          </a:xfrm>
          <a:prstGeom prst="rect">
            <a:avLst/>
          </a:prstGeom>
        </p:spPr>
      </p:pic>
    </p:spTree>
    <p:extLst>
      <p:ext uri="{BB962C8B-B14F-4D97-AF65-F5344CB8AC3E}">
        <p14:creationId xmlns:p14="http://schemas.microsoft.com/office/powerpoint/2010/main" val="65474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9" y="0"/>
            <a:ext cx="8915401" cy="6629400"/>
          </a:xfrm>
        </p:spPr>
        <p:txBody>
          <a:bodyPr>
            <a:noAutofit/>
          </a:bodyPr>
          <a:lstStyle/>
          <a:p>
            <a:pPr marL="0" indent="0">
              <a:buNone/>
            </a:pPr>
            <a:r>
              <a:rPr lang="vi-VN" sz="2200" dirty="0" smtClean="0"/>
              <a:t>‒ </a:t>
            </a:r>
            <a:r>
              <a:rPr lang="vi-VN" sz="2200" dirty="0"/>
              <a:t>Nếu anti-HBc IgG không hạ xuống và có HBsAg có nghĩa bệnh nhân đang bị dạng viên gan mạn tính. </a:t>
            </a:r>
            <a:endParaRPr lang="en-US" sz="2200" dirty="0"/>
          </a:p>
          <a:p>
            <a:pPr marL="0" indent="0">
              <a:buNone/>
            </a:pPr>
            <a:r>
              <a:rPr lang="vi-VN" sz="2200" dirty="0"/>
              <a:t>‒ </a:t>
            </a:r>
            <a:r>
              <a:rPr lang="vi-VN" sz="2200" dirty="0" smtClean="0"/>
              <a:t>HBeAg(+) </a:t>
            </a:r>
            <a:r>
              <a:rPr lang="vi-VN" sz="2200" dirty="0"/>
              <a:t>trong giai đoạn đầu của viêm gan B cấp, nếu </a:t>
            </a:r>
            <a:r>
              <a:rPr lang="vi-VN" sz="2200" dirty="0" smtClean="0"/>
              <a:t>kéo </a:t>
            </a:r>
            <a:r>
              <a:rPr lang="vi-VN" sz="2200" dirty="0"/>
              <a:t>dài hơn 4 tuần là có khả năng bệnh diễn biến thành viêm gan B mạn hoạt động. </a:t>
            </a:r>
            <a:endParaRPr lang="en-US" sz="2200" dirty="0" smtClean="0"/>
          </a:p>
          <a:p>
            <a:pPr marL="0" indent="0">
              <a:buNone/>
            </a:pPr>
            <a:r>
              <a:rPr lang="vi-VN" sz="2200" dirty="0" smtClean="0"/>
              <a:t>‒ Anti-HBs(+) </a:t>
            </a:r>
            <a:r>
              <a:rPr lang="vi-VN" sz="2200" dirty="0"/>
              <a:t>trong viêm </a:t>
            </a:r>
            <a:r>
              <a:rPr lang="vi-VN" sz="2200" dirty="0" smtClean="0"/>
              <a:t>cấp. </a:t>
            </a:r>
            <a:endParaRPr lang="en-US" sz="2200" dirty="0" smtClean="0"/>
          </a:p>
          <a:p>
            <a:pPr marL="0" indent="0">
              <a:buNone/>
            </a:pPr>
            <a:r>
              <a:rPr lang="vi-VN" sz="2200" dirty="0" smtClean="0"/>
              <a:t>‒ </a:t>
            </a:r>
            <a:r>
              <a:rPr lang="vi-VN" sz="2200" dirty="0"/>
              <a:t>Khi HBsAg biến mất, </a:t>
            </a:r>
            <a:r>
              <a:rPr lang="vi-VN" sz="2200" dirty="0" smtClean="0"/>
              <a:t>anti-HBs</a:t>
            </a:r>
            <a:r>
              <a:rPr lang="en-US" sz="2200" dirty="0" smtClean="0"/>
              <a:t> </a:t>
            </a:r>
            <a:r>
              <a:rPr lang="vi-VN" sz="2200" dirty="0" smtClean="0"/>
              <a:t>mới </a:t>
            </a:r>
            <a:r>
              <a:rPr lang="vi-VN" sz="2200" dirty="0"/>
              <a:t>xuất hiện. Kết quả xét </a:t>
            </a:r>
            <a:r>
              <a:rPr lang="vi-VN" sz="2200" dirty="0" smtClean="0"/>
              <a:t>nghiệm </a:t>
            </a:r>
            <a:r>
              <a:rPr lang="vi-VN" sz="2200" dirty="0"/>
              <a:t>dương tính nghĩa là bạn có kháng thể kháng </a:t>
            </a:r>
            <a:r>
              <a:rPr lang="vi-VN" sz="2200" dirty="0" smtClean="0"/>
              <a:t>HBV</a:t>
            </a:r>
            <a:r>
              <a:rPr lang="vi-VN" sz="2200" dirty="0" smtClean="0">
                <a:sym typeface="Symbol"/>
              </a:rPr>
              <a:t></a:t>
            </a:r>
            <a:r>
              <a:rPr lang="vi-VN" sz="2200" dirty="0" smtClean="0"/>
              <a:t>có </a:t>
            </a:r>
            <a:r>
              <a:rPr lang="vi-VN" sz="2200" dirty="0"/>
              <a:t>thể do nhiễm </a:t>
            </a:r>
            <a:r>
              <a:rPr lang="vi-VN" sz="2200" dirty="0" smtClean="0"/>
              <a:t>HBV</a:t>
            </a:r>
            <a:r>
              <a:rPr lang="en-US" sz="2200" dirty="0" smtClean="0"/>
              <a:t> </a:t>
            </a:r>
            <a:r>
              <a:rPr lang="vi-VN" sz="2200" dirty="0" smtClean="0"/>
              <a:t>từ </a:t>
            </a:r>
            <a:r>
              <a:rPr lang="vi-VN" sz="2200" dirty="0"/>
              <a:t>trước và bạn đã </a:t>
            </a:r>
            <a:r>
              <a:rPr lang="vi-VN" sz="2200" dirty="0" smtClean="0"/>
              <a:t>khỏi </a:t>
            </a:r>
            <a:r>
              <a:rPr lang="en-US" sz="2200" dirty="0">
                <a:latin typeface="Times New Roman" pitchFamily="18" charset="0"/>
                <a:cs typeface="Times New Roman" pitchFamily="18" charset="0"/>
              </a:rPr>
              <a:t>h</a:t>
            </a:r>
            <a:r>
              <a:rPr lang="vi-VN" sz="2200" dirty="0" smtClean="0"/>
              <a:t>oặc </a:t>
            </a:r>
            <a:r>
              <a:rPr lang="vi-VN" sz="2200" dirty="0"/>
              <a:t>bạn đã được tiêm </a:t>
            </a:r>
            <a:r>
              <a:rPr lang="vi-VN" sz="2200" dirty="0" smtClean="0"/>
              <a:t>vắccin</a:t>
            </a:r>
            <a:r>
              <a:rPr lang="vi-VN" sz="2200" dirty="0"/>
              <a:t>. </a:t>
            </a:r>
            <a:endParaRPr lang="en-US" sz="2200" dirty="0" smtClean="0"/>
          </a:p>
          <a:p>
            <a:pPr marL="0" indent="0">
              <a:buNone/>
            </a:pPr>
            <a:r>
              <a:rPr lang="vi-VN" sz="2200" dirty="0" smtClean="0"/>
              <a:t>‒ </a:t>
            </a:r>
            <a:r>
              <a:rPr lang="en-US" sz="2200" dirty="0">
                <a:latin typeface="Times New Roman" pitchFamily="18" charset="0"/>
                <a:cs typeface="Times New Roman" pitchFamily="18" charset="0"/>
              </a:rPr>
              <a:t>K</a:t>
            </a:r>
            <a:r>
              <a:rPr lang="vi-VN" sz="2200" dirty="0" smtClean="0"/>
              <a:t>hi </a:t>
            </a:r>
            <a:r>
              <a:rPr lang="vi-VN" sz="2200" dirty="0"/>
              <a:t>anti-HBs xuất hiện </a:t>
            </a:r>
            <a:r>
              <a:rPr lang="vi-VN" sz="2200" dirty="0">
                <a:sym typeface="Symbol"/>
              </a:rPr>
              <a:t></a:t>
            </a:r>
            <a:r>
              <a:rPr lang="vi-VN" sz="2200" dirty="0" smtClean="0"/>
              <a:t> </a:t>
            </a:r>
            <a:r>
              <a:rPr lang="vi-VN" sz="2200" dirty="0"/>
              <a:t>coi như hồi phục, trở thành miễn nhiễm đối với HBV </a:t>
            </a:r>
            <a:r>
              <a:rPr lang="vi-VN" sz="2200" dirty="0" smtClean="0"/>
              <a:t>và </a:t>
            </a:r>
            <a:r>
              <a:rPr lang="vi-VN" sz="2200" dirty="0"/>
              <a:t>không lây bệnh qua người khác được. </a:t>
            </a:r>
            <a:r>
              <a:rPr lang="en-US" sz="2200" dirty="0" err="1" smtClean="0">
                <a:latin typeface="Times New Roman" pitchFamily="18" charset="0"/>
                <a:cs typeface="Times New Roman" pitchFamily="18" charset="0"/>
              </a:rPr>
              <a:t>Ngược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lại</a:t>
            </a:r>
            <a:r>
              <a:rPr lang="vi-VN" sz="2200" dirty="0" smtClean="0"/>
              <a:t>, </a:t>
            </a:r>
            <a:r>
              <a:rPr lang="vi-VN" sz="2200" dirty="0"/>
              <a:t>sẽ có thể lây cho người </a:t>
            </a:r>
            <a:r>
              <a:rPr lang="vi-VN" sz="2200" dirty="0" smtClean="0"/>
              <a:t>khác</a:t>
            </a:r>
            <a:r>
              <a:rPr lang="en-US" sz="2200" dirty="0" smtClean="0"/>
              <a:t>.</a:t>
            </a:r>
          </a:p>
          <a:p>
            <a:pPr marL="0" indent="0">
              <a:buClrTx/>
              <a:buNone/>
            </a:pPr>
            <a:r>
              <a:rPr lang="en-US" sz="2200" dirty="0" smtClean="0">
                <a:latin typeface="Times New Roman" pitchFamily="18" charset="0"/>
                <a:cs typeface="Times New Roman" pitchFamily="18" charset="0"/>
              </a:rPr>
              <a:t>2.3. </a:t>
            </a:r>
            <a:r>
              <a:rPr lang="en-US" sz="2200" dirty="0" err="1" smtClean="0">
                <a:latin typeface="Times New Roman" pitchFamily="18" charset="0"/>
                <a:cs typeface="Times New Roman" pitchFamily="18" charset="0"/>
              </a:rPr>
              <a:t>Chuẩn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đoán</a:t>
            </a:r>
            <a:r>
              <a:rPr lang="en-US" sz="2200" dirty="0" smtClean="0">
                <a:latin typeface="Times New Roman" pitchFamily="18" charset="0"/>
                <a:cs typeface="Times New Roman" pitchFamily="18" charset="0"/>
              </a:rPr>
              <a:t> HCV:</a:t>
            </a:r>
          </a:p>
          <a:p>
            <a:pPr marL="0" indent="0">
              <a:buClrTx/>
              <a:buNone/>
            </a:pPr>
            <a:r>
              <a:rPr lang="vi-VN" sz="2200" dirty="0"/>
              <a:t>‒ Chẩn đoán </a:t>
            </a:r>
            <a:r>
              <a:rPr lang="en-US" sz="2200" dirty="0" smtClean="0">
                <a:latin typeface="Times New Roman" pitchFamily="18" charset="0"/>
                <a:cs typeface="Times New Roman" pitchFamily="18" charset="0"/>
              </a:rPr>
              <a:t>HCV </a:t>
            </a:r>
            <a:r>
              <a:rPr lang="vi-VN" sz="2200" dirty="0" smtClean="0"/>
              <a:t>cấp</a:t>
            </a:r>
            <a:r>
              <a:rPr lang="en-US" sz="2200" dirty="0" smtClean="0"/>
              <a:t>:</a:t>
            </a:r>
            <a:r>
              <a:rPr lang="vi-VN" sz="2200" dirty="0" smtClean="0"/>
              <a:t> </a:t>
            </a:r>
            <a:endParaRPr lang="en-US" sz="2200" dirty="0" smtClean="0"/>
          </a:p>
          <a:p>
            <a:pPr marL="0" indent="0">
              <a:buClrTx/>
              <a:buNone/>
            </a:pPr>
            <a:r>
              <a:rPr lang="vi-VN" sz="2200" dirty="0" smtClean="0"/>
              <a:t>+ </a:t>
            </a:r>
            <a:r>
              <a:rPr lang="vi-VN" sz="2200" dirty="0"/>
              <a:t>HCV RNA </a:t>
            </a:r>
            <a:r>
              <a:rPr lang="en-US" sz="2200" dirty="0" smtClean="0">
                <a:latin typeface="Times New Roman" pitchFamily="18" charset="0"/>
                <a:cs typeface="Times New Roman" pitchFamily="18" charset="0"/>
              </a:rPr>
              <a:t>(+)</a:t>
            </a:r>
            <a:r>
              <a:rPr lang="vi-VN" sz="2200" dirty="0"/>
              <a:t> 2 tuần sau khi phơi </a:t>
            </a:r>
            <a:r>
              <a:rPr lang="vi-VN" sz="2200" dirty="0" smtClean="0"/>
              <a:t>nhiễm, </a:t>
            </a:r>
            <a:r>
              <a:rPr lang="vi-VN" sz="2200" dirty="0"/>
              <a:t>anti-HCV có </a:t>
            </a:r>
            <a:r>
              <a:rPr lang="vi-VN" sz="2200" dirty="0" smtClean="0"/>
              <a:t>thể</a:t>
            </a:r>
            <a:r>
              <a:rPr lang="en-US" sz="2200" dirty="0" smtClean="0">
                <a:latin typeface="Times New Roman" pitchFamily="18" charset="0"/>
                <a:cs typeface="Times New Roman" pitchFamily="18" charset="0"/>
              </a:rPr>
              <a:t>(-)</a:t>
            </a:r>
            <a:r>
              <a:rPr lang="vi-VN" sz="2200" dirty="0" smtClean="0"/>
              <a:t> hoặc</a:t>
            </a:r>
            <a:r>
              <a:rPr lang="en-US" sz="2200" dirty="0" smtClean="0">
                <a:latin typeface="Times New Roman" pitchFamily="18" charset="0"/>
                <a:cs typeface="Times New Roman" pitchFamily="18" charset="0"/>
              </a:rPr>
              <a:t>(+) </a:t>
            </a:r>
            <a:r>
              <a:rPr lang="vi-VN" sz="2200" dirty="0" smtClean="0"/>
              <a:t>xuất </a:t>
            </a:r>
            <a:r>
              <a:rPr lang="vi-VN" sz="2200" dirty="0"/>
              <a:t>hiện sau 8 - 12 tuần. </a:t>
            </a:r>
            <a:endParaRPr lang="en-US" sz="2200" dirty="0" smtClean="0"/>
          </a:p>
          <a:p>
            <a:pPr marL="0" indent="0">
              <a:buClrTx/>
              <a:buNone/>
            </a:pPr>
            <a:r>
              <a:rPr lang="vi-VN" sz="2200" dirty="0" smtClean="0"/>
              <a:t>+ </a:t>
            </a:r>
            <a:r>
              <a:rPr lang="vi-VN" sz="2200" dirty="0"/>
              <a:t>AST, ALT bình thường hoặc tăng </a:t>
            </a:r>
            <a:endParaRPr lang="en-US" sz="2200" dirty="0" smtClean="0"/>
          </a:p>
          <a:p>
            <a:pPr marL="0" indent="0">
              <a:buClrTx/>
              <a:buNone/>
            </a:pPr>
            <a:r>
              <a:rPr lang="vi-VN" sz="2200" dirty="0" smtClean="0"/>
              <a:t>‒ </a:t>
            </a:r>
            <a:r>
              <a:rPr lang="vi-VN" sz="2200" dirty="0"/>
              <a:t>Chẩn </a:t>
            </a:r>
            <a:r>
              <a:rPr lang="vi-VN" sz="2200" dirty="0" smtClean="0"/>
              <a:t>đoán</a:t>
            </a:r>
            <a:r>
              <a:rPr lang="en-US" sz="2200" dirty="0" smtClean="0"/>
              <a:t> </a:t>
            </a:r>
            <a:r>
              <a:rPr lang="en-US" sz="2200" dirty="0" smtClean="0">
                <a:latin typeface="Times New Roman" pitchFamily="18" charset="0"/>
                <a:cs typeface="Times New Roman" pitchFamily="18" charset="0"/>
              </a:rPr>
              <a:t>HCV</a:t>
            </a:r>
            <a:r>
              <a:rPr lang="vi-VN" sz="2200" dirty="0" smtClean="0"/>
              <a:t> mạn</a:t>
            </a:r>
            <a:r>
              <a:rPr lang="en-US" sz="2200" dirty="0" smtClean="0"/>
              <a:t>:</a:t>
            </a:r>
            <a:r>
              <a:rPr lang="vi-VN" sz="2200" dirty="0" smtClean="0"/>
              <a:t> Anti</a:t>
            </a:r>
            <a:r>
              <a:rPr lang="en-US" sz="2200" dirty="0" smtClean="0"/>
              <a:t>-</a:t>
            </a:r>
            <a:r>
              <a:rPr lang="vi-VN" sz="2200" dirty="0" smtClean="0"/>
              <a:t>HCV</a:t>
            </a:r>
            <a:r>
              <a:rPr lang="en-US" sz="2200" dirty="0" smtClean="0">
                <a:latin typeface="Times New Roman" pitchFamily="18" charset="0"/>
                <a:cs typeface="Times New Roman" pitchFamily="18" charset="0"/>
              </a:rPr>
              <a:t>(+)</a:t>
            </a:r>
            <a:r>
              <a:rPr lang="vi-VN" sz="2200" dirty="0" smtClean="0"/>
              <a:t>, </a:t>
            </a:r>
            <a:r>
              <a:rPr lang="vi-VN" sz="2200" dirty="0"/>
              <a:t>HCV </a:t>
            </a:r>
            <a:r>
              <a:rPr lang="vi-VN" sz="2200" dirty="0" smtClean="0"/>
              <a:t>RNA</a:t>
            </a:r>
            <a:r>
              <a:rPr lang="en-US" sz="2200" dirty="0" smtClean="0">
                <a:latin typeface="Times New Roman" pitchFamily="18" charset="0"/>
                <a:cs typeface="Times New Roman" pitchFamily="18" charset="0"/>
              </a:rPr>
              <a:t>(+)</a:t>
            </a:r>
            <a:r>
              <a:rPr lang="vi-VN" sz="2200" dirty="0" smtClean="0"/>
              <a:t>; </a:t>
            </a:r>
            <a:r>
              <a:rPr lang="en-US" sz="2200" dirty="0">
                <a:latin typeface="Times New Roman" pitchFamily="18" charset="0"/>
                <a:cs typeface="Times New Roman" pitchFamily="18" charset="0"/>
              </a:rPr>
              <a:t>t</a:t>
            </a:r>
            <a:r>
              <a:rPr lang="vi-VN" sz="2200" dirty="0" smtClean="0"/>
              <a:t>hời </a:t>
            </a:r>
            <a:r>
              <a:rPr lang="vi-VN" sz="2200" dirty="0"/>
              <a:t>gian mắc bệnh </a:t>
            </a:r>
            <a:r>
              <a:rPr lang="vi-VN" sz="2200" dirty="0" smtClean="0"/>
              <a:t>&gt;6tháng</a:t>
            </a:r>
            <a:r>
              <a:rPr lang="vi-VN" sz="2200" dirty="0"/>
              <a:t>, hoặc có biểu hiện xơ </a:t>
            </a:r>
            <a:r>
              <a:rPr lang="vi-VN" sz="2200" dirty="0" smtClean="0"/>
              <a:t>gan</a:t>
            </a:r>
            <a:r>
              <a:rPr lang="en-US" sz="2200" dirty="0" smtClean="0"/>
              <a:t>.</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472631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200" dirty="0" smtClean="0">
                <a:latin typeface="Times New Roman" pitchFamily="18" charset="0"/>
                <a:cs typeface="Times New Roman" pitchFamily="18" charset="0"/>
              </a:rPr>
              <a:t>2.4. </a:t>
            </a:r>
            <a:r>
              <a:rPr lang="en-US" sz="2200" dirty="0" err="1" smtClean="0">
                <a:latin typeface="Times New Roman" pitchFamily="18" charset="0"/>
                <a:cs typeface="Times New Roman" pitchFamily="18" charset="0"/>
              </a:rPr>
              <a:t>Chuẩn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đoán</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HDV: </a:t>
            </a:r>
            <a:r>
              <a:rPr lang="vi-VN" sz="2200" dirty="0" smtClean="0"/>
              <a:t>HBsAg</a:t>
            </a:r>
            <a:r>
              <a:rPr lang="vi-VN" sz="2200" dirty="0" smtClean="0"/>
              <a:t>(+), </a:t>
            </a:r>
            <a:r>
              <a:rPr lang="vi-VN" sz="2200" dirty="0"/>
              <a:t>Anti </a:t>
            </a:r>
            <a:r>
              <a:rPr lang="vi-VN" sz="2200" dirty="0" smtClean="0"/>
              <a:t>HBc–IgM </a:t>
            </a:r>
            <a:r>
              <a:rPr lang="vi-VN" sz="2200" dirty="0"/>
              <a:t>(+). </a:t>
            </a:r>
            <a:endParaRPr lang="en-US" sz="2200" dirty="0" smtClean="0"/>
          </a:p>
          <a:p>
            <a:pPr marL="0" indent="0">
              <a:buClrTx/>
              <a:buNone/>
            </a:pPr>
            <a:r>
              <a:rPr lang="en-US" sz="2200" dirty="0" smtClean="0"/>
              <a:t>- </a:t>
            </a:r>
            <a:r>
              <a:rPr lang="vi-VN" sz="2200" dirty="0" smtClean="0"/>
              <a:t>HDAg(+),xuất </a:t>
            </a:r>
            <a:r>
              <a:rPr lang="vi-VN" sz="2200" dirty="0"/>
              <a:t>hiện </a:t>
            </a:r>
            <a:r>
              <a:rPr lang="vi-VN" sz="2200" dirty="0" smtClean="0"/>
              <a:t>sớm,tồn </a:t>
            </a:r>
            <a:r>
              <a:rPr lang="vi-VN" sz="2200" dirty="0"/>
              <a:t>tại </a:t>
            </a:r>
            <a:r>
              <a:rPr lang="vi-VN" sz="2200" dirty="0" smtClean="0"/>
              <a:t>ngắn,nhiều </a:t>
            </a:r>
            <a:r>
              <a:rPr lang="vi-VN" sz="2200" dirty="0"/>
              <a:t>trường hợp không </a:t>
            </a:r>
            <a:r>
              <a:rPr lang="vi-VN" sz="2200" dirty="0" smtClean="0"/>
              <a:t>xác </a:t>
            </a:r>
            <a:r>
              <a:rPr lang="vi-VN" sz="2200" dirty="0"/>
              <a:t>định </a:t>
            </a:r>
            <a:r>
              <a:rPr lang="vi-VN" sz="2200" dirty="0" smtClean="0"/>
              <a:t>được.</a:t>
            </a:r>
            <a:endParaRPr lang="en-US" sz="2200" dirty="0" smtClean="0"/>
          </a:p>
          <a:p>
            <a:pPr marL="0" indent="0">
              <a:buClrTx/>
              <a:buNone/>
            </a:pPr>
            <a:r>
              <a:rPr lang="en-US" sz="2200" dirty="0" smtClean="0">
                <a:latin typeface="Times New Roman" pitchFamily="18" charset="0"/>
                <a:cs typeface="Times New Roman" pitchFamily="18" charset="0"/>
              </a:rPr>
              <a:t>2.5. </a:t>
            </a:r>
            <a:r>
              <a:rPr lang="en-US" sz="2200" dirty="0" err="1" smtClean="0">
                <a:latin typeface="Times New Roman" pitchFamily="18" charset="0"/>
                <a:cs typeface="Times New Roman" pitchFamily="18" charset="0"/>
              </a:rPr>
              <a:t>Chuẩn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đoán</a:t>
            </a:r>
            <a:r>
              <a:rPr lang="en-US" sz="2200" dirty="0" smtClean="0">
                <a:latin typeface="Times New Roman" pitchFamily="18" charset="0"/>
                <a:cs typeface="Times New Roman" pitchFamily="18" charset="0"/>
              </a:rPr>
              <a:t> HEV:</a:t>
            </a:r>
          </a:p>
          <a:p>
            <a:pPr marL="0" indent="0">
              <a:buClrTx/>
              <a:buNone/>
            </a:pPr>
            <a:r>
              <a:rPr lang="vi-VN" sz="2200" dirty="0"/>
              <a:t>‒ IgM </a:t>
            </a:r>
            <a:r>
              <a:rPr lang="vi-VN" sz="2200" dirty="0" smtClean="0"/>
              <a:t>anti-HEV(+) </a:t>
            </a:r>
            <a:r>
              <a:rPr lang="vi-VN" sz="2200" dirty="0"/>
              <a:t>ngay khi có triệu chứng và có thể kéo dài đến 6 tháng. </a:t>
            </a:r>
            <a:endParaRPr lang="en-US" sz="2200" dirty="0" smtClean="0"/>
          </a:p>
          <a:p>
            <a:pPr marL="0" indent="0">
              <a:buClrTx/>
              <a:buNone/>
            </a:pPr>
            <a:r>
              <a:rPr lang="vi-VN" sz="2200" dirty="0" smtClean="0"/>
              <a:t>‒ </a:t>
            </a:r>
            <a:r>
              <a:rPr lang="vi-VN" sz="2200" dirty="0"/>
              <a:t>IgG </a:t>
            </a:r>
            <a:r>
              <a:rPr lang="vi-VN" sz="2200" dirty="0" smtClean="0"/>
              <a:t>anti-HEV(+) </a:t>
            </a:r>
            <a:r>
              <a:rPr lang="vi-VN" sz="2200" dirty="0"/>
              <a:t>sau 10-12 ngày khi có biểu </a:t>
            </a:r>
            <a:r>
              <a:rPr lang="vi-VN" sz="2200" dirty="0" smtClean="0"/>
              <a:t>hiện</a:t>
            </a:r>
            <a:r>
              <a:rPr lang="en-US" sz="2200" dirty="0" smtClean="0"/>
              <a:t> </a:t>
            </a:r>
            <a:r>
              <a:rPr lang="vi-VN" sz="2200" dirty="0" smtClean="0"/>
              <a:t>và </a:t>
            </a:r>
            <a:r>
              <a:rPr lang="vi-VN" sz="2200" dirty="0"/>
              <a:t>kéo dài nhiều năm. </a:t>
            </a:r>
            <a:endParaRPr lang="en-US" sz="2200" dirty="0" smtClean="0"/>
          </a:p>
          <a:p>
            <a:pPr marL="0" indent="0">
              <a:buClrTx/>
              <a:buNone/>
            </a:pPr>
            <a:r>
              <a:rPr lang="vi-VN" sz="2200" dirty="0" smtClean="0"/>
              <a:t>‒ </a:t>
            </a:r>
            <a:r>
              <a:rPr lang="en-US" sz="2200" dirty="0" smtClean="0">
                <a:latin typeface="Times New Roman" pitchFamily="18" charset="0"/>
                <a:cs typeface="Times New Roman" pitchFamily="18" charset="0"/>
              </a:rPr>
              <a:t>HEV</a:t>
            </a:r>
            <a:r>
              <a:rPr lang="vi-VN" sz="2200" dirty="0" smtClean="0"/>
              <a:t>có </a:t>
            </a:r>
            <a:r>
              <a:rPr lang="vi-VN" sz="2200" dirty="0"/>
              <a:t>trong phân của </a:t>
            </a:r>
            <a:r>
              <a:rPr lang="vi-VN" sz="2200" dirty="0" smtClean="0"/>
              <a:t>người</a:t>
            </a:r>
            <a:r>
              <a:rPr lang="en-US" sz="2200" dirty="0" smtClean="0"/>
              <a:t> </a:t>
            </a:r>
            <a:r>
              <a:rPr lang="vi-VN" sz="2200" dirty="0" smtClean="0"/>
              <a:t>nhiễm </a:t>
            </a:r>
            <a:r>
              <a:rPr lang="vi-VN" sz="2200" dirty="0"/>
              <a:t>bệnh </a:t>
            </a:r>
            <a:r>
              <a:rPr lang="vi-VN" sz="2200" dirty="0" smtClean="0"/>
              <a:t>đến </a:t>
            </a:r>
            <a:r>
              <a:rPr lang="vi-VN" sz="2200" dirty="0"/>
              <a:t>hai tháng sau khi có biểu hiện lâm sàng</a:t>
            </a:r>
            <a:r>
              <a:rPr lang="vi-VN" sz="2200" dirty="0" smtClean="0"/>
              <a:t>.</a:t>
            </a:r>
            <a:endParaRPr lang="en-US" sz="2200" dirty="0" smtClean="0"/>
          </a:p>
          <a:p>
            <a:pPr marL="0" indent="0">
              <a:buClrTx/>
              <a:buNone/>
            </a:pPr>
            <a:r>
              <a:rPr lang="en-US" sz="2400" b="1" dirty="0" smtClean="0">
                <a:latin typeface="Times New Roman" pitchFamily="18" charset="0"/>
                <a:cs typeface="Times New Roman" pitchFamily="18" charset="0"/>
              </a:rPr>
              <a:t>IV. </a:t>
            </a:r>
            <a:r>
              <a:rPr lang="en-US" sz="2400" b="1" dirty="0" smtClean="0">
                <a:latin typeface="Times New Roman" pitchFamily="18" charset="0"/>
                <a:cs typeface="Times New Roman" pitchFamily="18" charset="0"/>
              </a:rPr>
              <a:t>ĐIỀU TRỊ VÀ PHÒNG BỆNH:</a:t>
            </a:r>
            <a:endParaRPr lang="en-US" sz="2200" b="1" dirty="0" smtClean="0">
              <a:latin typeface="Times New Roman" pitchFamily="18" charset="0"/>
              <a:cs typeface="Times New Roman" pitchFamily="18" charset="0"/>
            </a:endParaRPr>
          </a:p>
          <a:p>
            <a:pPr marL="0" indent="0">
              <a:buClrTx/>
              <a:buNone/>
            </a:pPr>
            <a:r>
              <a:rPr lang="en-US" sz="2200" dirty="0" smtClean="0">
                <a:latin typeface="Times New Roman" pitchFamily="18" charset="0"/>
                <a:cs typeface="Times New Roman" pitchFamily="18" charset="0"/>
              </a:rPr>
              <a:t>1. </a:t>
            </a:r>
            <a:r>
              <a:rPr lang="en-US" sz="2200" dirty="0" err="1" smtClean="0">
                <a:latin typeface="Times New Roman" pitchFamily="18" charset="0"/>
                <a:cs typeface="Times New Roman" pitchFamily="18" charset="0"/>
              </a:rPr>
              <a:t>Nguyên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tắc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chung</a:t>
            </a:r>
            <a:r>
              <a:rPr lang="en-US" sz="2200" dirty="0" smtClean="0">
                <a:latin typeface="Times New Roman" pitchFamily="18" charset="0"/>
                <a:cs typeface="Times New Roman" pitchFamily="18" charset="0"/>
              </a:rPr>
              <a:t>:</a:t>
            </a:r>
          </a:p>
          <a:p>
            <a:pPr marL="0" indent="0">
              <a:buClrTx/>
              <a:buNone/>
            </a:pPr>
            <a:r>
              <a:rPr lang="vi-VN" sz="2200" dirty="0"/>
              <a:t>‒ </a:t>
            </a:r>
            <a:r>
              <a:rPr lang="en-US" sz="2200" dirty="0" smtClean="0">
                <a:latin typeface="Times New Roman" pitchFamily="18" charset="0"/>
                <a:cs typeface="Times New Roman" pitchFamily="18" charset="0"/>
              </a:rPr>
              <a:t>N</a:t>
            </a:r>
            <a:r>
              <a:rPr lang="vi-VN" sz="2200" dirty="0" smtClean="0"/>
              <a:t>ghỉ </a:t>
            </a:r>
            <a:r>
              <a:rPr lang="vi-VN" sz="2200" dirty="0"/>
              <a:t>ngơi và nằm nghỉ </a:t>
            </a:r>
            <a:r>
              <a:rPr lang="vi-VN" sz="2200" dirty="0" smtClean="0"/>
              <a:t>thời </a:t>
            </a:r>
            <a:r>
              <a:rPr lang="vi-VN" sz="2200" dirty="0"/>
              <a:t>kỳ khởi phát và toàn </a:t>
            </a:r>
            <a:r>
              <a:rPr lang="vi-VN" sz="2200" dirty="0" smtClean="0"/>
              <a:t>phát,sau </a:t>
            </a:r>
            <a:r>
              <a:rPr lang="vi-VN" sz="2200" dirty="0"/>
              <a:t>đó hoạt động </a:t>
            </a:r>
            <a:r>
              <a:rPr lang="vi-VN" sz="2200" dirty="0" smtClean="0"/>
              <a:t>nhẹ. </a:t>
            </a:r>
            <a:r>
              <a:rPr lang="en-US" sz="2200" dirty="0" smtClean="0">
                <a:latin typeface="Times New Roman" pitchFamily="18" charset="0"/>
                <a:cs typeface="Times New Roman" pitchFamily="18" charset="0"/>
              </a:rPr>
              <a:t>(</a:t>
            </a:r>
            <a:r>
              <a:rPr lang="vi-VN" sz="2200" dirty="0" smtClean="0"/>
              <a:t>lượng </a:t>
            </a:r>
            <a:r>
              <a:rPr lang="vi-VN" sz="2200" dirty="0"/>
              <a:t>máu qua gan sẽ tăng lên 25-30</a:t>
            </a:r>
            <a:r>
              <a:rPr lang="vi-VN" sz="2200" dirty="0" smtClean="0"/>
              <a:t>%</a:t>
            </a:r>
            <a:r>
              <a:rPr lang="en-US" sz="2200" dirty="0" smtClean="0">
                <a:latin typeface="Times New Roman" pitchFamily="18" charset="0"/>
                <a:cs typeface="Times New Roman" pitchFamily="18" charset="0"/>
              </a:rPr>
              <a:t>)</a:t>
            </a:r>
            <a:r>
              <a:rPr lang="vi-VN" sz="2200" dirty="0">
                <a:sym typeface="Symbol"/>
              </a:rPr>
              <a:t></a:t>
            </a:r>
            <a:r>
              <a:rPr lang="vi-VN" sz="2200" dirty="0" smtClean="0"/>
              <a:t> </a:t>
            </a:r>
            <a:r>
              <a:rPr lang="vi-VN" sz="2200" dirty="0"/>
              <a:t>gan được tưới máu nhiều hơn. </a:t>
            </a:r>
            <a:endParaRPr lang="en-US" sz="2200" dirty="0" smtClean="0"/>
          </a:p>
          <a:p>
            <a:pPr marL="0" indent="0">
              <a:buClrTx/>
              <a:buNone/>
            </a:pPr>
            <a:r>
              <a:rPr lang="vi-VN" sz="2200" dirty="0" smtClean="0"/>
              <a:t>‒ </a:t>
            </a:r>
            <a:r>
              <a:rPr lang="en-US" sz="2200" dirty="0">
                <a:latin typeface="Times New Roman" pitchFamily="18" charset="0"/>
                <a:cs typeface="Times New Roman" pitchFamily="18" charset="0"/>
              </a:rPr>
              <a:t>M</a:t>
            </a:r>
            <a:r>
              <a:rPr lang="vi-VN" sz="2200" dirty="0" smtClean="0"/>
              <a:t>iễn </a:t>
            </a:r>
            <a:r>
              <a:rPr lang="vi-VN" sz="2200" dirty="0"/>
              <a:t>lao động </a:t>
            </a:r>
            <a:r>
              <a:rPr lang="vi-VN" sz="2200" dirty="0" smtClean="0"/>
              <a:t>nặng 6-12tháng</a:t>
            </a:r>
            <a:r>
              <a:rPr lang="en-US" sz="2200" dirty="0" smtClean="0"/>
              <a:t>.</a:t>
            </a:r>
            <a:r>
              <a:rPr lang="vi-VN" sz="2200" dirty="0" smtClean="0"/>
              <a:t> </a:t>
            </a:r>
            <a:r>
              <a:rPr lang="vi-VN" sz="2200" dirty="0"/>
              <a:t>Kiêng rượu, </a:t>
            </a:r>
            <a:r>
              <a:rPr lang="vi-VN" sz="2200" dirty="0" smtClean="0"/>
              <a:t>bia</a:t>
            </a:r>
            <a:r>
              <a:rPr lang="en-US" sz="2200" dirty="0" smtClean="0"/>
              <a:t>, </a:t>
            </a:r>
            <a:r>
              <a:rPr lang="vi-VN" sz="2200" dirty="0" smtClean="0"/>
              <a:t>các </a:t>
            </a:r>
            <a:r>
              <a:rPr lang="vi-VN" sz="2200" dirty="0"/>
              <a:t>thuốc, hoá chất gây độc cho gan</a:t>
            </a:r>
            <a:endParaRPr lang="en-US" sz="2200" dirty="0" smtClean="0"/>
          </a:p>
          <a:p>
            <a:pPr marL="0" indent="0">
              <a:buClrTx/>
              <a:buNone/>
            </a:pPr>
            <a:r>
              <a:rPr lang="vi-VN" sz="2200" dirty="0" smtClean="0"/>
              <a:t>‒ </a:t>
            </a:r>
            <a:r>
              <a:rPr lang="vi-VN" sz="2200" dirty="0"/>
              <a:t>Chế độ ăn giàu đạm, đường, vitamin, giảm mỡ động </a:t>
            </a:r>
            <a:r>
              <a:rPr lang="vi-VN" sz="2200" dirty="0" smtClean="0"/>
              <a:t>vật</a:t>
            </a:r>
            <a:r>
              <a:rPr lang="en-US" sz="2200" dirty="0" smtClean="0"/>
              <a:t> </a:t>
            </a:r>
            <a:r>
              <a:rPr lang="en-US" sz="2200" dirty="0" smtClean="0">
                <a:latin typeface="Times New Roman" pitchFamily="18" charset="0"/>
                <a:cs typeface="Times New Roman" pitchFamily="18" charset="0"/>
              </a:rPr>
              <a:t>(</a:t>
            </a:r>
            <a:r>
              <a:rPr lang="vi-VN" sz="2200" dirty="0" smtClean="0"/>
              <a:t>món </a:t>
            </a:r>
            <a:r>
              <a:rPr lang="vi-VN" sz="2200" dirty="0"/>
              <a:t>xào, </a:t>
            </a:r>
            <a:r>
              <a:rPr lang="vi-VN" sz="2200" dirty="0" smtClean="0"/>
              <a:t>rán</a:t>
            </a:r>
            <a:r>
              <a:rPr lang="en-US" sz="2200" dirty="0">
                <a:latin typeface="Times New Roman" pitchFamily="18" charset="0"/>
                <a:cs typeface="Times New Roman" pitchFamily="18" charset="0"/>
              </a:rPr>
              <a:t>)</a:t>
            </a:r>
            <a:r>
              <a:rPr lang="vi-VN" sz="2200" dirty="0" smtClean="0"/>
              <a:t>. </a:t>
            </a:r>
            <a:r>
              <a:rPr lang="vi-VN" sz="2200" dirty="0"/>
              <a:t>Tăng cường ăn hoa quả tươi, sữa chua. </a:t>
            </a:r>
            <a:endParaRPr lang="en-US" sz="2200" dirty="0" smtClean="0"/>
          </a:p>
          <a:p>
            <a:pPr marL="0" indent="0">
              <a:buClrTx/>
              <a:buNone/>
            </a:pPr>
            <a:r>
              <a:rPr lang="vi-VN" sz="2200" dirty="0" smtClean="0"/>
              <a:t>‒ </a:t>
            </a:r>
            <a:r>
              <a:rPr lang="vi-VN" sz="2200" dirty="0"/>
              <a:t>Sử dụng các thuốc điều trị triệu chứng khi cần: Lợi mật, truyền dịch, lợi tiểu khi </a:t>
            </a:r>
            <a:r>
              <a:rPr lang="vi-VN" sz="2200" dirty="0" smtClean="0"/>
              <a:t>vàng </a:t>
            </a:r>
            <a:r>
              <a:rPr lang="vi-VN" sz="2200" dirty="0"/>
              <a:t>da đậm; vitamin K khi có hội chứng xuất huyết; các vitamin nhóm B. </a:t>
            </a: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7912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200" dirty="0">
                    <a:latin typeface="Times New Roman" pitchFamily="18" charset="0"/>
                    <a:cs typeface="Times New Roman" pitchFamily="18" charset="0"/>
                  </a:rPr>
                  <a:t>2</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trị</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từng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a:t>
                </a:r>
              </a:p>
              <a:p>
                <a:pPr marL="0" indent="0">
                  <a:buClrTx/>
                  <a:buNone/>
                </a:pPr>
                <a:r>
                  <a:rPr lang="en-US" sz="2200" dirty="0" smtClean="0">
                    <a:latin typeface="Times New Roman" pitchFamily="18" charset="0"/>
                    <a:cs typeface="Times New Roman" pitchFamily="18" charset="0"/>
                  </a:rPr>
                  <a:t>2.1. </a:t>
                </a:r>
                <a:r>
                  <a:rPr lang="en-US" sz="2200" dirty="0" err="1" smtClean="0">
                    <a:latin typeface="Times New Roman" pitchFamily="18" charset="0"/>
                    <a:cs typeface="Times New Roman" pitchFamily="18" charset="0"/>
                  </a:rPr>
                  <a:t>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gan</a:t>
                </a:r>
                <a:r>
                  <a:rPr lang="en-US" sz="2200" dirty="0" smtClean="0">
                    <a:latin typeface="Times New Roman" pitchFamily="18" charset="0"/>
                    <a:cs typeface="Times New Roman" pitchFamily="18" charset="0"/>
                  </a:rPr>
                  <a:t> A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E:</a:t>
                </a:r>
              </a:p>
              <a:p>
                <a:pPr marL="0" indent="0">
                  <a:buClrTx/>
                  <a:buNone/>
                </a:pPr>
                <a:r>
                  <a:rPr lang="vi-VN" sz="2200" dirty="0"/>
                  <a:t>‒ Chủ yếu là điều trị triệu chứng. </a:t>
                </a:r>
                <a:endParaRPr lang="en-US" sz="2200" dirty="0" smtClean="0"/>
              </a:p>
              <a:p>
                <a:pPr marL="0" indent="0">
                  <a:buClrTx/>
                  <a:buNone/>
                </a:pPr>
                <a:r>
                  <a:rPr lang="vi-VN" sz="2200" dirty="0" smtClean="0"/>
                  <a:t>‒ </a:t>
                </a:r>
                <a:r>
                  <a:rPr lang="vi-VN" sz="2200" dirty="0"/>
                  <a:t>Phòng bệnh khẩn cấp bằng </a:t>
                </a:r>
                <a:r>
                  <a:rPr lang="vi-VN" sz="2200" dirty="0" smtClean="0">
                    <a:latin typeface="Times New Roman" pitchFamily="18" charset="0"/>
                    <a:cs typeface="Times New Roman" pitchFamily="18" charset="0"/>
                  </a:rPr>
                  <a:t>Gamma</a:t>
                </a:r>
                <a:r>
                  <a:rPr lang="en-US" sz="2200" dirty="0">
                    <a:latin typeface="Times New Roman" pitchFamily="18" charset="0"/>
                    <a:cs typeface="Times New Roman" pitchFamily="18" charset="0"/>
                  </a:rPr>
                  <a:t>-</a:t>
                </a:r>
                <a:r>
                  <a:rPr lang="vi-VN" sz="2200" dirty="0" smtClean="0">
                    <a:latin typeface="Times New Roman" pitchFamily="18" charset="0"/>
                    <a:cs typeface="Times New Roman" pitchFamily="18" charset="0"/>
                  </a:rPr>
                  <a:t>globulin</a:t>
                </a:r>
                <a:r>
                  <a:rPr lang="vi-VN" sz="2200" dirty="0" smtClean="0"/>
                  <a:t> </a:t>
                </a:r>
                <a:r>
                  <a:rPr lang="vi-VN" sz="2200" dirty="0"/>
                  <a:t>miễn dịch, hiệu quả bảo </a:t>
                </a:r>
                <a:r>
                  <a:rPr lang="vi-VN" sz="2200" dirty="0" smtClean="0"/>
                  <a:t>vệ</a:t>
                </a:r>
                <a:r>
                  <a:rPr lang="en-US" sz="2200" dirty="0" smtClean="0"/>
                  <a:t> </a:t>
                </a:r>
                <a:r>
                  <a:rPr lang="vi-VN" sz="2200" dirty="0" smtClean="0"/>
                  <a:t>được </a:t>
                </a:r>
                <a:r>
                  <a:rPr lang="vi-VN" sz="2200" dirty="0"/>
                  <a:t>4-6 tháng. Vacxin bất hoạt bằng Formalin (Havrix) cho hiệu quả dự phòng nhưng chưa được sử dụng rộng rãi. Gần đây Viện Vệ sinh Dịch tễ Trung ương đã sản xuất thành công Vacxin phòng bệnh viêm gan A. </a:t>
                </a:r>
                <a:endParaRPr lang="en-US" sz="2200" dirty="0" smtClean="0"/>
              </a:p>
              <a:p>
                <a:pPr marL="0" indent="0">
                  <a:buClrTx/>
                  <a:buNone/>
                </a:pPr>
                <a:r>
                  <a:rPr lang="vi-VN" sz="2200" dirty="0" smtClean="0"/>
                  <a:t>‒ </a:t>
                </a:r>
                <a:r>
                  <a:rPr lang="vi-VN" sz="2200" dirty="0"/>
                  <a:t>Đã có vaccin tiêm phòng viêm gan virus E nhưng chưa </a:t>
                </a:r>
                <a:r>
                  <a:rPr lang="vi-VN" sz="2200" dirty="0" smtClean="0"/>
                  <a:t>phổ </a:t>
                </a:r>
                <a:r>
                  <a:rPr lang="vi-VN" sz="2200" dirty="0"/>
                  <a:t>biến rộng rãi</a:t>
                </a:r>
                <a:r>
                  <a:rPr lang="vi-VN" sz="2200" dirty="0" smtClean="0"/>
                  <a:t>.</a:t>
                </a:r>
                <a:endParaRPr lang="en-US" sz="2200" dirty="0" smtClean="0"/>
              </a:p>
              <a:p>
                <a:pPr marL="0" indent="0">
                  <a:buClrTx/>
                  <a:buNone/>
                </a:pPr>
                <a:r>
                  <a:rPr lang="en-US" sz="2200" dirty="0" smtClean="0">
                    <a:latin typeface="Times New Roman" pitchFamily="18" charset="0"/>
                    <a:cs typeface="Times New Roman" pitchFamily="18" charset="0"/>
                  </a:rPr>
                  <a:t>2.2. </a:t>
                </a:r>
                <a:r>
                  <a:rPr lang="en-US" sz="2200" dirty="0" err="1" smtClean="0">
                    <a:latin typeface="Times New Roman" pitchFamily="18" charset="0"/>
                    <a:cs typeface="Times New Roman" pitchFamily="18" charset="0"/>
                  </a:rPr>
                  <a:t>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gan</a:t>
                </a:r>
                <a:r>
                  <a:rPr lang="en-US" sz="2200" dirty="0" smtClean="0">
                    <a:latin typeface="Times New Roman" pitchFamily="18" charset="0"/>
                    <a:cs typeface="Times New Roman" pitchFamily="18" charset="0"/>
                  </a:rPr>
                  <a:t> B:</a:t>
                </a:r>
              </a:p>
              <a:p>
                <a:pPr marL="0" indent="0">
                  <a:buClrTx/>
                  <a:buNone/>
                </a:pPr>
                <a:r>
                  <a:rPr lang="en-US" sz="2200" dirty="0" smtClean="0">
                    <a:latin typeface="Times New Roman" pitchFamily="18" charset="0"/>
                    <a:cs typeface="Times New Roman" pitchFamily="18" charset="0"/>
                  </a:rPr>
                  <a:t>2.2.1. </a:t>
                </a:r>
                <a:r>
                  <a:rPr lang="en-US" sz="2200" dirty="0" err="1" smtClean="0">
                    <a:latin typeface="Times New Roman" pitchFamily="18" charset="0"/>
                    <a:cs typeface="Times New Roman" pitchFamily="18" charset="0"/>
                  </a:rPr>
                  <a:t>Chỉ</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định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trị</a:t>
                </a:r>
                <a:r>
                  <a:rPr lang="en-US" sz="2200" dirty="0" smtClean="0">
                    <a:latin typeface="Times New Roman" pitchFamily="18" charset="0"/>
                    <a:cs typeface="Times New Roman" pitchFamily="18" charset="0"/>
                  </a:rPr>
                  <a:t>:</a:t>
                </a:r>
              </a:p>
              <a:p>
                <a:pPr marL="0" indent="0">
                  <a:buClrTx/>
                  <a:buNone/>
                </a:pPr>
                <a:r>
                  <a:rPr lang="vi-VN" sz="2200" dirty="0"/>
                  <a:t>‒ ALT </a:t>
                </a:r>
                <a:r>
                  <a:rPr lang="en-US" sz="2200" dirty="0" smtClean="0">
                    <a:latin typeface="Times New Roman" pitchFamily="18" charset="0"/>
                    <a:cs typeface="Times New Roman" pitchFamily="18" charset="0"/>
                  </a:rPr>
                  <a:t>&gt;</a:t>
                </a:r>
                <a:r>
                  <a:rPr lang="vi-VN" sz="2200" dirty="0" smtClean="0"/>
                  <a:t>2 </a:t>
                </a:r>
                <a:r>
                  <a:rPr lang="vi-VN" sz="2200" dirty="0"/>
                  <a:t>lần giá trị bình thường hoặc có bằng chứng xác nhận có xơ hóa gan tiến triển/xơ gan bất kể ALT ở mức nào</a:t>
                </a:r>
                <a:r>
                  <a:rPr lang="vi-VN" sz="2200" dirty="0" smtClean="0"/>
                  <a:t>. </a:t>
                </a:r>
                <a:endParaRPr lang="en-US" sz="2200" dirty="0" smtClean="0"/>
              </a:p>
              <a:p>
                <a:pPr marL="0" indent="0">
                  <a:buClrTx/>
                  <a:buNone/>
                </a:pPr>
                <a:r>
                  <a:rPr lang="vi-VN" sz="2200" dirty="0" smtClean="0"/>
                  <a:t>‒ </a:t>
                </a:r>
                <a14:m>
                  <m:oMath xmlns:m="http://schemas.openxmlformats.org/officeDocument/2006/math">
                    <m:d>
                      <m:dPr>
                        <m:begChr m:val="{"/>
                        <m:endChr m:val=""/>
                        <m:ctrlPr>
                          <a:rPr lang="vi-VN" sz="2200" i="1" smtClean="0">
                            <a:latin typeface="Cambria Math"/>
                          </a:rPr>
                        </m:ctrlPr>
                      </m:dPr>
                      <m:e>
                        <m:eqArr>
                          <m:eqArrPr>
                            <m:ctrlPr>
                              <a:rPr lang="vi-VN" sz="2200" i="1" smtClean="0">
                                <a:latin typeface="Cambria Math"/>
                              </a:rPr>
                            </m:ctrlPr>
                          </m:eqArrPr>
                          <m:e>
                            <m:r>
                              <m:rPr>
                                <m:nor/>
                              </m:rPr>
                              <a:rPr lang="vi-VN" sz="2200" dirty="0"/>
                              <m:t>HBV</m:t>
                            </m:r>
                            <m:r>
                              <m:rPr>
                                <m:nor/>
                              </m:rPr>
                              <a:rPr lang="vi-VN" sz="2200" dirty="0"/>
                              <m:t>-</m:t>
                            </m:r>
                            <m:r>
                              <m:rPr>
                                <m:nor/>
                              </m:rPr>
                              <a:rPr lang="vi-VN" sz="2200" dirty="0"/>
                              <m:t>DNA</m:t>
                            </m:r>
                            <m:r>
                              <m:rPr>
                                <m:nor/>
                              </m:rPr>
                              <a:rPr lang="vi-VN" sz="2200" dirty="0"/>
                              <m:t> ≥105</m:t>
                            </m:r>
                            <m:r>
                              <m:rPr>
                                <m:nor/>
                              </m:rPr>
                              <a:rPr lang="vi-VN" sz="2200" dirty="0"/>
                              <m:t>copies</m:t>
                            </m:r>
                            <m:r>
                              <m:rPr>
                                <m:nor/>
                              </m:rPr>
                              <a:rPr lang="vi-VN" sz="2200" dirty="0"/>
                              <m:t>/</m:t>
                            </m:r>
                            <m:r>
                              <m:rPr>
                                <m:nor/>
                              </m:rPr>
                              <a:rPr lang="vi-VN" sz="2200" dirty="0"/>
                              <m:t>ml</m:t>
                            </m:r>
                            <m:r>
                              <m:rPr>
                                <m:nor/>
                              </m:rPr>
                              <a:rPr lang="vi-VN" sz="2200" dirty="0"/>
                              <m:t> (20.000 </m:t>
                            </m:r>
                            <m:r>
                              <m:rPr>
                                <m:nor/>
                              </m:rPr>
                              <a:rPr lang="vi-VN" sz="2200" dirty="0"/>
                              <m:t>IU</m:t>
                            </m:r>
                            <m:r>
                              <m:rPr>
                                <m:nor/>
                              </m:rPr>
                              <a:rPr lang="vi-VN" sz="2200" dirty="0"/>
                              <m:t>/</m:t>
                            </m:r>
                            <m:r>
                              <m:rPr>
                                <m:nor/>
                              </m:rPr>
                              <a:rPr lang="vi-VN" sz="2200" dirty="0"/>
                              <m:t>ml</m:t>
                            </m:r>
                            <m:r>
                              <m:rPr>
                                <m:nor/>
                              </m:rPr>
                              <a:rPr lang="vi-VN" sz="2200" dirty="0"/>
                              <m:t>) </m:t>
                            </m:r>
                            <m:r>
                              <m:rPr>
                                <m:nor/>
                              </m:rPr>
                              <a:rPr lang="vi-VN" sz="2200" dirty="0"/>
                              <m:t>n</m:t>
                            </m:r>
                            <m:r>
                              <m:rPr>
                                <m:nor/>
                              </m:rPr>
                              <a:rPr lang="vi-VN" sz="2200" dirty="0"/>
                              <m:t>ế</m:t>
                            </m:r>
                            <m:r>
                              <m:rPr>
                                <m:nor/>
                              </m:rPr>
                              <a:rPr lang="vi-VN" sz="2200" dirty="0"/>
                              <m:t>u</m:t>
                            </m:r>
                            <m:r>
                              <m:rPr>
                                <m:nor/>
                              </m:rPr>
                              <a:rPr lang="vi-VN" sz="2200" dirty="0"/>
                              <m:t> </m:t>
                            </m:r>
                            <m:r>
                              <m:rPr>
                                <m:nor/>
                              </m:rPr>
                              <a:rPr lang="vi-VN" sz="2200" dirty="0"/>
                              <m:t>HBeAg</m:t>
                            </m:r>
                            <m:r>
                              <m:rPr>
                                <m:nor/>
                              </m:rPr>
                              <a:rPr lang="vi-VN" sz="2200" dirty="0"/>
                              <m:t>(+)</m:t>
                            </m:r>
                          </m:e>
                          <m:e>
                            <m:r>
                              <m:rPr>
                                <m:nor/>
                              </m:rPr>
                              <a:rPr lang="vi-VN" sz="2200" dirty="0"/>
                              <m:t>HBV</m:t>
                            </m:r>
                            <m:r>
                              <m:rPr>
                                <m:nor/>
                              </m:rPr>
                              <a:rPr lang="en-US" sz="2200" b="0" i="0" dirty="0" smtClean="0"/>
                              <m:t>-</m:t>
                            </m:r>
                            <m:r>
                              <m:rPr>
                                <m:nor/>
                              </m:rPr>
                              <a:rPr lang="vi-VN" sz="2200" dirty="0"/>
                              <m:t>DNA</m:t>
                            </m:r>
                            <m:r>
                              <m:rPr>
                                <m:nor/>
                              </m:rPr>
                              <a:rPr lang="vi-VN" sz="2200" dirty="0"/>
                              <m:t> ≥104</m:t>
                            </m:r>
                            <m:r>
                              <m:rPr>
                                <m:nor/>
                              </m:rPr>
                              <a:rPr lang="vi-VN" sz="2200" dirty="0"/>
                              <m:t>copies</m:t>
                            </m:r>
                            <m:r>
                              <m:rPr>
                                <m:nor/>
                              </m:rPr>
                              <a:rPr lang="vi-VN" sz="2200" dirty="0"/>
                              <m:t>/</m:t>
                            </m:r>
                            <m:r>
                              <m:rPr>
                                <m:nor/>
                              </m:rPr>
                              <a:rPr lang="vi-VN" sz="2200" dirty="0"/>
                              <m:t>ml</m:t>
                            </m:r>
                            <m:r>
                              <m:rPr>
                                <m:nor/>
                              </m:rPr>
                              <a:rPr lang="vi-VN" sz="2200" dirty="0"/>
                              <m:t> (2.000 </m:t>
                            </m:r>
                            <m:r>
                              <m:rPr>
                                <m:nor/>
                              </m:rPr>
                              <a:rPr lang="vi-VN" sz="2200" dirty="0"/>
                              <m:t>IU</m:t>
                            </m:r>
                            <m:r>
                              <m:rPr>
                                <m:nor/>
                              </m:rPr>
                              <a:rPr lang="vi-VN" sz="2200" dirty="0"/>
                              <m:t>/</m:t>
                            </m:r>
                            <m:r>
                              <m:rPr>
                                <m:nor/>
                              </m:rPr>
                              <a:rPr lang="vi-VN" sz="2200" dirty="0"/>
                              <m:t>ml</m:t>
                            </m:r>
                            <m:r>
                              <m:rPr>
                                <m:nor/>
                              </m:rPr>
                              <a:rPr lang="vi-VN" sz="2200" dirty="0"/>
                              <m:t>) </m:t>
                            </m:r>
                            <m:r>
                              <m:rPr>
                                <m:nor/>
                              </m:rPr>
                              <a:rPr lang="vi-VN" sz="2200" dirty="0"/>
                              <m:t>n</m:t>
                            </m:r>
                            <m:r>
                              <m:rPr>
                                <m:nor/>
                              </m:rPr>
                              <a:rPr lang="vi-VN" sz="2200" dirty="0"/>
                              <m:t>ế</m:t>
                            </m:r>
                            <m:r>
                              <m:rPr>
                                <m:nor/>
                              </m:rPr>
                              <a:rPr lang="vi-VN" sz="2200" dirty="0"/>
                              <m:t>u</m:t>
                            </m:r>
                            <m:r>
                              <m:rPr>
                                <m:nor/>
                              </m:rPr>
                              <a:rPr lang="vi-VN" sz="2200" dirty="0"/>
                              <m:t> </m:t>
                            </m:r>
                            <m:r>
                              <m:rPr>
                                <m:nor/>
                              </m:rPr>
                              <a:rPr lang="vi-VN" sz="2200" dirty="0"/>
                              <m:t>HBeAg</m:t>
                            </m:r>
                            <m:r>
                              <m:rPr>
                                <m:nor/>
                              </m:rPr>
                              <a:rPr lang="vi-VN" sz="2200" dirty="0"/>
                              <m:t> (-).</m:t>
                            </m:r>
                          </m:e>
                        </m:eqArr>
                      </m:e>
                    </m:d>
                  </m:oMath>
                </a14:m>
                <a:endParaRPr lang="en-US" sz="2200" dirty="0" smtClean="0">
                  <a:latin typeface="Times New Roman" pitchFamily="18" charset="0"/>
                  <a:cs typeface="Times New Roman"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76200" y="0"/>
                <a:ext cx="9067800" cy="6629400"/>
              </a:xfrm>
              <a:blipFill rotWithShape="1">
                <a:blip r:embed="rId2"/>
                <a:stretch>
                  <a:fillRect l="-874" t="-551" r="-1210"/>
                </a:stretch>
              </a:blipFill>
            </p:spPr>
            <p:txBody>
              <a:bodyPr/>
              <a:lstStyle/>
              <a:p>
                <a:r>
                  <a:rPr lang="en-US">
                    <a:noFill/>
                  </a:rPr>
                  <a:t> </a:t>
                </a:r>
              </a:p>
            </p:txBody>
          </p:sp>
        </mc:Fallback>
      </mc:AlternateContent>
    </p:spTree>
    <p:extLst>
      <p:ext uri="{BB962C8B-B14F-4D97-AF65-F5344CB8AC3E}">
        <p14:creationId xmlns:p14="http://schemas.microsoft.com/office/powerpoint/2010/main" val="2871599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200" dirty="0" smtClean="0">
                <a:latin typeface="Times New Roman" pitchFamily="18" charset="0"/>
                <a:cs typeface="Times New Roman" pitchFamily="18" charset="0"/>
              </a:rPr>
              <a:t>2.2.2. </a:t>
            </a:r>
            <a:r>
              <a:rPr lang="en-US" sz="2200" dirty="0" err="1" smtClean="0">
                <a:latin typeface="Times New Roman" pitchFamily="18" charset="0"/>
                <a:cs typeface="Times New Roman" pitchFamily="18" charset="0"/>
              </a:rPr>
              <a:t>Điều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trị</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cụ</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thể</a:t>
            </a:r>
            <a:r>
              <a:rPr lang="en-US" sz="2200" dirty="0" smtClean="0">
                <a:latin typeface="Times New Roman" pitchFamily="18" charset="0"/>
                <a:cs typeface="Times New Roman" pitchFamily="18" charset="0"/>
              </a:rPr>
              <a:t>:</a:t>
            </a:r>
          </a:p>
          <a:p>
            <a:pPr>
              <a:buClrTx/>
              <a:buFontTx/>
              <a:buChar char="-"/>
            </a:pPr>
            <a:r>
              <a:rPr lang="en-US" sz="2200" dirty="0" err="1" smtClean="0">
                <a:latin typeface="Times New Roman" pitchFamily="18" charset="0"/>
                <a:cs typeface="Times New Roman" pitchFamily="18" charset="0"/>
              </a:rPr>
              <a:t>Tenofovir</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 Lamivudine + </a:t>
            </a:r>
            <a:r>
              <a:rPr lang="en-US" sz="2200" dirty="0" err="1">
                <a:latin typeface="Times New Roman" pitchFamily="18" charset="0"/>
                <a:cs typeface="Times New Roman" pitchFamily="18" charset="0"/>
              </a:rPr>
              <a:t>Adefovir</a:t>
            </a:r>
            <a:r>
              <a:rPr lang="en-US" sz="2200" dirty="0">
                <a:latin typeface="Times New Roman" pitchFamily="18" charset="0"/>
                <a:cs typeface="Times New Roman" pitchFamily="18" charset="0"/>
              </a:rPr>
              <a:t> + Peg–IFN</a:t>
            </a:r>
            <a:r>
              <a:rPr lang="el-GR" sz="2200" dirty="0">
                <a:latin typeface="Times New Roman" pitchFamily="18" charset="0"/>
                <a:cs typeface="Times New Roman" pitchFamily="18" charset="0"/>
              </a:rPr>
              <a:t>α, </a:t>
            </a:r>
            <a:r>
              <a:rPr lang="en-US" sz="2200" dirty="0">
                <a:latin typeface="Times New Roman" pitchFamily="18" charset="0"/>
                <a:cs typeface="Times New Roman" pitchFamily="18" charset="0"/>
              </a:rPr>
              <a:t>IFN</a:t>
            </a:r>
            <a:r>
              <a:rPr lang="el-GR" sz="2200" dirty="0" smtClean="0">
                <a:latin typeface="Times New Roman" pitchFamily="18" charset="0"/>
                <a:cs typeface="Times New Roman" pitchFamily="18" charset="0"/>
              </a:rPr>
              <a:t>α</a:t>
            </a:r>
            <a:r>
              <a:rPr lang="en-US" sz="2200" dirty="0" smtClean="0">
                <a:latin typeface="Times New Roman" pitchFamily="18" charset="0"/>
                <a:cs typeface="Times New Roman" pitchFamily="18" charset="0"/>
              </a:rPr>
              <a:t>.</a:t>
            </a:r>
          </a:p>
          <a:p>
            <a:pPr>
              <a:buClrTx/>
              <a:buFontTx/>
              <a:buChar char="-"/>
            </a:pPr>
            <a:endParaRPr lang="en-US" sz="2200" dirty="0">
              <a:latin typeface="Times New Roman" pitchFamily="18" charset="0"/>
              <a:cs typeface="Times New Roman" pitchFamily="18" charset="0"/>
            </a:endParaRPr>
          </a:p>
          <a:p>
            <a:pPr>
              <a:buClrTx/>
              <a:buFontTx/>
              <a:buChar char="-"/>
            </a:pPr>
            <a:endParaRPr lang="en-US" sz="2200" dirty="0" smtClean="0">
              <a:latin typeface="Times New Roman" pitchFamily="18" charset="0"/>
              <a:cs typeface="Times New Roman" pitchFamily="18" charset="0"/>
            </a:endParaRPr>
          </a:p>
          <a:p>
            <a:pPr>
              <a:buClrTx/>
              <a:buFontTx/>
              <a:buChar char="-"/>
            </a:pPr>
            <a:endParaRPr lang="en-US" sz="2200" dirty="0">
              <a:latin typeface="Times New Roman" pitchFamily="18" charset="0"/>
              <a:cs typeface="Times New Roman" pitchFamily="18" charset="0"/>
            </a:endParaRPr>
          </a:p>
          <a:p>
            <a:pPr>
              <a:buClrTx/>
              <a:buFontTx/>
              <a:buChar char="-"/>
            </a:pPr>
            <a:endParaRPr lang="en-US" sz="2200" dirty="0" smtClean="0">
              <a:latin typeface="Times New Roman" pitchFamily="18" charset="0"/>
              <a:cs typeface="Times New Roman" pitchFamily="18" charset="0"/>
            </a:endParaRPr>
          </a:p>
          <a:p>
            <a:pPr>
              <a:buClrTx/>
              <a:buFontTx/>
              <a:buChar char="-"/>
            </a:pPr>
            <a:endParaRPr lang="en-US" sz="2200" dirty="0">
              <a:latin typeface="Times New Roman" pitchFamily="18" charset="0"/>
              <a:cs typeface="Times New Roman" pitchFamily="18" charset="0"/>
            </a:endParaRPr>
          </a:p>
          <a:p>
            <a:pPr>
              <a:buClrTx/>
              <a:buFontTx/>
              <a:buChar char="-"/>
            </a:pPr>
            <a:endParaRPr lang="en-US" sz="2200" dirty="0" smtClean="0">
              <a:latin typeface="Times New Roman" pitchFamily="18" charset="0"/>
              <a:cs typeface="Times New Roman" pitchFamily="18" charset="0"/>
            </a:endParaRPr>
          </a:p>
          <a:p>
            <a:pPr>
              <a:buClrTx/>
              <a:buFontTx/>
              <a:buChar char="-"/>
            </a:pPr>
            <a:endParaRPr lang="en-US" sz="2200" dirty="0">
              <a:latin typeface="Times New Roman" pitchFamily="18" charset="0"/>
              <a:cs typeface="Times New Roman" pitchFamily="18" charset="0"/>
            </a:endParaRPr>
          </a:p>
          <a:p>
            <a:pPr>
              <a:buClrTx/>
              <a:buFontTx/>
              <a:buChar char="-"/>
            </a:pPr>
            <a:endParaRPr lang="en-US" sz="2200" dirty="0" smtClean="0">
              <a:latin typeface="Times New Roman" pitchFamily="18" charset="0"/>
              <a:cs typeface="Times New Roman" pitchFamily="18" charset="0"/>
            </a:endParaRPr>
          </a:p>
          <a:p>
            <a:pPr>
              <a:buClrTx/>
              <a:buFontTx/>
              <a:buChar char="-"/>
            </a:pPr>
            <a:endParaRPr lang="en-US" sz="2200" dirty="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r>
              <a:rPr lang="en-US" sz="2200" dirty="0" smtClean="0">
                <a:latin typeface="Times New Roman" pitchFamily="18" charset="0"/>
                <a:cs typeface="Times New Roman" pitchFamily="18" charset="0"/>
              </a:rPr>
              <a:t>2.2.3. </a:t>
            </a:r>
            <a:r>
              <a:rPr lang="en-US" sz="2200" dirty="0" err="1" smtClean="0">
                <a:latin typeface="Times New Roman" pitchFamily="18" charset="0"/>
                <a:cs typeface="Times New Roman" pitchFamily="18" charset="0"/>
              </a:rPr>
              <a:t>Dự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gan</a:t>
            </a:r>
            <a:r>
              <a:rPr lang="en-US" sz="2200" dirty="0" smtClean="0">
                <a:latin typeface="Times New Roman" pitchFamily="18" charset="0"/>
                <a:cs typeface="Times New Roman" pitchFamily="18" charset="0"/>
              </a:rPr>
              <a:t> B:</a:t>
            </a:r>
          </a:p>
          <a:p>
            <a:pPr marL="457200" indent="-457200">
              <a:buClrTx/>
              <a:buAutoNum type="alphaLcPeriod"/>
            </a:pPr>
            <a:r>
              <a:rPr lang="en-US" sz="2200" dirty="0" err="1" smtClean="0">
                <a:latin typeface="Times New Roman" pitchFamily="18" charset="0"/>
                <a:cs typeface="Times New Roman" pitchFamily="18" charset="0"/>
              </a:rPr>
              <a:t>Chủ</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động</a:t>
            </a:r>
            <a:r>
              <a:rPr lang="en-US" sz="2200" i="1" dirty="0" smtClean="0">
                <a:latin typeface="Times New Roman" pitchFamily="18" charset="0"/>
                <a:cs typeface="Times New Roman" pitchFamily="18" charset="0"/>
              </a:rPr>
              <a:t>: </a:t>
            </a:r>
          </a:p>
          <a:p>
            <a:pPr marL="0" indent="0">
              <a:buClrTx/>
              <a:buNone/>
            </a:pPr>
            <a:r>
              <a:rPr lang="vi-VN" sz="2200" dirty="0" smtClean="0"/>
              <a:t>‒ </a:t>
            </a:r>
            <a:r>
              <a:rPr lang="vi-VN" sz="2200" dirty="0"/>
              <a:t>Tiêm </a:t>
            </a:r>
            <a:r>
              <a:rPr lang="vi-VN" sz="2200" dirty="0" smtClean="0"/>
              <a:t>vắcxin </a:t>
            </a:r>
            <a:r>
              <a:rPr lang="vi-VN" sz="2200" dirty="0"/>
              <a:t>viêm gan </a:t>
            </a:r>
            <a:r>
              <a:rPr lang="vi-VN" sz="2200" dirty="0" smtClean="0"/>
              <a:t>virút </a:t>
            </a:r>
            <a:r>
              <a:rPr lang="vi-VN" sz="2200" dirty="0"/>
              <a:t>B cho tất cả trẻ </a:t>
            </a:r>
            <a:r>
              <a:rPr lang="vi-VN" sz="2200" dirty="0" smtClean="0"/>
              <a:t>em </a:t>
            </a:r>
            <a:r>
              <a:rPr lang="vi-VN" sz="2200" dirty="0"/>
              <a:t>24h sau sinh và các mũi tiếp theo lúc 2, 3 và 4 tháng tuổi theo chương trình tiêm chủng mở rộng. </a:t>
            </a:r>
            <a:endParaRPr lang="en-US" sz="2200" i="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1"/>
            <a:ext cx="252963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8425" y="781988"/>
            <a:ext cx="2153191" cy="228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164" b="15097"/>
          <a:stretch/>
        </p:blipFill>
        <p:spPr bwMode="auto">
          <a:xfrm>
            <a:off x="5267325" y="838201"/>
            <a:ext cx="34245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604" y="3276600"/>
            <a:ext cx="3917196" cy="180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066519"/>
            <a:ext cx="2819400" cy="216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654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vi-VN" sz="2200" dirty="0"/>
              <a:t>‒ Tiêm vắc xin viêm gan vi rút B cho các đối tượng chưa bị nhiễm HBV. </a:t>
            </a:r>
            <a:endParaRPr lang="en-US" sz="2200" dirty="0" smtClean="0"/>
          </a:p>
          <a:p>
            <a:pPr marL="0" indent="0">
              <a:buClrTx/>
              <a:buNone/>
            </a:pPr>
            <a:r>
              <a:rPr lang="vi-VN" sz="2200" dirty="0" smtClean="0"/>
              <a:t>‒ </a:t>
            </a:r>
            <a:r>
              <a:rPr lang="vi-VN" sz="2200" dirty="0"/>
              <a:t>Cần xét nghiệm HBsAg và anti-HBs trước khi tiêm phòng vắc xin. </a:t>
            </a:r>
            <a:endParaRPr lang="en-US" sz="2200" dirty="0" smtClean="0"/>
          </a:p>
          <a:p>
            <a:pPr marL="0" indent="0">
              <a:buClrTx/>
              <a:buNone/>
            </a:pPr>
            <a:r>
              <a:rPr lang="vi-VN" sz="2200" dirty="0" smtClean="0"/>
              <a:t>‒ </a:t>
            </a:r>
            <a:r>
              <a:rPr lang="vi-VN" sz="2200" dirty="0"/>
              <a:t>Tiêm vắc xin viêm gan vi rút B cho nhân viên y tế</a:t>
            </a:r>
            <a:r>
              <a:rPr lang="vi-VN" sz="2200" dirty="0" smtClean="0"/>
              <a:t>.</a:t>
            </a:r>
            <a:endParaRPr lang="en-US" sz="2200" dirty="0" smtClean="0"/>
          </a:p>
          <a:p>
            <a:pPr marL="457200" indent="-457200">
              <a:buClrTx/>
              <a:buFont typeface="+mj-lt"/>
              <a:buAutoNum type="alphaLcPeriod" startAt="2"/>
            </a:pP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lây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truyền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mẹ</a:t>
            </a:r>
            <a:r>
              <a:rPr lang="en-US" sz="2200" dirty="0" smtClean="0">
                <a:latin typeface="Times New Roman" pitchFamily="18" charset="0"/>
                <a:cs typeface="Times New Roman" pitchFamily="18" charset="0"/>
              </a:rPr>
              <a:t> sang con:</a:t>
            </a:r>
          </a:p>
          <a:p>
            <a:pPr marL="0" indent="0">
              <a:buClrTx/>
              <a:buNone/>
            </a:pPr>
            <a:r>
              <a:rPr lang="vi-VN" sz="2200" dirty="0"/>
              <a:t>‒ Nếu mẹ mang thai có </a:t>
            </a:r>
            <a:r>
              <a:rPr lang="vi-VN" sz="2200" dirty="0" smtClean="0"/>
              <a:t>HBsAg(+): </a:t>
            </a:r>
            <a:r>
              <a:rPr lang="vi-VN" sz="2200" dirty="0"/>
              <a:t>Tiêm vắc xin viêm gan vi rút B liều sau sinh cho trẻ theo chương trình tiêm chủng mở rộng và phối hợp với tiêm kháng thể kháng HBV cho trẻ. Nên tiêm cùng thời điểm nhưng ở hai vị trí khác nhau. Sau đó tiêm đầy đủ các liều vắc xin viêm gan vi rút B cho trẻ theo quy định của chương trình tiêm chủng mở rộng. </a:t>
            </a:r>
            <a:endParaRPr lang="en-US" sz="2200" dirty="0" smtClean="0"/>
          </a:p>
          <a:p>
            <a:pPr marL="0" indent="0">
              <a:buClrTx/>
              <a:buNone/>
            </a:pPr>
            <a:r>
              <a:rPr lang="vi-VN" sz="2200" dirty="0" smtClean="0"/>
              <a:t>‒ </a:t>
            </a:r>
            <a:r>
              <a:rPr lang="vi-VN" sz="2200" dirty="0"/>
              <a:t>Nếu mẹ mang thai có HBV-DNA </a:t>
            </a:r>
            <a:r>
              <a:rPr lang="vi-VN" sz="2200" dirty="0" smtClean="0"/>
              <a:t>&gt;106copies/ml </a:t>
            </a:r>
            <a:r>
              <a:rPr lang="vi-VN" sz="2200" dirty="0"/>
              <a:t>(200.000 IU/mL</a:t>
            </a:r>
            <a:r>
              <a:rPr lang="vi-VN" sz="2200" dirty="0" smtClean="0"/>
              <a:t>): </a:t>
            </a:r>
            <a:r>
              <a:rPr lang="vi-VN" sz="2200" dirty="0"/>
              <a:t>Dùng thuốc kháng vi rút (lamivudine hoặc tenofovir) từ 3 tháng cuối của thai kỳ. </a:t>
            </a:r>
            <a:endParaRPr lang="en-US" sz="2200" dirty="0" smtClean="0"/>
          </a:p>
          <a:p>
            <a:pPr marL="0" indent="0">
              <a:buClrTx/>
              <a:buNone/>
            </a:pPr>
            <a:r>
              <a:rPr lang="vi-VN" sz="2200" dirty="0" smtClean="0"/>
              <a:t>‒ </a:t>
            </a:r>
            <a:r>
              <a:rPr lang="vi-VN" sz="2200" dirty="0"/>
              <a:t>Xét nghiệm lại HBV DNA sau sinh 3 tháng để quyết định ngừng thuốc hoặc tiếp tục điều </a:t>
            </a:r>
            <a:r>
              <a:rPr lang="vi-VN" sz="2200" dirty="0" smtClean="0"/>
              <a:t>trị. </a:t>
            </a:r>
            <a:r>
              <a:rPr lang="vi-VN" sz="2200" dirty="0"/>
              <a:t>Theo dõi sát người mẹ để phát hiện viêm gan bùng phát</a:t>
            </a:r>
            <a:r>
              <a:rPr lang="vi-VN" sz="2200" dirty="0" smtClean="0"/>
              <a:t>.</a:t>
            </a:r>
            <a:endParaRPr lang="en-US" sz="2200" dirty="0" smtClean="0"/>
          </a:p>
          <a:p>
            <a:pPr marL="0" indent="0">
              <a:buClrTx/>
              <a:buNone/>
            </a:pPr>
            <a:r>
              <a:rPr lang="en-US" sz="2200" dirty="0" smtClean="0">
                <a:latin typeface="Times New Roman" pitchFamily="18" charset="0"/>
                <a:cs typeface="Times New Roman" pitchFamily="18" charset="0"/>
              </a:rPr>
              <a:t>2.3. </a:t>
            </a:r>
            <a:r>
              <a:rPr lang="en-US" sz="2200" dirty="0" err="1" smtClean="0">
                <a:latin typeface="Times New Roman" pitchFamily="18" charset="0"/>
                <a:cs typeface="Times New Roman" pitchFamily="18" charset="0"/>
              </a:rPr>
              <a:t>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gan</a:t>
            </a:r>
            <a:r>
              <a:rPr lang="en-US" sz="2200" dirty="0" smtClean="0">
                <a:latin typeface="Times New Roman" pitchFamily="18" charset="0"/>
                <a:cs typeface="Times New Roman" pitchFamily="18" charset="0"/>
              </a:rPr>
              <a:t> D:</a:t>
            </a:r>
          </a:p>
          <a:p>
            <a:pPr marL="0" indent="0">
              <a:buClrTx/>
              <a:buNone/>
            </a:pPr>
            <a:r>
              <a:rPr lang="vi-VN" sz="2200" dirty="0"/>
              <a:t>‒ Peg-interferon có hiệu quả </a:t>
            </a:r>
            <a:r>
              <a:rPr lang="vi-VN" sz="2200" dirty="0" smtClean="0"/>
              <a:t>trong </a:t>
            </a:r>
            <a:r>
              <a:rPr lang="vi-VN" sz="2200" dirty="0"/>
              <a:t>ức chế sự nhân lên của vi rút viêm gan D. </a:t>
            </a:r>
            <a:endParaRPr lang="en-US" sz="2200" dirty="0" smtClean="0"/>
          </a:p>
          <a:p>
            <a:pPr marL="0" indent="0">
              <a:buClrTx/>
              <a:buNone/>
            </a:pPr>
            <a:r>
              <a:rPr lang="vi-VN" sz="2200" dirty="0" smtClean="0"/>
              <a:t>‒ </a:t>
            </a:r>
            <a:r>
              <a:rPr lang="vi-VN" sz="2200" dirty="0"/>
              <a:t>Nhiễm HDV chỉ xảy ra </a:t>
            </a:r>
            <a:r>
              <a:rPr lang="vi-VN" sz="2200" dirty="0" smtClean="0"/>
              <a:t>với </a:t>
            </a:r>
            <a:r>
              <a:rPr lang="vi-VN" sz="2200" dirty="0"/>
              <a:t>đã nhiễm </a:t>
            </a:r>
            <a:r>
              <a:rPr lang="vi-VN" sz="2200" dirty="0" smtClean="0"/>
              <a:t>HBV</a:t>
            </a:r>
            <a:r>
              <a:rPr lang="vi-VN" sz="2200" dirty="0" smtClean="0">
                <a:sym typeface="Symbol"/>
              </a:rPr>
              <a:t></a:t>
            </a:r>
            <a:r>
              <a:rPr lang="vi-VN" sz="2200" dirty="0" smtClean="0"/>
              <a:t>cho </a:t>
            </a:r>
            <a:r>
              <a:rPr lang="vi-VN" sz="2200" dirty="0"/>
              <a:t>bệnh nặng hơn. </a:t>
            </a:r>
            <a:endParaRPr lang="en-US" sz="2200" dirty="0" smtClean="0"/>
          </a:p>
          <a:p>
            <a:pPr marL="0" indent="0">
              <a:buClrTx/>
              <a:buNone/>
            </a:pPr>
            <a:r>
              <a:rPr lang="vi-VN" sz="2200" dirty="0" smtClean="0"/>
              <a:t>‒ </a:t>
            </a:r>
            <a:r>
              <a:rPr lang="vi-VN" sz="2200" dirty="0"/>
              <a:t>Vaccin tiêm phòng HBV có tác dụng phòng cho cả HDV.</a:t>
            </a:r>
            <a:endParaRPr lang="en-US" sz="2200" dirty="0" smtClean="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41628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0"/>
            <a:ext cx="9067800" cy="6629400"/>
          </a:xfrm>
        </p:spPr>
        <p:txBody>
          <a:bodyPr>
            <a:noAutofit/>
          </a:bodyPr>
          <a:lstStyle/>
          <a:p>
            <a:pPr marL="0" indent="0">
              <a:buClrTx/>
              <a:buNone/>
            </a:pPr>
            <a:r>
              <a:rPr lang="en-US" sz="2200" dirty="0" smtClean="0">
                <a:latin typeface="Times New Roman" pitchFamily="18" charset="0"/>
                <a:cs typeface="Times New Roman" pitchFamily="18" charset="0"/>
              </a:rPr>
              <a:t>2.4. </a:t>
            </a:r>
            <a:r>
              <a:rPr lang="en-US" sz="2200" dirty="0" err="1" smtClean="0">
                <a:latin typeface="Times New Roman" pitchFamily="18" charset="0"/>
                <a:cs typeface="Times New Roman" pitchFamily="18" charset="0"/>
              </a:rPr>
              <a:t>Viêm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gan</a:t>
            </a:r>
            <a:r>
              <a:rPr lang="en-US" sz="2200" dirty="0" smtClean="0">
                <a:latin typeface="Times New Roman" pitchFamily="18" charset="0"/>
                <a:cs typeface="Times New Roman" pitchFamily="18" charset="0"/>
              </a:rPr>
              <a:t> C:</a:t>
            </a:r>
          </a:p>
          <a:p>
            <a:pPr marL="0" indent="0">
              <a:buClrTx/>
              <a:buNone/>
            </a:pPr>
            <a:r>
              <a:rPr lang="vi-VN" sz="2200" dirty="0"/>
              <a:t>‒ Điều trị đặc hiệu-Phác đồ chuẩn: Interferon (IFN) + Ribavirin. </a:t>
            </a:r>
            <a:endParaRPr lang="en-US" sz="2200" dirty="0" smtClean="0"/>
          </a:p>
          <a:p>
            <a:pPr marL="0" indent="0">
              <a:buClrTx/>
              <a:buNone/>
            </a:pPr>
            <a:r>
              <a:rPr lang="vi-VN" sz="2200" dirty="0" smtClean="0"/>
              <a:t>‒ </a:t>
            </a:r>
            <a:r>
              <a:rPr lang="vi-VN" sz="2200" dirty="0"/>
              <a:t>Hiện chưa có vaccin tiêm phòng viêm gan virus C</a:t>
            </a:r>
            <a:r>
              <a:rPr lang="vi-VN" sz="2200" dirty="0" smtClean="0"/>
              <a:t>.</a:t>
            </a:r>
            <a:endParaRPr lang="en-US" sz="2200" dirty="0" smtClean="0"/>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smtClean="0">
              <a:latin typeface="Times New Roman" pitchFamily="18" charset="0"/>
              <a:cs typeface="Times New Roman" pitchFamily="18" charset="0"/>
            </a:endParaRPr>
          </a:p>
          <a:p>
            <a:pPr marL="0" indent="0">
              <a:buClrTx/>
              <a:buNone/>
            </a:pPr>
            <a:r>
              <a:rPr lang="en-US" sz="2200" i="1" dirty="0" err="1" smtClean="0">
                <a:latin typeface="Times New Roman" pitchFamily="18" charset="0"/>
                <a:cs typeface="Times New Roman" pitchFamily="18" charset="0"/>
              </a:rPr>
              <a:t>Nguồn</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tham</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khảo</a:t>
            </a:r>
            <a:r>
              <a:rPr lang="en-US" sz="2200" i="1" dirty="0" smtClean="0">
                <a:latin typeface="Times New Roman" pitchFamily="18" charset="0"/>
                <a:cs typeface="Times New Roman" pitchFamily="18" charset="0"/>
              </a:rPr>
              <a:t>:</a:t>
            </a:r>
          </a:p>
          <a:p>
            <a:pPr marL="0" indent="0">
              <a:buClrTx/>
              <a:buNone/>
            </a:pPr>
            <a:r>
              <a:rPr lang="en-US" sz="2200" i="1" dirty="0">
                <a:latin typeface="Times New Roman" pitchFamily="18" charset="0"/>
                <a:cs typeface="Times New Roman" pitchFamily="18" charset="0"/>
                <a:hlinkClick r:id="rId2"/>
              </a:rPr>
              <a:t>http://</a:t>
            </a:r>
            <a:r>
              <a:rPr lang="en-US" sz="2200" i="1" dirty="0" smtClean="0">
                <a:latin typeface="Times New Roman" pitchFamily="18" charset="0"/>
                <a:cs typeface="Times New Roman" pitchFamily="18" charset="0"/>
                <a:hlinkClick r:id="rId2"/>
              </a:rPr>
              <a:t>www.buy-pharma.co/Generic-Copegus-Ribavirin-p-363.html</a:t>
            </a:r>
            <a:endParaRPr lang="en-US" sz="2200" i="1" dirty="0" smtClean="0">
              <a:latin typeface="Times New Roman" pitchFamily="18" charset="0"/>
              <a:cs typeface="Times New Roman" pitchFamily="18" charset="0"/>
            </a:endParaRPr>
          </a:p>
          <a:p>
            <a:pPr marL="0" indent="0">
              <a:buClrTx/>
              <a:buNone/>
            </a:pPr>
            <a:r>
              <a:rPr lang="en-US" sz="2200" i="1" dirty="0">
                <a:latin typeface="Times New Roman" pitchFamily="18" charset="0"/>
                <a:cs typeface="Times New Roman" pitchFamily="18" charset="0"/>
                <a:hlinkClick r:id="rId3"/>
              </a:rPr>
              <a:t>http://www.thuoc.net.vn</a:t>
            </a:r>
            <a:r>
              <a:rPr lang="en-US" sz="2200" i="1" dirty="0" smtClean="0">
                <a:latin typeface="Times New Roman" pitchFamily="18" charset="0"/>
                <a:cs typeface="Times New Roman" pitchFamily="18" charset="0"/>
                <a:hlinkClick r:id="rId3"/>
              </a:rPr>
              <a:t>/</a:t>
            </a:r>
            <a:endParaRPr lang="en-US" sz="2200" i="1" dirty="0" smtClean="0">
              <a:latin typeface="Times New Roman" pitchFamily="18" charset="0"/>
              <a:cs typeface="Times New Roman" pitchFamily="18" charset="0"/>
            </a:endParaRPr>
          </a:p>
          <a:p>
            <a:pPr marL="0" indent="0">
              <a:buClrTx/>
              <a:buNone/>
            </a:pPr>
            <a:endParaRPr lang="en-US" sz="2200"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701" y="1143000"/>
            <a:ext cx="4038834"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02376" y="3113419"/>
            <a:ext cx="2819400"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rgbClr val="FF0000"/>
                </a:solidFill>
                <a:latin typeface="Times New Roman" pitchFamily="18" charset="0"/>
                <a:cs typeface="Times New Roman" pitchFamily="18" charset="0"/>
              </a:rPr>
              <a:t>2.890.000 VNĐ/</a:t>
            </a:r>
            <a:r>
              <a:rPr lang="en-US" sz="2400" b="1" dirty="0" err="1" smtClean="0">
                <a:solidFill>
                  <a:srgbClr val="FF0000"/>
                </a:solidFill>
                <a:latin typeface="Times New Roman" pitchFamily="18" charset="0"/>
                <a:cs typeface="Times New Roman" pitchFamily="18" charset="0"/>
              </a:rPr>
              <a:t>hộp</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5148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11781497" cy="6858000"/>
          </a:xfrm>
          <a:prstGeom prst="rect">
            <a:avLst/>
          </a:prstGeom>
        </p:spPr>
      </p:pic>
    </p:spTree>
    <p:extLst>
      <p:ext uri="{BB962C8B-B14F-4D97-AF65-F5344CB8AC3E}">
        <p14:creationId xmlns:p14="http://schemas.microsoft.com/office/powerpoint/2010/main" val="222504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
            <a:ext cx="8839200" cy="6705600"/>
          </a:xfrm>
        </p:spPr>
        <p:txBody>
          <a:bodyPr>
            <a:normAutofit/>
          </a:bodyPr>
          <a:lstStyle/>
          <a:p>
            <a:pPr marL="0" indent="0">
              <a:buNone/>
            </a:pPr>
            <a:r>
              <a:rPr lang="vi-VN" sz="2400" b="1" dirty="0"/>
              <a:t>I.</a:t>
            </a:r>
            <a:r>
              <a:rPr lang="en-US" sz="2400" b="1" dirty="0">
                <a:latin typeface="Times New Roman" pitchFamily="18" charset="0"/>
                <a:cs typeface="Times New Roman" pitchFamily="18" charset="0"/>
              </a:rPr>
              <a:t> ĐỊNH NGHĨA VÀ NGUYÊN NHÂN:</a:t>
            </a:r>
            <a:endParaRPr lang="en-US" sz="2100" dirty="0" smtClean="0">
              <a:latin typeface="Times New Roman" panose="02020603050405020304" pitchFamily="18" charset="0"/>
              <a:cs typeface="Times New Roman" panose="02020603050405020304" pitchFamily="18" charset="0"/>
            </a:endParaRPr>
          </a:p>
          <a:p>
            <a:pPr marL="0" indent="0">
              <a:buNone/>
            </a:pPr>
            <a:r>
              <a:rPr lang="en-US" sz="2100" dirty="0" smtClean="0">
                <a:latin typeface="Times New Roman" panose="02020603050405020304" pitchFamily="18" charset="0"/>
                <a:cs typeface="Times New Roman" panose="02020603050405020304" pitchFamily="18" charset="0"/>
              </a:rPr>
              <a:t>1. </a:t>
            </a:r>
            <a:r>
              <a:rPr lang="en-US" sz="2100" dirty="0" err="1" smtClean="0">
                <a:latin typeface="Times New Roman" panose="02020603050405020304" pitchFamily="18" charset="0"/>
                <a:cs typeface="Times New Roman" panose="02020603050405020304" pitchFamily="18" charset="0"/>
              </a:rPr>
              <a:t>Định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nghĩa</a:t>
            </a:r>
            <a:r>
              <a:rPr lang="en-US" sz="2100" dirty="0" smtClean="0">
                <a:latin typeface="Times New Roman" panose="02020603050405020304" pitchFamily="18" charset="0"/>
                <a:cs typeface="Times New Roman" panose="02020603050405020304" pitchFamily="18" charset="0"/>
              </a:rPr>
              <a:t>:</a:t>
            </a:r>
          </a:p>
          <a:p>
            <a:pPr marL="0" indent="0">
              <a:buNone/>
            </a:pPr>
            <a:r>
              <a:rPr lang="vi-VN" sz="2200" dirty="0"/>
              <a:t>‒ Viêm gan virut cấp là một bệnh truyền nhiễm cấp tính thường gặp do các virut viêm gan (HAV, HBV, HCV, HDV, HEV, ...) gây ra. </a:t>
            </a:r>
            <a:endParaRPr lang="en-US" sz="2200" dirty="0" smtClean="0"/>
          </a:p>
          <a:p>
            <a:pPr marL="0" indent="0">
              <a:buNone/>
            </a:pPr>
            <a:r>
              <a:rPr lang="vi-VN" sz="2200" dirty="0" smtClean="0"/>
              <a:t>‒ </a:t>
            </a:r>
            <a:r>
              <a:rPr lang="vi-VN" sz="2200" dirty="0"/>
              <a:t>Bệnh có đặc điểm lâm sàng chung là tình trạng nhiễm độc nặng làm bệnh nhân mệt nhiều, gan to, vàng da và niêm mạc, hoại tử tế bào gan dẫn đến tăng các enzym GOT và GPT (hay AST và ALT) trong huyết thanh</a:t>
            </a:r>
            <a:r>
              <a:rPr lang="vi-VN" sz="2200" dirty="0" smtClean="0"/>
              <a:t>...</a:t>
            </a:r>
            <a:endParaRPr lang="en-US" sz="2200" dirty="0" smtClean="0"/>
          </a:p>
          <a:p>
            <a:pPr marL="0" indent="0">
              <a:buNone/>
            </a:pPr>
            <a:endParaRPr lang="en-US" sz="2200" dirty="0" smtClean="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smtClean="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81000" y="4423611"/>
            <a:ext cx="8458200" cy="2133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84415"/>
            <a:ext cx="8305800" cy="367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10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
            <a:ext cx="8831180" cy="6477000"/>
          </a:xfrm>
        </p:spPr>
        <p:txBody>
          <a:bodyPr>
            <a:normAutofit fontScale="92500" lnSpcReduction="20000"/>
          </a:bodyPr>
          <a:lstStyle/>
          <a:p>
            <a:pPr marL="0" indent="0">
              <a:buClrTx/>
              <a:buNone/>
            </a:pPr>
            <a:r>
              <a:rPr lang="en-US" sz="24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a:t>
            </a:r>
          </a:p>
          <a:p>
            <a:pPr marL="0" indent="0">
              <a:buClrTx/>
              <a:buNone/>
            </a:pPr>
            <a:r>
              <a:rPr lang="en-US" sz="2400" dirty="0" smtClean="0">
                <a:latin typeface="Times New Roman" panose="02020603050405020304" pitchFamily="18" charset="0"/>
                <a:cs typeface="Times New Roman" panose="02020603050405020304" pitchFamily="18" charset="0"/>
              </a:rPr>
              <a:t>2.1. </a:t>
            </a:r>
            <a:r>
              <a:rPr lang="en-US" sz="2400" dirty="0" err="1" smtClean="0">
                <a:latin typeface="Times New Roman" panose="02020603050405020304" pitchFamily="18" charset="0"/>
                <a:cs typeface="Times New Roman" panose="02020603050405020304" pitchFamily="18" charset="0"/>
              </a:rPr>
              <a:t>Viêm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gan</a:t>
            </a:r>
            <a:r>
              <a:rPr lang="en-US" sz="2400" dirty="0" smtClean="0">
                <a:latin typeface="Times New Roman" panose="02020603050405020304" pitchFamily="18" charset="0"/>
                <a:cs typeface="Times New Roman" panose="02020603050405020304" pitchFamily="18" charset="0"/>
              </a:rPr>
              <a:t> A, E, G (HAV, HEV, HGV):</a:t>
            </a:r>
          </a:p>
          <a:p>
            <a:pPr marL="0" indent="0">
              <a:buClrTx/>
              <a:buNone/>
            </a:pPr>
            <a:r>
              <a:rPr lang="vi-VN" sz="2400" dirty="0"/>
              <a:t>‒ HAV, HEV, HGV là những virus có bộ gen RNA, không vỏ bọc, lây truyền bệnh theo con đường phân – miệng</a:t>
            </a:r>
            <a:r>
              <a:rPr lang="vi-VN" sz="2400" dirty="0" smtClean="0"/>
              <a:t>.</a:t>
            </a:r>
            <a:endParaRPr lang="en-US" sz="2400" dirty="0" smtClean="0"/>
          </a:p>
          <a:p>
            <a:pPr marL="0" indent="0">
              <a:buClrTx/>
              <a:buNone/>
            </a:pPr>
            <a:r>
              <a:rPr lang="vi-VN" sz="2400" dirty="0" smtClean="0"/>
              <a:t> </a:t>
            </a:r>
            <a:r>
              <a:rPr lang="vi-VN" sz="2400" dirty="0"/>
              <a:t>‒ </a:t>
            </a:r>
            <a:r>
              <a:rPr lang="vi-VN" sz="2400" dirty="0" smtClean="0"/>
              <a:t>HAV+HEV</a:t>
            </a:r>
            <a:r>
              <a:rPr lang="vi-VN" sz="2400" dirty="0" smtClean="0">
                <a:sym typeface="Symbol"/>
              </a:rPr>
              <a:t></a:t>
            </a:r>
            <a:r>
              <a:rPr lang="vi-VN" sz="2400" dirty="0" smtClean="0"/>
              <a:t>viêm </a:t>
            </a:r>
            <a:r>
              <a:rPr lang="vi-VN" sz="2400" dirty="0"/>
              <a:t>gan lây lan. Đây là hình thức phổ biến nhất và </a:t>
            </a:r>
            <a:r>
              <a:rPr lang="en-US" sz="2400" dirty="0" err="1" smtClean="0">
                <a:latin typeface="Times New Roman" pitchFamily="18" charset="0"/>
                <a:cs typeface="Times New Roman" pitchFamily="18" charset="0"/>
              </a:rPr>
              <a:t>chiếm</a:t>
            </a:r>
            <a:r>
              <a:rPr lang="vi-VN" sz="2400" dirty="0" smtClean="0"/>
              <a:t> </a:t>
            </a:r>
            <a:r>
              <a:rPr lang="vi-VN" sz="2400" dirty="0"/>
              <a:t>khoảng 40% bệnh viêm gan có triệu chứng. Chúng có thể gây bệnh viêm gan cấp, lành tính hoặc không có triệu chứng. Thời gian ử </a:t>
            </a:r>
            <a:r>
              <a:rPr lang="vi-VN" sz="2400" dirty="0" smtClean="0"/>
              <a:t>bệnh </a:t>
            </a:r>
            <a:r>
              <a:rPr lang="vi-VN" sz="2400" dirty="0"/>
              <a:t>khoảng 4 tuần </a:t>
            </a:r>
            <a:r>
              <a:rPr lang="vi-VN" sz="2400" dirty="0" smtClean="0"/>
              <a:t>và </a:t>
            </a:r>
            <a:r>
              <a:rPr lang="vi-VN" sz="2400" dirty="0"/>
              <a:t>đến khi bình phục khoảng 3 tuần. </a:t>
            </a:r>
            <a:endParaRPr lang="en-US" sz="2400" dirty="0" smtClean="0"/>
          </a:p>
          <a:p>
            <a:pPr marL="0" indent="0">
              <a:buClrTx/>
              <a:buNone/>
            </a:pPr>
            <a:r>
              <a:rPr lang="vi-VN" sz="2400" dirty="0" smtClean="0"/>
              <a:t>‒ </a:t>
            </a:r>
            <a:r>
              <a:rPr lang="vi-VN" sz="2400" dirty="0"/>
              <a:t>HAV gây viêm gan A, xuất hiện trên toàn thế giới vào mùa </a:t>
            </a:r>
            <a:r>
              <a:rPr lang="vi-VN" sz="2400" dirty="0" smtClean="0"/>
              <a:t>thu</a:t>
            </a:r>
            <a:r>
              <a:rPr lang="en-US" sz="2400" dirty="0" smtClean="0"/>
              <a:t> </a:t>
            </a:r>
            <a:r>
              <a:rPr lang="vi-VN" sz="2400" dirty="0" smtClean="0"/>
              <a:t>do </a:t>
            </a:r>
            <a:r>
              <a:rPr lang="vi-VN" sz="2400" dirty="0"/>
              <a:t>phân nhiễm vào thức ăn và nước </a:t>
            </a:r>
            <a:r>
              <a:rPr lang="vi-VN" sz="2400" dirty="0" smtClean="0"/>
              <a:t>uống</a:t>
            </a:r>
            <a:r>
              <a:rPr lang="en-US" sz="2400" dirty="0" smtClean="0"/>
              <a:t> </a:t>
            </a:r>
            <a:r>
              <a:rPr lang="vi-VN" sz="2400" dirty="0" smtClean="0"/>
              <a:t>ở </a:t>
            </a:r>
            <a:r>
              <a:rPr lang="vi-VN" sz="2400" dirty="0"/>
              <a:t>nơi vệ sinh kém. Tỷ lệ tử vong khoảng 5% </a:t>
            </a:r>
            <a:r>
              <a:rPr lang="vi-VN" sz="2400" dirty="0" smtClean="0"/>
              <a:t>ở </a:t>
            </a:r>
            <a:r>
              <a:rPr lang="vi-VN" sz="2400" dirty="0"/>
              <a:t>người &gt; 50 tuổi. Bệnh nhân có thể trong trong thái suy nhược trong vài tháng nhưng không bao giờ chuyển sang trạng thái mạn tính. </a:t>
            </a:r>
            <a:endParaRPr lang="en-US" sz="2400" dirty="0" smtClean="0"/>
          </a:p>
          <a:p>
            <a:pPr marL="0" indent="0">
              <a:buClrTx/>
              <a:buNone/>
            </a:pPr>
            <a:r>
              <a:rPr lang="vi-VN" sz="2400" dirty="0" smtClean="0"/>
              <a:t>‒ </a:t>
            </a:r>
            <a:r>
              <a:rPr lang="vi-VN" sz="2400" dirty="0"/>
              <a:t>HEV gây viêm gan E, chỉ chiếm 1% nhưng thường gây thành những vụ dịch bùng nổ ở các địa phương (Phi, Á, Trung Mỹ, Trung Đông). </a:t>
            </a:r>
            <a:r>
              <a:rPr lang="en-US" sz="2400" dirty="0" smtClean="0">
                <a:latin typeface="Times New Roman" pitchFamily="18" charset="0"/>
                <a:cs typeface="Times New Roman" pitchFamily="18" charset="0"/>
              </a:rPr>
              <a:t>Đ</a:t>
            </a:r>
            <a:r>
              <a:rPr lang="vi-VN" sz="2400" dirty="0" smtClean="0"/>
              <a:t>ặc </a:t>
            </a:r>
            <a:r>
              <a:rPr lang="vi-VN" sz="2400" dirty="0"/>
              <a:t>biệt nguy hiểm ở phụ nữ có thai trong giai đoạn 3 của thai kỳ, tỷ lệ chết của mẹ cao (20- 25%) và nguy cơ cao với thai nhi. </a:t>
            </a:r>
            <a:endParaRPr lang="en-US" sz="2400" dirty="0" smtClean="0"/>
          </a:p>
          <a:p>
            <a:pPr marL="0" indent="0">
              <a:buClrTx/>
              <a:buNone/>
            </a:pPr>
            <a:r>
              <a:rPr lang="vi-VN" sz="2400" dirty="0" smtClean="0"/>
              <a:t>‒ </a:t>
            </a:r>
            <a:r>
              <a:rPr lang="vi-VN" sz="2400" dirty="0"/>
              <a:t>Thai kỳ phát triển của bào thai có thể được chia làm ba giai đoạn: Giai đoạn thụ thai được xem như là phần đầu tiên kéo dài khoảng chừng hai tuần đầu của thai kỳ. Thời kỳ phôi: từ hai đến tám tuần lễ (hai tháng) bé phát triển như một phôi thai. Thời kỳ bào thai: là giai đoạn còn lại (từ tuần thứ chín đến khi sinh) em bé trong bụng mẹ lúc đó được gọi là bào thai.</a:t>
            </a:r>
            <a:endParaRPr lang="en-US" sz="2400" dirty="0">
              <a:latin typeface="Times New Roman" panose="02020603050405020304" pitchFamily="18" charset="0"/>
              <a:cs typeface="Times New Roman" panose="02020603050405020304"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a:p>
            <a:pPr marL="0" indent="0">
              <a:buClrTx/>
              <a:buNone/>
            </a:pPr>
            <a:endParaRPr lang="en-US" sz="1000" dirty="0">
              <a:latin typeface="Times New Roman" panose="02020603050405020304" pitchFamily="18" charset="0"/>
              <a:cs typeface="Times New Roman" panose="02020603050405020304"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315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
            <a:ext cx="8915400" cy="1981200"/>
          </a:xfrm>
        </p:spPr>
        <p:txBody>
          <a:bodyPr>
            <a:normAutofit/>
          </a:bodyPr>
          <a:lstStyle/>
          <a:p>
            <a:pPr marL="0" indent="0">
              <a:buClrTx/>
              <a:buNone/>
            </a:pPr>
            <a:r>
              <a:rPr lang="en-US" sz="2200" dirty="0" smtClean="0">
                <a:latin typeface="Times New Roman" panose="02020603050405020304" pitchFamily="18" charset="0"/>
                <a:cs typeface="Times New Roman" panose="02020603050405020304" pitchFamily="18" charset="0"/>
              </a:rPr>
              <a:t>2.2. </a:t>
            </a:r>
            <a:r>
              <a:rPr lang="en-US" sz="2200" dirty="0" err="1" smtClean="0">
                <a:latin typeface="Times New Roman" panose="02020603050405020304" pitchFamily="18" charset="0"/>
                <a:cs typeface="Times New Roman" panose="02020603050405020304" pitchFamily="18" charset="0"/>
              </a:rPr>
              <a:t>Viêm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gan</a:t>
            </a:r>
            <a:r>
              <a:rPr lang="en-US" sz="2200" dirty="0" smtClean="0">
                <a:latin typeface="Times New Roman" panose="02020603050405020304" pitchFamily="18" charset="0"/>
                <a:cs typeface="Times New Roman" panose="02020603050405020304" pitchFamily="18" charset="0"/>
              </a:rPr>
              <a:t> B (HBV):</a:t>
            </a:r>
          </a:p>
          <a:p>
            <a:pPr marL="0" indent="0">
              <a:buClrTx/>
              <a:buNone/>
            </a:pPr>
            <a:r>
              <a:rPr lang="vi-VN" sz="2200" dirty="0"/>
              <a:t>‒ Viêm gan vi rút B là một bệnh phổ biến toàn cầu, do vi rút viêm gan B (HBV) gây ra. Bệnh có thể lây truyền qua đường máu, đường tình dục, từ mẹ truyền sang con. Nếu mẹ nhiễm HBV và có </a:t>
            </a:r>
            <a:r>
              <a:rPr lang="vi-VN" sz="2200" dirty="0" smtClean="0"/>
              <a:t>HBeAg(+) </a:t>
            </a:r>
            <a:r>
              <a:rPr lang="vi-VN" sz="2200" dirty="0"/>
              <a:t>thì khả năng lây cho con là hơn 80% và khoảng 90% trẻ sinh ra sẽ mang HBV mạn tính. </a:t>
            </a:r>
            <a:endParaRPr lang="en-US" sz="2200" dirty="0" smtClean="0"/>
          </a:p>
          <a:p>
            <a:pPr marL="0" indent="0">
              <a:buClrTx/>
              <a:buNone/>
            </a:pPr>
            <a:endParaRPr lang="en-US" sz="2200" dirty="0">
              <a:latin typeface="Times New Roman" panose="02020603050405020304" pitchFamily="18" charset="0"/>
              <a:cs typeface="Times New Roman" panose="02020603050405020304"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a:p>
            <a:pPr marL="0" indent="0">
              <a:buClrTx/>
              <a:buNone/>
            </a:pPr>
            <a:endParaRPr lang="en-US" sz="2200" dirty="0">
              <a:latin typeface="Times New Roman" panose="02020603050405020304" pitchFamily="18" charset="0"/>
              <a:cs typeface="Times New Roman" panose="02020603050405020304"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a:p>
            <a:pPr marL="0" indent="0">
              <a:buClrTx/>
              <a:buNone/>
            </a:pPr>
            <a:endParaRPr lang="en-US" sz="1000" dirty="0">
              <a:latin typeface="Times New Roman" panose="02020603050405020304" pitchFamily="18" charset="0"/>
              <a:cs typeface="Times New Roman" panose="02020603050405020304"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480391" y="533400"/>
            <a:ext cx="8382000" cy="2819400"/>
          </a:xfrm>
          <a:prstGeom prst="rect">
            <a:avLst/>
          </a:prstGeom>
        </p:spPr>
        <p:txBody>
          <a:bodyPr vert="horz" numCol="2">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ClrTx/>
              <a:buNone/>
            </a:pPr>
            <a:endParaRPr lang="en-US" sz="2400" dirty="0" smtClean="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943100"/>
            <a:ext cx="4747591" cy="433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1828800"/>
            <a:ext cx="3934325" cy="4154984"/>
          </a:xfrm>
          <a:prstGeom prst="rect">
            <a:avLst/>
          </a:prstGeom>
          <a:noFill/>
        </p:spPr>
        <p:txBody>
          <a:bodyPr wrap="square" rtlCol="0">
            <a:spAutoFit/>
          </a:bodyPr>
          <a:lstStyle/>
          <a:p>
            <a:r>
              <a:rPr lang="vi-VN" sz="2200" dirty="0"/>
              <a:t>‒ Viêm gan vi rút B có thể diễn biến cấp tính, trong đó hơn 90% số trường hợp khỏi hoàn toàn, gần 10% chuyển sang viêm gan mạn tính và hậu quả cuối cùng là xơ gan hoặc ung thư gan. ‒ HBV thuộc họ Hepadnaviridae, có cấu trúc DNA. Dựa vào trình tự các nucleotide, HBV được chia thành 10 kiểu gen khác nhau ký hiệu từ A đến J.</a:t>
            </a:r>
            <a:endParaRPr lang="en-US" sz="2200" dirty="0">
              <a:latin typeface="Times New Roman" pitchFamily="18" charset="0"/>
              <a:cs typeface="Times New Roman" pitchFamily="18" charset="0"/>
            </a:endParaRPr>
          </a:p>
          <a:p>
            <a:endParaRPr lang="en-US" sz="2200" dirty="0"/>
          </a:p>
        </p:txBody>
      </p:sp>
    </p:spTree>
    <p:extLst>
      <p:ext uri="{BB962C8B-B14F-4D97-AF65-F5344CB8AC3E}">
        <p14:creationId xmlns:p14="http://schemas.microsoft.com/office/powerpoint/2010/main" val="129421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104" y="3505200"/>
            <a:ext cx="4414207" cy="274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200"/>
            <a:ext cx="4195512" cy="353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152400" y="0"/>
            <a:ext cx="4953000" cy="6400800"/>
          </a:xfrm>
        </p:spPr>
        <p:txBody>
          <a:bodyPr>
            <a:noAutofit/>
          </a:bodyPr>
          <a:lstStyle/>
          <a:p>
            <a:pPr marL="0" indent="0">
              <a:buClrTx/>
              <a:buNone/>
            </a:pPr>
            <a:r>
              <a:rPr lang="en-US" sz="2200" dirty="0" smtClean="0">
                <a:latin typeface="Times New Roman" panose="02020603050405020304" pitchFamily="18" charset="0"/>
                <a:cs typeface="Times New Roman" panose="02020603050405020304" pitchFamily="18" charset="0"/>
              </a:rPr>
              <a:t>2.3. </a:t>
            </a:r>
            <a:r>
              <a:rPr lang="en-US" sz="2200" dirty="0" err="1" smtClean="0">
                <a:latin typeface="Times New Roman" panose="02020603050405020304" pitchFamily="18" charset="0"/>
                <a:cs typeface="Times New Roman" panose="02020603050405020304" pitchFamily="18" charset="0"/>
              </a:rPr>
              <a:t>Viêm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gan</a:t>
            </a:r>
            <a:r>
              <a:rPr lang="en-US" sz="2200" dirty="0" smtClean="0">
                <a:latin typeface="Times New Roman" panose="02020603050405020304" pitchFamily="18" charset="0"/>
                <a:cs typeface="Times New Roman" panose="02020603050405020304" pitchFamily="18" charset="0"/>
              </a:rPr>
              <a:t> D (HDV):</a:t>
            </a:r>
          </a:p>
          <a:p>
            <a:pPr marL="0" indent="0">
              <a:buClrTx/>
              <a:buNone/>
            </a:pPr>
            <a:r>
              <a:rPr lang="vi-VN" sz="2200" dirty="0"/>
              <a:t>‒ </a:t>
            </a:r>
            <a:r>
              <a:rPr lang="vi-VN" sz="2200" dirty="0" smtClean="0"/>
              <a:t>Virút </a:t>
            </a:r>
            <a:r>
              <a:rPr lang="vi-VN" sz="2200" dirty="0"/>
              <a:t>viêm gan D được xem là </a:t>
            </a:r>
            <a:r>
              <a:rPr lang="vi-VN" sz="2200" dirty="0" smtClean="0"/>
              <a:t>vi</a:t>
            </a:r>
            <a:r>
              <a:rPr lang="en-US" sz="2200" dirty="0" err="1" smtClean="0">
                <a:latin typeface="Times New Roman" pitchFamily="18" charset="0"/>
                <a:cs typeface="Times New Roman" pitchFamily="18" charset="0"/>
              </a:rPr>
              <a:t>rút</a:t>
            </a:r>
            <a:r>
              <a:rPr lang="vi-VN" sz="2200" dirty="0" smtClean="0"/>
              <a:t> </a:t>
            </a:r>
            <a:r>
              <a:rPr lang="en-US" sz="2200" dirty="0" smtClean="0">
                <a:latin typeface="Times New Roman" pitchFamily="18" charset="0"/>
                <a:cs typeface="Times New Roman" pitchFamily="18" charset="0"/>
              </a:rPr>
              <a:t>“</a:t>
            </a:r>
            <a:r>
              <a:rPr lang="vi-VN" sz="2200" dirty="0" smtClean="0"/>
              <a:t>không </a:t>
            </a:r>
            <a:r>
              <a:rPr lang="vi-VN" sz="2200" dirty="0"/>
              <a:t>trọn vẹn”, chúng phải mượn lớp vỏ </a:t>
            </a:r>
            <a:r>
              <a:rPr lang="vi-VN" sz="2200" dirty="0" smtClean="0"/>
              <a:t>HBsAg</a:t>
            </a:r>
            <a:r>
              <a:rPr lang="en-US" sz="2200" dirty="0" smtClean="0"/>
              <a:t> </a:t>
            </a:r>
            <a:r>
              <a:rPr lang="vi-VN" sz="2200" dirty="0" smtClean="0"/>
              <a:t>để xâm </a:t>
            </a:r>
            <a:r>
              <a:rPr lang="vi-VN" sz="2200" dirty="0"/>
              <a:t>nhập vào tế bào gan. </a:t>
            </a:r>
            <a:endParaRPr lang="en-US" sz="2200" dirty="0" smtClean="0"/>
          </a:p>
          <a:p>
            <a:pPr marL="0" indent="0">
              <a:buClrTx/>
              <a:buNone/>
            </a:pPr>
            <a:r>
              <a:rPr lang="vi-VN" sz="2200" dirty="0" smtClean="0"/>
              <a:t>‒ </a:t>
            </a:r>
            <a:r>
              <a:rPr lang="vi-VN" sz="2200" dirty="0"/>
              <a:t>Bệnh </a:t>
            </a:r>
            <a:r>
              <a:rPr lang="vi-VN" sz="2200" dirty="0" smtClean="0"/>
              <a:t>lây truyền</a:t>
            </a:r>
            <a:r>
              <a:rPr lang="en-US" sz="2200" dirty="0"/>
              <a:t> </a:t>
            </a:r>
            <a:r>
              <a:rPr lang="en-US" sz="2200" dirty="0" smtClean="0">
                <a:latin typeface="Times New Roman" pitchFamily="18" charset="0"/>
                <a:cs typeface="Times New Roman" pitchFamily="18" charset="0"/>
              </a:rPr>
              <a:t>qua</a:t>
            </a:r>
            <a:r>
              <a:rPr lang="vi-VN" sz="2200" dirty="0" smtClean="0"/>
              <a:t> đường </a:t>
            </a:r>
            <a:r>
              <a:rPr lang="vi-VN" sz="2200" dirty="0"/>
              <a:t>máu, đường tình dục, từ mẹ truyền sang con (</a:t>
            </a:r>
            <a:r>
              <a:rPr lang="vi-VN" sz="2200" dirty="0" smtClean="0"/>
              <a:t>hiếm).</a:t>
            </a:r>
            <a:endParaRPr lang="en-US" sz="2200" dirty="0" smtClean="0"/>
          </a:p>
          <a:p>
            <a:pPr marL="0" indent="0">
              <a:buClrTx/>
              <a:buNone/>
            </a:pPr>
            <a:r>
              <a:rPr lang="en-US" sz="2200" dirty="0" smtClean="0">
                <a:latin typeface="Times New Roman" panose="02020603050405020304" pitchFamily="18" charset="0"/>
                <a:cs typeface="Times New Roman" panose="02020603050405020304" pitchFamily="18" charset="0"/>
              </a:rPr>
              <a:t>2.4. </a:t>
            </a:r>
            <a:r>
              <a:rPr lang="en-US" sz="2200" dirty="0" err="1" smtClean="0">
                <a:latin typeface="Times New Roman" panose="02020603050405020304" pitchFamily="18" charset="0"/>
                <a:cs typeface="Times New Roman" panose="02020603050405020304" pitchFamily="18" charset="0"/>
              </a:rPr>
              <a:t>Viêm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gan</a:t>
            </a:r>
            <a:r>
              <a:rPr lang="en-US" sz="2200" dirty="0" smtClean="0">
                <a:latin typeface="Times New Roman" panose="02020603050405020304" pitchFamily="18" charset="0"/>
                <a:cs typeface="Times New Roman" panose="02020603050405020304" pitchFamily="18" charset="0"/>
              </a:rPr>
              <a:t> C (HCV):</a:t>
            </a:r>
          </a:p>
          <a:p>
            <a:pPr marL="0" indent="0">
              <a:buClrTx/>
              <a:buNone/>
            </a:pPr>
            <a:r>
              <a:rPr lang="vi-VN" sz="2200" dirty="0"/>
              <a:t>‒ Vi rút viêm gan C thuộc họ </a:t>
            </a:r>
            <a:r>
              <a:rPr lang="vi-VN" sz="2200" dirty="0" smtClean="0"/>
              <a:t>Flaviviridae,</a:t>
            </a:r>
            <a:r>
              <a:rPr lang="en-US" sz="2200" dirty="0" smtClean="0"/>
              <a:t> </a:t>
            </a:r>
            <a:r>
              <a:rPr lang="vi-VN" sz="2200" dirty="0" smtClean="0"/>
              <a:t>dạng </a:t>
            </a:r>
            <a:r>
              <a:rPr lang="vi-VN" sz="2200" dirty="0"/>
              <a:t>hình cầu. Theo tổ chức y tế thế giới, hiện nay có khoảng 170 triệu người nhiễm vi rút viêm gan C, chiếm 3% dân số thế giới. Tại Việt Nam, </a:t>
            </a:r>
            <a:r>
              <a:rPr lang="vi-VN" sz="2200" dirty="0" smtClean="0"/>
              <a:t>có </a:t>
            </a:r>
            <a:r>
              <a:rPr lang="vi-VN" sz="2200" dirty="0"/>
              <a:t>xu hướng ngày càng gia tăng. </a:t>
            </a:r>
            <a:endParaRPr lang="en-US" sz="2200" dirty="0" smtClean="0"/>
          </a:p>
          <a:p>
            <a:pPr marL="0" indent="0">
              <a:buClrTx/>
              <a:buNone/>
            </a:pPr>
            <a:r>
              <a:rPr lang="vi-VN" sz="2200" dirty="0" smtClean="0"/>
              <a:t>‒ </a:t>
            </a:r>
            <a:r>
              <a:rPr lang="vi-VN" sz="2200" dirty="0"/>
              <a:t>Viêm gan vi rút C lây qua đường máu, phần lớn không có biểu hiện lâm sàng, có thể gây viêm gan vi rút cấp, viêm gan mạn, dẫn tới xơ gan và ung thư gan.</a:t>
            </a:r>
            <a:endParaRPr lang="en-US" sz="22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76200" y="6088559"/>
            <a:ext cx="8996112" cy="769441"/>
          </a:xfrm>
          <a:prstGeom prst="rect">
            <a:avLst/>
          </a:prstGeom>
          <a:noFill/>
        </p:spPr>
        <p:txBody>
          <a:bodyPr wrap="square" rtlCol="0">
            <a:spAutoFit/>
          </a:bodyPr>
          <a:lstStyle/>
          <a:p>
            <a:pPr>
              <a:buClrTx/>
            </a:pPr>
            <a:r>
              <a:rPr lang="en-US" sz="2200" dirty="0" smtClean="0">
                <a:latin typeface="Times New Roman" panose="02020603050405020304" pitchFamily="18" charset="0"/>
                <a:cs typeface="Times New Roman" panose="02020603050405020304" pitchFamily="18" charset="0"/>
              </a:rPr>
              <a:t>2.5. </a:t>
            </a:r>
            <a:r>
              <a:rPr lang="en-US" sz="2200" dirty="0" err="1" smtClean="0">
                <a:latin typeface="Times New Roman" panose="02020603050405020304" pitchFamily="18" charset="0"/>
                <a:cs typeface="Times New Roman" panose="02020603050405020304" pitchFamily="18" charset="0"/>
              </a:rPr>
              <a:t>Viêm</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gan</a:t>
            </a:r>
            <a:r>
              <a:rPr lang="en-US" sz="2200" dirty="0">
                <a:latin typeface="Times New Roman" panose="02020603050405020304" pitchFamily="18" charset="0"/>
                <a:cs typeface="Times New Roman" panose="02020603050405020304" pitchFamily="18" charset="0"/>
              </a:rPr>
              <a:t> G (HGV</a:t>
            </a:r>
            <a:r>
              <a:rPr lang="en-US" sz="2200" dirty="0" smtClean="0">
                <a:latin typeface="Times New Roman" panose="02020603050405020304" pitchFamily="18" charset="0"/>
                <a:cs typeface="Times New Roman" panose="02020603050405020304" pitchFamily="18" charset="0"/>
              </a:rPr>
              <a:t>):</a:t>
            </a:r>
            <a:r>
              <a:rPr lang="vi-VN" sz="2200" dirty="0" smtClean="0"/>
              <a:t>HGV </a:t>
            </a:r>
            <a:r>
              <a:rPr lang="vi-VN" sz="2200" dirty="0"/>
              <a:t>vừa được phát hiện gần đây, </a:t>
            </a:r>
            <a:r>
              <a:rPr lang="en-US" sz="2200" dirty="0">
                <a:latin typeface="Times New Roman" pitchFamily="18" charset="0"/>
                <a:cs typeface="Times New Roman" pitchFamily="18" charset="0"/>
              </a:rPr>
              <a:t>l</a:t>
            </a:r>
            <a:r>
              <a:rPr lang="vi-VN" sz="2200" dirty="0"/>
              <a:t>à loại virus có họ hàng gần với HCV, thường gây viêm gan cấp nhưng lành tính</a:t>
            </a:r>
            <a:r>
              <a:rPr lang="vi-VN" sz="2200" dirty="0" smtClean="0"/>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68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68" y="152400"/>
            <a:ext cx="8843832"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730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4379" y="22384"/>
            <a:ext cx="8839200" cy="7140416"/>
          </a:xfrm>
          <a:prstGeom prst="rect">
            <a:avLst/>
          </a:prstGeom>
        </p:spPr>
        <p:txBody>
          <a:bodyPr wrap="square">
            <a:spAutoFit/>
          </a:bodyPr>
          <a:lstStyle/>
          <a:p>
            <a:r>
              <a:rPr lang="vi-VN" sz="2400" b="1" dirty="0"/>
              <a:t>I</a:t>
            </a:r>
            <a:r>
              <a:rPr lang="en-US" sz="2400" b="1" dirty="0">
                <a:latin typeface="Times New Roman" pitchFamily="18" charset="0"/>
                <a:cs typeface="Times New Roman" pitchFamily="18" charset="0"/>
              </a:rPr>
              <a:t>I</a:t>
            </a:r>
            <a:r>
              <a:rPr lang="vi-VN" sz="2400" b="1" dirty="0"/>
              <a:t>.</a:t>
            </a:r>
            <a:r>
              <a:rPr lang="en-US" sz="2400" b="1" dirty="0"/>
              <a:t> </a:t>
            </a:r>
            <a:r>
              <a:rPr lang="en-US" sz="2400" b="1" dirty="0">
                <a:latin typeface="Times New Roman" pitchFamily="18" charset="0"/>
                <a:cs typeface="Times New Roman" pitchFamily="18" charset="0"/>
              </a:rPr>
              <a:t>TRIỆU CHỨNG LÂM SÀNG</a:t>
            </a:r>
            <a:endParaRPr lang="en-US" sz="2200" dirty="0" smtClean="0">
              <a:latin typeface="Times New Roman" panose="02020603050405020304" pitchFamily="18" charset="0"/>
              <a:cs typeface="Times New Roman" panose="02020603050405020304" pitchFamily="18" charset="0"/>
              <a:sym typeface="Symbol"/>
            </a:endParaRPr>
          </a:p>
          <a:p>
            <a:r>
              <a:rPr lang="en-US" sz="2200" dirty="0" smtClean="0">
                <a:latin typeface="Times New Roman" panose="02020603050405020304" pitchFamily="18" charset="0"/>
                <a:cs typeface="Times New Roman" panose="02020603050405020304" pitchFamily="18" charset="0"/>
                <a:sym typeface="Symbol"/>
              </a:rPr>
              <a:t>1. </a:t>
            </a:r>
            <a:r>
              <a:rPr lang="en-US" sz="2200" dirty="0" err="1" smtClean="0">
                <a:latin typeface="Times New Roman" panose="02020603050405020304" pitchFamily="18" charset="0"/>
                <a:cs typeface="Times New Roman" panose="02020603050405020304" pitchFamily="18" charset="0"/>
                <a:sym typeface="Symbol"/>
              </a:rPr>
              <a:t>Thời</a:t>
            </a:r>
            <a:r>
              <a:rPr lang="en-US" sz="2200" dirty="0" smtClean="0">
                <a:latin typeface="Times New Roman" panose="02020603050405020304" pitchFamily="18" charset="0"/>
                <a:cs typeface="Times New Roman" panose="02020603050405020304" pitchFamily="18" charset="0"/>
                <a:sym typeface="Symbol"/>
              </a:rPr>
              <a:t> </a:t>
            </a:r>
            <a:r>
              <a:rPr lang="en-US" sz="2200" dirty="0" err="1" smtClean="0">
                <a:latin typeface="Times New Roman" panose="02020603050405020304" pitchFamily="18" charset="0"/>
                <a:cs typeface="Times New Roman" panose="02020603050405020304" pitchFamily="18" charset="0"/>
                <a:sym typeface="Symbol"/>
              </a:rPr>
              <a:t>kỳ</a:t>
            </a:r>
            <a:r>
              <a:rPr lang="en-US" sz="2200" dirty="0" smtClean="0">
                <a:latin typeface="Times New Roman" panose="02020603050405020304" pitchFamily="18" charset="0"/>
                <a:cs typeface="Times New Roman" panose="02020603050405020304" pitchFamily="18" charset="0"/>
                <a:sym typeface="Symbol"/>
              </a:rPr>
              <a:t> ủ </a:t>
            </a:r>
            <a:r>
              <a:rPr lang="en-US" sz="2200" dirty="0" err="1" smtClean="0">
                <a:latin typeface="Times New Roman" panose="02020603050405020304" pitchFamily="18" charset="0"/>
                <a:cs typeface="Times New Roman" panose="02020603050405020304" pitchFamily="18" charset="0"/>
                <a:sym typeface="Symbol"/>
              </a:rPr>
              <a:t>bệnh</a:t>
            </a:r>
            <a:r>
              <a:rPr lang="en-US" sz="2200" dirty="0" smtClean="0">
                <a:latin typeface="Times New Roman" panose="02020603050405020304" pitchFamily="18" charset="0"/>
                <a:cs typeface="Times New Roman" panose="02020603050405020304" pitchFamily="18" charset="0"/>
                <a:sym typeface="Symbol"/>
              </a:rPr>
              <a:t>:</a:t>
            </a:r>
            <a:r>
              <a:rPr lang="en-US" sz="2200" dirty="0">
                <a:latin typeface="Times New Roman" panose="02020603050405020304" pitchFamily="18" charset="0"/>
                <a:cs typeface="Times New Roman" panose="02020603050405020304" pitchFamily="18" charset="0"/>
                <a:sym typeface="Symbol"/>
              </a:rPr>
              <a:t> </a:t>
            </a:r>
            <a:r>
              <a:rPr lang="vi-VN" sz="2200" dirty="0" smtClean="0"/>
              <a:t>Chưa </a:t>
            </a:r>
            <a:r>
              <a:rPr lang="vi-VN" sz="2200" dirty="0"/>
              <a:t>có triệu chứng lâm sàng, phụ thuộc vào loại virut viêm </a:t>
            </a:r>
            <a:r>
              <a:rPr lang="vi-VN" sz="2200" dirty="0" smtClean="0"/>
              <a:t>gan</a:t>
            </a:r>
            <a:endParaRPr lang="en-US" sz="2200" dirty="0" smtClean="0"/>
          </a:p>
          <a:p>
            <a:endParaRPr lang="en-US" sz="2200" dirty="0" smtClean="0"/>
          </a:p>
          <a:p>
            <a:endParaRPr lang="en-US" sz="3400" dirty="0"/>
          </a:p>
          <a:p>
            <a:r>
              <a:rPr lang="en-US" sz="2200" dirty="0" smtClean="0">
                <a:latin typeface="Times New Roman" pitchFamily="18" charset="0"/>
                <a:cs typeface="Times New Roman" pitchFamily="18" charset="0"/>
              </a:rPr>
              <a:t>2. </a:t>
            </a:r>
            <a:r>
              <a:rPr lang="en-US" sz="2200" dirty="0" err="1" smtClean="0">
                <a:latin typeface="Times New Roman" pitchFamily="18" charset="0"/>
                <a:cs typeface="Times New Roman" pitchFamily="18" charset="0"/>
              </a:rPr>
              <a:t>Thời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khởi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phát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tiền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vàng</a:t>
            </a:r>
            <a:r>
              <a:rPr lang="en-US" sz="2200" dirty="0" smtClean="0">
                <a:latin typeface="Times New Roman" pitchFamily="18" charset="0"/>
                <a:cs typeface="Times New Roman" pitchFamily="18" charset="0"/>
              </a:rPr>
              <a:t> da): </a:t>
            </a:r>
            <a:r>
              <a:rPr lang="en-US" sz="2200" dirty="0" err="1" smtClean="0">
                <a:latin typeface="Times New Roman" pitchFamily="18" charset="0"/>
                <a:cs typeface="Times New Roman" pitchFamily="18" charset="0"/>
              </a:rPr>
              <a:t>rất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dạng</a:t>
            </a:r>
            <a:r>
              <a:rPr lang="en-US" sz="2200" dirty="0" smtClean="0">
                <a:latin typeface="Times New Roman" pitchFamily="18" charset="0"/>
                <a:cs typeface="Times New Roman" pitchFamily="18" charset="0"/>
              </a:rPr>
              <a:t>:</a:t>
            </a:r>
          </a:p>
          <a:p>
            <a:r>
              <a:rPr lang="vi-VN" sz="2200" dirty="0"/>
              <a:t>‒ Kiểu rối loạn tiêu hoá: </a:t>
            </a:r>
            <a:r>
              <a:rPr lang="vi-VN" sz="2200" dirty="0" smtClean="0"/>
              <a:t>chán </a:t>
            </a:r>
            <a:r>
              <a:rPr lang="vi-VN" sz="2200" dirty="0"/>
              <a:t>ăn, sợ mỡ, buồn nôn, nôn, đau bụng và đôi khi rối loạn đại tiện; các triệu chứng này xuất hiện cùng với sốt nhẹ hoặc vừa, kéo dài trong 1 tuần. </a:t>
            </a:r>
            <a:endParaRPr lang="en-US" sz="2200" dirty="0" smtClean="0"/>
          </a:p>
          <a:p>
            <a:r>
              <a:rPr lang="vi-VN" sz="2200" dirty="0" smtClean="0"/>
              <a:t>‒ </a:t>
            </a:r>
            <a:r>
              <a:rPr lang="vi-VN" sz="2200" dirty="0"/>
              <a:t>Kiểu viêm khớp: Đau các khớp nhưng không có biến đổi về hình </a:t>
            </a:r>
            <a:r>
              <a:rPr lang="vi-VN" sz="2200" dirty="0" smtClean="0"/>
              <a:t>dạng</a:t>
            </a:r>
            <a:r>
              <a:rPr lang="en-US" sz="2200" dirty="0" smtClean="0"/>
              <a:t>.</a:t>
            </a:r>
            <a:r>
              <a:rPr lang="vi-VN" sz="2200" dirty="0" smtClean="0"/>
              <a:t> </a:t>
            </a:r>
            <a:endParaRPr lang="en-US" sz="2200" dirty="0" smtClean="0"/>
          </a:p>
          <a:p>
            <a:r>
              <a:rPr lang="vi-VN" sz="2200" dirty="0" smtClean="0"/>
              <a:t>‒ </a:t>
            </a:r>
            <a:r>
              <a:rPr lang="vi-VN" sz="2200" dirty="0"/>
              <a:t>Kiểu viêm xuất </a:t>
            </a:r>
            <a:r>
              <a:rPr lang="vi-VN" sz="2200" dirty="0" smtClean="0"/>
              <a:t>tiết(kiểu </a:t>
            </a:r>
            <a:r>
              <a:rPr lang="vi-VN" sz="2200" dirty="0"/>
              <a:t>giả cúm): </a:t>
            </a:r>
            <a:r>
              <a:rPr lang="vi-VN" sz="2200" dirty="0" smtClean="0"/>
              <a:t>sổ </a:t>
            </a:r>
            <a:r>
              <a:rPr lang="vi-VN" sz="2200" dirty="0"/>
              <a:t>mũi, đau họng, ho khan cùng với sốt. </a:t>
            </a:r>
            <a:endParaRPr lang="en-US" sz="2200" dirty="0" smtClean="0"/>
          </a:p>
          <a:p>
            <a:r>
              <a:rPr lang="vi-VN" sz="2200" dirty="0" smtClean="0"/>
              <a:t>‒ </a:t>
            </a:r>
            <a:r>
              <a:rPr lang="vi-VN" sz="2200" dirty="0"/>
              <a:t>Kiểu suy nhược thần kinh: Bệnh nhân mệt mỏi, chóng mặt, rối loạn giấc ngủ (có thể ở trạng thái ức chế hoặc kích thích). </a:t>
            </a:r>
            <a:endParaRPr lang="en-US" sz="2200" dirty="0" smtClean="0"/>
          </a:p>
          <a:p>
            <a:r>
              <a:rPr lang="vi-VN" sz="2200" dirty="0" smtClean="0"/>
              <a:t>‒ </a:t>
            </a:r>
            <a:r>
              <a:rPr lang="vi-VN" sz="2200" dirty="0"/>
              <a:t>Kiểu hỗn hợp: Gồm nhiều triệu chứng lẫn lộn của các kiểu khởi phát trên</a:t>
            </a:r>
            <a:r>
              <a:rPr lang="vi-VN" sz="2200" dirty="0" smtClean="0"/>
              <a:t>.</a:t>
            </a:r>
            <a:endParaRPr lang="en-US" sz="2200" dirty="0" smtClean="0"/>
          </a:p>
          <a:p>
            <a:r>
              <a:rPr lang="vi-VN" sz="2200" dirty="0"/>
              <a:t>‒ Tất cả các </a:t>
            </a:r>
            <a:r>
              <a:rPr lang="vi-VN" sz="2200" dirty="0" smtClean="0"/>
              <a:t>kiểu </a:t>
            </a:r>
            <a:r>
              <a:rPr lang="vi-VN" sz="2200" dirty="0"/>
              <a:t>trên thường kèm theo sốt nhẹ hoặc vừa vài ngày đến một tuần, đau tức vùng hạ sườn phải. Đặc biệt </a:t>
            </a:r>
            <a:r>
              <a:rPr lang="vi-VN" sz="2200" dirty="0" smtClean="0"/>
              <a:t>là </a:t>
            </a:r>
            <a:r>
              <a:rPr lang="vi-VN" sz="2200" dirty="0"/>
              <a:t>tình trạng mệt </a:t>
            </a:r>
            <a:r>
              <a:rPr lang="vi-VN" sz="2200" dirty="0" smtClean="0"/>
              <a:t>mỏi, </a:t>
            </a:r>
            <a:r>
              <a:rPr lang="vi-VN" sz="2200" dirty="0"/>
              <a:t>không muốn đi lại, không muốn làm kể cả các việc nhẹ... </a:t>
            </a:r>
            <a:endParaRPr lang="en-US" sz="2200" dirty="0" smtClean="0"/>
          </a:p>
          <a:p>
            <a:r>
              <a:rPr lang="vi-VN" sz="2200" dirty="0" smtClean="0"/>
              <a:t>‒ </a:t>
            </a:r>
            <a:r>
              <a:rPr lang="en-US" sz="2200" dirty="0">
                <a:latin typeface="Times New Roman" pitchFamily="18" charset="0"/>
                <a:cs typeface="Times New Roman" pitchFamily="18" charset="0"/>
              </a:rPr>
              <a:t>H</a:t>
            </a:r>
            <a:r>
              <a:rPr lang="vi-VN" sz="2200" dirty="0" smtClean="0"/>
              <a:t>ầu </a:t>
            </a:r>
            <a:r>
              <a:rPr lang="vi-VN" sz="2200" dirty="0"/>
              <a:t>hết bệnh nhân khám có gan to (90- 95%). Đa số </a:t>
            </a:r>
            <a:r>
              <a:rPr lang="en-US" sz="2200" dirty="0" err="1" smtClean="0">
                <a:latin typeface="Times New Roman" pitchFamily="18" charset="0"/>
                <a:cs typeface="Times New Roman" pitchFamily="18" charset="0"/>
              </a:rPr>
              <a:t>đã</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thấy</a:t>
            </a:r>
            <a:r>
              <a:rPr lang="en-US" sz="2200" dirty="0" smtClean="0">
                <a:latin typeface="Times New Roman" pitchFamily="18" charset="0"/>
                <a:cs typeface="Times New Roman" pitchFamily="18" charset="0"/>
              </a:rPr>
              <a:t> </a:t>
            </a:r>
            <a:r>
              <a:rPr lang="vi-VN" sz="2200" dirty="0" smtClean="0"/>
              <a:t>nước </a:t>
            </a:r>
            <a:r>
              <a:rPr lang="vi-VN" sz="2200" dirty="0"/>
              <a:t>tiểu vàng thẫm; xét nghiệm nước tiểu xuất hiện urobilinogen (+).</a:t>
            </a:r>
            <a:endParaRPr lang="en-US" sz="2200" dirty="0">
              <a:latin typeface="Times New Roman" pitchFamily="18" charset="0"/>
              <a:cs typeface="Times New Roman" pitchFamily="18" charset="0"/>
            </a:endParaRPr>
          </a:p>
          <a:p>
            <a:endParaRPr lang="en-US" sz="210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63" y="1103816"/>
            <a:ext cx="8586537" cy="87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243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9" y="0"/>
            <a:ext cx="8915401" cy="6629400"/>
          </a:xfrm>
        </p:spPr>
        <p:txBody>
          <a:bodyPr>
            <a:noAutofit/>
          </a:bodyPr>
          <a:lstStyle/>
          <a:p>
            <a:pPr marL="0" indent="0">
              <a:buClrTx/>
              <a:buNone/>
            </a:pPr>
            <a:r>
              <a:rPr lang="en-US" sz="2200" dirty="0" smtClean="0">
                <a:latin typeface="Times New Roman" panose="02020603050405020304" pitchFamily="18" charset="0"/>
                <a:cs typeface="Times New Roman" panose="02020603050405020304" pitchFamily="18" charset="0"/>
              </a:rPr>
              <a:t>3. </a:t>
            </a:r>
            <a:r>
              <a:rPr lang="en-US" sz="2200" dirty="0" err="1" smtClean="0">
                <a:latin typeface="Times New Roman" panose="02020603050405020304" pitchFamily="18" charset="0"/>
                <a:cs typeface="Times New Roman" panose="02020603050405020304" pitchFamily="18" charset="0"/>
              </a:rPr>
              <a:t>Thời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toàn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vàng</a:t>
            </a:r>
            <a:r>
              <a:rPr lang="en-US" sz="2200" dirty="0" smtClean="0">
                <a:latin typeface="Times New Roman" panose="02020603050405020304" pitchFamily="18" charset="0"/>
                <a:cs typeface="Times New Roman" panose="02020603050405020304" pitchFamily="18" charset="0"/>
              </a:rPr>
              <a:t> da):</a:t>
            </a:r>
          </a:p>
          <a:p>
            <a:pPr marL="0" indent="0">
              <a:buClrTx/>
              <a:buNone/>
            </a:pPr>
            <a:r>
              <a:rPr lang="vi-VN" sz="2200" dirty="0"/>
              <a:t>‒ </a:t>
            </a:r>
            <a:r>
              <a:rPr lang="en-US" sz="2200" dirty="0" smtClean="0">
                <a:latin typeface="Times New Roman" pitchFamily="18" charset="0"/>
                <a:cs typeface="Times New Roman" pitchFamily="18" charset="0"/>
              </a:rPr>
              <a:t>H</a:t>
            </a:r>
            <a:r>
              <a:rPr lang="vi-VN" sz="2200" dirty="0" smtClean="0"/>
              <a:t>ầu </a:t>
            </a:r>
            <a:r>
              <a:rPr lang="vi-VN" sz="2200" dirty="0"/>
              <a:t>như hết </a:t>
            </a:r>
            <a:r>
              <a:rPr lang="vi-VN" sz="2200" dirty="0" smtClean="0"/>
              <a:t>sốt</a:t>
            </a:r>
            <a:r>
              <a:rPr lang="en-US" sz="2200" dirty="0" smtClean="0"/>
              <a:t>,</a:t>
            </a:r>
            <a:r>
              <a:rPr lang="vi-VN" sz="2200" dirty="0" smtClean="0"/>
              <a:t> </a:t>
            </a:r>
            <a:r>
              <a:rPr lang="vi-VN" sz="2200" dirty="0"/>
              <a:t>ở mức độ nhẹ và vừa bệnh nhân </a:t>
            </a:r>
            <a:r>
              <a:rPr lang="vi-VN" sz="2200" dirty="0" smtClean="0"/>
              <a:t>cảm </a:t>
            </a:r>
            <a:r>
              <a:rPr lang="vi-VN" sz="2200" dirty="0"/>
              <a:t>thấy dễ chịu hẳn lên, ăn được, hết đau khớp... </a:t>
            </a:r>
            <a:endParaRPr lang="en-US" sz="2200" dirty="0" smtClean="0"/>
          </a:p>
          <a:p>
            <a:pPr marL="0" indent="0">
              <a:buClrTx/>
              <a:buNone/>
            </a:pPr>
            <a:r>
              <a:rPr lang="vi-VN" sz="2200" dirty="0" smtClean="0"/>
              <a:t>‒ </a:t>
            </a:r>
            <a:r>
              <a:rPr lang="en-US" sz="2200" dirty="0">
                <a:latin typeface="Times New Roman" pitchFamily="18" charset="0"/>
                <a:cs typeface="Times New Roman" pitchFamily="18" charset="0"/>
              </a:rPr>
              <a:t>C</a:t>
            </a:r>
            <a:r>
              <a:rPr lang="vi-VN" sz="2200" dirty="0" smtClean="0"/>
              <a:t>ác </a:t>
            </a:r>
            <a:r>
              <a:rPr lang="vi-VN" sz="2200" dirty="0"/>
              <a:t>triệu chứng bệnh phát triển và nặng hẳn lên: Gan to, đau, một số trường hợp có lách to, chán ăn, mệt mỏi, rối loạn tiêu hoá... Xét nghiệm thấy enzyme transaminase tăng </a:t>
            </a:r>
            <a:r>
              <a:rPr lang="vi-VN" sz="2200" dirty="0" smtClean="0">
                <a:latin typeface="Times New Roman" pitchFamily="18" charset="0"/>
                <a:cs typeface="Times New Roman" pitchFamily="18" charset="0"/>
              </a:rPr>
              <a:t>cao</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SGPT</a:t>
            </a:r>
            <a:r>
              <a:rPr lang="vi-VN" sz="2200" dirty="0" smtClean="0"/>
              <a:t>), </a:t>
            </a:r>
            <a:r>
              <a:rPr lang="vi-VN" sz="2200" dirty="0"/>
              <a:t>Bilirubin máu toàn phần </a:t>
            </a:r>
            <a:r>
              <a:rPr lang="vi-VN" sz="2200" dirty="0" smtClean="0"/>
              <a:t>tăng, </a:t>
            </a:r>
            <a:r>
              <a:rPr lang="vi-VN" sz="2200" dirty="0"/>
              <a:t>photphotaza kiềm </a:t>
            </a:r>
            <a:r>
              <a:rPr lang="vi-VN" sz="2200" dirty="0" smtClean="0"/>
              <a:t>tăng </a:t>
            </a:r>
            <a:r>
              <a:rPr lang="en-US" sz="2200" dirty="0">
                <a:latin typeface="Times New Roman" pitchFamily="18" charset="0"/>
                <a:cs typeface="Times New Roman" pitchFamily="18" charset="0"/>
              </a:rPr>
              <a:t>(</a:t>
            </a:r>
            <a:r>
              <a:rPr lang="vi-VN" sz="2200" dirty="0" smtClean="0"/>
              <a:t>trường </a:t>
            </a:r>
            <a:r>
              <a:rPr lang="vi-VN" sz="2200" dirty="0"/>
              <a:t>hợp tắc </a:t>
            </a:r>
            <a:r>
              <a:rPr lang="vi-VN" sz="2200" dirty="0" smtClean="0"/>
              <a:t>mật</a:t>
            </a:r>
            <a:r>
              <a:rPr lang="en-US" sz="2200" dirty="0" smtClean="0">
                <a:latin typeface="Times New Roman" pitchFamily="18" charset="0"/>
                <a:cs typeface="Times New Roman" pitchFamily="18" charset="0"/>
              </a:rPr>
              <a:t>)</a:t>
            </a:r>
            <a:r>
              <a:rPr lang="vi-VN" sz="2200" dirty="0" smtClean="0"/>
              <a:t>, </a:t>
            </a:r>
            <a:r>
              <a:rPr lang="vi-VN" sz="2200" dirty="0"/>
              <a:t>urobilinogen nước </a:t>
            </a:r>
            <a:r>
              <a:rPr lang="vi-VN" sz="2200" dirty="0" smtClean="0"/>
              <a:t>tiểu </a:t>
            </a:r>
            <a:r>
              <a:rPr lang="vi-VN" sz="2200" dirty="0"/>
              <a:t>từ (+) chuyển </a:t>
            </a:r>
            <a:r>
              <a:rPr lang="vi-VN" sz="2200" dirty="0" smtClean="0"/>
              <a:t>(</a:t>
            </a:r>
            <a:r>
              <a:rPr lang="en-US" sz="2200" dirty="0" smtClean="0"/>
              <a:t>-</a:t>
            </a:r>
            <a:r>
              <a:rPr lang="vi-VN" sz="2200" dirty="0" smtClean="0"/>
              <a:t>). </a:t>
            </a:r>
            <a:r>
              <a:rPr lang="vi-VN" sz="2200" dirty="0"/>
              <a:t>Xét nghiệm công thức máu ít biến đổi</a:t>
            </a:r>
            <a:r>
              <a:rPr lang="vi-VN" sz="2200" dirty="0" smtClean="0"/>
              <a:t>.</a:t>
            </a:r>
            <a:endParaRPr lang="en-US" sz="2200" dirty="0" smtClean="0"/>
          </a:p>
          <a:p>
            <a:pPr marL="0" indent="0">
              <a:buClrTx/>
              <a:buNone/>
            </a:pPr>
            <a:r>
              <a:rPr lang="vi-VN" sz="2200" dirty="0"/>
              <a:t>‒ </a:t>
            </a:r>
            <a:r>
              <a:rPr lang="en-US" sz="2200" dirty="0" smtClean="0">
                <a:latin typeface="Times New Roman" pitchFamily="18" charset="0"/>
                <a:cs typeface="Times New Roman" pitchFamily="18" charset="0"/>
              </a:rPr>
              <a:t>V</a:t>
            </a:r>
            <a:r>
              <a:rPr lang="vi-VN" sz="2200" dirty="0" smtClean="0"/>
              <a:t>àng </a:t>
            </a:r>
            <a:r>
              <a:rPr lang="vi-VN" sz="2200" dirty="0"/>
              <a:t>da phát triển rất nhanh, </a:t>
            </a:r>
            <a:r>
              <a:rPr lang="vi-VN" sz="2200" dirty="0" smtClean="0"/>
              <a:t>mức </a:t>
            </a:r>
            <a:r>
              <a:rPr lang="vi-VN" sz="2200" dirty="0"/>
              <a:t>tối đa trong vòng 2-5 </a:t>
            </a:r>
            <a:r>
              <a:rPr lang="vi-VN" sz="2200" dirty="0" smtClean="0"/>
              <a:t>ngày</a:t>
            </a:r>
            <a:r>
              <a:rPr lang="en-US" sz="2200" dirty="0" smtClean="0"/>
              <a:t> </a:t>
            </a:r>
            <a:r>
              <a:rPr lang="vi-VN" sz="2200" dirty="0" smtClean="0"/>
              <a:t>và </a:t>
            </a:r>
            <a:r>
              <a:rPr lang="vi-VN" sz="2200" dirty="0"/>
              <a:t>giữ nguyên mức ổn định trong vài ngày đến vài tuần (thường từ 2 - 4 tuần). </a:t>
            </a:r>
            <a:endParaRPr lang="en-US" sz="2200" dirty="0" smtClean="0"/>
          </a:p>
          <a:p>
            <a:pPr marL="0" indent="0">
              <a:buClrTx/>
              <a:buNone/>
            </a:pPr>
            <a:r>
              <a:rPr lang="vi-VN" sz="2200" dirty="0" smtClean="0"/>
              <a:t>‒ </a:t>
            </a:r>
            <a:r>
              <a:rPr lang="en-US" sz="2200" dirty="0">
                <a:latin typeface="Times New Roman" pitchFamily="18" charset="0"/>
                <a:cs typeface="Times New Roman" pitchFamily="18" charset="0"/>
              </a:rPr>
              <a:t>C</a:t>
            </a:r>
            <a:r>
              <a:rPr lang="vi-VN" sz="2200" dirty="0" smtClean="0"/>
              <a:t>ác </a:t>
            </a:r>
            <a:r>
              <a:rPr lang="vi-VN" sz="2200" dirty="0"/>
              <a:t>triệu chứng về lâm sàng và cận lâm sàng tăng lên tới mức tối </a:t>
            </a:r>
            <a:r>
              <a:rPr lang="vi-VN" sz="2200" dirty="0" smtClean="0"/>
              <a:t>đa.</a:t>
            </a:r>
            <a:r>
              <a:rPr lang="en-US" sz="2200" dirty="0" smtClean="0"/>
              <a:t>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a:t>
            </a:r>
            <a:r>
              <a:rPr lang="vi-VN" sz="2200" dirty="0" smtClean="0"/>
              <a:t>bệnh </a:t>
            </a:r>
            <a:r>
              <a:rPr lang="vi-VN" sz="2200" dirty="0"/>
              <a:t>nhân vàng da nặng, phân trắng </a:t>
            </a:r>
            <a:r>
              <a:rPr lang="vi-VN" sz="2200" dirty="0" smtClean="0"/>
              <a:t>giống</a:t>
            </a:r>
            <a:r>
              <a:rPr lang="en-US" sz="2200" dirty="0" smtClean="0"/>
              <a:t> </a:t>
            </a:r>
            <a:r>
              <a:rPr lang="vi-VN" sz="2200" dirty="0" smtClean="0"/>
              <a:t>phân cò, </a:t>
            </a:r>
            <a:r>
              <a:rPr lang="vi-VN" sz="2200" dirty="0"/>
              <a:t>nước tiểu ít và sẫm màu như nước vối đặc, bệnh nhân rất </a:t>
            </a:r>
            <a:r>
              <a:rPr lang="vi-VN" sz="2200" dirty="0" smtClean="0"/>
              <a:t>ngứa.</a:t>
            </a:r>
            <a:endParaRPr lang="en-US" sz="2200" dirty="0" smtClean="0"/>
          </a:p>
          <a:p>
            <a:pPr marL="0" indent="0">
              <a:buClrTx/>
              <a:buNone/>
            </a:pPr>
            <a:r>
              <a:rPr lang="en-US" sz="2200" dirty="0" smtClean="0">
                <a:latin typeface="Times New Roman" panose="02020603050405020304" pitchFamily="18" charset="0"/>
                <a:cs typeface="Times New Roman" panose="02020603050405020304" pitchFamily="18" charset="0"/>
              </a:rPr>
              <a:t>4. </a:t>
            </a:r>
            <a:r>
              <a:rPr lang="en-US" sz="2200" dirty="0" err="1" smtClean="0">
                <a:latin typeface="Times New Roman" panose="02020603050405020304" pitchFamily="18" charset="0"/>
                <a:cs typeface="Times New Roman" panose="02020603050405020304" pitchFamily="18" charset="0"/>
              </a:rPr>
              <a:t>Thời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hồi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phục</a:t>
            </a:r>
            <a:r>
              <a:rPr lang="en-US" sz="2200" dirty="0" smtClean="0">
                <a:latin typeface="Times New Roman" panose="02020603050405020304" pitchFamily="18" charset="0"/>
                <a:cs typeface="Times New Roman" panose="02020603050405020304" pitchFamily="18" charset="0"/>
              </a:rPr>
              <a:t>: </a:t>
            </a:r>
            <a:r>
              <a:rPr lang="vi-VN" sz="2200" dirty="0" smtClean="0"/>
              <a:t>Thường </a:t>
            </a:r>
            <a:r>
              <a:rPr lang="vi-VN" sz="2200" dirty="0"/>
              <a:t>bắt đầu bằng hiện tượng đa niệu </a:t>
            </a:r>
            <a:r>
              <a:rPr lang="vi-VN" sz="2200" dirty="0" smtClean="0"/>
              <a:t>(cơn </a:t>
            </a:r>
            <a:r>
              <a:rPr lang="vi-VN" sz="2200" dirty="0"/>
              <a:t>đa niệu). Các triệu chứng lâm sàng cùng với các rối loạn sinh hoá bắt đầu </a:t>
            </a:r>
            <a:r>
              <a:rPr lang="vi-VN" sz="2200" dirty="0" smtClean="0"/>
              <a:t>giảm</a:t>
            </a:r>
            <a:r>
              <a:rPr lang="en-US" sz="2200" dirty="0" smtClean="0"/>
              <a:t>, </a:t>
            </a:r>
            <a:r>
              <a:rPr lang="vi-VN" sz="2200" dirty="0" smtClean="0"/>
              <a:t>cảm </a:t>
            </a:r>
            <a:r>
              <a:rPr lang="vi-VN" sz="2200" dirty="0"/>
              <a:t>thấy dễ chịu, các triệu chứng của bệnh mất dần, ăn ngủ được, nước tiểu trong, gan thu dần về bình thường, các xét nghiệm transaminase, bilirubin và các chỉ tiêu sinh hoá khác dần dần trở về bình thường. Tuy vậy cảm giác mệt mỏi và tức, nặng ở vùng gan nhất là sau khi ăn còn có thể kéo dài.</a:t>
            </a:r>
            <a:endParaRPr lang="en-US"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130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399" y="0"/>
            <a:ext cx="8839201" cy="6553200"/>
          </a:xfrm>
        </p:spPr>
        <p:txBody>
          <a:bodyPr>
            <a:noAutofit/>
          </a:bodyPr>
          <a:lstStyle/>
          <a:p>
            <a:pPr marL="0" indent="0">
              <a:buNone/>
            </a:pPr>
            <a:r>
              <a:rPr lang="vi-VN" sz="2400" b="1" dirty="0"/>
              <a:t>I</a:t>
            </a:r>
            <a:r>
              <a:rPr lang="en-US" sz="2400" b="1" dirty="0">
                <a:latin typeface="Times New Roman" pitchFamily="18" charset="0"/>
                <a:cs typeface="Times New Roman" pitchFamily="18" charset="0"/>
              </a:rPr>
              <a:t>II</a:t>
            </a:r>
            <a:r>
              <a:rPr lang="vi-VN" sz="2400" b="1" dirty="0"/>
              <a:t>.</a:t>
            </a:r>
            <a:r>
              <a:rPr lang="en-US" sz="2400" b="1" dirty="0"/>
              <a:t> </a:t>
            </a:r>
            <a:r>
              <a:rPr lang="en-US" sz="2400" b="1" dirty="0">
                <a:latin typeface="Times New Roman" pitchFamily="18" charset="0"/>
                <a:cs typeface="Times New Roman" panose="02020603050405020304" pitchFamily="18" charset="0"/>
              </a:rPr>
              <a:t>XÉT NGHIỆM:</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smtClean="0">
                <a:latin typeface="Times New Roman" panose="02020603050405020304" pitchFamily="18" charset="0"/>
                <a:cs typeface="Times New Roman" panose="02020603050405020304" pitchFamily="18" charset="0"/>
              </a:rPr>
              <a:t>1. </a:t>
            </a:r>
            <a:r>
              <a:rPr lang="vi-VN" sz="2200" dirty="0"/>
              <a:t>Xét nghiệm đánh giá chức năng gan</a:t>
            </a:r>
            <a:r>
              <a:rPr lang="en-US" sz="2200" dirty="0" smtClean="0">
                <a:latin typeface="Times New Roman" panose="02020603050405020304" pitchFamily="18" charset="0"/>
                <a:cs typeface="Times New Roman" panose="02020603050405020304" pitchFamily="18" charset="0"/>
              </a:rPr>
              <a:t>: </a:t>
            </a:r>
          </a:p>
          <a:p>
            <a:pPr marL="0" indent="0">
              <a:buNone/>
            </a:pPr>
            <a:r>
              <a:rPr lang="vi-VN" sz="2200" dirty="0"/>
              <a:t>‒ Hội chứng hủy hoại tế bào gan: AST/ALT tăng. </a:t>
            </a:r>
            <a:endParaRPr lang="en-US" sz="2200" dirty="0" smtClean="0"/>
          </a:p>
          <a:p>
            <a:pPr marL="0" indent="0">
              <a:buNone/>
            </a:pPr>
            <a:r>
              <a:rPr lang="vi-VN" sz="2200" dirty="0" smtClean="0"/>
              <a:t>‒ </a:t>
            </a:r>
            <a:r>
              <a:rPr lang="vi-VN" sz="2200" dirty="0"/>
              <a:t>Hội chứng suy tế bào gan: Bilirubin tăng, albumin máu giảm, PT giảm</a:t>
            </a:r>
            <a:r>
              <a:rPr lang="vi-VN"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marL="0" indent="0">
              <a:buClrTx/>
              <a:buSzPct val="70000"/>
              <a:buNone/>
            </a:pPr>
            <a:r>
              <a:rPr lang="en-US" sz="2200" dirty="0">
                <a:latin typeface="Times New Roman" panose="02020603050405020304" pitchFamily="18" charset="0"/>
                <a:cs typeface="Times New Roman" panose="02020603050405020304" pitchFamily="18" charset="0"/>
              </a:rPr>
              <a:t>2. </a:t>
            </a:r>
            <a:r>
              <a:rPr lang="en-US" sz="2200" dirty="0" err="1">
                <a:latin typeface="Times New Roman" pitchFamily="18" charset="0"/>
                <a:cs typeface="Times New Roman" pitchFamily="18" charset="0"/>
              </a:rPr>
              <a:t>Xét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smtClean="0">
                <a:latin typeface="Times New Roman" panose="02020603050405020304" pitchFamily="18" charset="0"/>
                <a:cs typeface="Times New Roman" panose="02020603050405020304" pitchFamily="18" charset="0"/>
              </a:rPr>
              <a:t>:</a:t>
            </a:r>
          </a:p>
          <a:p>
            <a:pPr marL="0" indent="0">
              <a:buClrTx/>
              <a:buNone/>
            </a:pPr>
            <a:r>
              <a:rPr lang="en-US" sz="2200" dirty="0" smtClean="0">
                <a:latin typeface="Times New Roman" panose="02020603050405020304" pitchFamily="18" charset="0"/>
                <a:cs typeface="Times New Roman" panose="02020603050405020304" pitchFamily="18" charset="0"/>
              </a:rPr>
              <a:t>2.1. </a:t>
            </a:r>
            <a:r>
              <a:rPr lang="en-US" sz="2200" dirty="0" err="1" smtClean="0">
                <a:latin typeface="Times New Roman" panose="02020603050405020304" pitchFamily="18" charset="0"/>
                <a:cs typeface="Times New Roman" panose="02020603050405020304" pitchFamily="18" charset="0"/>
              </a:rPr>
              <a:t>Chuẩn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đoán</a:t>
            </a:r>
            <a:r>
              <a:rPr lang="en-US" sz="2200" dirty="0" smtClean="0">
                <a:latin typeface="Times New Roman" panose="02020603050405020304" pitchFamily="18" charset="0"/>
                <a:cs typeface="Times New Roman" panose="02020603050405020304" pitchFamily="18" charset="0"/>
              </a:rPr>
              <a:t> HAV:</a:t>
            </a:r>
          </a:p>
          <a:p>
            <a:pPr marL="0" indent="0">
              <a:buNone/>
            </a:pPr>
            <a:r>
              <a:rPr lang="vi-VN" sz="2200" dirty="0"/>
              <a:t>‒ IgM anti HAV (+) trong giai đoạn cấp. </a:t>
            </a:r>
            <a:endParaRPr lang="en-US" sz="2200" dirty="0"/>
          </a:p>
          <a:p>
            <a:pPr marL="0" indent="0">
              <a:buNone/>
            </a:pPr>
            <a:r>
              <a:rPr lang="vi-VN" sz="2200" dirty="0"/>
              <a:t>‒ IgG anti HAV trong giai đoạn hồi </a:t>
            </a:r>
            <a:r>
              <a:rPr lang="vi-VN" sz="2200" dirty="0" smtClean="0"/>
              <a:t>phục</a:t>
            </a:r>
            <a:r>
              <a:rPr lang="en-US" sz="2200" dirty="0" smtClean="0"/>
              <a:t>.</a:t>
            </a:r>
          </a:p>
          <a:p>
            <a:pPr marL="0" indent="0">
              <a:buClrTx/>
              <a:buNone/>
            </a:pPr>
            <a:r>
              <a:rPr lang="en-US" sz="2200" dirty="0" smtClean="0">
                <a:latin typeface="Times New Roman" pitchFamily="18" charset="0"/>
                <a:cs typeface="Times New Roman" pitchFamily="18" charset="0"/>
              </a:rPr>
              <a:t>2.2. </a:t>
            </a:r>
            <a:r>
              <a:rPr lang="en-US" sz="2200" dirty="0" err="1" smtClean="0">
                <a:latin typeface="Times New Roman" pitchFamily="18" charset="0"/>
                <a:cs typeface="Times New Roman" pitchFamily="18" charset="0"/>
              </a:rPr>
              <a:t>Chuẩn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đoán</a:t>
            </a:r>
            <a:r>
              <a:rPr lang="en-US" sz="2200" dirty="0" smtClean="0">
                <a:latin typeface="Times New Roman" pitchFamily="18" charset="0"/>
                <a:cs typeface="Times New Roman" pitchFamily="18" charset="0"/>
              </a:rPr>
              <a:t> HBV:</a:t>
            </a:r>
          </a:p>
          <a:p>
            <a:pPr marL="0" indent="0">
              <a:buNone/>
            </a:pPr>
            <a:r>
              <a:rPr lang="vi-VN" sz="2200" dirty="0"/>
              <a:t>‒ </a:t>
            </a:r>
            <a:r>
              <a:rPr lang="vi-VN" sz="2200" dirty="0" smtClean="0"/>
              <a:t>HBsAg(+) </a:t>
            </a:r>
            <a:r>
              <a:rPr lang="vi-VN" sz="2200" dirty="0"/>
              <a:t>2 lần cách 6 </a:t>
            </a:r>
            <a:r>
              <a:rPr lang="vi-VN" sz="2200" dirty="0">
                <a:latin typeface="Times New Roman" pitchFamily="18" charset="0"/>
                <a:cs typeface="Times New Roman" pitchFamily="18" charset="0"/>
              </a:rPr>
              <a:t>tháng</a:t>
            </a:r>
            <a:r>
              <a:rPr lang="en-US" sz="2200" dirty="0">
                <a:latin typeface="Times New Roman" pitchFamily="18" charset="0"/>
                <a:cs typeface="Times New Roman" pitchFamily="18" charset="0"/>
              </a:rPr>
              <a:t> - </a:t>
            </a:r>
            <a:r>
              <a:rPr lang="vi-VN" sz="2200" dirty="0">
                <a:latin typeface="Times New Roman" pitchFamily="18" charset="0"/>
                <a:cs typeface="Times New Roman" pitchFamily="18" charset="0"/>
              </a:rPr>
              <a:t>dùng</a:t>
            </a:r>
            <a:r>
              <a:rPr lang="vi-VN" sz="2200" dirty="0"/>
              <a:t> trong xét nghiệm máu để biết </a:t>
            </a:r>
            <a:r>
              <a:rPr lang="vi-VN" sz="2200" dirty="0" smtClean="0"/>
              <a:t>có</a:t>
            </a:r>
            <a:r>
              <a:rPr lang="en-US" sz="2200" dirty="0" smtClean="0"/>
              <a:t> </a:t>
            </a:r>
            <a:r>
              <a:rPr lang="vi-VN" sz="2200" dirty="0" smtClean="0"/>
              <a:t>HBV </a:t>
            </a:r>
            <a:r>
              <a:rPr lang="vi-VN" sz="2200" dirty="0"/>
              <a:t>trong cơ thể. </a:t>
            </a:r>
            <a:endParaRPr lang="en-US" sz="2200" dirty="0"/>
          </a:p>
          <a:p>
            <a:pPr marL="0" indent="0">
              <a:buNone/>
            </a:pPr>
            <a:r>
              <a:rPr lang="vi-VN" sz="2200" dirty="0"/>
              <a:t>‒ Xét nghiệm dương tính </a:t>
            </a:r>
            <a:r>
              <a:rPr lang="vi-VN" sz="2200" dirty="0">
                <a:sym typeface="Symbol"/>
              </a:rPr>
              <a:t></a:t>
            </a:r>
            <a:r>
              <a:rPr lang="vi-VN" sz="2200" dirty="0"/>
              <a:t>dễ dàng lây truyền virus sang người khác. Xét nghiệm âm tính </a:t>
            </a:r>
            <a:r>
              <a:rPr lang="vi-VN" sz="2200" dirty="0">
                <a:sym typeface="Symbol"/>
              </a:rPr>
              <a:t></a:t>
            </a:r>
            <a:r>
              <a:rPr lang="vi-VN" sz="2200" dirty="0"/>
              <a:t>không bị nhiễm virus. </a:t>
            </a:r>
            <a:endParaRPr lang="en-US" sz="2200" dirty="0"/>
          </a:p>
          <a:p>
            <a:pPr marL="0" indent="0">
              <a:buNone/>
            </a:pPr>
            <a:r>
              <a:rPr lang="vi-VN" sz="2200" dirty="0"/>
              <a:t>‒ Viêm gan B cấp tính đặc trưng bởi HBsAg và IgM </a:t>
            </a:r>
            <a:r>
              <a:rPr lang="vi-VN" sz="2200" dirty="0" smtClean="0"/>
              <a:t>anti-HBc dương tính.</a:t>
            </a:r>
            <a:endParaRPr lang="en-US" sz="2200" dirty="0" smtClean="0"/>
          </a:p>
          <a:p>
            <a:pPr marL="0" indent="0">
              <a:buNone/>
            </a:pPr>
            <a:r>
              <a:rPr lang="vi-VN" sz="2200" dirty="0" smtClean="0"/>
              <a:t>‒ Khoảng 10-15% số người có HbsAg (+) trở thành viêm gan B mạn. </a:t>
            </a:r>
            <a:endParaRPr lang="en-US" sz="2200" dirty="0" smtClean="0"/>
          </a:p>
          <a:p>
            <a:pPr marL="0" indent="0">
              <a:buNone/>
            </a:pPr>
            <a:r>
              <a:rPr lang="vi-VN" sz="2200" dirty="0" smtClean="0"/>
              <a:t>‒ </a:t>
            </a:r>
            <a:r>
              <a:rPr lang="vi-VN" sz="2200" dirty="0"/>
              <a:t>Anti-HBc IgM </a:t>
            </a:r>
            <a:r>
              <a:rPr lang="vi-VN" sz="2200" dirty="0" smtClean="0"/>
              <a:t>(+)</a:t>
            </a:r>
            <a:r>
              <a:rPr lang="en-US" sz="2200" dirty="0" smtClean="0"/>
              <a:t>.</a:t>
            </a:r>
            <a:r>
              <a:rPr lang="vi-VN" sz="2200" dirty="0" smtClean="0"/>
              <a:t> </a:t>
            </a:r>
            <a:r>
              <a:rPr lang="en-US" sz="2200" dirty="0">
                <a:latin typeface="Times New Roman" pitchFamily="18" charset="0"/>
                <a:cs typeface="Times New Roman" pitchFamily="18" charset="0"/>
              </a:rPr>
              <a:t>C</a:t>
            </a:r>
            <a:r>
              <a:rPr lang="vi-VN" sz="2200" dirty="0" smtClean="0"/>
              <a:t>ó </a:t>
            </a:r>
            <a:r>
              <a:rPr lang="vi-VN" sz="2200" dirty="0"/>
              <a:t>hai loại: IgM trong thời kỳ bị nhiễm trùng cấp tính và IgG trong thời kỳ chuyển tiếp.</a:t>
            </a:r>
            <a:endParaRPr lang="en-US" sz="2200" dirty="0"/>
          </a:p>
          <a:p>
            <a:pPr marL="0" indent="0">
              <a:buClrTx/>
              <a:buNone/>
            </a:pPr>
            <a:endParaRPr lang="en-US" sz="2200" dirty="0" smtClean="0">
              <a:latin typeface="Times New Roman" pitchFamily="18" charset="0"/>
              <a:cs typeface="Times New Roman" pitchFamily="18" charset="0"/>
            </a:endParaRPr>
          </a:p>
          <a:p>
            <a:pPr marL="0" indent="0">
              <a:buClrTx/>
              <a:buNone/>
            </a:pPr>
            <a:endParaRPr lang="en-US" sz="2200" dirty="0">
              <a:latin typeface="Times New Roman" pitchFamily="18" charset="0"/>
              <a:cs typeface="Times New Roman" pitchFamily="18" charset="0"/>
            </a:endParaRPr>
          </a:p>
          <a:p>
            <a:pPr marL="0" indent="0">
              <a:buClrTx/>
              <a:buNone/>
            </a:pPr>
            <a:endParaRPr lang="en-US" sz="2200" dirty="0" smtClean="0">
              <a:latin typeface="Times New Roman" panose="02020603050405020304" pitchFamily="18" charset="0"/>
              <a:cs typeface="Times New Roman" panose="02020603050405020304" pitchFamily="18" charset="0"/>
            </a:endParaRPr>
          </a:p>
          <a:p>
            <a:pPr marL="457200" indent="-457200">
              <a:buClrTx/>
              <a:buSzPct val="70000"/>
              <a:buAutoNum type="alphaLcPeriod"/>
            </a:pPr>
            <a:endParaRPr lang="en-US" sz="2200" dirty="0">
              <a:latin typeface="Times New Roman" panose="02020603050405020304" pitchFamily="18" charset="0"/>
              <a:cs typeface="Times New Roman" panose="02020603050405020304" pitchFamily="18" charset="0"/>
            </a:endParaRPr>
          </a:p>
          <a:p>
            <a:pPr marL="0" indent="0">
              <a:buClrTx/>
              <a:buNone/>
            </a:pPr>
            <a:endParaRPr lang="en-US" sz="2200" dirty="0"/>
          </a:p>
        </p:txBody>
      </p:sp>
    </p:spTree>
    <p:extLst>
      <p:ext uri="{BB962C8B-B14F-4D97-AF65-F5344CB8AC3E}">
        <p14:creationId xmlns:p14="http://schemas.microsoft.com/office/powerpoint/2010/main" val="1867130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1087</TotalTime>
  <Words>2575</Words>
  <Application>Microsoft Office PowerPoint</Application>
  <PresentationFormat>On-screen Show (4:3)</PresentationFormat>
  <Paragraphs>146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VIÊM GAN DO VIRUS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BỆNH TAI – MŨI – HỌNG</dc:title>
  <dc:creator>pc</dc:creator>
  <cp:lastModifiedBy>asus</cp:lastModifiedBy>
  <cp:revision>101</cp:revision>
  <dcterms:created xsi:type="dcterms:W3CDTF">2017-01-14T12:06:20Z</dcterms:created>
  <dcterms:modified xsi:type="dcterms:W3CDTF">2017-03-25T04:16:16Z</dcterms:modified>
</cp:coreProperties>
</file>