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7" r:id="rId2"/>
    <p:sldId id="262" r:id="rId3"/>
    <p:sldId id="317" r:id="rId4"/>
    <p:sldId id="258" r:id="rId5"/>
    <p:sldId id="275" r:id="rId6"/>
    <p:sldId id="282" r:id="rId7"/>
    <p:sldId id="261" r:id="rId8"/>
    <p:sldId id="307" r:id="rId9"/>
    <p:sldId id="306" r:id="rId10"/>
    <p:sldId id="318" r:id="rId11"/>
    <p:sldId id="319" r:id="rId12"/>
    <p:sldId id="320" r:id="rId13"/>
    <p:sldId id="324" r:id="rId14"/>
    <p:sldId id="325" r:id="rId15"/>
    <p:sldId id="326" r:id="rId16"/>
    <p:sldId id="327" r:id="rId17"/>
    <p:sldId id="322" r:id="rId18"/>
    <p:sldId id="328" r:id="rId19"/>
    <p:sldId id="329" r:id="rId20"/>
    <p:sldId id="321" r:id="rId21"/>
    <p:sldId id="323" r:id="rId22"/>
    <p:sldId id="30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79" d="100"/>
          <a:sy n="79" d="100"/>
        </p:scale>
        <p:origin x="-1104" y="-25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4CFC1D-DEBB-4C36-9605-024AFB45E351}" type="datetimeFigureOut">
              <a:rPr lang="en-US" smtClean="0"/>
              <a:t>3/25/2017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D63AD7-D37E-4F5A-A969-A25EEE6CC9BB}" type="slidenum">
              <a:rPr lang="en-US" smtClean="0"/>
              <a:t>‹#›</a:t>
            </a:fld>
            <a:endParaRPr lang="en-US"/>
          </a:p>
        </p:txBody>
      </p:sp>
    </p:spTree>
    <p:extLst>
      <p:ext uri="{BB962C8B-B14F-4D97-AF65-F5344CB8AC3E}">
        <p14:creationId xmlns:p14="http://schemas.microsoft.com/office/powerpoint/2010/main" val="14351220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14C7400-F161-4D62-A4F7-7D6A3C51DBAB}" type="datetimeFigureOut">
              <a:rPr lang="en-US" smtClean="0"/>
              <a:t>3/25/2017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B6064C6-B0EE-4838-8CD0-9EA91509F892}"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4C7400-F161-4D62-A4F7-7D6A3C51DBAB}"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64C6-B0EE-4838-8CD0-9EA91509F8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4C7400-F161-4D62-A4F7-7D6A3C51DBAB}"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64C6-B0EE-4838-8CD0-9EA91509F8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14C7400-F161-4D62-A4F7-7D6A3C51DBAB}"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64C6-B0EE-4838-8CD0-9EA91509F892}"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4C7400-F161-4D62-A4F7-7D6A3C51DBAB}" type="datetimeFigureOut">
              <a:rPr lang="en-US" smtClean="0"/>
              <a:t>3/25/2017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B6064C6-B0EE-4838-8CD0-9EA91509F89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14C7400-F161-4D62-A4F7-7D6A3C51DBAB}"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64C6-B0EE-4838-8CD0-9EA91509F892}"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14C7400-F161-4D62-A4F7-7D6A3C51DBAB}"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064C6-B0EE-4838-8CD0-9EA91509F892}"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4C7400-F161-4D62-A4F7-7D6A3C51DBAB}"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064C6-B0EE-4838-8CD0-9EA91509F8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C7400-F161-4D62-A4F7-7D6A3C51DBAB}" type="datetimeFigureOut">
              <a:rPr lang="en-US" smtClean="0"/>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064C6-B0EE-4838-8CD0-9EA91509F8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4C7400-F161-4D62-A4F7-7D6A3C51DBAB}"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64C6-B0EE-4838-8CD0-9EA91509F892}"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4C7400-F161-4D62-A4F7-7D6A3C51DBAB}" type="datetimeFigureOut">
              <a:rPr lang="en-US" smtClean="0"/>
              <a:t>3/25/2017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B6064C6-B0EE-4838-8CD0-9EA91509F892}"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14C7400-F161-4D62-A4F7-7D6A3C51DBAB}" type="datetimeFigureOut">
              <a:rPr lang="en-US" smtClean="0"/>
              <a:t>3/25/2017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B6064C6-B0EE-4838-8CD0-9EA91509F8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www.thuoc.net.vn/" TargetMode="External"/><Relationship Id="rId2" Type="http://schemas.openxmlformats.org/officeDocument/2006/relationships/hyperlink" Target="http://www.buy-pharma.co/Generic-Copegus-Ribavirin-p-363.html"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740727"/>
            <a:ext cx="3886200" cy="882119"/>
          </a:xfrm>
        </p:spPr>
        <p:txBody>
          <a:bodyPr>
            <a:normAutofit/>
          </a:bodyPr>
          <a:lstStyle/>
          <a:p>
            <a:pPr algn="l"/>
            <a:r>
              <a:rPr lang="en-US" sz="2000" b="1" i="1" dirty="0" err="1" smtClean="0">
                <a:latin typeface="Times New Roman" panose="02020603050405020304" pitchFamily="18" charset="0"/>
                <a:cs typeface="Times New Roman" panose="02020603050405020304" pitchFamily="18" charset="0"/>
              </a:rPr>
              <a:t>Giảng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viên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hướng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dẫn</a:t>
            </a:r>
            <a:r>
              <a:rPr lang="en-US" sz="2000" b="1" i="1" dirty="0" smtClean="0">
                <a:latin typeface="Times New Roman" panose="02020603050405020304" pitchFamily="18" charset="0"/>
                <a:cs typeface="Times New Roman" panose="02020603050405020304" pitchFamily="18" charset="0"/>
              </a:rPr>
              <a:t>:</a:t>
            </a:r>
          </a:p>
          <a:p>
            <a:pPr algn="l"/>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Nguyễn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Phúc</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Học</a:t>
            </a:r>
            <a:endParaRPr lang="en-US" sz="2000" b="1" i="1" dirty="0">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152400" y="1447800"/>
            <a:ext cx="8686800" cy="1793167"/>
          </a:xfrm>
        </p:spPr>
        <p:txBody>
          <a:bodyPr/>
          <a:lstStyle/>
          <a:p>
            <a:pPr marL="182880"/>
            <a:r>
              <a:rPr lang="en-US" dirty="0" smtClean="0">
                <a:latin typeface="Times New Roman" panose="02020603050405020304" pitchFamily="18" charset="0"/>
                <a:cs typeface="Times New Roman" panose="02020603050405020304" pitchFamily="18" charset="0"/>
              </a:rPr>
              <a:t>TAI BIẾN MẠCH NÃO</a:t>
            </a:r>
            <a:endParaRPr lang="en-US" dirty="0">
              <a:latin typeface="Times New Roman" panose="02020603050405020304" pitchFamily="18" charset="0"/>
              <a:cs typeface="Times New Roman" panose="02020603050405020304" pitchFamily="18" charset="0"/>
            </a:endParaRPr>
          </a:p>
        </p:txBody>
      </p:sp>
      <p:sp>
        <p:nvSpPr>
          <p:cNvPr id="4" name="Subtitle 2"/>
          <p:cNvSpPr txBox="1">
            <a:spLocks/>
          </p:cNvSpPr>
          <p:nvPr/>
        </p:nvSpPr>
        <p:spPr>
          <a:xfrm>
            <a:off x="4648200" y="3733800"/>
            <a:ext cx="4184073" cy="2667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r>
              <a:rPr lang="en-US" b="1" i="1" dirty="0" err="1" smtClean="0">
                <a:latin typeface="Times New Roman" panose="02020603050405020304" pitchFamily="18" charset="0"/>
                <a:cs typeface="Times New Roman" panose="02020603050405020304" pitchFamily="18" charset="0"/>
              </a:rPr>
              <a:t>Nhóm</a:t>
            </a:r>
            <a:r>
              <a:rPr lang="en-US" b="1" i="1" dirty="0" smtClean="0">
                <a:latin typeface="Times New Roman" panose="02020603050405020304" pitchFamily="18" charset="0"/>
                <a:cs typeface="Times New Roman" panose="02020603050405020304" pitchFamily="18" charset="0"/>
              </a:rPr>
              <a:t>: 6</a:t>
            </a:r>
          </a:p>
          <a:p>
            <a:r>
              <a:rPr lang="en-US" b="1" i="1" dirty="0" err="1" smtClean="0">
                <a:latin typeface="Times New Roman" panose="02020603050405020304" pitchFamily="18" charset="0"/>
                <a:cs typeface="Times New Roman" panose="02020603050405020304" pitchFamily="18" charset="0"/>
              </a:rPr>
              <a:t>Sinh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viên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thực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hiện</a:t>
            </a:r>
            <a:r>
              <a:rPr lang="en-US" b="1" i="1" dirty="0" smtClean="0">
                <a:latin typeface="Times New Roman" panose="02020603050405020304" pitchFamily="18" charset="0"/>
                <a:cs typeface="Times New Roman" panose="02020603050405020304" pitchFamily="18" charset="0"/>
              </a:rPr>
              <a:t>:</a:t>
            </a:r>
          </a:p>
          <a:p>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Nguyễn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Ngọc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Cẩm</a:t>
            </a:r>
            <a:endParaRPr lang="en-US" b="1" i="1" dirty="0" smtClean="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Lê</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Nguyễn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Hoàng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Oanh</a:t>
            </a:r>
            <a:endParaRPr lang="en-US" b="1" i="1" dirty="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Đặng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Ngọc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Thạch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Thảo</a:t>
            </a:r>
            <a:endParaRPr lang="en-US" b="1" i="1" dirty="0" smtClean="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Đặng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Thị</a:t>
            </a:r>
            <a:r>
              <a:rPr lang="en-US" b="1" i="1" dirty="0" smtClean="0">
                <a:latin typeface="Times New Roman" panose="02020603050405020304" pitchFamily="18" charset="0"/>
                <a:cs typeface="Times New Roman" panose="02020603050405020304" pitchFamily="18" charset="0"/>
              </a:rPr>
              <a:t> Kim </a:t>
            </a:r>
            <a:r>
              <a:rPr lang="en-US" b="1" i="1" dirty="0" err="1" smtClean="0">
                <a:latin typeface="Times New Roman" panose="02020603050405020304" pitchFamily="18" charset="0"/>
                <a:cs typeface="Times New Roman" panose="02020603050405020304" pitchFamily="18" charset="0"/>
              </a:rPr>
              <a:t>Thủy</a:t>
            </a:r>
            <a:endParaRPr lang="en-US" b="1" i="1" dirty="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Nguyễn</a:t>
            </a:r>
            <a:r>
              <a:rPr lang="en-US" b="1" i="1" dirty="0" smtClean="0">
                <a:latin typeface="Times New Roman" panose="02020603050405020304" pitchFamily="18" charset="0"/>
                <a:cs typeface="Times New Roman" panose="02020603050405020304" pitchFamily="18" charset="0"/>
              </a:rPr>
              <a:t> Mai </a:t>
            </a:r>
            <a:r>
              <a:rPr lang="en-US" b="1" i="1" dirty="0" err="1" smtClean="0">
                <a:latin typeface="Times New Roman" panose="02020603050405020304" pitchFamily="18" charset="0"/>
                <a:cs typeface="Times New Roman" panose="02020603050405020304" pitchFamily="18" charset="0"/>
              </a:rPr>
              <a:t>Đăng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Vy</a:t>
            </a:r>
            <a:endParaRPr lang="en-US" b="1"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28600"/>
            <a:ext cx="4807184" cy="1066800"/>
          </a:xfrm>
          <a:prstGeom prst="rect">
            <a:avLst/>
          </a:prstGeom>
        </p:spPr>
      </p:pic>
    </p:spTree>
    <p:extLst>
      <p:ext uri="{BB962C8B-B14F-4D97-AF65-F5344CB8AC3E}">
        <p14:creationId xmlns:p14="http://schemas.microsoft.com/office/powerpoint/2010/main" val="654745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8991600" cy="6629400"/>
          </a:xfrm>
        </p:spPr>
        <p:txBody>
          <a:bodyPr>
            <a:noAutofit/>
          </a:bodyPr>
          <a:lstStyle/>
          <a:p>
            <a:pPr marL="0" indent="0">
              <a:buClrTx/>
              <a:buNone/>
            </a:pPr>
            <a:r>
              <a:rPr lang="vi-VN" sz="2200" dirty="0"/>
              <a:t>‒ Tổn thương thân não (25%): </a:t>
            </a:r>
            <a:r>
              <a:rPr lang="vi-VN" sz="2200" dirty="0" smtClean="0"/>
              <a:t>Triệu </a:t>
            </a:r>
            <a:r>
              <a:rPr lang="vi-VN" sz="2200" dirty="0"/>
              <a:t>chứng đa dạng, có thể </a:t>
            </a:r>
            <a:r>
              <a:rPr lang="vi-VN" sz="2200" dirty="0" smtClean="0"/>
              <a:t>liệt </a:t>
            </a:r>
            <a:r>
              <a:rPr lang="vi-VN" sz="2200" dirty="0"/>
              <a:t>tứ chi, rối loạn thị giác, </a:t>
            </a:r>
            <a:r>
              <a:rPr lang="vi-VN" sz="2200" dirty="0" smtClean="0"/>
              <a:t>Hội </a:t>
            </a:r>
            <a:r>
              <a:rPr lang="vi-VN" sz="2200" dirty="0"/>
              <a:t>chứng khóa trong (tỉnh, hiểu nhưng do liệt, không làm gì được). </a:t>
            </a:r>
            <a:endParaRPr lang="en-US" sz="2200" dirty="0" smtClean="0"/>
          </a:p>
          <a:p>
            <a:pPr marL="0" indent="0">
              <a:buClrTx/>
              <a:buNone/>
            </a:pPr>
            <a:r>
              <a:rPr lang="vi-VN" sz="2200" dirty="0" smtClean="0"/>
              <a:t>‒ </a:t>
            </a:r>
            <a:r>
              <a:rPr lang="vi-VN" sz="2200" dirty="0"/>
              <a:t>Tổn thương khiếm khuyết (25%): </a:t>
            </a:r>
            <a:r>
              <a:rPr lang="vi-VN" sz="2200" dirty="0" smtClean="0"/>
              <a:t>Nhiều </a:t>
            </a:r>
            <a:r>
              <a:rPr lang="vi-VN" sz="2200" dirty="0"/>
              <a:t>điểm nhồi máu nhỏ quanh hạch nền, bao trong, đồi thị và cầu não</a:t>
            </a:r>
            <a:r>
              <a:rPr lang="vi-VN" sz="2200" dirty="0" smtClean="0"/>
              <a:t>. </a:t>
            </a:r>
            <a:r>
              <a:rPr lang="vi-VN" sz="2200" dirty="0"/>
              <a:t>Người bệnh vẫn ý thức, các triệu chứng có thể chỉ liên quan tới vận </a:t>
            </a:r>
            <a:r>
              <a:rPr lang="vi-VN" sz="2200" dirty="0" smtClean="0"/>
              <a:t>động</a:t>
            </a:r>
            <a:r>
              <a:rPr lang="en-US" sz="2200" dirty="0" smtClean="0"/>
              <a:t>, </a:t>
            </a:r>
            <a:r>
              <a:rPr lang="vi-VN" sz="2200" dirty="0" smtClean="0"/>
              <a:t>cảm </a:t>
            </a:r>
            <a:r>
              <a:rPr lang="vi-VN" sz="2200" dirty="0"/>
              <a:t>giác hoặc cả </a:t>
            </a:r>
            <a:r>
              <a:rPr lang="vi-VN" sz="2200" dirty="0" smtClean="0"/>
              <a:t>hai</a:t>
            </a:r>
            <a:r>
              <a:rPr lang="en-US" sz="2200" dirty="0"/>
              <a:t>.</a:t>
            </a:r>
            <a:endParaRPr lang="en-US" sz="2200" dirty="0" smtClean="0"/>
          </a:p>
          <a:p>
            <a:pPr marL="0" indent="0">
              <a:buClrTx/>
              <a:buNone/>
            </a:pPr>
            <a:r>
              <a:rPr lang="vi-VN" sz="2200" dirty="0" smtClean="0"/>
              <a:t>‒ </a:t>
            </a:r>
            <a:r>
              <a:rPr lang="vi-VN" sz="2200" dirty="0"/>
              <a:t>Tương quan động mạch tổn thương: </a:t>
            </a:r>
            <a:r>
              <a:rPr lang="vi-VN" sz="2200" dirty="0" smtClean="0"/>
              <a:t>Lấp </a:t>
            </a:r>
            <a:r>
              <a:rPr lang="vi-VN" sz="2200" dirty="0"/>
              <a:t>bít-xuất huyết ở </a:t>
            </a:r>
            <a:r>
              <a:rPr lang="en-US" sz="2200" dirty="0" smtClean="0">
                <a:latin typeface="Times New Roman" pitchFamily="18" charset="0"/>
                <a:cs typeface="Times New Roman" pitchFamily="18" charset="0"/>
              </a:rPr>
              <a:t>ĐM</a:t>
            </a:r>
            <a:r>
              <a:rPr lang="vi-VN" sz="2200" dirty="0" smtClean="0"/>
              <a:t> </a:t>
            </a:r>
            <a:r>
              <a:rPr lang="vi-VN" sz="2200" dirty="0"/>
              <a:t>não giữa (MCA</a:t>
            </a:r>
            <a:r>
              <a:rPr lang="vi-VN" sz="2200" dirty="0" smtClean="0"/>
              <a:t>)</a:t>
            </a:r>
            <a:r>
              <a:rPr lang="en-US" sz="2200" dirty="0" smtClean="0"/>
              <a:t>;</a:t>
            </a:r>
            <a:r>
              <a:rPr lang="vi-VN" sz="2200" dirty="0" smtClean="0"/>
              <a:t> ở </a:t>
            </a:r>
            <a:r>
              <a:rPr lang="en-US" sz="2200" dirty="0" smtClean="0">
                <a:latin typeface="Times New Roman" pitchFamily="18" charset="0"/>
                <a:cs typeface="Times New Roman" pitchFamily="18" charset="0"/>
              </a:rPr>
              <a:t>ĐM</a:t>
            </a:r>
            <a:r>
              <a:rPr lang="vi-VN" sz="2200" dirty="0" smtClean="0"/>
              <a:t> </a:t>
            </a:r>
            <a:r>
              <a:rPr lang="vi-VN" sz="2200" dirty="0"/>
              <a:t>não </a:t>
            </a:r>
            <a:r>
              <a:rPr lang="vi-VN" sz="2200" dirty="0" smtClean="0"/>
              <a:t>trước</a:t>
            </a:r>
            <a:r>
              <a:rPr lang="en-US" sz="2200" dirty="0" smtClean="0"/>
              <a:t>;</a:t>
            </a:r>
            <a:r>
              <a:rPr lang="vi-VN" sz="2200" dirty="0" smtClean="0"/>
              <a:t> ở </a:t>
            </a:r>
            <a:r>
              <a:rPr lang="en-US" sz="2200" dirty="0" smtClean="0">
                <a:latin typeface="Times New Roman" pitchFamily="18" charset="0"/>
                <a:cs typeface="Times New Roman" pitchFamily="18" charset="0"/>
              </a:rPr>
              <a:t>ĐM</a:t>
            </a:r>
            <a:r>
              <a:rPr lang="vi-VN" sz="2200" dirty="0" smtClean="0"/>
              <a:t> </a:t>
            </a:r>
            <a:r>
              <a:rPr lang="vi-VN" sz="2200" dirty="0"/>
              <a:t>não </a:t>
            </a:r>
            <a:r>
              <a:rPr lang="vi-VN" sz="2200" dirty="0" smtClean="0"/>
              <a:t>sau</a:t>
            </a:r>
            <a:r>
              <a:rPr lang="en-US" sz="2200" dirty="0" smtClean="0"/>
              <a:t>;</a:t>
            </a:r>
            <a:r>
              <a:rPr lang="vi-VN" sz="2200" dirty="0" smtClean="0"/>
              <a:t> ở </a:t>
            </a:r>
            <a:r>
              <a:rPr lang="en-US" sz="2200" dirty="0" smtClean="0">
                <a:latin typeface="Times New Roman" pitchFamily="18" charset="0"/>
                <a:cs typeface="Times New Roman" pitchFamily="18" charset="0"/>
              </a:rPr>
              <a:t>ĐM</a:t>
            </a:r>
            <a:r>
              <a:rPr lang="vi-VN" sz="2200" dirty="0" smtClean="0"/>
              <a:t> </a:t>
            </a:r>
            <a:r>
              <a:rPr lang="vi-VN" sz="2200" dirty="0"/>
              <a:t>đốt sống thân </a:t>
            </a:r>
            <a:r>
              <a:rPr lang="vi-VN" sz="2200" dirty="0" smtClean="0"/>
              <a:t>nền</a:t>
            </a:r>
            <a:r>
              <a:rPr lang="en-US" sz="2200" dirty="0" smtClean="0"/>
              <a:t>.</a:t>
            </a:r>
          </a:p>
          <a:p>
            <a:pPr marL="0" indent="0">
              <a:buClrTx/>
              <a:buNone/>
            </a:pPr>
            <a:r>
              <a:rPr lang="en-US" sz="2200" dirty="0" smtClean="0">
                <a:latin typeface="Times New Roman" pitchFamily="18" charset="0"/>
                <a:cs typeface="Times New Roman" pitchFamily="18" charset="0"/>
              </a:rPr>
              <a:t>2. </a:t>
            </a:r>
            <a:r>
              <a:rPr lang="en-US" sz="2200" dirty="0" err="1" smtClean="0">
                <a:latin typeface="Times New Roman" pitchFamily="18" charset="0"/>
                <a:cs typeface="Times New Roman" pitchFamily="18" charset="0"/>
              </a:rPr>
              <a:t>Xuất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huyết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não</a:t>
            </a:r>
            <a:r>
              <a:rPr lang="en-US" sz="2200" dirty="0" smtClean="0">
                <a:latin typeface="Times New Roman" pitchFamily="18" charset="0"/>
                <a:cs typeface="Times New Roman" pitchFamily="18" charset="0"/>
              </a:rPr>
              <a:t>:</a:t>
            </a:r>
          </a:p>
          <a:p>
            <a:pPr marL="457200" indent="-457200">
              <a:buClrTx/>
              <a:buAutoNum type="alphaLcPeriod"/>
            </a:pPr>
            <a:r>
              <a:rPr lang="en-US" sz="2200" dirty="0" err="1" smtClean="0">
                <a:latin typeface="Times New Roman" pitchFamily="18" charset="0"/>
                <a:cs typeface="Times New Roman" pitchFamily="18" charset="0"/>
              </a:rPr>
              <a:t>Lâm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sàng</a:t>
            </a:r>
            <a:r>
              <a:rPr lang="en-US" sz="2200" dirty="0" smtClean="0">
                <a:latin typeface="Times New Roman" pitchFamily="18" charset="0"/>
                <a:cs typeface="Times New Roman" pitchFamily="18" charset="0"/>
              </a:rPr>
              <a:t>:</a:t>
            </a:r>
          </a:p>
          <a:p>
            <a:pPr marL="0" indent="0">
              <a:buClrTx/>
              <a:buNone/>
            </a:pPr>
            <a:r>
              <a:rPr lang="vi-VN" sz="2200" dirty="0"/>
              <a:t>‒ Các dấu hiệu thần kinh khu trú xảy ra đột ngột, diễn tiến từ vài </a:t>
            </a:r>
            <a:r>
              <a:rPr lang="vi-VN" sz="2200" dirty="0" smtClean="0"/>
              <a:t>phút</a:t>
            </a:r>
            <a:r>
              <a:rPr lang="en-US" sz="2200" dirty="0" smtClean="0"/>
              <a:t>-</a:t>
            </a:r>
            <a:r>
              <a:rPr lang="vi-VN" sz="2200" dirty="0" smtClean="0"/>
              <a:t>vài </a:t>
            </a:r>
            <a:r>
              <a:rPr lang="vi-VN" sz="2200" dirty="0"/>
              <a:t>giờ. </a:t>
            </a:r>
            <a:endParaRPr lang="en-US" sz="2200" dirty="0" smtClean="0"/>
          </a:p>
          <a:p>
            <a:pPr marL="0" indent="0">
              <a:buClrTx/>
              <a:buNone/>
            </a:pPr>
            <a:r>
              <a:rPr lang="vi-VN" sz="2200" dirty="0" smtClean="0"/>
              <a:t>‒ </a:t>
            </a:r>
            <a:r>
              <a:rPr lang="vi-VN" sz="2200" dirty="0"/>
              <a:t>Thay đổi ý thức 82%, trên 75% có liệt nữa người, 63% đau đầu và nôn 22%. </a:t>
            </a:r>
            <a:endParaRPr lang="en-US" sz="2200" dirty="0" smtClean="0"/>
          </a:p>
          <a:p>
            <a:pPr marL="0" indent="0">
              <a:buClrTx/>
              <a:buNone/>
            </a:pPr>
            <a:r>
              <a:rPr lang="vi-VN" sz="2200" dirty="0" smtClean="0"/>
              <a:t>‒ </a:t>
            </a:r>
            <a:r>
              <a:rPr lang="vi-VN" sz="2200" dirty="0"/>
              <a:t>Co giật chỉ chiếm 6% ở bệnh nhân xuất huyết thùy. </a:t>
            </a:r>
            <a:endParaRPr lang="en-US" sz="2200" dirty="0" smtClean="0"/>
          </a:p>
          <a:p>
            <a:pPr marL="0" indent="0">
              <a:buClrTx/>
              <a:buNone/>
            </a:pPr>
            <a:r>
              <a:rPr lang="vi-VN" sz="2200" dirty="0" smtClean="0"/>
              <a:t>‒ </a:t>
            </a:r>
            <a:r>
              <a:rPr lang="vi-VN" sz="2200" dirty="0"/>
              <a:t>Các dấu thiếu hụt thần kinh tiến triển sớm có thể đề nghị </a:t>
            </a:r>
            <a:r>
              <a:rPr lang="vi-VN" sz="2200" dirty="0" smtClean="0"/>
              <a:t>XHN, </a:t>
            </a:r>
            <a:r>
              <a:rPr lang="vi-VN" sz="2200" dirty="0"/>
              <a:t>1/3 trường hợp có triệu chứng tối đa ngay từ đầu và 2/3 có triệu chứng tiến triển. </a:t>
            </a:r>
            <a:endParaRPr lang="en-US" sz="2200" dirty="0" smtClean="0"/>
          </a:p>
          <a:p>
            <a:pPr marL="0" indent="0">
              <a:buClrTx/>
              <a:buNone/>
            </a:pPr>
            <a:r>
              <a:rPr lang="vi-VN" sz="2200" dirty="0" smtClean="0"/>
              <a:t>‒ </a:t>
            </a:r>
            <a:r>
              <a:rPr lang="vi-VN" sz="2200" dirty="0"/>
              <a:t>Xuất huyết thùy: Đau </a:t>
            </a:r>
            <a:r>
              <a:rPr lang="vi-VN" sz="2200" dirty="0" smtClean="0"/>
              <a:t>đầu, </a:t>
            </a:r>
            <a:r>
              <a:rPr lang="vi-VN" sz="2200" dirty="0"/>
              <a:t>thiếu hụt vận động, cảm giác và thị trường </a:t>
            </a:r>
            <a:endParaRPr lang="en-US" sz="2200" dirty="0" smtClean="0"/>
          </a:p>
          <a:p>
            <a:pPr marL="0" indent="0">
              <a:buClrTx/>
              <a:buNone/>
            </a:pPr>
            <a:r>
              <a:rPr lang="vi-VN" sz="2200" dirty="0" smtClean="0"/>
              <a:t>‒ </a:t>
            </a:r>
            <a:r>
              <a:rPr lang="vi-VN" sz="2200" dirty="0"/>
              <a:t>Xuất huyết tiểu não: buồn nôn, nôn, thất điều, hôn </a:t>
            </a:r>
            <a:r>
              <a:rPr lang="vi-VN" sz="2200" dirty="0" smtClean="0"/>
              <a:t>mê</a:t>
            </a:r>
            <a:endParaRPr lang="en-US" sz="2200" dirty="0" smtClean="0"/>
          </a:p>
          <a:p>
            <a:pPr marL="0" indent="0">
              <a:buClrTx/>
              <a:buNone/>
            </a:pPr>
            <a:r>
              <a:rPr lang="vi-VN" sz="2200" dirty="0" smtClean="0"/>
              <a:t>‒ </a:t>
            </a:r>
            <a:r>
              <a:rPr lang="vi-VN" sz="2200" dirty="0"/>
              <a:t>Xuất huyết cầu não: Hôn mê, liệt tứ chi, đồng tử co nhỏ (pinpoint)</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472631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067800" cy="6629400"/>
          </a:xfrm>
        </p:spPr>
        <p:txBody>
          <a:bodyPr>
            <a:noAutofit/>
          </a:bodyPr>
          <a:lstStyle/>
          <a:p>
            <a:pPr marL="457200" indent="-457200">
              <a:buClrTx/>
              <a:buFont typeface="+mj-lt"/>
              <a:buAutoNum type="alphaLcPeriod" startAt="2"/>
            </a:pPr>
            <a:r>
              <a:rPr lang="en-US" sz="2200" dirty="0" err="1" smtClean="0">
                <a:latin typeface="Times New Roman" pitchFamily="18" charset="0"/>
                <a:cs typeface="Times New Roman" pitchFamily="18" charset="0"/>
              </a:rPr>
              <a:t>Cận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lâm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sàng</a:t>
            </a:r>
            <a:r>
              <a:rPr lang="en-US" sz="2200" dirty="0" smtClean="0">
                <a:latin typeface="Times New Roman" pitchFamily="18" charset="0"/>
                <a:cs typeface="Times New Roman" pitchFamily="18" charset="0"/>
              </a:rPr>
              <a:t>:</a:t>
            </a:r>
          </a:p>
          <a:p>
            <a:pPr marL="0" indent="0">
              <a:buClrTx/>
              <a:buNone/>
            </a:pPr>
            <a:r>
              <a:rPr lang="vi-VN" sz="2200" dirty="0"/>
              <a:t>‒ CT không cản quang xác định kích thước và vị trí xuất huyết, loại từ u não, dị dạng động tĩnh mạch. CT có thể phát hiện các biến chứng như: tụt não, chảy máu não thất hay tràn dịch não thất. </a:t>
            </a:r>
            <a:endParaRPr lang="en-US" sz="2200" dirty="0" smtClean="0"/>
          </a:p>
          <a:p>
            <a:pPr marL="0" indent="0">
              <a:buClrTx/>
              <a:buNone/>
            </a:pPr>
            <a:r>
              <a:rPr lang="vi-VN" sz="2200" dirty="0" smtClean="0"/>
              <a:t>‒ </a:t>
            </a:r>
            <a:r>
              <a:rPr lang="vi-VN" sz="2200" dirty="0"/>
              <a:t>Cộng hưởng từ (</a:t>
            </a:r>
            <a:r>
              <a:rPr lang="vi-VN" sz="2200" dirty="0" smtClean="0"/>
              <a:t>MRI)</a:t>
            </a:r>
            <a:r>
              <a:rPr lang="en-US" sz="2200" dirty="0" smtClean="0"/>
              <a:t>: </a:t>
            </a:r>
            <a:r>
              <a:rPr lang="vi-VN" sz="2200" dirty="0" smtClean="0">
                <a:latin typeface="Times New Roman" pitchFamily="18" charset="0"/>
                <a:cs typeface="Times New Roman" pitchFamily="18" charset="0"/>
              </a:rPr>
              <a:t>6</a:t>
            </a:r>
            <a:r>
              <a:rPr lang="en-US" sz="2200" dirty="0" smtClean="0">
                <a:latin typeface="Times New Roman" pitchFamily="18" charset="0"/>
                <a:cs typeface="Times New Roman" pitchFamily="18" charset="0"/>
              </a:rPr>
              <a:t>h </a:t>
            </a:r>
            <a:r>
              <a:rPr lang="vi-VN" sz="2200" dirty="0" smtClean="0">
                <a:latin typeface="Times New Roman" pitchFamily="18" charset="0"/>
                <a:cs typeface="Times New Roman" pitchFamily="18" charset="0"/>
              </a:rPr>
              <a:t>đầu</a:t>
            </a:r>
            <a:r>
              <a:rPr lang="vi-VN" sz="2200" dirty="0" smtClean="0"/>
              <a:t> </a:t>
            </a:r>
            <a:r>
              <a:rPr lang="vi-VN" sz="2200" dirty="0"/>
              <a:t>khi phát bệnh MRI chính xác hơn </a:t>
            </a:r>
            <a:r>
              <a:rPr lang="vi-VN" sz="2200" dirty="0" smtClean="0"/>
              <a:t>CT, </a:t>
            </a:r>
            <a:r>
              <a:rPr lang="vi-VN" sz="2200" dirty="0"/>
              <a:t>các bệnh lý về dị dạng mạch máu, đặc biệt u mạch hang. </a:t>
            </a:r>
            <a:r>
              <a:rPr lang="vi-VN" sz="2200" dirty="0" smtClean="0"/>
              <a:t> </a:t>
            </a:r>
            <a:endParaRPr lang="en-US" sz="2200" dirty="0" smtClean="0"/>
          </a:p>
          <a:p>
            <a:pPr marL="0" indent="0">
              <a:buClrTx/>
              <a:buNone/>
            </a:pPr>
            <a:r>
              <a:rPr lang="vi-VN" sz="2200" dirty="0" smtClean="0"/>
              <a:t>‒ </a:t>
            </a:r>
            <a:r>
              <a:rPr lang="vi-VN" sz="2200" dirty="0"/>
              <a:t>Xét nghiêm công thức máu, PT/PTT, ion đồ, điện tim và x quang phổi</a:t>
            </a:r>
            <a:r>
              <a:rPr lang="vi-VN" sz="2200" dirty="0" smtClean="0"/>
              <a:t>.</a:t>
            </a:r>
            <a:endParaRPr lang="en-US" sz="2200" dirty="0" smtClean="0"/>
          </a:p>
          <a:p>
            <a:pPr marL="457200" indent="-457200">
              <a:buClrTx/>
              <a:buFont typeface="+mj-lt"/>
              <a:buAutoNum type="alphaLcPeriod" startAt="3"/>
            </a:pPr>
            <a:r>
              <a:rPr lang="vi-VN" sz="2200" dirty="0"/>
              <a:t>Tiên lượng của xuất huyết </a:t>
            </a:r>
            <a:r>
              <a:rPr lang="vi-VN" sz="2200" dirty="0" smtClean="0"/>
              <a:t>não</a:t>
            </a:r>
            <a:r>
              <a:rPr lang="en-US" sz="2200" dirty="0" smtClean="0"/>
              <a:t>:</a:t>
            </a:r>
          </a:p>
          <a:p>
            <a:pPr marL="0" indent="0">
              <a:buClrTx/>
              <a:buNone/>
            </a:pPr>
            <a:r>
              <a:rPr lang="vi-VN" sz="2200" dirty="0"/>
              <a:t>‒ Tỷ lệ tử vong ở Hoa kỳ 35-52% </a:t>
            </a:r>
            <a:r>
              <a:rPr lang="vi-VN" sz="2200" dirty="0" smtClean="0"/>
              <a:t>trong </a:t>
            </a:r>
            <a:r>
              <a:rPr lang="vi-VN" sz="2200" dirty="0"/>
              <a:t>tháng đầu, phân nữa bệnh nhân tử </a:t>
            </a:r>
            <a:r>
              <a:rPr lang="vi-VN" sz="2200" dirty="0" smtClean="0"/>
              <a:t>vong </a:t>
            </a:r>
            <a:r>
              <a:rPr lang="vi-VN" sz="2200" dirty="0"/>
              <a:t>trong </a:t>
            </a:r>
            <a:r>
              <a:rPr lang="vi-VN" sz="2200" dirty="0" smtClean="0"/>
              <a:t>48</a:t>
            </a:r>
            <a:r>
              <a:rPr lang="en-US" sz="2200" dirty="0">
                <a:latin typeface="Times New Roman" pitchFamily="18" charset="0"/>
                <a:cs typeface="Times New Roman" pitchFamily="18" charset="0"/>
              </a:rPr>
              <a:t>h</a:t>
            </a:r>
            <a:r>
              <a:rPr lang="vi-VN" sz="2200" dirty="0" smtClean="0"/>
              <a:t> </a:t>
            </a:r>
            <a:r>
              <a:rPr lang="vi-VN" sz="2200" dirty="0"/>
              <a:t>đầu. Tự sinh hoạt trong 30 ngày là 10% và trong 6 tháng 20% . </a:t>
            </a:r>
            <a:endParaRPr lang="en-US" sz="2200" dirty="0" smtClean="0"/>
          </a:p>
          <a:p>
            <a:pPr marL="0" indent="0">
              <a:buClrTx/>
              <a:buNone/>
            </a:pPr>
            <a:r>
              <a:rPr lang="vi-VN" sz="2200" dirty="0" smtClean="0"/>
              <a:t>‒ </a:t>
            </a:r>
            <a:r>
              <a:rPr lang="vi-VN" sz="2200" dirty="0"/>
              <a:t>Tiên lương xấu: </a:t>
            </a:r>
            <a:endParaRPr lang="en-US" sz="2200" dirty="0" smtClean="0"/>
          </a:p>
          <a:p>
            <a:pPr marL="0" indent="0">
              <a:buClrTx/>
              <a:buNone/>
            </a:pPr>
            <a:r>
              <a:rPr lang="en-US" sz="2200" dirty="0"/>
              <a:t>	</a:t>
            </a:r>
            <a:r>
              <a:rPr lang="vi-VN" sz="2200" dirty="0" smtClean="0"/>
              <a:t>+ </a:t>
            </a:r>
            <a:r>
              <a:rPr lang="vi-VN" sz="2200" dirty="0"/>
              <a:t>Thể tích </a:t>
            </a:r>
            <a:r>
              <a:rPr lang="vi-VN" sz="2200" dirty="0" smtClean="0"/>
              <a:t>&gt;90cm3 </a:t>
            </a:r>
            <a:r>
              <a:rPr lang="vi-VN" sz="2200" dirty="0"/>
              <a:t>hầu hết tử vong 100% </a:t>
            </a:r>
            <a:endParaRPr lang="en-US" sz="2200" dirty="0"/>
          </a:p>
          <a:p>
            <a:pPr marL="0" indent="0">
              <a:buClrTx/>
              <a:buNone/>
            </a:pPr>
            <a:r>
              <a:rPr lang="en-US" sz="2200" dirty="0" smtClean="0"/>
              <a:t>	</a:t>
            </a:r>
            <a:r>
              <a:rPr lang="vi-VN" sz="2200" dirty="0" smtClean="0"/>
              <a:t>+ </a:t>
            </a:r>
            <a:r>
              <a:rPr lang="vi-VN" sz="2200" dirty="0"/>
              <a:t>Thể tích </a:t>
            </a:r>
            <a:r>
              <a:rPr lang="vi-VN" sz="2200" dirty="0" smtClean="0"/>
              <a:t>&gt;60cm3 </a:t>
            </a:r>
            <a:endParaRPr lang="en-US" sz="2200" dirty="0" smtClean="0"/>
          </a:p>
          <a:p>
            <a:pPr marL="0" indent="0">
              <a:buClrTx/>
              <a:buNone/>
            </a:pPr>
            <a:r>
              <a:rPr lang="en-US" sz="2200" dirty="0" smtClean="0"/>
              <a:t>	</a:t>
            </a:r>
            <a:r>
              <a:rPr lang="vi-VN" sz="2200" dirty="0" smtClean="0"/>
              <a:t>+ </a:t>
            </a:r>
            <a:r>
              <a:rPr lang="vi-VN" sz="2200" dirty="0"/>
              <a:t>GCS (Glasgow Coma Scale) ≤ 8: trên 90% chết trong 30 ngày </a:t>
            </a:r>
            <a:endParaRPr lang="en-US" sz="2200" dirty="0"/>
          </a:p>
          <a:p>
            <a:pPr marL="0" indent="0">
              <a:buClrTx/>
              <a:buNone/>
            </a:pPr>
            <a:r>
              <a:rPr lang="en-US" sz="2200" dirty="0" smtClean="0"/>
              <a:t>	</a:t>
            </a:r>
            <a:r>
              <a:rPr lang="vi-VN" sz="2200" dirty="0" smtClean="0"/>
              <a:t>+ </a:t>
            </a:r>
            <a:r>
              <a:rPr lang="vi-VN" sz="2200" dirty="0"/>
              <a:t>Thể tích </a:t>
            </a:r>
            <a:r>
              <a:rPr lang="vi-VN" sz="2200" dirty="0" smtClean="0"/>
              <a:t>&gt;30 cm3: 1/71 </a:t>
            </a:r>
            <a:r>
              <a:rPr lang="vi-VN" sz="2200" dirty="0"/>
              <a:t>tự sinh hoạt trong 30 ngày </a:t>
            </a:r>
            <a:endParaRPr lang="en-US" sz="2200" dirty="0" smtClean="0"/>
          </a:p>
          <a:p>
            <a:pPr marL="0" indent="0">
              <a:buClrTx/>
              <a:buNone/>
            </a:pPr>
            <a:r>
              <a:rPr lang="vi-VN" sz="2200" dirty="0" smtClean="0"/>
              <a:t>‒ </a:t>
            </a:r>
            <a:r>
              <a:rPr lang="vi-VN" sz="2200" dirty="0"/>
              <a:t>Tiên lượng tốt: </a:t>
            </a:r>
            <a:r>
              <a:rPr lang="vi-VN" sz="2200" dirty="0" smtClean="0"/>
              <a:t>+ Thể </a:t>
            </a:r>
            <a:r>
              <a:rPr lang="vi-VN" sz="2200" dirty="0"/>
              <a:t>tích </a:t>
            </a:r>
            <a:r>
              <a:rPr lang="vi-VN" sz="2200" dirty="0" smtClean="0"/>
              <a:t>≤ 30 cm3 </a:t>
            </a:r>
            <a:endParaRPr lang="en-US" sz="2200" dirty="0" smtClean="0"/>
          </a:p>
          <a:p>
            <a:pPr marL="0" indent="0">
              <a:buClrTx/>
              <a:buNone/>
            </a:pPr>
            <a:r>
              <a:rPr lang="en-US" sz="2200" dirty="0"/>
              <a:t>	</a:t>
            </a:r>
            <a:r>
              <a:rPr lang="en-US" sz="2200" dirty="0" smtClean="0"/>
              <a:t>	  </a:t>
            </a:r>
            <a:r>
              <a:rPr lang="vi-VN" sz="2200" dirty="0" smtClean="0"/>
              <a:t>+ GCS </a:t>
            </a:r>
            <a:r>
              <a:rPr lang="vi-VN" sz="2200" dirty="0"/>
              <a:t>≥ 9: 19% chết trong 30 ngày</a:t>
            </a:r>
            <a:r>
              <a:rPr lang="vi-VN" sz="2200" dirty="0" smtClean="0"/>
              <a:t> </a:t>
            </a:r>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79123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067800" cy="6781800"/>
          </a:xfrm>
        </p:spPr>
        <p:txBody>
          <a:bodyPr>
            <a:noAutofit/>
          </a:bodyPr>
          <a:lstStyle/>
          <a:p>
            <a:pPr marL="0" indent="0">
              <a:buClrTx/>
              <a:buNone/>
            </a:pPr>
            <a:r>
              <a:rPr lang="en-US" sz="2200" dirty="0" smtClean="0">
                <a:latin typeface="Times New Roman" pitchFamily="18" charset="0"/>
                <a:cs typeface="Times New Roman" pitchFamily="18" charset="0"/>
              </a:rPr>
              <a:t>3. </a:t>
            </a:r>
            <a:r>
              <a:rPr lang="en-US" sz="2200" dirty="0" err="1" smtClean="0">
                <a:latin typeface="Times New Roman" pitchFamily="18" charset="0"/>
                <a:cs typeface="Times New Roman" pitchFamily="18" charset="0"/>
              </a:rPr>
              <a:t>Chảy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máu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dưới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nhện</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(SAH - Subarachnoid </a:t>
            </a:r>
            <a:r>
              <a:rPr lang="en-US" sz="2200" dirty="0" err="1">
                <a:latin typeface="Times New Roman" pitchFamily="18" charset="0"/>
                <a:cs typeface="Times New Roman" pitchFamily="18" charset="0"/>
              </a:rPr>
              <a:t>haemorrhage</a:t>
            </a:r>
            <a:r>
              <a:rPr lang="en-US"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vi-VN" sz="2200" dirty="0" smtClean="0"/>
              <a:t>là </a:t>
            </a:r>
            <a:r>
              <a:rPr lang="vi-VN" sz="2200" dirty="0"/>
              <a:t>một bệnh lý ít gặp của bệnh mạch máu não </a:t>
            </a:r>
            <a:r>
              <a:rPr lang="vi-VN" sz="2200" dirty="0" smtClean="0"/>
              <a:t>chiếm </a:t>
            </a:r>
            <a:r>
              <a:rPr lang="vi-VN" sz="2200" dirty="0"/>
              <a:t>5-7% của tất cả các </a:t>
            </a:r>
            <a:r>
              <a:rPr lang="vi-VN" sz="2200" dirty="0" smtClean="0"/>
              <a:t>TBMMN.</a:t>
            </a:r>
            <a:endParaRPr lang="en-US" sz="2200" dirty="0" smtClean="0"/>
          </a:p>
          <a:p>
            <a:pPr marL="0" indent="0">
              <a:buClrTx/>
              <a:buNone/>
            </a:pPr>
            <a:r>
              <a:rPr lang="vi-VN" sz="2200" dirty="0"/>
              <a:t>‒ Dấu hiệu cảnh báo: </a:t>
            </a:r>
            <a:endParaRPr lang="en-US" sz="2200" dirty="0" smtClean="0"/>
          </a:p>
          <a:p>
            <a:pPr marL="0" indent="0">
              <a:buClrTx/>
              <a:buNone/>
            </a:pPr>
            <a:r>
              <a:rPr lang="vi-VN" sz="2200" dirty="0" smtClean="0"/>
              <a:t>+ </a:t>
            </a:r>
            <a:r>
              <a:rPr lang="vi-VN" sz="2200" dirty="0"/>
              <a:t>Là cơn đau đầu thường trực do lọt máu nhẹ (được viện dẫn như bệnh nhức đầu thường xuyên) được báo cáo vào khoảng 30 - 50 % các SAH. </a:t>
            </a:r>
            <a:endParaRPr lang="en-US" sz="2200" dirty="0" smtClean="0"/>
          </a:p>
          <a:p>
            <a:pPr marL="0" indent="0">
              <a:buClrTx/>
              <a:buNone/>
            </a:pPr>
            <a:r>
              <a:rPr lang="vi-VN" sz="2200" dirty="0" smtClean="0"/>
              <a:t>+ </a:t>
            </a:r>
            <a:r>
              <a:rPr lang="vi-VN" sz="2200" dirty="0"/>
              <a:t>Đột ngột, bất kỳ lúc </a:t>
            </a:r>
            <a:r>
              <a:rPr lang="vi-VN" sz="2200" dirty="0" smtClean="0"/>
              <a:t>nào</a:t>
            </a:r>
            <a:r>
              <a:rPr lang="en-US" sz="2200" dirty="0" smtClean="0"/>
              <a:t> </a:t>
            </a:r>
            <a:r>
              <a:rPr lang="en-US" sz="2200" dirty="0" smtClean="0">
                <a:latin typeface="Times New Roman" pitchFamily="18" charset="0"/>
                <a:cs typeface="Times New Roman" pitchFamily="18" charset="0"/>
              </a:rPr>
              <a:t>(</a:t>
            </a:r>
            <a:r>
              <a:rPr lang="vi-VN" sz="2200" dirty="0" smtClean="0"/>
              <a:t>đang </a:t>
            </a:r>
            <a:r>
              <a:rPr lang="vi-VN" sz="2200" dirty="0"/>
              <a:t>làm </a:t>
            </a:r>
            <a:r>
              <a:rPr lang="vi-VN" sz="2200" dirty="0" smtClean="0"/>
              <a:t>việc, </a:t>
            </a:r>
            <a:r>
              <a:rPr lang="vi-VN" sz="2200" dirty="0"/>
              <a:t>lúc nghỉ, </a:t>
            </a:r>
            <a:r>
              <a:rPr lang="vi-VN" sz="2200" dirty="0" smtClean="0"/>
              <a:t>lúc </a:t>
            </a:r>
            <a:r>
              <a:rPr lang="vi-VN" sz="2200" dirty="0"/>
              <a:t>đang </a:t>
            </a:r>
            <a:r>
              <a:rPr lang="vi-VN" sz="2200" dirty="0" smtClean="0"/>
              <a:t>ngủ</a:t>
            </a:r>
            <a:r>
              <a:rPr lang="en-US" sz="2200" dirty="0">
                <a:latin typeface="Times New Roman" pitchFamily="18" charset="0"/>
                <a:cs typeface="Times New Roman" pitchFamily="18" charset="0"/>
              </a:rPr>
              <a:t>)</a:t>
            </a:r>
            <a:r>
              <a:rPr lang="vi-VN" sz="2200" dirty="0" smtClean="0"/>
              <a:t>. </a:t>
            </a:r>
            <a:endParaRPr lang="en-US" sz="2200" dirty="0" smtClean="0"/>
          </a:p>
          <a:p>
            <a:pPr marL="0" indent="0">
              <a:buClrTx/>
              <a:buNone/>
            </a:pPr>
            <a:r>
              <a:rPr lang="vi-VN" sz="2200" dirty="0" smtClean="0"/>
              <a:t>+ </a:t>
            </a:r>
            <a:r>
              <a:rPr lang="vi-VN" sz="2200" dirty="0"/>
              <a:t>Một số trường hợp xảy ra khi bệnh nhân gắng sức, căng </a:t>
            </a:r>
            <a:r>
              <a:rPr lang="vi-VN" sz="2200" dirty="0" smtClean="0"/>
              <a:t>thẳng, </a:t>
            </a:r>
            <a:r>
              <a:rPr lang="vi-VN" sz="2200" dirty="0"/>
              <a:t>uống rượu </a:t>
            </a:r>
            <a:r>
              <a:rPr lang="vi-VN" sz="2200" dirty="0" smtClean="0"/>
              <a:t>bia</a:t>
            </a:r>
            <a:r>
              <a:rPr lang="en-US" sz="2200" dirty="0" smtClean="0"/>
              <a:t>, </a:t>
            </a:r>
            <a:r>
              <a:rPr lang="vi-VN" sz="2200" dirty="0" smtClean="0"/>
              <a:t>chấn </a:t>
            </a:r>
            <a:r>
              <a:rPr lang="vi-VN" sz="2200" dirty="0"/>
              <a:t>thương </a:t>
            </a:r>
            <a:r>
              <a:rPr lang="vi-VN" sz="2200" dirty="0" smtClean="0"/>
              <a:t>sọ </a:t>
            </a:r>
            <a:r>
              <a:rPr lang="vi-VN" sz="2200" dirty="0"/>
              <a:t>não </a:t>
            </a:r>
            <a:r>
              <a:rPr lang="vi-VN" sz="2200" dirty="0" smtClean="0"/>
              <a:t>nhẹ </a:t>
            </a:r>
            <a:r>
              <a:rPr lang="vi-VN" sz="2200" dirty="0"/>
              <a:t>mà nguyên nhân chính do vỡ </a:t>
            </a:r>
            <a:r>
              <a:rPr lang="vi-VN" sz="2200" dirty="0" smtClean="0"/>
              <a:t>mạch </a:t>
            </a:r>
            <a:r>
              <a:rPr lang="vi-VN" sz="2200" dirty="0"/>
              <a:t>máu </a:t>
            </a:r>
            <a:r>
              <a:rPr lang="vi-VN" sz="2200" dirty="0" smtClean="0"/>
              <a:t>não</a:t>
            </a:r>
            <a:r>
              <a:rPr lang="en-US" sz="2200" dirty="0"/>
              <a:t>.</a:t>
            </a:r>
            <a:endParaRPr lang="en-US" sz="2200" dirty="0" smtClean="0"/>
          </a:p>
          <a:p>
            <a:pPr marL="0" indent="0">
              <a:buClrTx/>
              <a:buNone/>
            </a:pPr>
            <a:r>
              <a:rPr lang="vi-VN" sz="2200" dirty="0" smtClean="0"/>
              <a:t>+ </a:t>
            </a:r>
            <a:r>
              <a:rPr lang="vi-VN" sz="2200" dirty="0"/>
              <a:t>Phần lớn khởi phát bệnh lúc nghỉ, không liên quan tới hoạt động gắng sức. </a:t>
            </a:r>
            <a:endParaRPr lang="en-US" sz="2200" dirty="0" smtClean="0"/>
          </a:p>
          <a:p>
            <a:pPr marL="0" indent="0">
              <a:buClrTx/>
              <a:buNone/>
            </a:pPr>
            <a:r>
              <a:rPr lang="vi-VN" sz="2200" dirty="0" smtClean="0"/>
              <a:t>‒ </a:t>
            </a:r>
            <a:r>
              <a:rPr lang="vi-VN" sz="2200" dirty="0"/>
              <a:t>Toàn </a:t>
            </a:r>
            <a:r>
              <a:rPr lang="vi-VN" sz="2200" dirty="0" smtClean="0"/>
              <a:t>phát</a:t>
            </a:r>
            <a:r>
              <a:rPr lang="en-US" sz="2200" dirty="0" smtClean="0"/>
              <a:t>:</a:t>
            </a:r>
            <a:r>
              <a:rPr lang="vi-VN" sz="2200" dirty="0" smtClean="0"/>
              <a:t> </a:t>
            </a:r>
            <a:endParaRPr lang="en-US" sz="2200" dirty="0" smtClean="0"/>
          </a:p>
          <a:p>
            <a:pPr marL="0" indent="0">
              <a:buClrTx/>
              <a:buNone/>
            </a:pPr>
            <a:r>
              <a:rPr lang="vi-VN" sz="2200" dirty="0" smtClean="0"/>
              <a:t>+ Nhức </a:t>
            </a:r>
            <a:r>
              <a:rPr lang="vi-VN" sz="2200" dirty="0"/>
              <a:t>đầu thường xảy ra đột ngột, dữ </a:t>
            </a:r>
            <a:r>
              <a:rPr lang="vi-VN" sz="2200" dirty="0" smtClean="0"/>
              <a:t>dội,</a:t>
            </a:r>
            <a:r>
              <a:rPr lang="en-US" sz="2200" dirty="0" smtClean="0"/>
              <a:t> </a:t>
            </a:r>
            <a:r>
              <a:rPr lang="vi-VN" sz="2200" dirty="0" smtClean="0"/>
              <a:t>sau </a:t>
            </a:r>
            <a:r>
              <a:rPr lang="vi-VN" sz="2200" dirty="0"/>
              <a:t>lan nhanh khắp </a:t>
            </a:r>
            <a:r>
              <a:rPr lang="vi-VN" sz="2200" dirty="0" smtClean="0"/>
              <a:t>đầu</a:t>
            </a:r>
            <a:r>
              <a:rPr lang="en-US" sz="2200" dirty="0"/>
              <a:t>.</a:t>
            </a:r>
            <a:endParaRPr lang="en-US" sz="2200" dirty="0" smtClean="0"/>
          </a:p>
          <a:p>
            <a:pPr marL="0" indent="0">
              <a:buClrTx/>
              <a:buNone/>
            </a:pPr>
            <a:r>
              <a:rPr lang="vi-VN" sz="2200" dirty="0" smtClean="0"/>
              <a:t>+ </a:t>
            </a:r>
            <a:r>
              <a:rPr lang="vi-VN" sz="2200" dirty="0"/>
              <a:t>Hội chứng kích thích màng </a:t>
            </a:r>
            <a:r>
              <a:rPr lang="vi-VN" sz="2200" dirty="0" smtClean="0"/>
              <a:t>não (nôn</a:t>
            </a:r>
            <a:r>
              <a:rPr lang="vi-VN" sz="2200" dirty="0"/>
              <a:t>, cứng gáy, đau lưng thấp, đau chân hai bên) gặp ở hơn </a:t>
            </a:r>
            <a:r>
              <a:rPr lang="vi-VN" sz="2200" dirty="0" smtClean="0"/>
              <a:t>75% </a:t>
            </a:r>
            <a:r>
              <a:rPr lang="vi-VN" sz="2200" dirty="0"/>
              <a:t>SAH, bệnh nhân có: </a:t>
            </a:r>
            <a:endParaRPr lang="en-US" sz="2200" dirty="0" smtClean="0"/>
          </a:p>
          <a:p>
            <a:pPr marL="0" indent="0">
              <a:buClrTx/>
              <a:buNone/>
            </a:pPr>
            <a:r>
              <a:rPr lang="en-US" sz="2200" dirty="0"/>
              <a:t>	</a:t>
            </a:r>
            <a:r>
              <a:rPr lang="vi-VN" sz="2200" dirty="0" smtClean="0"/>
              <a:t>* </a:t>
            </a:r>
            <a:r>
              <a:rPr lang="vi-VN" sz="2200" dirty="0"/>
              <a:t>Rối loạn ý thức, động kinh, liệt nửa người, tăng thân nhiệt... </a:t>
            </a:r>
            <a:endParaRPr lang="en-US" sz="2200" dirty="0" smtClean="0"/>
          </a:p>
          <a:p>
            <a:pPr marL="0" indent="0">
              <a:buClrTx/>
              <a:buNone/>
            </a:pPr>
            <a:r>
              <a:rPr lang="en-US" sz="2200" dirty="0"/>
              <a:t>	</a:t>
            </a:r>
            <a:r>
              <a:rPr lang="vi-VN" sz="2200" dirty="0" smtClean="0"/>
              <a:t>* </a:t>
            </a:r>
            <a:r>
              <a:rPr lang="vi-VN" sz="2200" dirty="0"/>
              <a:t>Không có dấu hiệu cục bộ ở khoảng 40 % bệnh nhân. </a:t>
            </a:r>
            <a:endParaRPr lang="en-US" sz="2200" dirty="0" smtClean="0"/>
          </a:p>
          <a:p>
            <a:pPr marL="0" indent="0">
              <a:buClrTx/>
              <a:buNone/>
            </a:pPr>
            <a:r>
              <a:rPr lang="en-US" sz="2200" dirty="0"/>
              <a:t>	</a:t>
            </a:r>
            <a:r>
              <a:rPr lang="vi-VN" sz="2200" dirty="0" smtClean="0"/>
              <a:t>* </a:t>
            </a:r>
            <a:r>
              <a:rPr lang="vi-VN" sz="2200" dirty="0"/>
              <a:t>Khoảng 50% có tăng cao áp huyết (BP) từ nhẹ tới trung bình. </a:t>
            </a:r>
            <a:r>
              <a:rPr lang="vi-VN" sz="2200" dirty="0" smtClean="0"/>
              <a:t>BP </a:t>
            </a:r>
            <a:endParaRPr lang="en-US" sz="2200" dirty="0" smtClean="0"/>
          </a:p>
          <a:p>
            <a:pPr marL="0" indent="0">
              <a:buClrTx/>
              <a:buNone/>
            </a:pPr>
            <a:r>
              <a:rPr lang="en-US" sz="2200" dirty="0"/>
              <a:t>	</a:t>
            </a:r>
            <a:r>
              <a:rPr lang="vi-VN" sz="2200" dirty="0" smtClean="0"/>
              <a:t>không </a:t>
            </a:r>
            <a:r>
              <a:rPr lang="vi-VN" sz="2200" dirty="0"/>
              <a:t>bền khi áp lực nội sọ (ICP) </a:t>
            </a:r>
            <a:r>
              <a:rPr lang="vi-VN" sz="2200" dirty="0" smtClean="0"/>
              <a:t>tăng, </a:t>
            </a:r>
            <a:r>
              <a:rPr lang="vi-VN" sz="2200" dirty="0"/>
              <a:t>tim đập </a:t>
            </a:r>
            <a:r>
              <a:rPr lang="vi-VN" sz="2200" dirty="0" smtClean="0"/>
              <a:t>nhanh</a:t>
            </a:r>
            <a:r>
              <a:rPr lang="en-US" sz="2200" dirty="0" smtClean="0"/>
              <a:t>. </a:t>
            </a:r>
          </a:p>
          <a:p>
            <a:pPr marL="0" indent="0">
              <a:buClrTx/>
              <a:buNone/>
            </a:pPr>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71599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067800" cy="6781800"/>
          </a:xfrm>
        </p:spPr>
        <p:txBody>
          <a:bodyPr>
            <a:noAutofit/>
          </a:bodyPr>
          <a:lstStyle/>
          <a:p>
            <a:pPr marL="0" indent="0">
              <a:buClrTx/>
              <a:buNone/>
            </a:pPr>
            <a:r>
              <a:rPr lang="vi-VN" sz="2200" dirty="0"/>
              <a:t>+ Sốt không thường </a:t>
            </a:r>
            <a:r>
              <a:rPr lang="vi-VN" sz="2200" dirty="0" smtClean="0"/>
              <a:t>gặp</a:t>
            </a:r>
            <a:r>
              <a:rPr lang="en-US" sz="2200" dirty="0" smtClean="0"/>
              <a:t>.</a:t>
            </a:r>
            <a:endParaRPr lang="en-US" sz="2200" dirty="0" smtClean="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709213" cy="528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528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067800" cy="6629400"/>
          </a:xfrm>
        </p:spPr>
        <p:txBody>
          <a:bodyPr>
            <a:noAutofit/>
          </a:bodyPr>
          <a:lstStyle/>
          <a:p>
            <a:pPr marL="0" indent="0">
              <a:buClrTx/>
              <a:buNone/>
            </a:pPr>
            <a:r>
              <a:rPr lang="en-US" sz="2400" b="1" dirty="0" smtClean="0">
                <a:latin typeface="Times New Roman" pitchFamily="18" charset="0"/>
                <a:cs typeface="Times New Roman" pitchFamily="18" charset="0"/>
              </a:rPr>
              <a:t>IV. TRIỆU CHỨNG CẬN LÂM SÀNG:</a:t>
            </a:r>
            <a:endParaRPr lang="en-US" sz="2400" dirty="0" smtClean="0">
              <a:latin typeface="Times New Roman" pitchFamily="18" charset="0"/>
              <a:cs typeface="Times New Roman" pitchFamily="18" charset="0"/>
            </a:endParaRPr>
          </a:p>
          <a:p>
            <a:pPr marL="0" indent="0">
              <a:buClrTx/>
              <a:buNone/>
            </a:pPr>
            <a:r>
              <a:rPr lang="en-US" sz="2200" dirty="0" smtClean="0">
                <a:latin typeface="Times New Roman" pitchFamily="18" charset="0"/>
                <a:cs typeface="Times New Roman" pitchFamily="18" charset="0"/>
              </a:rPr>
              <a:t>1.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nghiệm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dịch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não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tủy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Ngày</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nay </a:t>
            </a:r>
            <a:r>
              <a:rPr lang="en-US" sz="2200" dirty="0" err="1">
                <a:latin typeface="Times New Roman" pitchFamily="18" charset="0"/>
                <a:cs typeface="Times New Roman" pitchFamily="18" charset="0"/>
              </a:rPr>
              <a:t>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áp</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dụng</a:t>
            </a:r>
            <a:r>
              <a:rPr lang="en-US" sz="2200" dirty="0" smtClean="0">
                <a:latin typeface="Times New Roman" pitchFamily="18" charset="0"/>
                <a:cs typeface="Times New Roman" pitchFamily="18" charset="0"/>
              </a:rPr>
              <a:t>.</a:t>
            </a:r>
          </a:p>
          <a:p>
            <a:pPr marL="0" indent="0">
              <a:buClrTx/>
              <a:buNone/>
            </a:pPr>
            <a:r>
              <a:rPr lang="en-US" sz="2200" dirty="0" smtClean="0">
                <a:latin typeface="Times New Roman" pitchFamily="18" charset="0"/>
                <a:cs typeface="Times New Roman" pitchFamily="18" charset="0"/>
              </a:rPr>
              <a:t>2. </a:t>
            </a:r>
            <a:r>
              <a:rPr lang="vi-VN" sz="2200" dirty="0"/>
              <a:t>Chụp cắt lớp vi tính (CT scan</a:t>
            </a:r>
            <a:r>
              <a:rPr lang="vi-VN" sz="2200" dirty="0" smtClean="0"/>
              <a:t>)</a:t>
            </a:r>
            <a:r>
              <a:rPr lang="en-US" sz="2200" dirty="0" smtClean="0"/>
              <a:t>:</a:t>
            </a:r>
            <a:r>
              <a:rPr lang="vi-VN" sz="2200" dirty="0" smtClean="0"/>
              <a:t> </a:t>
            </a:r>
            <a:r>
              <a:rPr lang="vi-VN" sz="2200" dirty="0"/>
              <a:t>hiện nay là xét nghiệm cơ bản phổ </a:t>
            </a:r>
            <a:r>
              <a:rPr lang="vi-VN" sz="2200" dirty="0" smtClean="0"/>
              <a:t>biến</a:t>
            </a:r>
            <a:endParaRPr lang="en-US" sz="2200" dirty="0" smtClean="0"/>
          </a:p>
          <a:p>
            <a:pPr marL="457200" indent="-457200">
              <a:buClrTx/>
              <a:buFont typeface="+mj-lt"/>
              <a:buAutoNum type="alphaLcPeriod"/>
            </a:pPr>
            <a:r>
              <a:rPr lang="vi-VN" sz="2200" dirty="0"/>
              <a:t>Mục đích</a:t>
            </a:r>
            <a:r>
              <a:rPr lang="vi-VN" sz="2200" dirty="0" smtClean="0"/>
              <a:t>: </a:t>
            </a:r>
            <a:r>
              <a:rPr lang="vi-VN" sz="2200" dirty="0"/>
              <a:t>Xác định đột </a:t>
            </a:r>
            <a:r>
              <a:rPr lang="vi-VN" sz="2200" dirty="0" smtClean="0"/>
              <a:t>quị</a:t>
            </a:r>
            <a:r>
              <a:rPr lang="en-US" sz="2200" dirty="0" smtClean="0"/>
              <a:t>;</a:t>
            </a:r>
            <a:r>
              <a:rPr lang="vi-VN" sz="2200" dirty="0" smtClean="0"/>
              <a:t> </a:t>
            </a:r>
            <a:r>
              <a:rPr lang="vi-VN" sz="2200" dirty="0"/>
              <a:t>Phân </a:t>
            </a:r>
            <a:r>
              <a:rPr lang="vi-VN" sz="2200" dirty="0" smtClean="0"/>
              <a:t>loại</a:t>
            </a:r>
            <a:r>
              <a:rPr lang="en-US" sz="2200" dirty="0" smtClean="0"/>
              <a:t>;</a:t>
            </a:r>
            <a:r>
              <a:rPr lang="vi-VN" sz="2200" dirty="0" smtClean="0"/>
              <a:t> Nguyên nhân</a:t>
            </a:r>
            <a:r>
              <a:rPr lang="en-US" sz="2200" dirty="0" smtClean="0"/>
              <a:t>; </a:t>
            </a:r>
            <a:r>
              <a:rPr lang="vi-VN" sz="2200" dirty="0" smtClean="0"/>
              <a:t>Theo </a:t>
            </a:r>
            <a:r>
              <a:rPr lang="vi-VN" sz="2200" dirty="0"/>
              <a:t>dõi diễn </a:t>
            </a:r>
            <a:r>
              <a:rPr lang="vi-VN" sz="2200" dirty="0" smtClean="0"/>
              <a:t>biến</a:t>
            </a:r>
            <a:r>
              <a:rPr lang="en-US" sz="2200" dirty="0"/>
              <a:t>;</a:t>
            </a:r>
            <a:r>
              <a:rPr lang="vi-VN" sz="2200" dirty="0" smtClean="0"/>
              <a:t> </a:t>
            </a:r>
            <a:r>
              <a:rPr lang="vi-VN" sz="2200" dirty="0"/>
              <a:t>Hướng điều trị (theo hướng tốt nhất</a:t>
            </a:r>
            <a:r>
              <a:rPr lang="vi-VN" sz="2200" dirty="0" smtClean="0"/>
              <a:t>)</a:t>
            </a:r>
            <a:endParaRPr lang="en-US" sz="2200" dirty="0" smtClean="0"/>
          </a:p>
          <a:p>
            <a:pPr marL="457200" indent="-457200">
              <a:buClrTx/>
              <a:buFont typeface="+mj-lt"/>
              <a:buAutoNum type="alphaLcPeriod"/>
            </a:pPr>
            <a:r>
              <a:rPr lang="vi-VN" sz="2200" dirty="0"/>
              <a:t>Làm CT lần 1 không cản quang nhanh chóng để phân biệt</a:t>
            </a:r>
            <a:r>
              <a:rPr lang="vi-VN" sz="2400" dirty="0"/>
              <a:t>:</a:t>
            </a:r>
            <a:endParaRPr lang="en-US" sz="2200" dirty="0" smtClean="0">
              <a:latin typeface="Times New Roman" pitchFamily="18" charset="0"/>
              <a:cs typeface="Times New Roman" pitchFamily="18" charset="0"/>
            </a:endParaRPr>
          </a:p>
          <a:p>
            <a:pPr marL="0" indent="0">
              <a:buClrTx/>
              <a:buNone/>
            </a:pPr>
            <a:r>
              <a:rPr lang="en-US" sz="2200" dirty="0" smtClean="0"/>
              <a:t>-</a:t>
            </a:r>
            <a:r>
              <a:rPr lang="vi-VN" sz="2200" dirty="0" smtClean="0"/>
              <a:t> Chảy </a:t>
            </a:r>
            <a:r>
              <a:rPr lang="vi-VN" sz="2200" dirty="0"/>
              <a:t>máu/nhũn não/U não/Phù não/Não nước/Giảm tỉ trọng/Tăng tỉ trọng?: MRI ngay? Chụp động mạch bằng MRI? Chú ý: Nếu có triệu chứng giảm tỉ trọng sớm = cần phân biệt với tỉ trọng chất trắng, phân biệt ranh giới não-tủy (đặc biệt ở thùy đảo). </a:t>
            </a:r>
            <a:endParaRPr lang="en-US" sz="2200" dirty="0"/>
          </a:p>
          <a:p>
            <a:pPr marL="0" indent="0">
              <a:buClrTx/>
              <a:buNone/>
            </a:pPr>
            <a:r>
              <a:rPr lang="en-US" sz="2200" dirty="0" smtClean="0"/>
              <a:t>-</a:t>
            </a:r>
            <a:r>
              <a:rPr lang="vi-VN" sz="2200" dirty="0" smtClean="0"/>
              <a:t> Xem </a:t>
            </a:r>
            <a:r>
              <a:rPr lang="vi-VN" sz="2200" dirty="0"/>
              <a:t>thuộc vùng phân bố chính của động mạch nào. </a:t>
            </a:r>
            <a:endParaRPr lang="en-US" sz="2200" dirty="0" smtClean="0"/>
          </a:p>
          <a:p>
            <a:pPr marL="0" indent="0">
              <a:buClrTx/>
              <a:buNone/>
            </a:pPr>
            <a:r>
              <a:rPr lang="en-US" sz="2200" dirty="0" smtClean="0"/>
              <a:t>-</a:t>
            </a:r>
            <a:r>
              <a:rPr lang="vi-VN" sz="2200" dirty="0" smtClean="0"/>
              <a:t> Phân </a:t>
            </a:r>
            <a:r>
              <a:rPr lang="vi-VN" sz="2200" dirty="0"/>
              <a:t>biệt với hạch nền não . </a:t>
            </a:r>
            <a:endParaRPr lang="en-US" sz="2200" dirty="0" smtClean="0"/>
          </a:p>
          <a:p>
            <a:pPr marL="0" indent="0">
              <a:buClrTx/>
              <a:buNone/>
            </a:pPr>
            <a:r>
              <a:rPr lang="en-US" sz="2200" dirty="0" smtClean="0"/>
              <a:t>-</a:t>
            </a:r>
            <a:r>
              <a:rPr lang="vi-VN" sz="2200" dirty="0" smtClean="0"/>
              <a:t> Phù </a:t>
            </a:r>
            <a:r>
              <a:rPr lang="vi-VN" sz="2200" dirty="0"/>
              <a:t>não: cần xem chèn đẩy não thất mà không có lệch đường giữa/Lệch đường giữa/Mất rãnh não</a:t>
            </a:r>
            <a:r>
              <a:rPr lang="vi-VN" sz="2200" dirty="0" smtClean="0"/>
              <a:t>.</a:t>
            </a:r>
            <a:endParaRPr lang="en-US" sz="2200" dirty="0" smtClean="0"/>
          </a:p>
          <a:p>
            <a:pPr marL="457200" indent="-457200">
              <a:buClrTx/>
              <a:buFont typeface="+mj-lt"/>
              <a:buAutoNum type="alphaLcPeriod" startAt="3"/>
            </a:pPr>
            <a:r>
              <a:rPr lang="en-US" sz="2200" dirty="0">
                <a:latin typeface="Times New Roman" pitchFamily="18" charset="0"/>
                <a:cs typeface="Times New Roman" pitchFamily="18" charset="0"/>
              </a:rPr>
              <a:t>CT </a:t>
            </a:r>
            <a:r>
              <a:rPr lang="en-US" sz="2200" dirty="0" err="1">
                <a:latin typeface="Times New Roman" pitchFamily="18" charset="0"/>
                <a:cs typeface="Times New Roman" pitchFamily="18" charset="0"/>
              </a:rPr>
              <a:t>lần</a:t>
            </a:r>
            <a:r>
              <a:rPr lang="en-US" sz="2200" dirty="0">
                <a:latin typeface="Times New Roman" pitchFamily="18" charset="0"/>
                <a:cs typeface="Times New Roman" pitchFamily="18" charset="0"/>
              </a:rPr>
              <a:t> 2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24 </a:t>
            </a:r>
            <a:r>
              <a:rPr lang="en-US" sz="2200" dirty="0" err="1">
                <a:latin typeface="Times New Roman" pitchFamily="18" charset="0"/>
                <a:cs typeface="Times New Roman" pitchFamily="18" charset="0"/>
              </a:rPr>
              <a:t>giờ</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a:t>
            </a:r>
            <a:r>
              <a:rPr lang="vi-VN" sz="2200" dirty="0"/>
              <a:t>Sau điều tri thuốc chống đông. </a:t>
            </a:r>
            <a:r>
              <a:rPr lang="vi-VN" sz="2200" dirty="0" smtClean="0"/>
              <a:t>Bệnh </a:t>
            </a:r>
            <a:r>
              <a:rPr lang="vi-VN" sz="2200" dirty="0"/>
              <a:t>nhân có diễn biến xấu đi (đột quị tiến triển). </a:t>
            </a:r>
            <a:r>
              <a:rPr lang="vi-VN" sz="2200" dirty="0" smtClean="0"/>
              <a:t>Trước </a:t>
            </a:r>
            <a:r>
              <a:rPr lang="vi-VN" sz="2200" dirty="0"/>
              <a:t>khi dùng thuốc chống đông sớm ở bệnh nhân có rung nhĩ (dưới 36 giờ) </a:t>
            </a:r>
            <a:r>
              <a:rPr lang="vi-VN" sz="2200" dirty="0" smtClean="0"/>
              <a:t>Triệu </a:t>
            </a:r>
            <a:r>
              <a:rPr lang="vi-VN" sz="2200" dirty="0"/>
              <a:t>chứng CT lần 1 không rõ ràng (nếu cần CT có cản quang hoặc MRI)</a:t>
            </a:r>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5256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067800" cy="6629400"/>
          </a:xfrm>
        </p:spPr>
        <p:txBody>
          <a:bodyPr>
            <a:noAutofit/>
          </a:bodyPr>
          <a:lstStyle/>
          <a:p>
            <a:pPr marL="457200" indent="-457200">
              <a:buClrTx/>
              <a:buFont typeface="+mj-lt"/>
              <a:buAutoNum type="alphaLcPeriod" startAt="4"/>
            </a:pPr>
            <a:r>
              <a:rPr lang="en-US" sz="2200" dirty="0">
                <a:latin typeface="Times New Roman" pitchFamily="18" charset="0"/>
                <a:cs typeface="Times New Roman" pitchFamily="18" charset="0"/>
              </a:rPr>
              <a:t>CT </a:t>
            </a:r>
            <a:r>
              <a:rPr lang="en-US" sz="2200" dirty="0" err="1">
                <a:latin typeface="Times New Roman" pitchFamily="18" charset="0"/>
                <a:cs typeface="Times New Roman" pitchFamily="18" charset="0"/>
              </a:rPr>
              <a:t>lần</a:t>
            </a:r>
            <a:r>
              <a:rPr lang="en-US" sz="2200" dirty="0">
                <a:latin typeface="Times New Roman" pitchFamily="18" charset="0"/>
                <a:cs typeface="Times New Roman" pitchFamily="18" charset="0"/>
              </a:rPr>
              <a:t> 3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1 </a:t>
            </a:r>
            <a:r>
              <a:rPr lang="en-US" sz="2200" dirty="0" err="1">
                <a:latin typeface="Times New Roman" pitchFamily="18" charset="0"/>
                <a:cs typeface="Times New Roman" pitchFamily="18" charset="0"/>
              </a:rPr>
              <a:t>tuần</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a:t>
            </a:r>
            <a:r>
              <a:rPr lang="vi-VN" sz="2200" dirty="0"/>
              <a:t>Trước dùng thuốc chống đông muộn ở BN có rung nhĩ. </a:t>
            </a:r>
            <a:r>
              <a:rPr lang="vi-VN" sz="2200" dirty="0" smtClean="0"/>
              <a:t>Triệu </a:t>
            </a:r>
            <a:r>
              <a:rPr lang="vi-VN" sz="2200" dirty="0"/>
              <a:t>chứng CT lần 2 không rõ ràng (nếu cần CT có cản quang hoặc MRI). </a:t>
            </a:r>
            <a:r>
              <a:rPr lang="vi-VN" sz="2200" dirty="0" smtClean="0"/>
              <a:t>B</a:t>
            </a:r>
            <a:r>
              <a:rPr lang="en-US" sz="2200" dirty="0">
                <a:latin typeface="Times New Roman" pitchFamily="18" charset="0"/>
                <a:cs typeface="Times New Roman" pitchFamily="18" charset="0"/>
              </a:rPr>
              <a:t>N</a:t>
            </a:r>
            <a:r>
              <a:rPr lang="vi-VN" sz="2200" dirty="0" smtClean="0"/>
              <a:t> </a:t>
            </a:r>
            <a:r>
              <a:rPr lang="vi-VN" sz="2200" dirty="0"/>
              <a:t>đột quị chảy máu. </a:t>
            </a:r>
            <a:r>
              <a:rPr lang="vi-VN" sz="2200" dirty="0" smtClean="0"/>
              <a:t>B</a:t>
            </a:r>
            <a:r>
              <a:rPr lang="en-US" sz="2200" dirty="0">
                <a:latin typeface="Times New Roman" pitchFamily="18" charset="0"/>
                <a:cs typeface="Times New Roman" pitchFamily="18" charset="0"/>
              </a:rPr>
              <a:t>N</a:t>
            </a:r>
            <a:r>
              <a:rPr lang="vi-VN" sz="2200" dirty="0" smtClean="0"/>
              <a:t> </a:t>
            </a:r>
            <a:r>
              <a:rPr lang="vi-VN" sz="2200" dirty="0"/>
              <a:t>có phù não trên CT lần 2</a:t>
            </a:r>
            <a:r>
              <a:rPr lang="vi-VN" sz="2200" dirty="0" smtClean="0"/>
              <a:t>.</a:t>
            </a:r>
            <a:endParaRPr lang="en-US" sz="2200" dirty="0" smtClean="0"/>
          </a:p>
          <a:p>
            <a:pPr marL="0" indent="0">
              <a:buClrTx/>
              <a:buNone/>
            </a:pPr>
            <a:r>
              <a:rPr lang="en-US" sz="2200" dirty="0" smtClean="0">
                <a:latin typeface="Times New Roman" pitchFamily="18" charset="0"/>
                <a:cs typeface="Times New Roman" pitchFamily="18" charset="0"/>
              </a:rPr>
              <a:t>3. </a:t>
            </a:r>
            <a:r>
              <a:rPr lang="vi-VN" sz="2200" dirty="0"/>
              <a:t>Chụp cộng hưởng từ hạt nhân (Magnetic Resonnance Imaging – MRI</a:t>
            </a:r>
            <a:r>
              <a:rPr lang="vi-VN" sz="2200" dirty="0" smtClean="0"/>
              <a:t>)</a:t>
            </a:r>
            <a:r>
              <a:rPr lang="en-US" sz="2200" dirty="0" smtClean="0"/>
              <a:t>:</a:t>
            </a:r>
            <a:r>
              <a:rPr lang="vi-VN" sz="2200" dirty="0" smtClean="0"/>
              <a:t> </a:t>
            </a:r>
            <a:r>
              <a:rPr lang="vi-VN" sz="2200" dirty="0"/>
              <a:t>Theo yêu cầu hoặc chỉ định từ kết quả CT </a:t>
            </a:r>
            <a:r>
              <a:rPr lang="vi-VN" sz="2200" dirty="0" smtClean="0"/>
              <a:t>scan</a:t>
            </a:r>
            <a:r>
              <a:rPr lang="en-US" sz="2200" dirty="0" smtClean="0"/>
              <a:t>.</a:t>
            </a:r>
          </a:p>
          <a:p>
            <a:pPr marL="0" indent="0">
              <a:buClrTx/>
              <a:buNone/>
            </a:pPr>
            <a:endParaRPr lang="en-US" sz="2200"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400" y="1776663"/>
            <a:ext cx="7392400" cy="490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454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76200"/>
            <a:ext cx="9296400" cy="6781800"/>
          </a:xfrm>
        </p:spPr>
        <p:txBody>
          <a:bodyPr>
            <a:noAutofit/>
          </a:bodyPr>
          <a:lstStyle/>
          <a:p>
            <a:pPr marL="0" indent="0">
              <a:buClrTx/>
              <a:buNone/>
            </a:pPr>
            <a:r>
              <a:rPr lang="en-US" sz="2200" dirty="0">
                <a:latin typeface="Times New Roman" pitchFamily="18" charset="0"/>
                <a:cs typeface="Times New Roman" pitchFamily="18" charset="0"/>
              </a:rPr>
              <a:t>4</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nghiệm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khác</a:t>
            </a:r>
            <a:r>
              <a:rPr lang="en-US" sz="2200" dirty="0" smtClean="0">
                <a:latin typeface="Times New Roman" pitchFamily="18" charset="0"/>
                <a:cs typeface="Times New Roman" pitchFamily="18" charset="0"/>
              </a:rPr>
              <a:t>:</a:t>
            </a:r>
          </a:p>
          <a:p>
            <a:pPr marL="0" indent="0">
              <a:buClrTx/>
              <a:buNone/>
            </a:pPr>
            <a:r>
              <a:rPr lang="vi-VN" sz="2200" dirty="0"/>
              <a:t>‒ Xét nghiệm hô hấp và tuần hoàn: </a:t>
            </a:r>
            <a:r>
              <a:rPr lang="vi-VN" sz="2200" dirty="0" smtClean="0"/>
              <a:t>Nhanh </a:t>
            </a:r>
            <a:r>
              <a:rPr lang="vi-VN" sz="2200" dirty="0"/>
              <a:t>chóng nhằm loại trừ hoặc kết luận có bệnh phổi hoặc tim (tràn dịch, phù phổi, rung nhĩ, kích thước tim…) </a:t>
            </a:r>
            <a:endParaRPr lang="en-US" sz="2200" dirty="0" smtClean="0"/>
          </a:p>
          <a:p>
            <a:pPr marL="0" indent="0">
              <a:buClrTx/>
              <a:buNone/>
            </a:pPr>
            <a:r>
              <a:rPr lang="vi-VN" sz="2200" dirty="0" smtClean="0"/>
              <a:t>‒ </a:t>
            </a:r>
            <a:r>
              <a:rPr lang="vi-VN" sz="2200" dirty="0"/>
              <a:t>ECG: </a:t>
            </a:r>
            <a:r>
              <a:rPr lang="vi-VN" sz="2200" dirty="0" smtClean="0"/>
              <a:t>Nhanh </a:t>
            </a:r>
            <a:r>
              <a:rPr lang="vi-VN" sz="2200" dirty="0"/>
              <a:t>chóng nhằm tìm Rung nhĩ và/hoặc loạn nhịp khác </a:t>
            </a:r>
            <a:endParaRPr lang="en-US" sz="2200" dirty="0" smtClean="0"/>
          </a:p>
          <a:p>
            <a:pPr marL="0" indent="0">
              <a:buClrTx/>
              <a:buNone/>
            </a:pPr>
            <a:r>
              <a:rPr lang="vi-VN" sz="2200" dirty="0" smtClean="0"/>
              <a:t>‒ </a:t>
            </a:r>
            <a:r>
              <a:rPr lang="vi-VN" sz="2200" dirty="0"/>
              <a:t>Xét nghiệm máu: </a:t>
            </a:r>
            <a:r>
              <a:rPr lang="vi-VN" sz="2200" dirty="0" smtClean="0"/>
              <a:t>Tế </a:t>
            </a:r>
            <a:r>
              <a:rPr lang="vi-VN" sz="2200" dirty="0"/>
              <a:t>bào </a:t>
            </a:r>
            <a:r>
              <a:rPr lang="vi-VN" sz="2200" dirty="0" smtClean="0"/>
              <a:t>máu</a:t>
            </a:r>
            <a:r>
              <a:rPr lang="en-US" sz="2200" dirty="0"/>
              <a:t>;</a:t>
            </a:r>
            <a:r>
              <a:rPr lang="vi-VN" sz="2200" dirty="0" smtClean="0"/>
              <a:t> </a:t>
            </a:r>
            <a:r>
              <a:rPr lang="vi-VN" sz="2200" dirty="0"/>
              <a:t>Xét nghiệm đông </a:t>
            </a:r>
            <a:r>
              <a:rPr lang="vi-VN" sz="2200" dirty="0" smtClean="0"/>
              <a:t>máu</a:t>
            </a:r>
            <a:r>
              <a:rPr lang="en-US" sz="2200" dirty="0"/>
              <a:t>;</a:t>
            </a:r>
            <a:r>
              <a:rPr lang="vi-VN" sz="2200" dirty="0" smtClean="0"/>
              <a:t> </a:t>
            </a:r>
            <a:r>
              <a:rPr lang="vi-VN" sz="2200" dirty="0"/>
              <a:t>Điện giải </a:t>
            </a:r>
            <a:r>
              <a:rPr lang="vi-VN" sz="2200" dirty="0" smtClean="0"/>
              <a:t>đồ</a:t>
            </a:r>
            <a:r>
              <a:rPr lang="en-US" sz="2200" dirty="0" smtClean="0"/>
              <a:t>;</a:t>
            </a:r>
            <a:r>
              <a:rPr lang="en-US" sz="2200" dirty="0"/>
              <a:t> </a:t>
            </a:r>
            <a:r>
              <a:rPr lang="vi-VN" sz="2200" dirty="0" smtClean="0"/>
              <a:t>Glucemia</a:t>
            </a:r>
            <a:r>
              <a:rPr lang="en-US" sz="2200" dirty="0" smtClean="0"/>
              <a:t>;</a:t>
            </a:r>
            <a:r>
              <a:rPr lang="vi-VN" sz="2200" dirty="0" smtClean="0"/>
              <a:t> </a:t>
            </a:r>
            <a:r>
              <a:rPr lang="vi-VN" sz="2200" dirty="0"/>
              <a:t>Chức năng thận, </a:t>
            </a:r>
            <a:r>
              <a:rPr lang="vi-VN" sz="2200" dirty="0" smtClean="0"/>
              <a:t>gan</a:t>
            </a:r>
            <a:r>
              <a:rPr lang="en-US" sz="2200" dirty="0"/>
              <a:t>;</a:t>
            </a:r>
            <a:r>
              <a:rPr lang="vi-VN" sz="2200" dirty="0" smtClean="0"/>
              <a:t> </a:t>
            </a:r>
            <a:r>
              <a:rPr lang="vi-VN" sz="2200" dirty="0"/>
              <a:t>Khí máu. </a:t>
            </a:r>
            <a:endParaRPr lang="en-US" sz="2200" dirty="0" smtClean="0"/>
          </a:p>
          <a:p>
            <a:pPr marL="0" indent="0">
              <a:buClrTx/>
              <a:buNone/>
            </a:pPr>
            <a:r>
              <a:rPr lang="vi-VN" sz="2200" dirty="0" smtClean="0"/>
              <a:t>‒ </a:t>
            </a:r>
            <a:r>
              <a:rPr lang="vi-VN" sz="2200" dirty="0"/>
              <a:t>Xét nghiệm chẩn đoán hỗ trợ: (nếu cần</a:t>
            </a:r>
            <a:r>
              <a:rPr lang="vi-VN" sz="2200" dirty="0" smtClean="0"/>
              <a:t>) </a:t>
            </a:r>
            <a:r>
              <a:rPr lang="vi-VN" sz="2200" dirty="0"/>
              <a:t>Doppler-Siêu âm sọ, tim, chụp động mạch và chọc sống thắt lưng</a:t>
            </a:r>
            <a:r>
              <a:rPr lang="vi-VN" sz="2200" dirty="0" smtClean="0"/>
              <a:t>..</a:t>
            </a:r>
            <a:r>
              <a:rPr lang="en-US" sz="2200" dirty="0" smtClean="0"/>
              <a:t>;</a:t>
            </a:r>
            <a:r>
              <a:rPr lang="vi-VN" sz="2200" dirty="0" smtClean="0"/>
              <a:t> </a:t>
            </a:r>
            <a:r>
              <a:rPr lang="vi-VN" sz="2200" dirty="0"/>
              <a:t>T3, T4, TSH, Cholesterol, HDL, Triglycerides, xét nghiệm nước </a:t>
            </a:r>
            <a:r>
              <a:rPr lang="vi-VN" sz="2200" dirty="0" smtClean="0"/>
              <a:t>tiểu</a:t>
            </a:r>
            <a:r>
              <a:rPr lang="en-US" sz="2200" dirty="0"/>
              <a:t>;</a:t>
            </a:r>
            <a:r>
              <a:rPr lang="vi-VN" sz="2200" dirty="0" smtClean="0"/>
              <a:t> </a:t>
            </a:r>
            <a:r>
              <a:rPr lang="vi-VN" sz="2200" dirty="0"/>
              <a:t>Xét nghiệm huyết thanh đánh giá viêm động </a:t>
            </a:r>
            <a:r>
              <a:rPr lang="vi-VN" sz="2200" dirty="0" smtClean="0"/>
              <a:t>mạch</a:t>
            </a:r>
            <a:r>
              <a:rPr lang="en-US" sz="2200" dirty="0"/>
              <a:t>;</a:t>
            </a:r>
            <a:r>
              <a:rPr lang="vi-VN" sz="2200" dirty="0" smtClean="0"/>
              <a:t> </a:t>
            </a:r>
            <a:r>
              <a:rPr lang="vi-VN" sz="2200" dirty="0"/>
              <a:t>Chức năng tiểu </a:t>
            </a:r>
            <a:r>
              <a:rPr lang="vi-VN" sz="2200" dirty="0" smtClean="0"/>
              <a:t>cầu</a:t>
            </a:r>
            <a:r>
              <a:rPr lang="en-US" sz="2200" dirty="0" smtClean="0"/>
              <a:t>.</a:t>
            </a:r>
          </a:p>
          <a:p>
            <a:pPr marL="0" indent="0">
              <a:buClrTx/>
              <a:buNone/>
            </a:pPr>
            <a:r>
              <a:rPr lang="en-US" sz="2400" b="1" dirty="0" smtClean="0">
                <a:latin typeface="Times New Roman" pitchFamily="18" charset="0"/>
                <a:cs typeface="Times New Roman" pitchFamily="18" charset="0"/>
              </a:rPr>
              <a:t>V. ĐIỀU TRỊ GIAI ĐOẠN CẤP:</a:t>
            </a:r>
          </a:p>
          <a:p>
            <a:pPr marL="0" indent="0">
              <a:buClrTx/>
              <a:buNone/>
            </a:pPr>
            <a:r>
              <a:rPr lang="en-US" sz="2200" dirty="0" smtClean="0">
                <a:latin typeface="Times New Roman" pitchFamily="18" charset="0"/>
                <a:cs typeface="Times New Roman" pitchFamily="18" charset="0"/>
              </a:rPr>
              <a:t>1. </a:t>
            </a:r>
            <a:r>
              <a:rPr lang="en-US" sz="2200" dirty="0" err="1" smtClean="0">
                <a:latin typeface="Times New Roman" pitchFamily="18" charset="0"/>
                <a:cs typeface="Times New Roman" pitchFamily="18" charset="0"/>
              </a:rPr>
              <a:t>Xử</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lý</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cấp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cứu</a:t>
            </a:r>
            <a:r>
              <a:rPr lang="en-US" sz="2200" dirty="0" smtClean="0">
                <a:latin typeface="Times New Roman" pitchFamily="18" charset="0"/>
                <a:cs typeface="Times New Roman" pitchFamily="18" charset="0"/>
              </a:rPr>
              <a:t> ban </a:t>
            </a:r>
            <a:r>
              <a:rPr lang="en-US" sz="2200" dirty="0" err="1" smtClean="0">
                <a:latin typeface="Times New Roman" pitchFamily="18" charset="0"/>
                <a:cs typeface="Times New Roman" pitchFamily="18" charset="0"/>
              </a:rPr>
              <a:t>đầu</a:t>
            </a:r>
            <a:r>
              <a:rPr lang="en-US" sz="2200" dirty="0" smtClean="0">
                <a:latin typeface="Times New Roman" pitchFamily="18" charset="0"/>
                <a:cs typeface="Times New Roman" pitchFamily="18" charset="0"/>
              </a:rPr>
              <a:t>:</a:t>
            </a:r>
          </a:p>
          <a:p>
            <a:pPr marL="0" indent="0">
              <a:buClrTx/>
              <a:buNone/>
            </a:pPr>
            <a:r>
              <a:rPr lang="en-US" sz="2200" dirty="0" smtClean="0"/>
              <a:t>- </a:t>
            </a:r>
            <a:r>
              <a:rPr lang="vi-VN" sz="2200" dirty="0" smtClean="0"/>
              <a:t>Cần </a:t>
            </a:r>
            <a:r>
              <a:rPr lang="vi-VN" sz="2200" dirty="0"/>
              <a:t>phải đưa ngay </a:t>
            </a:r>
            <a:r>
              <a:rPr lang="en-US" sz="2200" dirty="0" smtClean="0">
                <a:latin typeface="Times New Roman" pitchFamily="18" charset="0"/>
                <a:cs typeface="Times New Roman" pitchFamily="18" charset="0"/>
              </a:rPr>
              <a:t>BN</a:t>
            </a:r>
            <a:r>
              <a:rPr lang="vi-VN" sz="2200" dirty="0" smtClean="0"/>
              <a:t> </a:t>
            </a:r>
            <a:r>
              <a:rPr lang="vi-VN" sz="2200" dirty="0"/>
              <a:t>vào </a:t>
            </a:r>
            <a:r>
              <a:rPr lang="vi-VN" sz="2200" dirty="0" smtClean="0"/>
              <a:t>viện</a:t>
            </a:r>
            <a:r>
              <a:rPr lang="en-US" sz="2200" dirty="0" smtClean="0"/>
              <a:t>:</a:t>
            </a:r>
            <a:r>
              <a:rPr lang="vi-VN" sz="2200" dirty="0" smtClean="0"/>
              <a:t> </a:t>
            </a:r>
            <a:r>
              <a:rPr lang="vi-VN" sz="2200" dirty="0"/>
              <a:t>Để được chẩn đoán và điều trị thích </a:t>
            </a:r>
            <a:r>
              <a:rPr lang="vi-VN" sz="2200" dirty="0" smtClean="0"/>
              <a:t>hợp</a:t>
            </a:r>
            <a:r>
              <a:rPr lang="en-US" sz="2200" dirty="0"/>
              <a:t>;</a:t>
            </a:r>
            <a:r>
              <a:rPr lang="vi-VN" sz="2200" dirty="0" smtClean="0"/>
              <a:t> </a:t>
            </a:r>
            <a:r>
              <a:rPr lang="vi-VN" sz="2200" dirty="0"/>
              <a:t>Đối với người bị tai biến, thời gian là </a:t>
            </a:r>
            <a:r>
              <a:rPr lang="vi-VN" sz="2200" dirty="0" smtClean="0"/>
              <a:t>vàng</a:t>
            </a:r>
            <a:r>
              <a:rPr lang="en-US" sz="2200" dirty="0"/>
              <a:t>;</a:t>
            </a:r>
            <a:r>
              <a:rPr lang="vi-VN" sz="2200" dirty="0" smtClean="0"/>
              <a:t> </a:t>
            </a:r>
            <a:r>
              <a:rPr lang="vi-VN" sz="2200" dirty="0"/>
              <a:t>Mạch vỡ hay máu đông phải được xử lý thật nhanh để đề phòng các biến chứng như liệt toàn thân, bại não, v.v. </a:t>
            </a:r>
            <a:endParaRPr lang="en-US" sz="2200" dirty="0" smtClean="0"/>
          </a:p>
          <a:p>
            <a:pPr marL="0" indent="0">
              <a:buClrTx/>
              <a:buNone/>
            </a:pPr>
            <a:r>
              <a:rPr lang="vi-VN" sz="2200" i="1" dirty="0" smtClean="0"/>
              <a:t>Ghi </a:t>
            </a:r>
            <a:r>
              <a:rPr lang="vi-VN" sz="2200" i="1" dirty="0"/>
              <a:t>chú: nhấn mạnh chữ đột ngột để chỉ các triệu chứng xảy ra bất thường, không do các yếu tố bên ngoài</a:t>
            </a:r>
            <a:r>
              <a:rPr lang="vi-VN" sz="2200" dirty="0"/>
              <a:t>. </a:t>
            </a:r>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15419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067800" cy="6629400"/>
          </a:xfrm>
        </p:spPr>
        <p:txBody>
          <a:bodyPr>
            <a:noAutofit/>
          </a:bodyPr>
          <a:lstStyle/>
          <a:p>
            <a:pPr marL="0" indent="0">
              <a:buClrTx/>
              <a:buNone/>
            </a:pPr>
            <a:r>
              <a:rPr lang="en-US" sz="2200" dirty="0" smtClean="0"/>
              <a:t>-</a:t>
            </a:r>
            <a:r>
              <a:rPr lang="vi-VN" sz="2200" dirty="0" smtClean="0"/>
              <a:t> Khi </a:t>
            </a:r>
            <a:r>
              <a:rPr lang="vi-VN" sz="2200" dirty="0"/>
              <a:t>có các triệu chứng sau-cần phải chú </a:t>
            </a:r>
            <a:r>
              <a:rPr lang="vi-VN" sz="2200" dirty="0" smtClean="0"/>
              <a:t>ý</a:t>
            </a:r>
            <a:r>
              <a:rPr lang="en-US" sz="2200" dirty="0" smtClean="0"/>
              <a:t> </a:t>
            </a:r>
            <a:r>
              <a:rPr lang="vi-VN" sz="2200" dirty="0" smtClean="0"/>
              <a:t>và </a:t>
            </a:r>
            <a:r>
              <a:rPr lang="vi-VN" sz="2200" dirty="0"/>
              <a:t>đưa đến bệnh viện ngay lập tức</a:t>
            </a:r>
            <a:r>
              <a:rPr lang="vi-VN" sz="2200" dirty="0" smtClean="0"/>
              <a:t>:</a:t>
            </a:r>
            <a:endParaRPr lang="en-US" sz="2200" dirty="0" smtClean="0"/>
          </a:p>
          <a:p>
            <a:pPr marL="0" indent="0">
              <a:buClrTx/>
              <a:buNone/>
            </a:pPr>
            <a:r>
              <a:rPr lang="en-US" sz="2200" dirty="0" smtClean="0">
                <a:latin typeface="Times New Roman" pitchFamily="18" charset="0"/>
                <a:cs typeface="Times New Roman" pitchFamily="18" charset="0"/>
              </a:rPr>
              <a:t>+ </a:t>
            </a:r>
            <a:r>
              <a:rPr lang="vi-VN" sz="2200" dirty="0" smtClean="0"/>
              <a:t>Các </a:t>
            </a:r>
            <a:r>
              <a:rPr lang="vi-VN" sz="2200" dirty="0"/>
              <a:t>triệu chứng xảy ra đột </a:t>
            </a:r>
            <a:r>
              <a:rPr lang="vi-VN" sz="2200" dirty="0" smtClean="0"/>
              <a:t>ngột</a:t>
            </a:r>
            <a:r>
              <a:rPr lang="en-US" sz="2200" dirty="0" smtClean="0"/>
              <a:t>:</a:t>
            </a:r>
            <a:r>
              <a:rPr lang="vi-VN" sz="2200" dirty="0" smtClean="0"/>
              <a:t> thấy </a:t>
            </a:r>
            <a:r>
              <a:rPr lang="vi-VN" sz="2200" dirty="0"/>
              <a:t>tê cứng ở mặt, tay hoặc chân đặc biệt là tê cứng nửa </a:t>
            </a:r>
            <a:r>
              <a:rPr lang="vi-VN" sz="2200" dirty="0" smtClean="0"/>
              <a:t>người</a:t>
            </a:r>
            <a:r>
              <a:rPr lang="en-US" sz="2200" dirty="0" smtClean="0"/>
              <a:t>; </a:t>
            </a:r>
            <a:r>
              <a:rPr lang="vi-VN" sz="2200" dirty="0" smtClean="0"/>
              <a:t>nhìn </a:t>
            </a:r>
            <a:r>
              <a:rPr lang="vi-VN" sz="2200" dirty="0"/>
              <a:t>không rõ (Thị lực giảm </a:t>
            </a:r>
            <a:r>
              <a:rPr lang="vi-VN" sz="2200" dirty="0" smtClean="0"/>
              <a:t>sút)</a:t>
            </a:r>
            <a:r>
              <a:rPr lang="en-US" sz="2200" dirty="0" smtClean="0"/>
              <a:t>;</a:t>
            </a:r>
            <a:r>
              <a:rPr lang="vi-VN" sz="2200" dirty="0" smtClean="0"/>
              <a:t> </a:t>
            </a:r>
            <a:r>
              <a:rPr lang="vi-VN" sz="2200" dirty="0"/>
              <a:t>không cử động được chân tay (Mất phối hợp điều khiển chân tay</a:t>
            </a:r>
            <a:r>
              <a:rPr lang="vi-VN" sz="2200" dirty="0" smtClean="0"/>
              <a:t>)</a:t>
            </a:r>
            <a:r>
              <a:rPr lang="en-US" sz="2200" dirty="0" smtClean="0"/>
              <a:t>;</a:t>
            </a:r>
            <a:r>
              <a:rPr lang="vi-VN" sz="2200" dirty="0" smtClean="0"/>
              <a:t> </a:t>
            </a:r>
            <a:r>
              <a:rPr lang="vi-VN" sz="2200" dirty="0"/>
              <a:t>không nói được hoặc không hiểu được người khác </a:t>
            </a:r>
            <a:r>
              <a:rPr lang="vi-VN" sz="2200" dirty="0" smtClean="0"/>
              <a:t>nói</a:t>
            </a:r>
            <a:r>
              <a:rPr lang="en-US" sz="2200" dirty="0" smtClean="0"/>
              <a:t>;</a:t>
            </a:r>
            <a:r>
              <a:rPr lang="vi-VN" sz="2200" dirty="0" smtClean="0"/>
              <a:t> </a:t>
            </a:r>
            <a:r>
              <a:rPr lang="vi-VN" sz="2200" dirty="0"/>
              <a:t>Đầu đau dữ </a:t>
            </a:r>
            <a:r>
              <a:rPr lang="vi-VN" sz="2200" dirty="0" smtClean="0"/>
              <a:t>dội</a:t>
            </a:r>
            <a:r>
              <a:rPr lang="en-US" sz="2200" dirty="0" smtClean="0"/>
              <a:t>.</a:t>
            </a:r>
          </a:p>
          <a:p>
            <a:pPr marL="0" indent="0">
              <a:buClrTx/>
              <a:buNone/>
            </a:pPr>
            <a:r>
              <a:rPr lang="en-US" sz="2200" dirty="0">
                <a:latin typeface="Times New Roman" pitchFamily="18" charset="0"/>
                <a:cs typeface="Times New Roman" pitchFamily="18" charset="0"/>
              </a:rPr>
              <a:t>+</a:t>
            </a:r>
            <a:r>
              <a:rPr lang="vi-VN" sz="2200" dirty="0" smtClean="0"/>
              <a:t> </a:t>
            </a:r>
            <a:r>
              <a:rPr lang="vi-VN" sz="2200" dirty="0"/>
              <a:t>Những việc có thể làm trước khi xe cấp cứu </a:t>
            </a:r>
            <a:r>
              <a:rPr lang="vi-VN" sz="2200" dirty="0" smtClean="0"/>
              <a:t>tới</a:t>
            </a:r>
            <a:r>
              <a:rPr lang="en-US" sz="2200" dirty="0" smtClean="0"/>
              <a:t>:</a:t>
            </a:r>
            <a:r>
              <a:rPr lang="vi-VN" sz="2200" dirty="0" smtClean="0"/>
              <a:t> Để </a:t>
            </a:r>
            <a:r>
              <a:rPr lang="vi-VN" sz="2200" dirty="0"/>
              <a:t>người bệnh nằm </a:t>
            </a:r>
            <a:r>
              <a:rPr lang="vi-VN" sz="2200" dirty="0" smtClean="0"/>
              <a:t>xuống</a:t>
            </a:r>
            <a:r>
              <a:rPr lang="vi-VN" sz="2200" dirty="0"/>
              <a:t> trong tư thế thoải mái</a:t>
            </a:r>
            <a:r>
              <a:rPr lang="vi-VN" sz="2200" dirty="0" smtClean="0"/>
              <a:t>, </a:t>
            </a:r>
            <a:r>
              <a:rPr lang="vi-VN" sz="2200" dirty="0"/>
              <a:t>và nói chuyện với người bệnh để họ bình </a:t>
            </a:r>
            <a:r>
              <a:rPr lang="vi-VN" sz="2200" dirty="0" smtClean="0"/>
              <a:t>tĩnh. Bảo </a:t>
            </a:r>
            <a:r>
              <a:rPr lang="vi-VN" sz="2200" dirty="0"/>
              <a:t>thở </a:t>
            </a:r>
            <a:r>
              <a:rPr lang="vi-VN" sz="2200" dirty="0" smtClean="0"/>
              <a:t>sâu</a:t>
            </a:r>
            <a:r>
              <a:rPr lang="en-US" sz="2200" dirty="0"/>
              <a:t> </a:t>
            </a:r>
            <a:r>
              <a:rPr lang="en-US" sz="2200" dirty="0" err="1" smtClean="0">
                <a:latin typeface="Times New Roman" pitchFamily="18" charset="0"/>
                <a:cs typeface="Times New Roman" pitchFamily="18" charset="0"/>
              </a:rPr>
              <a:t>và</a:t>
            </a:r>
            <a:r>
              <a:rPr lang="vi-VN" sz="2200" dirty="0" smtClean="0"/>
              <a:t> </a:t>
            </a:r>
            <a:r>
              <a:rPr lang="vi-VN" sz="2200" dirty="0"/>
              <a:t>chậm </a:t>
            </a:r>
            <a:r>
              <a:rPr lang="vi-VN" sz="2200" dirty="0" smtClean="0"/>
              <a:t>giúp </a:t>
            </a:r>
            <a:r>
              <a:rPr lang="en-US" sz="2200" dirty="0" smtClean="0">
                <a:latin typeface="Times New Roman" pitchFamily="18" charset="0"/>
                <a:cs typeface="Times New Roman" pitchFamily="18" charset="0"/>
              </a:rPr>
              <a:t>BN</a:t>
            </a:r>
            <a:r>
              <a:rPr lang="vi-VN" sz="2200" dirty="0" smtClean="0"/>
              <a:t> </a:t>
            </a:r>
            <a:r>
              <a:rPr lang="vi-VN" sz="2200" dirty="0"/>
              <a:t>bình tĩnh và đưa máu lên não nhiều hơn. </a:t>
            </a:r>
            <a:r>
              <a:rPr lang="vi-VN" sz="2200" dirty="0" smtClean="0"/>
              <a:t>Giữ </a:t>
            </a:r>
            <a:r>
              <a:rPr lang="vi-VN" sz="2200" dirty="0"/>
              <a:t>đầu mát và thân </a:t>
            </a:r>
            <a:r>
              <a:rPr lang="vi-VN" sz="2200" dirty="0" smtClean="0"/>
              <a:t>ấm. </a:t>
            </a:r>
            <a:r>
              <a:rPr lang="vi-VN" sz="2200" dirty="0"/>
              <a:t>Bọc đá trong khăn </a:t>
            </a:r>
            <a:r>
              <a:rPr lang="vi-VN" sz="2200" dirty="0" smtClean="0"/>
              <a:t>để</a:t>
            </a:r>
            <a:r>
              <a:rPr lang="vi-VN" sz="2200" dirty="0"/>
              <a:t> chấm nhẹ </a:t>
            </a:r>
            <a:r>
              <a:rPr lang="vi-VN" sz="2200" dirty="0" smtClean="0"/>
              <a:t>qua. </a:t>
            </a:r>
            <a:r>
              <a:rPr lang="vi-VN" sz="2200" dirty="0"/>
              <a:t>Giữ thân ấm bằng áo khoác hoặc chăn sẽ giảm được nguy cơ co giật (sốc). </a:t>
            </a:r>
            <a:r>
              <a:rPr lang="vi-VN" sz="2200" dirty="0" smtClean="0"/>
              <a:t> </a:t>
            </a:r>
            <a:r>
              <a:rPr lang="vi-VN" sz="2200" dirty="0"/>
              <a:t>Nếu đã ngưng thở: thực hiện hô hấp nhân tạo (CPR), nếu cần phải dùng miệng thổi hơi vào miệng BN (hô hấp miệng-miệng</a:t>
            </a:r>
            <a:r>
              <a:rPr lang="vi-VN" sz="2200" dirty="0" smtClean="0"/>
              <a:t>).</a:t>
            </a:r>
            <a:endParaRPr lang="en-US" sz="2200" dirty="0">
              <a:latin typeface="Times New Roman" pitchFamily="18" charset="0"/>
              <a:cs typeface="Times New Roman" pitchFamily="18" charset="0"/>
            </a:endParaRPr>
          </a:p>
          <a:p>
            <a:pPr marL="0" indent="0">
              <a:buClrTx/>
              <a:buNone/>
            </a:pPr>
            <a:r>
              <a:rPr lang="en-US" sz="2200" dirty="0">
                <a:latin typeface="Times New Roman" pitchFamily="18" charset="0"/>
                <a:cs typeface="Times New Roman" pitchFamily="18" charset="0"/>
              </a:rPr>
              <a:t>+</a:t>
            </a:r>
            <a:r>
              <a:rPr lang="vi-VN" sz="2200" dirty="0" smtClean="0"/>
              <a:t> </a:t>
            </a:r>
            <a:r>
              <a:rPr lang="vi-VN" sz="2200" dirty="0"/>
              <a:t>Không </a:t>
            </a:r>
            <a:r>
              <a:rPr lang="vi-VN" sz="2200" dirty="0" smtClean="0"/>
              <a:t>được</a:t>
            </a:r>
            <a:r>
              <a:rPr lang="en-US" sz="2200" dirty="0" smtClean="0"/>
              <a:t>:</a:t>
            </a:r>
            <a:r>
              <a:rPr lang="vi-VN" sz="2200" dirty="0" smtClean="0"/>
              <a:t> Cố </a:t>
            </a:r>
            <a:r>
              <a:rPr lang="vi-VN" sz="2200" dirty="0"/>
              <a:t>di chuyển đầu, cổ </a:t>
            </a:r>
            <a:r>
              <a:rPr lang="en-US" sz="2200" dirty="0" smtClean="0">
                <a:latin typeface="Times New Roman" pitchFamily="18" charset="0"/>
                <a:cs typeface="Times New Roman" pitchFamily="18" charset="0"/>
              </a:rPr>
              <a:t>BN</a:t>
            </a:r>
            <a:r>
              <a:rPr lang="vi-VN" sz="2200" dirty="0" smtClean="0"/>
              <a:t>, t</a:t>
            </a:r>
            <a:r>
              <a:rPr lang="en-US" sz="2200" dirty="0" err="1" smtClean="0">
                <a:latin typeface="Times New Roman" pitchFamily="18" charset="0"/>
                <a:cs typeface="Times New Roman" pitchFamily="18" charset="0"/>
              </a:rPr>
              <a:t>ránh</a:t>
            </a:r>
            <a:r>
              <a:rPr lang="vi-VN" sz="2200" dirty="0" smtClean="0"/>
              <a:t> </a:t>
            </a:r>
            <a:r>
              <a:rPr lang="vi-VN" sz="2200" dirty="0"/>
              <a:t>bị gãy hoặc bị thương. </a:t>
            </a:r>
            <a:r>
              <a:rPr lang="vi-VN" sz="2200" dirty="0" smtClean="0"/>
              <a:t>Ép </a:t>
            </a:r>
            <a:r>
              <a:rPr lang="vi-VN" sz="2200" dirty="0"/>
              <a:t>cho </a:t>
            </a:r>
            <a:r>
              <a:rPr lang="en-US" sz="2200" dirty="0" smtClean="0">
                <a:latin typeface="Times New Roman" pitchFamily="18" charset="0"/>
                <a:cs typeface="Times New Roman" pitchFamily="18" charset="0"/>
              </a:rPr>
              <a:t>BN</a:t>
            </a:r>
            <a:r>
              <a:rPr lang="vi-VN" sz="2200" dirty="0" smtClean="0"/>
              <a:t> </a:t>
            </a:r>
            <a:r>
              <a:rPr lang="vi-VN" sz="2200" dirty="0"/>
              <a:t>ăn hoặc </a:t>
            </a:r>
            <a:r>
              <a:rPr lang="vi-VN" sz="2200" dirty="0" smtClean="0"/>
              <a:t>uống </a:t>
            </a:r>
            <a:r>
              <a:rPr lang="vi-VN" sz="2200" dirty="0"/>
              <a:t>sẽ gây nghẹn. </a:t>
            </a:r>
            <a:r>
              <a:rPr lang="en-US" sz="2200" dirty="0" smtClean="0">
                <a:latin typeface="Times New Roman" pitchFamily="18" charset="0"/>
                <a:cs typeface="Times New Roman" pitchFamily="18" charset="0"/>
              </a:rPr>
              <a:t>D</a:t>
            </a:r>
            <a:r>
              <a:rPr lang="vi-VN" sz="2200" dirty="0" smtClean="0"/>
              <a:t>ùng aspirin</a:t>
            </a:r>
            <a:r>
              <a:rPr lang="en-US" sz="2200" dirty="0" smtClean="0"/>
              <a:t> </a:t>
            </a:r>
            <a:r>
              <a:rPr lang="vi-VN" sz="2200" dirty="0" smtClean="0"/>
              <a:t>có </a:t>
            </a:r>
            <a:r>
              <a:rPr lang="vi-VN" sz="2200" dirty="0"/>
              <a:t>thể gây chảy máu trong nếu là tai biến vỡ mạch máu. Nếu người bệnh đã uống aspirin trong ngày, cần phải báo với bác sỹ cấp cứu</a:t>
            </a:r>
            <a:r>
              <a:rPr lang="vi-VN" sz="2200" dirty="0" smtClean="0"/>
              <a:t>.</a:t>
            </a:r>
            <a:endParaRPr lang="en-US" sz="2200" dirty="0" smtClean="0"/>
          </a:p>
          <a:p>
            <a:pPr marL="0" indent="0">
              <a:buClrTx/>
              <a:buNone/>
            </a:pPr>
            <a:r>
              <a:rPr lang="en-US" sz="2200" dirty="0" smtClean="0">
                <a:latin typeface="Times New Roman" pitchFamily="18" charset="0"/>
                <a:cs typeface="Times New Roman" pitchFamily="18" charset="0"/>
              </a:rPr>
              <a:t>2.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trị</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tổng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quát</a:t>
            </a:r>
            <a:r>
              <a:rPr lang="en-US" sz="2200" dirty="0" smtClean="0">
                <a:latin typeface="Times New Roman" pitchFamily="18" charset="0"/>
                <a:cs typeface="Times New Roman" pitchFamily="18" charset="0"/>
              </a:rPr>
              <a:t> ở BV:</a:t>
            </a:r>
          </a:p>
          <a:p>
            <a:pPr marL="0" indent="0">
              <a:buClrTx/>
              <a:buNone/>
            </a:pPr>
            <a:r>
              <a:rPr lang="en-US" sz="2200" dirty="0" smtClean="0">
                <a:latin typeface="Times New Roman" pitchFamily="18" charset="0"/>
                <a:cs typeface="Times New Roman" pitchFamily="18" charset="0"/>
              </a:rPr>
              <a:t>- </a:t>
            </a:r>
            <a:r>
              <a:rPr lang="vi-VN" sz="2200" dirty="0"/>
              <a:t>Bất kỳ quyết định điều trị nào đều phải thực hiện nhanh chóng. Sự chậm trễ sẽ dẫn tới tiên lượng xấu.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741628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938"/>
          <a:stretch/>
        </p:blipFill>
        <p:spPr bwMode="auto">
          <a:xfrm>
            <a:off x="5334000" y="3837563"/>
            <a:ext cx="3676650" cy="277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76200" y="0"/>
            <a:ext cx="9067800" cy="6629400"/>
          </a:xfrm>
        </p:spPr>
        <p:txBody>
          <a:bodyPr>
            <a:noAutofit/>
          </a:bodyPr>
          <a:lstStyle/>
          <a:p>
            <a:pPr marL="0" indent="0">
              <a:buClrTx/>
              <a:buNone/>
            </a:pPr>
            <a:r>
              <a:rPr lang="en-US" sz="2200" dirty="0" smtClean="0"/>
              <a:t>- </a:t>
            </a:r>
            <a:r>
              <a:rPr lang="vi-VN" sz="2200" dirty="0" smtClean="0"/>
              <a:t>Điều </a:t>
            </a:r>
            <a:r>
              <a:rPr lang="vi-VN" sz="2200" dirty="0"/>
              <a:t>trị triệu chứng nhằm hạn chế sự trầm trọng của các thương tốn não bộ. Đánh giá chức năng hô hấp, khí đạo và tuần hoàn. </a:t>
            </a:r>
            <a:endParaRPr lang="en-US" sz="2200" dirty="0" smtClean="0"/>
          </a:p>
          <a:p>
            <a:pPr marL="0" indent="0">
              <a:buClrTx/>
              <a:buNone/>
            </a:pPr>
            <a:r>
              <a:rPr lang="en-US" sz="2200" dirty="0" smtClean="0"/>
              <a:t>-</a:t>
            </a:r>
            <a:r>
              <a:rPr lang="vi-VN" sz="2200" dirty="0" smtClean="0"/>
              <a:t> Không </a:t>
            </a:r>
            <a:r>
              <a:rPr lang="vi-VN" sz="2200" dirty="0"/>
              <a:t>cho ăn uống đến khi đánh giá rối loạn nuốt, nằm đầu cao </a:t>
            </a:r>
            <a:r>
              <a:rPr lang="vi-VN" sz="2200" dirty="0" smtClean="0"/>
              <a:t>30</a:t>
            </a:r>
            <a:r>
              <a:rPr lang="en-US" sz="2200" baseline="30000" dirty="0" smtClean="0"/>
              <a:t>o</a:t>
            </a:r>
            <a:r>
              <a:rPr lang="vi-VN" sz="2200" dirty="0" smtClean="0"/>
              <a:t> (không </a:t>
            </a:r>
            <a:r>
              <a:rPr lang="vi-VN" sz="2200" dirty="0"/>
              <a:t>có chống chỉ định), thở oxy </a:t>
            </a:r>
            <a:r>
              <a:rPr lang="vi-VN" sz="2200" dirty="0" smtClean="0"/>
              <a:t>4-6L/phút </a:t>
            </a:r>
            <a:r>
              <a:rPr lang="vi-VN" sz="2200" dirty="0"/>
              <a:t>(khi </a:t>
            </a:r>
            <a:r>
              <a:rPr lang="vi-VN" sz="2200" dirty="0" smtClean="0"/>
              <a:t>SpO</a:t>
            </a:r>
            <a:r>
              <a:rPr lang="en-US" sz="2200" baseline="-25000" dirty="0" smtClean="0">
                <a:latin typeface="Times New Roman" pitchFamily="18" charset="0"/>
                <a:cs typeface="Times New Roman" pitchFamily="18" charset="0"/>
              </a:rPr>
              <a:t>2</a:t>
            </a:r>
            <a:r>
              <a:rPr lang="vi-VN" sz="2200" dirty="0" smtClean="0"/>
              <a:t>&lt; </a:t>
            </a:r>
            <a:r>
              <a:rPr lang="vi-VN" sz="2200" dirty="0"/>
              <a:t>95%), theo dõi </a:t>
            </a:r>
            <a:r>
              <a:rPr lang="en-US" sz="2200" dirty="0" smtClean="0">
                <a:latin typeface="Times New Roman" pitchFamily="18" charset="0"/>
                <a:cs typeface="Times New Roman" pitchFamily="18" charset="0"/>
              </a:rPr>
              <a:t>HA</a:t>
            </a:r>
            <a:r>
              <a:rPr lang="vi-VN" sz="2200" dirty="0" smtClean="0"/>
              <a:t>, </a:t>
            </a:r>
            <a:r>
              <a:rPr lang="vi-VN" sz="2200" dirty="0"/>
              <a:t>nhịp tim </a:t>
            </a:r>
            <a:r>
              <a:rPr lang="vi-VN" sz="2200" dirty="0" smtClean="0"/>
              <a:t>5-15phút</a:t>
            </a:r>
            <a:r>
              <a:rPr lang="vi-VN" sz="2200" dirty="0"/>
              <a:t>, lập đường truyền tĩnh mạch Normal saline 50ml/giờ, đo ECG</a:t>
            </a:r>
            <a:r>
              <a:rPr lang="vi-VN" sz="2200" dirty="0" smtClean="0"/>
              <a:t>.</a:t>
            </a:r>
            <a:endParaRPr lang="en-US" sz="2200" dirty="0" smtClean="0"/>
          </a:p>
          <a:p>
            <a:pPr marL="457200" indent="-457200">
              <a:buClrTx/>
              <a:buFont typeface="+mj-lt"/>
              <a:buAutoNum type="alphaLcPeriod"/>
            </a:pPr>
            <a:r>
              <a:rPr lang="en-US" sz="2200" dirty="0" err="1" smtClean="0">
                <a:latin typeface="Times New Roman" pitchFamily="18" charset="0"/>
                <a:cs typeface="Times New Roman" pitchFamily="18" charset="0"/>
              </a:rPr>
              <a:t>Hô</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hấp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khí</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đạo</a:t>
            </a:r>
            <a:r>
              <a:rPr lang="en-US" sz="2200" dirty="0" smtClean="0">
                <a:latin typeface="Times New Roman" pitchFamily="18" charset="0"/>
                <a:cs typeface="Times New Roman" pitchFamily="18" charset="0"/>
              </a:rPr>
              <a:t>:</a:t>
            </a:r>
          </a:p>
          <a:p>
            <a:pPr marL="0" indent="0">
              <a:buClrTx/>
              <a:buNone/>
            </a:pPr>
            <a:r>
              <a:rPr lang="vi-VN" sz="2200" dirty="0"/>
              <a:t>‒ </a:t>
            </a:r>
            <a:r>
              <a:rPr lang="vi-VN" sz="2200" dirty="0" smtClean="0"/>
              <a:t>2-4 </a:t>
            </a:r>
            <a:r>
              <a:rPr lang="vi-VN" sz="2200" dirty="0"/>
              <a:t>l/phút, mục đích nâng độ bão hòa </a:t>
            </a:r>
            <a:r>
              <a:rPr lang="vi-VN" sz="2200" dirty="0" smtClean="0"/>
              <a:t>O</a:t>
            </a:r>
            <a:r>
              <a:rPr lang="en-US" sz="2200" baseline="-25000" dirty="0">
                <a:latin typeface="Times New Roman" pitchFamily="18" charset="0"/>
                <a:cs typeface="Times New Roman" pitchFamily="18" charset="0"/>
              </a:rPr>
              <a:t>2</a:t>
            </a:r>
            <a:r>
              <a:rPr lang="vi-VN" sz="2200" dirty="0" smtClean="0"/>
              <a:t> </a:t>
            </a:r>
            <a:r>
              <a:rPr lang="vi-VN" sz="2200" dirty="0"/>
              <a:t>từ 95-100%. </a:t>
            </a:r>
            <a:endParaRPr lang="en-US" sz="2200" dirty="0" smtClean="0"/>
          </a:p>
          <a:p>
            <a:pPr marL="0" indent="0">
              <a:buClrTx/>
              <a:buNone/>
            </a:pPr>
            <a:r>
              <a:rPr lang="vi-VN" sz="2200" dirty="0" smtClean="0"/>
              <a:t>‒ </a:t>
            </a:r>
            <a:r>
              <a:rPr lang="vi-VN" sz="2200" dirty="0"/>
              <a:t>Chỉ định đặt ống nội khí quản: thở nhanh </a:t>
            </a:r>
            <a:r>
              <a:rPr lang="vi-VN" sz="2200" dirty="0" smtClean="0"/>
              <a:t>&gt;30l/phút</a:t>
            </a:r>
            <a:r>
              <a:rPr lang="vi-VN" sz="2200" dirty="0"/>
              <a:t>, </a:t>
            </a:r>
            <a:r>
              <a:rPr lang="vi-VN" sz="2200" dirty="0" smtClean="0"/>
              <a:t>pCO</a:t>
            </a:r>
            <a:r>
              <a:rPr lang="en-US" sz="2200" baseline="-25000" dirty="0">
                <a:latin typeface="Times New Roman" pitchFamily="18" charset="0"/>
                <a:cs typeface="Times New Roman" pitchFamily="18" charset="0"/>
              </a:rPr>
              <a:t>2</a:t>
            </a:r>
            <a:r>
              <a:rPr lang="vi-VN" sz="2200" dirty="0" smtClean="0"/>
              <a:t> </a:t>
            </a:r>
            <a:r>
              <a:rPr lang="vi-VN" sz="2200" dirty="0"/>
              <a:t>&gt;50mmHg, </a:t>
            </a:r>
            <a:r>
              <a:rPr lang="vi-VN" sz="2200" dirty="0" smtClean="0"/>
              <a:t>PO</a:t>
            </a:r>
            <a:r>
              <a:rPr lang="en-US" sz="2200" baseline="-25000" dirty="0">
                <a:latin typeface="Times New Roman" pitchFamily="18" charset="0"/>
                <a:cs typeface="Times New Roman" pitchFamily="18" charset="0"/>
              </a:rPr>
              <a:t>2</a:t>
            </a:r>
            <a:r>
              <a:rPr lang="vi-VN" sz="2200" dirty="0" smtClean="0"/>
              <a:t> </a:t>
            </a:r>
            <a:endParaRPr lang="en-US" sz="2200" dirty="0" smtClean="0"/>
          </a:p>
          <a:p>
            <a:pPr marL="0" indent="0">
              <a:buClrTx/>
              <a:buNone/>
            </a:pPr>
            <a:r>
              <a:rPr lang="vi-VN" sz="2200" dirty="0" smtClean="0"/>
              <a:t>‒ </a:t>
            </a:r>
            <a:r>
              <a:rPr lang="vi-VN" sz="2200" dirty="0"/>
              <a:t>Cân nhắc chỉ định khi </a:t>
            </a:r>
            <a:r>
              <a:rPr lang="en-US" sz="2200" dirty="0" smtClean="0">
                <a:latin typeface="Times New Roman" pitchFamily="18" charset="0"/>
                <a:cs typeface="Times New Roman" pitchFamily="18" charset="0"/>
              </a:rPr>
              <a:t>BN</a:t>
            </a:r>
            <a:r>
              <a:rPr lang="vi-VN" sz="2200" dirty="0" smtClean="0"/>
              <a:t> </a:t>
            </a:r>
            <a:r>
              <a:rPr lang="vi-VN" sz="2200" dirty="0"/>
              <a:t>già yếu, tổn thương </a:t>
            </a:r>
            <a:r>
              <a:rPr lang="en-US" sz="2200" dirty="0" smtClean="0">
                <a:latin typeface="Times New Roman" pitchFamily="18" charset="0"/>
                <a:cs typeface="Times New Roman" pitchFamily="18" charset="0"/>
              </a:rPr>
              <a:t>TK</a:t>
            </a:r>
            <a:r>
              <a:rPr lang="vi-VN" sz="2200" dirty="0" smtClean="0"/>
              <a:t> </a:t>
            </a:r>
            <a:r>
              <a:rPr lang="vi-VN" sz="2200" dirty="0"/>
              <a:t>nặng, khuyết tật trước đó</a:t>
            </a:r>
            <a:r>
              <a:rPr lang="vi-VN" sz="2200" dirty="0" smtClean="0"/>
              <a:t>.</a:t>
            </a:r>
            <a:endParaRPr lang="en-US" sz="2200" dirty="0" smtClean="0"/>
          </a:p>
          <a:p>
            <a:pPr marL="457200" indent="-457200">
              <a:buClrTx/>
              <a:buFont typeface="+mj-lt"/>
              <a:buAutoNum type="alphaLcPeriod" startAt="2"/>
            </a:pPr>
            <a:r>
              <a:rPr lang="en-US" sz="2200" dirty="0" err="1" smtClean="0">
                <a:latin typeface="Times New Roman" pitchFamily="18" charset="0"/>
                <a:cs typeface="Times New Roman" pitchFamily="18" charset="0"/>
              </a:rPr>
              <a:t>Nước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điện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giải</a:t>
            </a:r>
            <a:r>
              <a:rPr lang="en-US" sz="2200" dirty="0" smtClean="0">
                <a:latin typeface="Times New Roman" pitchFamily="18" charset="0"/>
                <a:cs typeface="Times New Roman" pitchFamily="18" charset="0"/>
              </a:rPr>
              <a:t>:</a:t>
            </a:r>
          </a:p>
        </p:txBody>
      </p:sp>
      <p:sp>
        <p:nvSpPr>
          <p:cNvPr id="2" name="TextBox 1"/>
          <p:cNvSpPr txBox="1"/>
          <p:nvPr/>
        </p:nvSpPr>
        <p:spPr>
          <a:xfrm>
            <a:off x="76200" y="3746480"/>
            <a:ext cx="5410200" cy="3416320"/>
          </a:xfrm>
          <a:prstGeom prst="rect">
            <a:avLst/>
          </a:prstGeom>
          <a:noFill/>
        </p:spPr>
        <p:txBody>
          <a:bodyPr wrap="square" rtlCol="0">
            <a:spAutoFit/>
          </a:bodyPr>
          <a:lstStyle/>
          <a:p>
            <a:r>
              <a:rPr lang="vi-VN" sz="2200" dirty="0"/>
              <a:t>‒ 1,5- 2l/ngày dịch Ringer lactate, Không dùng dịch Glucose. </a:t>
            </a:r>
            <a:endParaRPr lang="en-US" sz="2200" dirty="0"/>
          </a:p>
          <a:p>
            <a:r>
              <a:rPr lang="vi-VN" sz="2200" dirty="0"/>
              <a:t>‒ Nếu có thể truyền dịch theo áp lực tĩnh mạch TƯ.</a:t>
            </a:r>
            <a:endParaRPr lang="en-US" sz="2200" dirty="0"/>
          </a:p>
          <a:p>
            <a:pPr marL="457200" indent="-457200">
              <a:buClrTx/>
              <a:buFont typeface="+mj-lt"/>
              <a:buAutoNum type="alphaLcPeriod" startAt="3"/>
            </a:pPr>
            <a:r>
              <a:rPr lang="en-US" sz="2200" dirty="0">
                <a:latin typeface="Times New Roman" pitchFamily="18" charset="0"/>
                <a:cs typeface="Times New Roman" pitchFamily="18" charset="0"/>
              </a:rPr>
              <a:t>BN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tăng</a:t>
            </a:r>
            <a:r>
              <a:rPr lang="en-US" sz="2200" dirty="0">
                <a:latin typeface="Times New Roman" pitchFamily="18" charset="0"/>
                <a:cs typeface="Times New Roman" pitchFamily="18" charset="0"/>
              </a:rPr>
              <a:t> HA</a:t>
            </a:r>
            <a:r>
              <a:rPr lang="en-US" sz="2200" dirty="0" smtClean="0">
                <a:latin typeface="Times New Roman" pitchFamily="18" charset="0"/>
                <a:cs typeface="Times New Roman" pitchFamily="18" charset="0"/>
              </a:rPr>
              <a:t>:</a:t>
            </a:r>
            <a:endParaRPr lang="en-US" sz="2200" dirty="0" smtClean="0"/>
          </a:p>
          <a:p>
            <a:r>
              <a:rPr lang="vi-VN" sz="2200" dirty="0" smtClean="0"/>
              <a:t>‒ </a:t>
            </a:r>
            <a:r>
              <a:rPr lang="vi-VN" sz="2200" dirty="0"/>
              <a:t>Duy trì HAmax 130 mmHg, </a:t>
            </a:r>
            <a:endParaRPr lang="en-US" sz="2200" dirty="0" smtClean="0"/>
          </a:p>
          <a:p>
            <a:r>
              <a:rPr lang="vi-VN" sz="2200" dirty="0" smtClean="0"/>
              <a:t>‒ </a:t>
            </a:r>
            <a:r>
              <a:rPr lang="vi-VN" sz="2200" dirty="0"/>
              <a:t>Chú ý HA thường tự xuống sau </a:t>
            </a:r>
            <a:r>
              <a:rPr lang="vi-VN" sz="2200" dirty="0" smtClean="0"/>
              <a:t>24-48</a:t>
            </a:r>
            <a:r>
              <a:rPr lang="en-US" sz="2200" dirty="0" smtClean="0">
                <a:latin typeface="Times New Roman" pitchFamily="18" charset="0"/>
                <a:cs typeface="Times New Roman" pitchFamily="18" charset="0"/>
              </a:rPr>
              <a:t>h</a:t>
            </a:r>
            <a:r>
              <a:rPr lang="vi-VN" sz="2200" dirty="0" smtClean="0"/>
              <a:t> </a:t>
            </a:r>
            <a:endParaRPr lang="en-US" sz="2200" dirty="0" smtClean="0"/>
          </a:p>
          <a:p>
            <a:r>
              <a:rPr lang="vi-VN" sz="2200" dirty="0" smtClean="0"/>
              <a:t>‒ </a:t>
            </a:r>
            <a:r>
              <a:rPr lang="vi-VN" sz="2200" dirty="0"/>
              <a:t>Không hạ HA xuống nhanh quá, có thể dùng Nifedipine dưới lưỡi.</a:t>
            </a:r>
            <a:endParaRPr lang="en-US" sz="22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27226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067800" cy="6629400"/>
          </a:xfrm>
        </p:spPr>
        <p:txBody>
          <a:bodyPr>
            <a:noAutofit/>
          </a:bodyPr>
          <a:lstStyle/>
          <a:p>
            <a:pPr marL="457200" indent="-457200">
              <a:buClrTx/>
              <a:buFont typeface="+mj-lt"/>
              <a:buAutoNum type="alphaLcPeriod" startAt="4"/>
            </a:pPr>
            <a:r>
              <a:rPr lang="en-US" sz="2200" dirty="0" err="1" smtClean="0">
                <a:latin typeface="Times New Roman" pitchFamily="18" charset="0"/>
                <a:cs typeface="Times New Roman" pitchFamily="18" charset="0"/>
              </a:rPr>
              <a:t>Phác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đồ</a:t>
            </a:r>
            <a:r>
              <a:rPr lang="en-US" sz="2200" dirty="0" smtClean="0">
                <a:latin typeface="Times New Roman" pitchFamily="18" charset="0"/>
                <a:cs typeface="Times New Roman" pitchFamily="18" charset="0"/>
              </a:rPr>
              <a:t> </a:t>
            </a:r>
            <a:r>
              <a:rPr lang="vi-VN" sz="2200" dirty="0"/>
              <a:t>Heidelberg để kiểm soát HA ở bệnh nhân đột </a:t>
            </a:r>
            <a:r>
              <a:rPr lang="vi-VN" sz="2200" dirty="0" smtClean="0"/>
              <a:t>qu</a:t>
            </a:r>
            <a:r>
              <a:rPr lang="en-US" sz="2200" dirty="0">
                <a:latin typeface="Times New Roman" pitchFamily="18" charset="0"/>
                <a:cs typeface="Times New Roman" pitchFamily="18" charset="0"/>
              </a:rPr>
              <a:t>ỵ</a:t>
            </a:r>
            <a:r>
              <a:rPr lang="vi-VN" sz="2200" dirty="0" smtClean="0"/>
              <a:t>:</a:t>
            </a:r>
            <a:endParaRPr lang="en-US" sz="2200" dirty="0" smtClean="0"/>
          </a:p>
          <a:p>
            <a:pPr marL="0" indent="0">
              <a:buClrTx/>
              <a:buNone/>
            </a:pPr>
            <a:r>
              <a:rPr lang="vi-VN" sz="2200" dirty="0"/>
              <a:t>‒ HA </a:t>
            </a:r>
            <a:r>
              <a:rPr lang="vi-VN" sz="2200" dirty="0" smtClean="0"/>
              <a:t>max&lt;220 </a:t>
            </a:r>
            <a:r>
              <a:rPr lang="vi-VN" sz="2200" dirty="0"/>
              <a:t>và HA </a:t>
            </a:r>
            <a:r>
              <a:rPr lang="vi-VN" sz="2200" dirty="0" smtClean="0"/>
              <a:t>min&lt;120 </a:t>
            </a:r>
            <a:r>
              <a:rPr lang="vi-VN" sz="2200" dirty="0"/>
              <a:t>mmHg: không điều trị. </a:t>
            </a:r>
            <a:endParaRPr lang="en-US" sz="2200" dirty="0" smtClean="0"/>
          </a:p>
          <a:p>
            <a:pPr marL="0" indent="0">
              <a:buClrTx/>
              <a:buNone/>
            </a:pPr>
            <a:r>
              <a:rPr lang="vi-VN" sz="2200" dirty="0" smtClean="0"/>
              <a:t>‒ </a:t>
            </a:r>
            <a:r>
              <a:rPr lang="vi-VN" sz="2200" dirty="0"/>
              <a:t>HA </a:t>
            </a:r>
            <a:r>
              <a:rPr lang="vi-VN" sz="2200" dirty="0" smtClean="0"/>
              <a:t>max&gt;220 và/hoặc </a:t>
            </a:r>
            <a:r>
              <a:rPr lang="vi-VN" sz="2200" dirty="0"/>
              <a:t>HA </a:t>
            </a:r>
            <a:r>
              <a:rPr lang="vi-VN" sz="2200" dirty="0" smtClean="0"/>
              <a:t>min&gt;120 </a:t>
            </a:r>
            <a:r>
              <a:rPr lang="vi-VN" sz="2200" dirty="0"/>
              <a:t>mmHg: Urapidil, xem xét dùng Clonipine liều 0, 075mg SC, nếu cao kéo dài dùng thêm Enalapril. </a:t>
            </a:r>
            <a:endParaRPr lang="en-US" sz="2200" dirty="0" smtClean="0"/>
          </a:p>
          <a:p>
            <a:pPr marL="0" indent="0">
              <a:buClrTx/>
              <a:buNone/>
            </a:pPr>
            <a:r>
              <a:rPr lang="vi-VN" sz="2200" dirty="0" smtClean="0"/>
              <a:t>‒ </a:t>
            </a:r>
            <a:r>
              <a:rPr lang="vi-VN" sz="2200" dirty="0"/>
              <a:t>HA </a:t>
            </a:r>
            <a:r>
              <a:rPr lang="vi-VN" sz="2200" dirty="0" smtClean="0"/>
              <a:t>min&gt;220 </a:t>
            </a:r>
            <a:r>
              <a:rPr lang="vi-VN" sz="2200" dirty="0"/>
              <a:t>mmHg, HA max chỉ tăng trung bình: Nitroglycerine 5mg tĩnh mạch hoặc 10mg đường </a:t>
            </a:r>
            <a:r>
              <a:rPr lang="vi-VN" sz="2200" dirty="0" smtClean="0"/>
              <a:t>uống</a:t>
            </a:r>
            <a:r>
              <a:rPr lang="en-US" sz="2200" dirty="0" smtClean="0"/>
              <a:t>.</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757534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76200"/>
            <a:ext cx="9067800" cy="6705600"/>
          </a:xfrm>
        </p:spPr>
        <p:txBody>
          <a:bodyPr>
            <a:normAutofit/>
          </a:bodyPr>
          <a:lstStyle/>
          <a:p>
            <a:pPr marL="0" indent="0">
              <a:buNone/>
            </a:pPr>
            <a:r>
              <a:rPr lang="vi-VN" sz="2200" b="1" dirty="0">
                <a:latin typeface="Times New Roman" pitchFamily="18" charset="0"/>
                <a:cs typeface="Times New Roman" pitchFamily="18" charset="0"/>
              </a:rPr>
              <a:t>I.</a:t>
            </a:r>
            <a:r>
              <a:rPr lang="en-US" sz="2200" b="1" dirty="0">
                <a:latin typeface="Times New Roman" pitchFamily="18" charset="0"/>
                <a:cs typeface="Times New Roman" pitchFamily="18" charset="0"/>
              </a:rPr>
              <a:t> ĐỊNH </a:t>
            </a:r>
            <a:r>
              <a:rPr lang="en-US" sz="2200" b="1" dirty="0" smtClean="0">
                <a:latin typeface="Times New Roman" pitchFamily="18" charset="0"/>
                <a:cs typeface="Times New Roman" pitchFamily="18" charset="0"/>
              </a:rPr>
              <a:t>NGHĨA, NGUYÊN NHÂN, PHÂN LOẠI, YẾU TỐ NGUY CƠ:</a:t>
            </a:r>
            <a:endParaRPr lang="en-US" sz="2200" dirty="0" smtClean="0">
              <a:latin typeface="Times New Roman" pitchFamily="18" charset="0"/>
              <a:cs typeface="Times New Roman" pitchFamily="18" charset="0"/>
            </a:endParaRPr>
          </a:p>
          <a:p>
            <a:pPr marL="0" indent="0">
              <a:buNone/>
            </a:pPr>
            <a:r>
              <a:rPr lang="en-US" sz="2200" dirty="0" smtClean="0">
                <a:latin typeface="Times New Roman" pitchFamily="18" charset="0"/>
                <a:cs typeface="Times New Roman" pitchFamily="18" charset="0"/>
              </a:rPr>
              <a:t>1. </a:t>
            </a:r>
            <a:r>
              <a:rPr lang="en-US" sz="2200" dirty="0" err="1" smtClean="0">
                <a:latin typeface="Times New Roman" pitchFamily="18" charset="0"/>
                <a:cs typeface="Times New Roman" pitchFamily="18" charset="0"/>
              </a:rPr>
              <a:t>Định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nghĩa</a:t>
            </a:r>
            <a:r>
              <a:rPr lang="en-US" sz="2200" dirty="0" smtClean="0">
                <a:latin typeface="Times New Roman" pitchFamily="18" charset="0"/>
                <a:cs typeface="Times New Roman" pitchFamily="18" charset="0"/>
              </a:rPr>
              <a:t>: </a:t>
            </a:r>
            <a:r>
              <a:rPr lang="vi-VN" sz="2200" dirty="0"/>
              <a:t>Tai biến mạch máu não (</a:t>
            </a:r>
            <a:r>
              <a:rPr lang="vi-VN" sz="2200" dirty="0" smtClean="0"/>
              <a:t>TBMMN-stroke</a:t>
            </a:r>
            <a:r>
              <a:rPr lang="vi-VN" sz="2200" dirty="0"/>
              <a:t>) là các thiếu sót thần kinh với các triệu chứng khu trú hơn là lan toả xãy ra đột ngột do mạch máu não (động mạch, mao mạch và hiếm hơn là tĩnh mạch) bị vỡ hoặc tắc mà không do chấn thương sọ não</a:t>
            </a:r>
            <a:r>
              <a:rPr lang="vi-VN" sz="2200" dirty="0" smtClean="0"/>
              <a:t>.</a:t>
            </a:r>
            <a:endParaRPr lang="en-US" sz="2200" dirty="0" smtClean="0"/>
          </a:p>
          <a:p>
            <a:pPr marL="0" indent="0">
              <a:buNone/>
            </a:pPr>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smtClean="0">
                <a:latin typeface="Times New Roman" pitchFamily="18" charset="0"/>
                <a:cs typeface="Times New Roman" pitchFamily="18" charset="0"/>
              </a:rPr>
              <a:t>:</a:t>
            </a:r>
          </a:p>
          <a:p>
            <a:pPr marL="0" indent="0">
              <a:buNone/>
            </a:pPr>
            <a:r>
              <a:rPr lang="vi-VN" sz="2200" dirty="0"/>
              <a:t>‒ Tắc mạch máu não (nhồi máu não, thiếu máu não cục bộ</a:t>
            </a:r>
            <a:r>
              <a:rPr lang="vi-VN" sz="2200" dirty="0" smtClean="0"/>
              <a:t>): </a:t>
            </a:r>
            <a:r>
              <a:rPr lang="vi-VN" sz="2200" dirty="0"/>
              <a:t>do cục máu đông tại chỗ, do xơ vữa động </a:t>
            </a:r>
            <a:r>
              <a:rPr lang="vi-VN" sz="2200" dirty="0" smtClean="0"/>
              <a:t>mạch</a:t>
            </a:r>
            <a:r>
              <a:rPr lang="en-US" sz="2200" dirty="0" smtClean="0"/>
              <a:t>; </a:t>
            </a:r>
            <a:r>
              <a:rPr lang="vi-VN" sz="2200" dirty="0" smtClean="0"/>
              <a:t>huyết </a:t>
            </a:r>
            <a:r>
              <a:rPr lang="vi-VN" sz="2200" dirty="0"/>
              <a:t>tắc do bệnh </a:t>
            </a:r>
            <a:r>
              <a:rPr lang="vi-VN" sz="2200" dirty="0" smtClean="0"/>
              <a:t>tim</a:t>
            </a:r>
            <a:r>
              <a:rPr lang="en-US" sz="2200" dirty="0" smtClean="0"/>
              <a:t>.</a:t>
            </a:r>
            <a:r>
              <a:rPr lang="vi-VN" sz="2200" dirty="0" smtClean="0"/>
              <a:t> </a:t>
            </a:r>
            <a:endParaRPr lang="en-US" sz="2200" dirty="0" smtClean="0"/>
          </a:p>
          <a:p>
            <a:pPr marL="0" indent="0">
              <a:buNone/>
            </a:pPr>
            <a:r>
              <a:rPr lang="vi-VN" sz="2200" dirty="0" smtClean="0"/>
              <a:t>‒ </a:t>
            </a:r>
            <a:r>
              <a:rPr lang="vi-VN" sz="2200" dirty="0"/>
              <a:t>Vỡ mạch máu não</a:t>
            </a:r>
            <a:r>
              <a:rPr lang="vi-VN" sz="2200" dirty="0" smtClean="0"/>
              <a:t>:</a:t>
            </a:r>
            <a:r>
              <a:rPr lang="en-US" sz="2200" dirty="0" smtClean="0"/>
              <a:t> </a:t>
            </a:r>
            <a:r>
              <a:rPr lang="en-US" sz="2200" dirty="0" smtClean="0">
                <a:latin typeface="Times New Roman" pitchFamily="18" charset="0"/>
                <a:cs typeface="Times New Roman" pitchFamily="18" charset="0"/>
              </a:rPr>
              <a:t>do</a:t>
            </a:r>
            <a:r>
              <a:rPr lang="vi-VN" sz="2200" dirty="0" smtClean="0">
                <a:latin typeface="Times New Roman" pitchFamily="18" charset="0"/>
                <a:cs typeface="Times New Roman" pitchFamily="18" charset="0"/>
              </a:rPr>
              <a:t> </a:t>
            </a:r>
            <a:r>
              <a:rPr lang="vi-VN" sz="2200" dirty="0" smtClean="0"/>
              <a:t>tăng </a:t>
            </a:r>
            <a:r>
              <a:rPr lang="vi-VN" sz="2200" dirty="0"/>
              <a:t>huyết áp, </a:t>
            </a:r>
            <a:r>
              <a:rPr lang="vi-VN" sz="2200" dirty="0" smtClean="0"/>
              <a:t>chấn </a:t>
            </a:r>
            <a:r>
              <a:rPr lang="vi-VN" sz="2200" dirty="0"/>
              <a:t>thương</a:t>
            </a:r>
            <a:r>
              <a:rPr lang="vi-VN" sz="2200" dirty="0" smtClean="0"/>
              <a:t>, </a:t>
            </a:r>
            <a:r>
              <a:rPr lang="vi-VN" sz="2200" dirty="0"/>
              <a:t>vỡ phình động mạch não. </a:t>
            </a:r>
            <a:endParaRPr lang="en-US" sz="2200" dirty="0" smtClean="0"/>
          </a:p>
          <a:p>
            <a:pPr marL="0" indent="0">
              <a:buNone/>
            </a:pPr>
            <a:r>
              <a:rPr lang="vi-VN" sz="2200" dirty="0" smtClean="0"/>
              <a:t>‒ </a:t>
            </a:r>
            <a:r>
              <a:rPr lang="vi-VN" sz="2200" dirty="0"/>
              <a:t>Nguyên nhân ít gặp: </a:t>
            </a:r>
            <a:r>
              <a:rPr lang="en-US" sz="2200" dirty="0" smtClean="0">
                <a:latin typeface="Times New Roman" pitchFamily="18" charset="0"/>
                <a:cs typeface="Times New Roman" pitchFamily="18" charset="0"/>
              </a:rPr>
              <a:t>do</a:t>
            </a:r>
            <a:r>
              <a:rPr lang="vi-VN" sz="2200" dirty="0" smtClean="0"/>
              <a:t> </a:t>
            </a:r>
            <a:r>
              <a:rPr lang="vi-VN" sz="2200" dirty="0"/>
              <a:t>viêm </a:t>
            </a:r>
            <a:r>
              <a:rPr lang="en-US" sz="2200" dirty="0" smtClean="0">
                <a:latin typeface="Times New Roman" pitchFamily="18" charset="0"/>
                <a:cs typeface="Times New Roman" pitchFamily="18" charset="0"/>
              </a:rPr>
              <a:t>ĐM</a:t>
            </a:r>
            <a:r>
              <a:rPr lang="vi-VN" sz="2200" dirty="0" smtClean="0"/>
              <a:t>, viêm </a:t>
            </a:r>
            <a:r>
              <a:rPr lang="vi-VN" sz="2200" dirty="0"/>
              <a:t>tắc </a:t>
            </a:r>
            <a:r>
              <a:rPr lang="en-US" sz="2200" dirty="0" smtClean="0">
                <a:latin typeface="Times New Roman" pitchFamily="18" charset="0"/>
                <a:cs typeface="Times New Roman" pitchFamily="18" charset="0"/>
              </a:rPr>
              <a:t>TM</a:t>
            </a:r>
            <a:r>
              <a:rPr lang="vi-VN" sz="2200" dirty="0" smtClean="0"/>
              <a:t>, </a:t>
            </a:r>
            <a:r>
              <a:rPr lang="vi-VN" sz="2200" dirty="0"/>
              <a:t>thuyên tắc xoang </a:t>
            </a:r>
            <a:r>
              <a:rPr lang="en-US" sz="2200" dirty="0" smtClean="0">
                <a:latin typeface="Times New Roman" pitchFamily="18" charset="0"/>
                <a:cs typeface="Times New Roman" pitchFamily="18" charset="0"/>
              </a:rPr>
              <a:t>TM</a:t>
            </a:r>
            <a:r>
              <a:rPr lang="vi-VN" sz="2200" dirty="0" smtClean="0"/>
              <a:t>.</a:t>
            </a:r>
            <a:endParaRPr lang="en-US" sz="2200" dirty="0" smtClean="0"/>
          </a:p>
          <a:p>
            <a:pPr marL="0" indent="0">
              <a:buNone/>
            </a:pPr>
            <a:r>
              <a:rPr lang="en-US" sz="2200" dirty="0" smtClean="0">
                <a:latin typeface="Times New Roman" pitchFamily="18" charset="0"/>
                <a:cs typeface="Times New Roman" pitchFamily="18" charset="0"/>
              </a:rPr>
              <a:t>3. </a:t>
            </a:r>
            <a:r>
              <a:rPr lang="en-US" sz="2200" dirty="0" err="1" smtClean="0">
                <a:latin typeface="Times New Roman" pitchFamily="18" charset="0"/>
                <a:cs typeface="Times New Roman" pitchFamily="18" charset="0"/>
              </a:rPr>
              <a:t>Phân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loại</a:t>
            </a:r>
            <a:r>
              <a:rPr lang="en-US" sz="2200" dirty="0" smtClean="0">
                <a:latin typeface="Times New Roman" pitchFamily="18" charset="0"/>
                <a:cs typeface="Times New Roman" pitchFamily="18" charset="0"/>
              </a:rPr>
              <a:t>: 2 </a:t>
            </a:r>
            <a:r>
              <a:rPr lang="en-US" sz="2200" dirty="0" err="1" smtClean="0">
                <a:latin typeface="Times New Roman" pitchFamily="18" charset="0"/>
                <a:cs typeface="Times New Roman" pitchFamily="18" charset="0"/>
              </a:rPr>
              <a:t>thể</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chính</a:t>
            </a:r>
            <a:endParaRPr lang="en-US" sz="2200" dirty="0" smtClean="0">
              <a:latin typeface="Times New Roman" pitchFamily="18" charset="0"/>
              <a:cs typeface="Times New Roman" pitchFamily="18" charset="0"/>
            </a:endParaRPr>
          </a:p>
          <a:p>
            <a:pPr marL="457200" indent="-457200">
              <a:buClrTx/>
              <a:buAutoNum type="alphaLcPeriod"/>
            </a:pPr>
            <a:r>
              <a:rPr lang="en-US" sz="2200" dirty="0" err="1">
                <a:latin typeface="Times New Roman" pitchFamily="18" charset="0"/>
                <a:cs typeface="Times New Roman" pitchFamily="18" charset="0"/>
              </a:rPr>
              <a:t>N</a:t>
            </a:r>
            <a:r>
              <a:rPr lang="en-US" sz="2200" dirty="0" err="1" smtClean="0">
                <a:latin typeface="Times New Roman" pitchFamily="18" charset="0"/>
                <a:cs typeface="Times New Roman" pitchFamily="18" charset="0"/>
              </a:rPr>
              <a:t>hồi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máu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não</a:t>
            </a:r>
            <a:r>
              <a:rPr lang="en-US" sz="2200" dirty="0" smtClean="0">
                <a:latin typeface="Times New Roman" pitchFamily="18" charset="0"/>
                <a:cs typeface="Times New Roman" pitchFamily="18" charset="0"/>
              </a:rPr>
              <a:t> (71%): </a:t>
            </a:r>
            <a:r>
              <a:rPr lang="en-US" sz="2200" dirty="0" err="1" smtClean="0">
                <a:latin typeface="Times New Roman" pitchFamily="18" charset="0"/>
                <a:cs typeface="Times New Roman" pitchFamily="18" charset="0"/>
              </a:rPr>
              <a:t>Thiếu</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máu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nhũn</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não</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máu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nghẽn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lấp</a:t>
            </a:r>
            <a:r>
              <a:rPr lang="en-US" sz="2200" dirty="0" smtClean="0">
                <a:latin typeface="Times New Roman" pitchFamily="18" charset="0"/>
                <a:cs typeface="Times New Roman" pitchFamily="18" charset="0"/>
              </a:rPr>
              <a:t>.</a:t>
            </a:r>
          </a:p>
          <a:p>
            <a:pPr marL="457200" indent="-457200">
              <a:buClrTx/>
              <a:buAutoNum type="alphaLcPeriod"/>
            </a:pPr>
            <a:r>
              <a:rPr lang="en-US" sz="2200" dirty="0" err="1" smtClean="0">
                <a:latin typeface="Times New Roman" pitchFamily="18" charset="0"/>
                <a:cs typeface="Times New Roman" pitchFamily="18" charset="0"/>
              </a:rPr>
              <a:t>Xuất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huyết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não</a:t>
            </a:r>
            <a:r>
              <a:rPr lang="en-US" sz="2200" dirty="0" smtClean="0">
                <a:latin typeface="Times New Roman" pitchFamily="18" charset="0"/>
                <a:cs typeface="Times New Roman" pitchFamily="18" charset="0"/>
              </a:rPr>
              <a:t> (26%): </a:t>
            </a:r>
          </a:p>
          <a:p>
            <a:pPr marL="0" indent="0">
              <a:buClrTx/>
              <a:buNone/>
            </a:pPr>
            <a:r>
              <a:rPr lang="vi-VN" sz="2200" dirty="0"/>
              <a:t>‒ </a:t>
            </a:r>
            <a:r>
              <a:rPr lang="vi-VN" sz="2200" dirty="0" smtClean="0"/>
              <a:t>Khi </a:t>
            </a:r>
            <a:r>
              <a:rPr lang="vi-VN" sz="2200" dirty="0"/>
              <a:t>máu thóat ra khỏi mạch vỡ vào nhu mô não gọi là xuất huyết nội não, vào khoang dưới nhện gọi là xuất huyết dưới nhện; </a:t>
            </a:r>
            <a:endParaRPr lang="en-US" sz="2200" dirty="0" smtClean="0"/>
          </a:p>
          <a:p>
            <a:pPr marL="0" indent="0">
              <a:buClrTx/>
              <a:buNone/>
            </a:pPr>
            <a:r>
              <a:rPr lang="vi-VN" sz="2200" dirty="0" smtClean="0"/>
              <a:t>‒ </a:t>
            </a:r>
            <a:r>
              <a:rPr lang="vi-VN" sz="2200" dirty="0"/>
              <a:t>Còn phối hợp hai loại trên gọi là xuất huyết não màng não</a:t>
            </a:r>
            <a:r>
              <a:rPr lang="vi-VN" sz="2200" dirty="0" smtClean="0"/>
              <a:t>.</a:t>
            </a:r>
            <a:endParaRPr lang="en-US" sz="2200" dirty="0" smtClean="0">
              <a:latin typeface="Times New Roman" pitchFamily="18" charset="0"/>
              <a:cs typeface="Times New Roman" pitchFamily="18" charset="0"/>
            </a:endParaRPr>
          </a:p>
        </p:txBody>
      </p:sp>
      <p:sp>
        <p:nvSpPr>
          <p:cNvPr id="6" name="Content Placeholder 2"/>
          <p:cNvSpPr txBox="1">
            <a:spLocks/>
          </p:cNvSpPr>
          <p:nvPr/>
        </p:nvSpPr>
        <p:spPr>
          <a:xfrm>
            <a:off x="381000" y="4423611"/>
            <a:ext cx="8458200" cy="2133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106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067800" cy="6629400"/>
          </a:xfrm>
        </p:spPr>
        <p:txBody>
          <a:bodyPr>
            <a:noAutofit/>
          </a:bodyPr>
          <a:lstStyle/>
          <a:p>
            <a:pPr marL="0" indent="0">
              <a:buClrTx/>
              <a:buNone/>
            </a:pPr>
            <a:r>
              <a:rPr lang="en-US" sz="2200" dirty="0" smtClean="0">
                <a:latin typeface="Times New Roman" pitchFamily="18" charset="0"/>
                <a:cs typeface="Times New Roman" pitchFamily="18" charset="0"/>
              </a:rPr>
              <a:t>2.2.2.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trị</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cụ</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thể</a:t>
            </a:r>
            <a:r>
              <a:rPr lang="en-US" sz="2200" dirty="0" smtClean="0">
                <a:latin typeface="Times New Roman" pitchFamily="18" charset="0"/>
                <a:cs typeface="Times New Roman" pitchFamily="18" charset="0"/>
              </a:rPr>
              <a:t>:</a:t>
            </a:r>
          </a:p>
          <a:p>
            <a:pPr>
              <a:buClrTx/>
              <a:buFontTx/>
              <a:buChar char="-"/>
            </a:pPr>
            <a:r>
              <a:rPr lang="en-US" sz="2200" dirty="0" err="1" smtClean="0">
                <a:latin typeface="Times New Roman" pitchFamily="18" charset="0"/>
                <a:cs typeface="Times New Roman" pitchFamily="18" charset="0"/>
              </a:rPr>
              <a:t>Tenofovir</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 Lamivudine + </a:t>
            </a:r>
            <a:r>
              <a:rPr lang="en-US" sz="2200" dirty="0" err="1">
                <a:latin typeface="Times New Roman" pitchFamily="18" charset="0"/>
                <a:cs typeface="Times New Roman" pitchFamily="18" charset="0"/>
              </a:rPr>
              <a:t>Adefovir</a:t>
            </a:r>
            <a:r>
              <a:rPr lang="en-US" sz="2200" dirty="0">
                <a:latin typeface="Times New Roman" pitchFamily="18" charset="0"/>
                <a:cs typeface="Times New Roman" pitchFamily="18" charset="0"/>
              </a:rPr>
              <a:t> + Peg–IFN</a:t>
            </a:r>
            <a:r>
              <a:rPr lang="el-GR" sz="2200" dirty="0">
                <a:latin typeface="Times New Roman" pitchFamily="18" charset="0"/>
                <a:cs typeface="Times New Roman" pitchFamily="18" charset="0"/>
              </a:rPr>
              <a:t>α, </a:t>
            </a:r>
            <a:r>
              <a:rPr lang="en-US" sz="2200" dirty="0">
                <a:latin typeface="Times New Roman" pitchFamily="18" charset="0"/>
                <a:cs typeface="Times New Roman" pitchFamily="18" charset="0"/>
              </a:rPr>
              <a:t>IFN</a:t>
            </a:r>
            <a:r>
              <a:rPr lang="el-GR" sz="2200" dirty="0" smtClean="0">
                <a:latin typeface="Times New Roman" pitchFamily="18" charset="0"/>
                <a:cs typeface="Times New Roman" pitchFamily="18" charset="0"/>
              </a:rPr>
              <a:t>α</a:t>
            </a:r>
            <a:r>
              <a:rPr lang="en-US" sz="2200" dirty="0" smtClean="0">
                <a:latin typeface="Times New Roman" pitchFamily="18" charset="0"/>
                <a:cs typeface="Times New Roman" pitchFamily="18" charset="0"/>
              </a:rPr>
              <a:t>.</a:t>
            </a:r>
          </a:p>
          <a:p>
            <a:pPr>
              <a:buClrTx/>
              <a:buFontTx/>
              <a:buChar char="-"/>
            </a:pPr>
            <a:endParaRPr lang="en-US" sz="2200" dirty="0">
              <a:latin typeface="Times New Roman" pitchFamily="18" charset="0"/>
              <a:cs typeface="Times New Roman" pitchFamily="18" charset="0"/>
            </a:endParaRPr>
          </a:p>
          <a:p>
            <a:pPr>
              <a:buClrTx/>
              <a:buFontTx/>
              <a:buChar char="-"/>
            </a:pPr>
            <a:endParaRPr lang="en-US" sz="2200" dirty="0" smtClean="0">
              <a:latin typeface="Times New Roman" pitchFamily="18" charset="0"/>
              <a:cs typeface="Times New Roman" pitchFamily="18" charset="0"/>
            </a:endParaRPr>
          </a:p>
          <a:p>
            <a:pPr>
              <a:buClrTx/>
              <a:buFontTx/>
              <a:buChar char="-"/>
            </a:pPr>
            <a:endParaRPr lang="en-US" sz="2200" dirty="0">
              <a:latin typeface="Times New Roman" pitchFamily="18" charset="0"/>
              <a:cs typeface="Times New Roman" pitchFamily="18" charset="0"/>
            </a:endParaRPr>
          </a:p>
          <a:p>
            <a:pPr>
              <a:buClrTx/>
              <a:buFontTx/>
              <a:buChar char="-"/>
            </a:pPr>
            <a:endParaRPr lang="en-US" sz="2200" dirty="0" smtClean="0">
              <a:latin typeface="Times New Roman" pitchFamily="18" charset="0"/>
              <a:cs typeface="Times New Roman" pitchFamily="18" charset="0"/>
            </a:endParaRPr>
          </a:p>
          <a:p>
            <a:pPr>
              <a:buClrTx/>
              <a:buFontTx/>
              <a:buChar char="-"/>
            </a:pPr>
            <a:endParaRPr lang="en-US" sz="2200" dirty="0">
              <a:latin typeface="Times New Roman" pitchFamily="18" charset="0"/>
              <a:cs typeface="Times New Roman" pitchFamily="18" charset="0"/>
            </a:endParaRPr>
          </a:p>
          <a:p>
            <a:pPr>
              <a:buClrTx/>
              <a:buFontTx/>
              <a:buChar char="-"/>
            </a:pPr>
            <a:endParaRPr lang="en-US" sz="2200" dirty="0" smtClean="0">
              <a:latin typeface="Times New Roman" pitchFamily="18" charset="0"/>
              <a:cs typeface="Times New Roman" pitchFamily="18" charset="0"/>
            </a:endParaRPr>
          </a:p>
          <a:p>
            <a:pPr>
              <a:buClrTx/>
              <a:buFontTx/>
              <a:buChar char="-"/>
            </a:pPr>
            <a:endParaRPr lang="en-US" sz="2200" dirty="0">
              <a:latin typeface="Times New Roman" pitchFamily="18" charset="0"/>
              <a:cs typeface="Times New Roman" pitchFamily="18" charset="0"/>
            </a:endParaRPr>
          </a:p>
          <a:p>
            <a:pPr>
              <a:buClrTx/>
              <a:buFontTx/>
              <a:buChar char="-"/>
            </a:pPr>
            <a:endParaRPr lang="en-US" sz="2200" dirty="0" smtClean="0">
              <a:latin typeface="Times New Roman" pitchFamily="18" charset="0"/>
              <a:cs typeface="Times New Roman" pitchFamily="18" charset="0"/>
            </a:endParaRPr>
          </a:p>
          <a:p>
            <a:pPr>
              <a:buClrTx/>
              <a:buFontTx/>
              <a:buChar char="-"/>
            </a:pPr>
            <a:endParaRPr lang="en-US" sz="2200" dirty="0">
              <a:latin typeface="Times New Roman" pitchFamily="18" charset="0"/>
              <a:cs typeface="Times New Roman" pitchFamily="18" charset="0"/>
            </a:endParaRPr>
          </a:p>
          <a:p>
            <a:pPr marL="0" indent="0">
              <a:buClrTx/>
              <a:buNone/>
            </a:pPr>
            <a:endParaRPr lang="en-US" sz="2200" dirty="0">
              <a:latin typeface="Times New Roman" pitchFamily="18" charset="0"/>
              <a:cs typeface="Times New Roman" pitchFamily="18" charset="0"/>
            </a:endParaRPr>
          </a:p>
          <a:p>
            <a:pPr marL="0" indent="0">
              <a:buClrTx/>
              <a:buNone/>
            </a:pPr>
            <a:r>
              <a:rPr lang="en-US" sz="2200" dirty="0" smtClean="0">
                <a:latin typeface="Times New Roman" pitchFamily="18" charset="0"/>
                <a:cs typeface="Times New Roman" pitchFamily="18" charset="0"/>
              </a:rPr>
              <a:t>2.2.3. </a:t>
            </a:r>
            <a:r>
              <a:rPr lang="en-US" sz="2200" dirty="0" err="1" smtClean="0">
                <a:latin typeface="Times New Roman" pitchFamily="18" charset="0"/>
                <a:cs typeface="Times New Roman" pitchFamily="18" charset="0"/>
              </a:rPr>
              <a:t>Dự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phòng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viêm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gan</a:t>
            </a:r>
            <a:r>
              <a:rPr lang="en-US" sz="2200" dirty="0" smtClean="0">
                <a:latin typeface="Times New Roman" pitchFamily="18" charset="0"/>
                <a:cs typeface="Times New Roman" pitchFamily="18" charset="0"/>
              </a:rPr>
              <a:t> B:</a:t>
            </a:r>
          </a:p>
          <a:p>
            <a:pPr marL="457200" indent="-457200">
              <a:buClrTx/>
              <a:buAutoNum type="alphaLcPeriod"/>
            </a:pPr>
            <a:r>
              <a:rPr lang="en-US" sz="2200" dirty="0" err="1" smtClean="0">
                <a:latin typeface="Times New Roman" pitchFamily="18" charset="0"/>
                <a:cs typeface="Times New Roman" pitchFamily="18" charset="0"/>
              </a:rPr>
              <a:t>Chủ</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động</a:t>
            </a:r>
            <a:r>
              <a:rPr lang="en-US" sz="2200" i="1" dirty="0" smtClean="0">
                <a:latin typeface="Times New Roman" pitchFamily="18" charset="0"/>
                <a:cs typeface="Times New Roman" pitchFamily="18" charset="0"/>
              </a:rPr>
              <a:t>: </a:t>
            </a:r>
          </a:p>
          <a:p>
            <a:pPr marL="0" indent="0">
              <a:buClrTx/>
              <a:buNone/>
            </a:pPr>
            <a:r>
              <a:rPr lang="vi-VN" sz="2200" dirty="0" smtClean="0"/>
              <a:t>‒ </a:t>
            </a:r>
            <a:r>
              <a:rPr lang="vi-VN" sz="2200" dirty="0"/>
              <a:t>Tiêm </a:t>
            </a:r>
            <a:r>
              <a:rPr lang="vi-VN" sz="2200" dirty="0" smtClean="0"/>
              <a:t>vắcxin </a:t>
            </a:r>
            <a:r>
              <a:rPr lang="vi-VN" sz="2200" dirty="0"/>
              <a:t>viêm gan </a:t>
            </a:r>
            <a:r>
              <a:rPr lang="vi-VN" sz="2200" dirty="0" smtClean="0"/>
              <a:t>virút </a:t>
            </a:r>
            <a:r>
              <a:rPr lang="vi-VN" sz="2200" dirty="0"/>
              <a:t>B cho tất cả trẻ </a:t>
            </a:r>
            <a:r>
              <a:rPr lang="vi-VN" sz="2200" dirty="0" smtClean="0"/>
              <a:t>em </a:t>
            </a:r>
            <a:r>
              <a:rPr lang="vi-VN" sz="2200" dirty="0"/>
              <a:t>24h sau sinh và các mũi tiếp theo lúc 2, 3 và 4 tháng tuổi theo chương trình tiêm chủng mở rộng. </a:t>
            </a:r>
            <a:endParaRPr lang="en-US" sz="2200" i="1"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1"/>
            <a:ext cx="252963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425" y="781988"/>
            <a:ext cx="2153191" cy="228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6164" b="15097"/>
          <a:stretch/>
        </p:blipFill>
        <p:spPr bwMode="auto">
          <a:xfrm>
            <a:off x="5267325" y="838201"/>
            <a:ext cx="34245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604" y="3276600"/>
            <a:ext cx="3917196" cy="180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066519"/>
            <a:ext cx="2819400" cy="216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654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067800" cy="6629400"/>
          </a:xfrm>
        </p:spPr>
        <p:txBody>
          <a:bodyPr>
            <a:noAutofit/>
          </a:bodyPr>
          <a:lstStyle/>
          <a:p>
            <a:pPr marL="0" indent="0">
              <a:buClrTx/>
              <a:buNone/>
            </a:pPr>
            <a:r>
              <a:rPr lang="en-US" sz="2200" dirty="0" smtClean="0">
                <a:latin typeface="Times New Roman" pitchFamily="18" charset="0"/>
                <a:cs typeface="Times New Roman" pitchFamily="18" charset="0"/>
              </a:rPr>
              <a:t>2.4. </a:t>
            </a:r>
            <a:r>
              <a:rPr lang="en-US" sz="2200" dirty="0" err="1" smtClean="0">
                <a:latin typeface="Times New Roman" pitchFamily="18" charset="0"/>
                <a:cs typeface="Times New Roman" pitchFamily="18" charset="0"/>
              </a:rPr>
              <a:t>Viêm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gan</a:t>
            </a:r>
            <a:r>
              <a:rPr lang="en-US" sz="2200" dirty="0" smtClean="0">
                <a:latin typeface="Times New Roman" pitchFamily="18" charset="0"/>
                <a:cs typeface="Times New Roman" pitchFamily="18" charset="0"/>
              </a:rPr>
              <a:t> C:</a:t>
            </a:r>
          </a:p>
          <a:p>
            <a:pPr marL="0" indent="0">
              <a:buClrTx/>
              <a:buNone/>
            </a:pPr>
            <a:r>
              <a:rPr lang="vi-VN" sz="2200" dirty="0"/>
              <a:t>‒ Điều trị đặc hiệu-Phác đồ chuẩn: Interferon (IFN) + Ribavirin. </a:t>
            </a:r>
            <a:endParaRPr lang="en-US" sz="2200" dirty="0" smtClean="0"/>
          </a:p>
          <a:p>
            <a:pPr marL="0" indent="0">
              <a:buClrTx/>
              <a:buNone/>
            </a:pPr>
            <a:r>
              <a:rPr lang="vi-VN" sz="2200" dirty="0" smtClean="0"/>
              <a:t>‒ </a:t>
            </a:r>
            <a:r>
              <a:rPr lang="vi-VN" sz="2200" dirty="0"/>
              <a:t>Hiện chưa có vaccin tiêm phòng viêm gan virus C</a:t>
            </a:r>
            <a:r>
              <a:rPr lang="vi-VN" sz="2200" dirty="0" smtClean="0"/>
              <a:t>.</a:t>
            </a:r>
            <a:endParaRPr lang="en-US" sz="2200" dirty="0" smtClean="0"/>
          </a:p>
          <a:p>
            <a:pPr marL="0" indent="0">
              <a:buClrTx/>
              <a:buNone/>
            </a:pPr>
            <a:endParaRPr lang="en-US" sz="2200" dirty="0">
              <a:latin typeface="Times New Roman" pitchFamily="18" charset="0"/>
              <a:cs typeface="Times New Roman" pitchFamily="18" charset="0"/>
            </a:endParaRPr>
          </a:p>
          <a:p>
            <a:pPr marL="0" indent="0">
              <a:buClrTx/>
              <a:buNone/>
            </a:pPr>
            <a:endParaRPr lang="en-US" sz="2200" dirty="0" smtClean="0">
              <a:latin typeface="Times New Roman" pitchFamily="18" charset="0"/>
              <a:cs typeface="Times New Roman" pitchFamily="18" charset="0"/>
            </a:endParaRPr>
          </a:p>
          <a:p>
            <a:pPr marL="0" indent="0">
              <a:buClrTx/>
              <a:buNone/>
            </a:pPr>
            <a:endParaRPr lang="en-US" sz="2200" dirty="0">
              <a:latin typeface="Times New Roman" pitchFamily="18" charset="0"/>
              <a:cs typeface="Times New Roman" pitchFamily="18" charset="0"/>
            </a:endParaRPr>
          </a:p>
          <a:p>
            <a:pPr marL="0" indent="0">
              <a:buClrTx/>
              <a:buNone/>
            </a:pPr>
            <a:endParaRPr lang="en-US" sz="2200" dirty="0" smtClean="0">
              <a:latin typeface="Times New Roman" pitchFamily="18" charset="0"/>
              <a:cs typeface="Times New Roman" pitchFamily="18" charset="0"/>
            </a:endParaRPr>
          </a:p>
          <a:p>
            <a:pPr marL="0" indent="0">
              <a:buClrTx/>
              <a:buNone/>
            </a:pPr>
            <a:endParaRPr lang="en-US" sz="2200" dirty="0">
              <a:latin typeface="Times New Roman" pitchFamily="18" charset="0"/>
              <a:cs typeface="Times New Roman" pitchFamily="18" charset="0"/>
            </a:endParaRPr>
          </a:p>
          <a:p>
            <a:pPr marL="0" indent="0">
              <a:buClrTx/>
              <a:buNone/>
            </a:pPr>
            <a:endParaRPr lang="en-US" sz="2200" dirty="0" smtClean="0">
              <a:latin typeface="Times New Roman" pitchFamily="18" charset="0"/>
              <a:cs typeface="Times New Roman" pitchFamily="18" charset="0"/>
            </a:endParaRPr>
          </a:p>
          <a:p>
            <a:pPr marL="0" indent="0">
              <a:buClrTx/>
              <a:buNone/>
            </a:pPr>
            <a:endParaRPr lang="en-US" sz="2200" dirty="0">
              <a:latin typeface="Times New Roman" pitchFamily="18" charset="0"/>
              <a:cs typeface="Times New Roman" pitchFamily="18" charset="0"/>
            </a:endParaRPr>
          </a:p>
          <a:p>
            <a:pPr marL="0" indent="0">
              <a:buClrTx/>
              <a:buNone/>
            </a:pPr>
            <a:endParaRPr lang="en-US" sz="2200" dirty="0" smtClean="0">
              <a:latin typeface="Times New Roman" pitchFamily="18" charset="0"/>
              <a:cs typeface="Times New Roman" pitchFamily="18" charset="0"/>
            </a:endParaRPr>
          </a:p>
          <a:p>
            <a:pPr marL="0" indent="0">
              <a:buClrTx/>
              <a:buNone/>
            </a:pPr>
            <a:endParaRPr lang="en-US" sz="2200" dirty="0" smtClean="0">
              <a:latin typeface="Times New Roman" pitchFamily="18" charset="0"/>
              <a:cs typeface="Times New Roman" pitchFamily="18" charset="0"/>
            </a:endParaRPr>
          </a:p>
          <a:p>
            <a:pPr marL="0" indent="0">
              <a:buClrTx/>
              <a:buNone/>
            </a:pPr>
            <a:r>
              <a:rPr lang="en-US" sz="2200" i="1" dirty="0" err="1" smtClean="0">
                <a:latin typeface="Times New Roman" pitchFamily="18" charset="0"/>
                <a:cs typeface="Times New Roman" pitchFamily="18" charset="0"/>
              </a:rPr>
              <a:t>Nguồn</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tham</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khảo</a:t>
            </a:r>
            <a:r>
              <a:rPr lang="en-US" sz="2200" i="1" dirty="0" smtClean="0">
                <a:latin typeface="Times New Roman" pitchFamily="18" charset="0"/>
                <a:cs typeface="Times New Roman" pitchFamily="18" charset="0"/>
              </a:rPr>
              <a:t>:</a:t>
            </a:r>
          </a:p>
          <a:p>
            <a:pPr marL="0" indent="0">
              <a:buClrTx/>
              <a:buNone/>
            </a:pPr>
            <a:r>
              <a:rPr lang="en-US" sz="2200" i="1" dirty="0">
                <a:latin typeface="Times New Roman" pitchFamily="18" charset="0"/>
                <a:cs typeface="Times New Roman" pitchFamily="18" charset="0"/>
                <a:hlinkClick r:id="rId2"/>
              </a:rPr>
              <a:t>http://</a:t>
            </a:r>
            <a:r>
              <a:rPr lang="en-US" sz="2200" i="1" dirty="0" smtClean="0">
                <a:latin typeface="Times New Roman" pitchFamily="18" charset="0"/>
                <a:cs typeface="Times New Roman" pitchFamily="18" charset="0"/>
                <a:hlinkClick r:id="rId2"/>
              </a:rPr>
              <a:t>www.buy-pharma.co/Generic-Copegus-Ribavirin-p-363.html</a:t>
            </a:r>
            <a:endParaRPr lang="en-US" sz="2200" i="1" dirty="0" smtClean="0">
              <a:latin typeface="Times New Roman" pitchFamily="18" charset="0"/>
              <a:cs typeface="Times New Roman" pitchFamily="18" charset="0"/>
            </a:endParaRPr>
          </a:p>
          <a:p>
            <a:pPr marL="0" indent="0">
              <a:buClrTx/>
              <a:buNone/>
            </a:pPr>
            <a:r>
              <a:rPr lang="en-US" sz="2200" i="1" dirty="0">
                <a:latin typeface="Times New Roman" pitchFamily="18" charset="0"/>
                <a:cs typeface="Times New Roman" pitchFamily="18" charset="0"/>
                <a:hlinkClick r:id="rId3"/>
              </a:rPr>
              <a:t>http://www.thuoc.net.vn</a:t>
            </a:r>
            <a:r>
              <a:rPr lang="en-US" sz="2200" i="1" dirty="0" smtClean="0">
                <a:latin typeface="Times New Roman" pitchFamily="18" charset="0"/>
                <a:cs typeface="Times New Roman" pitchFamily="18" charset="0"/>
                <a:hlinkClick r:id="rId3"/>
              </a:rPr>
              <a:t>/</a:t>
            </a:r>
            <a:endParaRPr lang="en-US" sz="2200" i="1" dirty="0" smtClean="0">
              <a:latin typeface="Times New Roman" pitchFamily="18" charset="0"/>
              <a:cs typeface="Times New Roman" pitchFamily="18" charset="0"/>
            </a:endParaRPr>
          </a:p>
          <a:p>
            <a:pPr marL="0" indent="0">
              <a:buClrTx/>
              <a:buNone/>
            </a:pPr>
            <a:endParaRPr lang="en-US" sz="2200" i="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701" y="1143000"/>
            <a:ext cx="4038834"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02376" y="3113419"/>
            <a:ext cx="2819400" cy="4616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rgbClr val="FF0000"/>
                </a:solidFill>
                <a:latin typeface="Times New Roman" pitchFamily="18" charset="0"/>
                <a:cs typeface="Times New Roman" pitchFamily="18" charset="0"/>
              </a:rPr>
              <a:t>2.890.000 VNĐ/</a:t>
            </a:r>
            <a:r>
              <a:rPr lang="en-US" sz="2400" b="1" dirty="0" err="1" smtClean="0">
                <a:solidFill>
                  <a:srgbClr val="FF0000"/>
                </a:solidFill>
                <a:latin typeface="Times New Roman" pitchFamily="18" charset="0"/>
                <a:cs typeface="Times New Roman" pitchFamily="18" charset="0"/>
              </a:rPr>
              <a:t>hộp</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5148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11781497" cy="6858000"/>
          </a:xfrm>
          <a:prstGeom prst="rect">
            <a:avLst/>
          </a:prstGeom>
        </p:spPr>
      </p:pic>
    </p:spTree>
    <p:extLst>
      <p:ext uri="{BB962C8B-B14F-4D97-AF65-F5344CB8AC3E}">
        <p14:creationId xmlns:p14="http://schemas.microsoft.com/office/powerpoint/2010/main" val="2225049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4220" y="36095"/>
            <a:ext cx="9059780" cy="6477000"/>
          </a:xfrm>
        </p:spPr>
        <p:txBody>
          <a:bodyPr>
            <a:normAutofit lnSpcReduction="10000"/>
          </a:bodyPr>
          <a:lstStyle/>
          <a:p>
            <a:pPr marL="0" indent="0">
              <a:buClrTx/>
              <a:buNone/>
            </a:pPr>
            <a:r>
              <a:rPr lang="en-US" sz="2200" dirty="0" smtClean="0">
                <a:latin typeface="Times New Roman" panose="02020603050405020304" pitchFamily="18" charset="0"/>
                <a:cs typeface="Times New Roman" panose="02020603050405020304" pitchFamily="18" charset="0"/>
              </a:rPr>
              <a:t>4. </a:t>
            </a:r>
            <a:r>
              <a:rPr lang="en-US" sz="2200" dirty="0" err="1" smtClean="0">
                <a:latin typeface="Times New Roman" panose="02020603050405020304" pitchFamily="18" charset="0"/>
                <a:cs typeface="Times New Roman" panose="02020603050405020304" pitchFamily="18" charset="0"/>
              </a:rPr>
              <a:t>Yếu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tố</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nguy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quỵ</a:t>
            </a:r>
            <a:r>
              <a:rPr lang="en-US" sz="2200" dirty="0" smtClean="0">
                <a:latin typeface="Times New Roman" panose="02020603050405020304" pitchFamily="18" charset="0"/>
                <a:cs typeface="Times New Roman" panose="02020603050405020304" pitchFamily="18" charset="0"/>
              </a:rPr>
              <a:t>:</a:t>
            </a:r>
          </a:p>
          <a:p>
            <a:pPr marL="0" indent="0">
              <a:buClrTx/>
              <a:buNone/>
            </a:pPr>
            <a:r>
              <a:rPr lang="vi-VN" sz="2200" dirty="0"/>
              <a:t>‒ Nguy cơ không thể can thiệp: </a:t>
            </a:r>
            <a:r>
              <a:rPr lang="vi-VN" sz="2200" dirty="0" smtClean="0"/>
              <a:t>Tuổi </a:t>
            </a:r>
            <a:r>
              <a:rPr lang="vi-VN" sz="2200" dirty="0"/>
              <a:t>(tăng &gt; 55</a:t>
            </a:r>
            <a:r>
              <a:rPr lang="vi-VN" sz="2200" dirty="0" smtClean="0"/>
              <a:t>)</a:t>
            </a:r>
            <a:r>
              <a:rPr lang="en-US" sz="2200" dirty="0" smtClean="0"/>
              <a:t>;</a:t>
            </a:r>
            <a:r>
              <a:rPr lang="vi-VN" sz="2200" dirty="0" smtClean="0"/>
              <a:t> Giới </a:t>
            </a:r>
            <a:r>
              <a:rPr lang="vi-VN" sz="2200" dirty="0"/>
              <a:t>(nam </a:t>
            </a:r>
            <a:r>
              <a:rPr lang="vi-VN" sz="2200" dirty="0" smtClean="0"/>
              <a:t>giới </a:t>
            </a:r>
            <a:r>
              <a:rPr lang="vi-VN" sz="2200" dirty="0"/>
              <a:t>tuổi </a:t>
            </a:r>
            <a:r>
              <a:rPr lang="vi-VN" sz="2200" dirty="0" smtClean="0"/>
              <a:t>&lt;65</a:t>
            </a:r>
            <a:r>
              <a:rPr lang="vi-VN" sz="2200" dirty="0"/>
              <a:t>; nữ </a:t>
            </a:r>
            <a:r>
              <a:rPr lang="vi-VN" sz="2200" dirty="0" smtClean="0"/>
              <a:t>&gt; </a:t>
            </a:r>
            <a:r>
              <a:rPr lang="vi-VN" sz="2200" dirty="0"/>
              <a:t>65</a:t>
            </a:r>
            <a:r>
              <a:rPr lang="vi-VN" sz="2200" dirty="0" smtClean="0"/>
              <a:t>)</a:t>
            </a:r>
            <a:r>
              <a:rPr lang="en-US" sz="2200" dirty="0" smtClean="0"/>
              <a:t>;</a:t>
            </a:r>
            <a:r>
              <a:rPr lang="vi-VN" sz="2200" dirty="0" smtClean="0"/>
              <a:t> Chủng </a:t>
            </a:r>
            <a:r>
              <a:rPr lang="vi-VN" sz="2200" dirty="0"/>
              <a:t>tộc (da đen </a:t>
            </a:r>
            <a:r>
              <a:rPr lang="vi-VN" sz="2200" dirty="0" smtClean="0"/>
              <a:t>&gt;2 </a:t>
            </a:r>
            <a:r>
              <a:rPr lang="vi-VN" sz="2200" dirty="0"/>
              <a:t>lần da trắng</a:t>
            </a:r>
            <a:r>
              <a:rPr lang="vi-VN" sz="2200" dirty="0" smtClean="0"/>
              <a:t>)</a:t>
            </a:r>
            <a:r>
              <a:rPr lang="en-US" sz="2200" dirty="0" smtClean="0"/>
              <a:t>;</a:t>
            </a:r>
            <a:r>
              <a:rPr lang="vi-VN" sz="2200" dirty="0" smtClean="0"/>
              <a:t> </a:t>
            </a:r>
            <a:r>
              <a:rPr lang="vi-VN" sz="2200" dirty="0"/>
              <a:t>Di truyền </a:t>
            </a:r>
            <a:endParaRPr lang="en-US" sz="2200" dirty="0" smtClean="0"/>
          </a:p>
          <a:p>
            <a:pPr marL="0" indent="0">
              <a:buClrTx/>
              <a:buNone/>
            </a:pPr>
            <a:r>
              <a:rPr lang="vi-VN" sz="2200" dirty="0" smtClean="0"/>
              <a:t>‒ </a:t>
            </a:r>
            <a:r>
              <a:rPr lang="vi-VN" sz="2200" dirty="0"/>
              <a:t>Nguy cơ có thể can thiệp: </a:t>
            </a:r>
            <a:endParaRPr lang="en-US" sz="2200" dirty="0" smtClean="0"/>
          </a:p>
          <a:p>
            <a:pPr marL="0" indent="0">
              <a:buClrTx/>
              <a:buNone/>
            </a:pPr>
            <a:r>
              <a:rPr lang="en-US" sz="2200" dirty="0"/>
              <a:t>	</a:t>
            </a:r>
            <a:r>
              <a:rPr lang="vi-VN" sz="2200" dirty="0" smtClean="0"/>
              <a:t>+ Tăng </a:t>
            </a:r>
            <a:r>
              <a:rPr lang="vi-VN" sz="2200" dirty="0"/>
              <a:t>huyết áp (63,5%,giảm 10mmHg – giảm nguy cơ 35-40</a:t>
            </a:r>
            <a:r>
              <a:rPr lang="vi-VN" sz="2200" dirty="0" smtClean="0"/>
              <a:t>%) </a:t>
            </a:r>
            <a:endParaRPr lang="en-US" sz="2200" dirty="0" smtClean="0"/>
          </a:p>
          <a:p>
            <a:pPr marL="0" indent="0">
              <a:buClrTx/>
              <a:buNone/>
            </a:pPr>
            <a:r>
              <a:rPr lang="en-US" sz="2200" dirty="0"/>
              <a:t>	</a:t>
            </a:r>
            <a:r>
              <a:rPr lang="vi-VN" sz="2200" dirty="0" smtClean="0"/>
              <a:t>+ </a:t>
            </a:r>
            <a:r>
              <a:rPr lang="vi-VN" sz="2200" dirty="0"/>
              <a:t>Hút thuốc lá (từ 10,4 đến 58,9% tùy theo từng </a:t>
            </a:r>
            <a:r>
              <a:rPr lang="vi-VN" sz="2200" dirty="0" smtClean="0"/>
              <a:t>nước) </a:t>
            </a:r>
            <a:endParaRPr lang="en-US" sz="2200" dirty="0" smtClean="0"/>
          </a:p>
          <a:p>
            <a:pPr marL="0" indent="0">
              <a:buClrTx/>
              <a:buNone/>
            </a:pPr>
            <a:r>
              <a:rPr lang="en-US" sz="2200" dirty="0"/>
              <a:t>	</a:t>
            </a:r>
            <a:r>
              <a:rPr lang="vi-VN" sz="2200" dirty="0" smtClean="0"/>
              <a:t>+ Cơn </a:t>
            </a:r>
            <a:r>
              <a:rPr lang="vi-VN" sz="2200" dirty="0"/>
              <a:t>TIA (5% sẽ xuất hiện strok thực sự sau 1 </a:t>
            </a:r>
            <a:r>
              <a:rPr lang="vi-VN" sz="2200" dirty="0" smtClean="0"/>
              <a:t>tháng) </a:t>
            </a:r>
            <a:endParaRPr lang="en-US" sz="2200" dirty="0" smtClean="0"/>
          </a:p>
          <a:p>
            <a:pPr marL="0" indent="0">
              <a:buClrTx/>
              <a:buNone/>
            </a:pPr>
            <a:r>
              <a:rPr lang="en-US" sz="2200" dirty="0"/>
              <a:t>	</a:t>
            </a:r>
            <a:r>
              <a:rPr lang="vi-VN" sz="2200" dirty="0" smtClean="0"/>
              <a:t>+ Thiếu </a:t>
            </a:r>
            <a:r>
              <a:rPr lang="vi-VN" sz="2200" dirty="0"/>
              <a:t>máu cơ tim (16,1%), bệnh van tim (3,4%), có tiền sử TBMN </a:t>
            </a:r>
            <a:endParaRPr lang="en-US" sz="2200" dirty="0" smtClean="0"/>
          </a:p>
          <a:p>
            <a:pPr marL="0" indent="0">
              <a:buClrTx/>
              <a:buNone/>
            </a:pPr>
            <a:r>
              <a:rPr lang="en-US" sz="2200" dirty="0"/>
              <a:t>	</a:t>
            </a:r>
            <a:r>
              <a:rPr lang="vi-VN" sz="2200" dirty="0" smtClean="0"/>
              <a:t>(</a:t>
            </a:r>
            <a:r>
              <a:rPr lang="vi-VN" sz="2200" dirty="0"/>
              <a:t>27,4%), đái tháo đường; bệnh tăng đông; đa hồng cầu</a:t>
            </a:r>
            <a:r>
              <a:rPr lang="vi-VN" sz="2200" dirty="0" smtClean="0"/>
              <a:t>…</a:t>
            </a:r>
            <a:endParaRPr lang="en-US" sz="2200" dirty="0" smtClean="0"/>
          </a:p>
          <a:p>
            <a:pPr marL="0" indent="0">
              <a:buClrTx/>
              <a:buNone/>
            </a:pPr>
            <a:r>
              <a:rPr lang="vi-VN" sz="2400" b="1" dirty="0"/>
              <a:t>I</a:t>
            </a:r>
            <a:r>
              <a:rPr lang="en-US" sz="2400" b="1" dirty="0">
                <a:latin typeface="Times New Roman" pitchFamily="18" charset="0"/>
                <a:cs typeface="Times New Roman" pitchFamily="18" charset="0"/>
              </a:rPr>
              <a:t>I</a:t>
            </a:r>
            <a:r>
              <a:rPr lang="vi-VN" sz="2400" b="1" dirty="0"/>
              <a:t>.</a:t>
            </a:r>
            <a:r>
              <a:rPr lang="en-US" sz="2400" b="1" dirty="0"/>
              <a:t> </a:t>
            </a:r>
            <a:r>
              <a:rPr lang="en-US" sz="2400" b="1" dirty="0" smtClean="0">
                <a:latin typeface="Times New Roman" pitchFamily="18" charset="0"/>
                <a:cs typeface="Times New Roman" pitchFamily="18" charset="0"/>
              </a:rPr>
              <a:t>CƠ CHẾ BỆNH SINH:</a:t>
            </a:r>
          </a:p>
          <a:p>
            <a:pPr marL="0" indent="0">
              <a:buClrTx/>
              <a:buNone/>
            </a:pPr>
            <a:r>
              <a:rPr lang="vi-VN" sz="2200" dirty="0"/>
              <a:t>‒ Tai biến mạch máu não là một bệnh xảy ra khi việc cung cấp máu lên một phần bộ não bị đột ngột ngừng trệ</a:t>
            </a:r>
            <a:r>
              <a:rPr lang="vi-VN" sz="2200" dirty="0" smtClean="0"/>
              <a:t>.</a:t>
            </a:r>
            <a:endParaRPr lang="en-US" sz="2200" dirty="0" smtClean="0"/>
          </a:p>
          <a:p>
            <a:pPr marL="0" indent="0">
              <a:buClrTx/>
              <a:buNone/>
            </a:pPr>
            <a:r>
              <a:rPr lang="vi-VN" sz="2200" dirty="0" smtClean="0"/>
              <a:t>‒ </a:t>
            </a:r>
            <a:r>
              <a:rPr lang="vi-VN" sz="2200" dirty="0"/>
              <a:t>Do các triệu chứng thần kinh trung ương biểu hiện nhanh sau vài phút, nên TBMN còn được gọi là đột quỵ não.(đột quỵ = ngay lập tức, đột ngột, không chuẩn bị...). </a:t>
            </a:r>
            <a:endParaRPr lang="en-US" sz="2200" dirty="0" smtClean="0"/>
          </a:p>
          <a:p>
            <a:pPr marL="0" indent="0">
              <a:buClrTx/>
              <a:buNone/>
            </a:pPr>
            <a:r>
              <a:rPr lang="vi-VN" sz="2200" dirty="0" smtClean="0"/>
              <a:t>‒ </a:t>
            </a:r>
            <a:r>
              <a:rPr lang="vi-VN" sz="2200" dirty="0"/>
              <a:t>Là bệnh của hệ thần kinh phổ biến nhất hiện nay, nó có tần suất xuất hiện là 1,5/1000 người/năm; tần suất này ở tuổi &gt;75 lên đến 10/1000 người/năm.</a:t>
            </a:r>
            <a:endParaRPr lang="en-US" sz="2200" dirty="0">
              <a:latin typeface="Times New Roman" panose="02020603050405020304" pitchFamily="18" charset="0"/>
              <a:cs typeface="Times New Roman" panose="02020603050405020304" pitchFamily="18" charset="0"/>
              <a:sym typeface="Symbol"/>
            </a:endParaRPr>
          </a:p>
          <a:p>
            <a:pPr marL="0" indent="0">
              <a:buClrTx/>
              <a:buNone/>
            </a:pP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315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76200"/>
            <a:ext cx="8915400" cy="6629400"/>
          </a:xfrm>
        </p:spPr>
        <p:txBody>
          <a:bodyPr>
            <a:normAutofit/>
          </a:bodyPr>
          <a:lstStyle/>
          <a:p>
            <a:pPr marL="457200" indent="-457200">
              <a:buClrTx/>
              <a:buAutoNum type="alphaLcPeriod"/>
            </a:pPr>
            <a:r>
              <a:rPr lang="en-US" sz="2200" dirty="0" err="1" smtClean="0">
                <a:latin typeface="Times New Roman" panose="02020603050405020304" pitchFamily="18" charset="0"/>
                <a:cs typeface="Times New Roman" panose="02020603050405020304" pitchFamily="18" charset="0"/>
              </a:rPr>
              <a:t>Cơ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tổn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thương</a:t>
            </a:r>
            <a:r>
              <a:rPr lang="en-US" sz="2200" dirty="0" smtClean="0">
                <a:latin typeface="Times New Roman" panose="02020603050405020304" pitchFamily="18" charset="0"/>
                <a:cs typeface="Times New Roman" panose="02020603050405020304" pitchFamily="18" charset="0"/>
              </a:rPr>
              <a:t> do </a:t>
            </a:r>
            <a:r>
              <a:rPr lang="en-US" sz="2200" dirty="0" err="1" smtClean="0">
                <a:latin typeface="Times New Roman" panose="02020603050405020304" pitchFamily="18" charset="0"/>
                <a:cs typeface="Times New Roman" panose="02020603050405020304" pitchFamily="18" charset="0"/>
              </a:rPr>
              <a:t>thiếu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máu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bộ</a:t>
            </a:r>
            <a:r>
              <a:rPr lang="en-US" sz="2200" dirty="0" smtClean="0">
                <a:latin typeface="Times New Roman" panose="02020603050405020304" pitchFamily="18" charset="0"/>
                <a:cs typeface="Times New Roman" panose="02020603050405020304" pitchFamily="18" charset="0"/>
              </a:rPr>
              <a:t>:</a:t>
            </a:r>
          </a:p>
          <a:p>
            <a:pPr marL="0" indent="0">
              <a:buClrTx/>
              <a:buNone/>
            </a:pPr>
            <a:r>
              <a:rPr lang="vi-VN" sz="2200" dirty="0"/>
              <a:t>‒ Vùng tranh tối tranh sáng: </a:t>
            </a:r>
            <a:endParaRPr lang="en-US" sz="2200" dirty="0" smtClean="0"/>
          </a:p>
          <a:p>
            <a:pPr marL="0" indent="0">
              <a:buClrTx/>
              <a:buNone/>
            </a:pPr>
            <a:r>
              <a:rPr lang="vi-VN" sz="2200" dirty="0" smtClean="0"/>
              <a:t>+ </a:t>
            </a:r>
            <a:r>
              <a:rPr lang="vi-VN" sz="2200" dirty="0"/>
              <a:t>Não chiếm 2% trọng lượng cơ thể, tuy nhiên nhu cầu chiếm 15% cung lượng tim, 20% O2 và 25% Glucose. </a:t>
            </a:r>
            <a:endParaRPr lang="en-US" sz="2200" dirty="0" smtClean="0"/>
          </a:p>
          <a:p>
            <a:pPr marL="0" indent="0">
              <a:buClrTx/>
              <a:buNone/>
            </a:pPr>
            <a:r>
              <a:rPr lang="vi-VN" sz="2200" dirty="0" smtClean="0"/>
              <a:t>+ </a:t>
            </a:r>
            <a:r>
              <a:rPr lang="vi-VN" sz="2200" dirty="0"/>
              <a:t>Ngưng toàn bộ tuần hoàn não trong 15 giây gây hôn mê và trong 5 phút gây tổn thương cấu trúc tế bào. </a:t>
            </a:r>
            <a:endParaRPr lang="en-US" sz="2200" dirty="0" smtClean="0"/>
          </a:p>
          <a:p>
            <a:pPr marL="0" indent="0">
              <a:buClrTx/>
              <a:buNone/>
            </a:pPr>
            <a:r>
              <a:rPr lang="vi-VN" sz="2200" dirty="0" smtClean="0"/>
              <a:t>+ </a:t>
            </a:r>
            <a:r>
              <a:rPr lang="vi-VN" sz="2200" dirty="0"/>
              <a:t>Đột quỵ thiếu máu não </a:t>
            </a:r>
            <a:r>
              <a:rPr lang="vi-VN" sz="2200" dirty="0" smtClean="0"/>
              <a:t>cấp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khi</a:t>
            </a:r>
            <a:r>
              <a:rPr lang="vi-VN" sz="2200" dirty="0" smtClean="0"/>
              <a:t> </a:t>
            </a:r>
            <a:r>
              <a:rPr lang="vi-VN" sz="2200" dirty="0"/>
              <a:t>lưu lượng máu đến não bị ngưng trệ hậu quả một vùng não bị thiếu </a:t>
            </a:r>
            <a:r>
              <a:rPr lang="vi-VN" sz="2200" dirty="0" smtClean="0"/>
              <a:t>máu</a:t>
            </a:r>
            <a:r>
              <a:rPr lang="en-US" sz="2200" dirty="0" smtClean="0"/>
              <a:t>.</a:t>
            </a:r>
            <a:r>
              <a:rPr lang="vi-VN" sz="2200" dirty="0" smtClean="0"/>
              <a:t> </a:t>
            </a:r>
            <a:endParaRPr lang="en-US" sz="2200" dirty="0" smtClean="0"/>
          </a:p>
          <a:p>
            <a:pPr marL="0" indent="0">
              <a:buClrTx/>
              <a:buNone/>
            </a:pPr>
            <a:r>
              <a:rPr lang="vi-VN" sz="2200" dirty="0" smtClean="0"/>
              <a:t>+ </a:t>
            </a:r>
            <a:r>
              <a:rPr lang="vi-VN" sz="2200" dirty="0"/>
              <a:t>Bình thường lưu lượng máu não (Cerebral blood flow): </a:t>
            </a:r>
            <a:r>
              <a:rPr lang="vi-VN" sz="2200" dirty="0" smtClean="0"/>
              <a:t>CBF~50ml/100gm/phút </a:t>
            </a:r>
            <a:r>
              <a:rPr lang="vi-VN" sz="2200" dirty="0"/>
              <a:t>và chết tế bào xảy ra khi </a:t>
            </a:r>
            <a:r>
              <a:rPr lang="vi-VN" sz="2200" dirty="0" smtClean="0"/>
              <a:t>CBF</a:t>
            </a:r>
            <a:r>
              <a:rPr lang="en-US" sz="2200" dirty="0" smtClean="0">
                <a:latin typeface="Times New Roman" pitchFamily="18" charset="0"/>
                <a:cs typeface="Times New Roman" pitchFamily="18" charset="0"/>
              </a:rPr>
              <a:t>&lt;10ml/100gm/</a:t>
            </a:r>
            <a:r>
              <a:rPr lang="en-US" sz="2200" dirty="0" err="1" smtClean="0">
                <a:latin typeface="Times New Roman" pitchFamily="18" charset="0"/>
                <a:cs typeface="Times New Roman" pitchFamily="18" charset="0"/>
              </a:rPr>
              <a:t>phút</a:t>
            </a:r>
            <a:r>
              <a:rPr lang="en-US" sz="2200" dirty="0" smtClean="0">
                <a:latin typeface="Times New Roman" pitchFamily="18" charset="0"/>
                <a:cs typeface="Times New Roman" pitchFamily="18" charset="0"/>
              </a:rPr>
              <a:t>.</a:t>
            </a:r>
          </a:p>
          <a:p>
            <a:pPr marL="0" indent="0">
              <a:buClrTx/>
              <a:buNone/>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máu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chia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vùng</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marL="0" indent="0">
              <a:buClrTx/>
              <a:buNone/>
            </a:pP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Vùng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CBF&lt;12ml&lt;100gm/</a:t>
            </a:r>
            <a:r>
              <a:rPr lang="en-US" sz="2200" dirty="0" err="1" smtClean="0">
                <a:latin typeface="Times New Roman" pitchFamily="18" charset="0"/>
                <a:cs typeface="Times New Roman" pitchFamily="18" charset="0"/>
              </a:rPr>
              <a:t>phút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nhanh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chóng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bị</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hoại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tử</a:t>
            </a:r>
            <a:r>
              <a:rPr lang="en-US" sz="2200" dirty="0" smtClean="0">
                <a:latin typeface="Times New Roman" pitchFamily="18" charset="0"/>
                <a:cs typeface="Times New Roman" pitchFamily="18" charset="0"/>
              </a:rPr>
              <a:t>.</a:t>
            </a:r>
          </a:p>
          <a:p>
            <a:pPr marL="0" indent="0">
              <a:buClrTx/>
              <a:buNone/>
            </a:pPr>
            <a:r>
              <a:rPr lang="vi-VN" sz="2200" dirty="0"/>
              <a:t>+ Và vùng bao quanh còn gọi vùng tranh tối tranh sáng (penumbra) có </a:t>
            </a:r>
            <a:r>
              <a:rPr lang="vi-VN" sz="2200" dirty="0" smtClean="0">
                <a:latin typeface="Times New Roman" pitchFamily="18" charset="0"/>
                <a:cs typeface="Times New Roman" pitchFamily="18" charset="0"/>
              </a:rPr>
              <a:t>CBF</a:t>
            </a:r>
            <a:r>
              <a:rPr lang="en-US" sz="2200" dirty="0">
                <a:latin typeface="Times New Roman" pitchFamily="18" charset="0"/>
                <a:cs typeface="Times New Roman" pitchFamily="18" charset="0"/>
              </a:rPr>
              <a:t>=</a:t>
            </a:r>
            <a:r>
              <a:rPr lang="vi-VN" sz="2200" dirty="0" smtClean="0">
                <a:latin typeface="Times New Roman" pitchFamily="18" charset="0"/>
                <a:cs typeface="Times New Roman" pitchFamily="18" charset="0"/>
              </a:rPr>
              <a:t>12-20ml/100gm/phút</a:t>
            </a:r>
            <a:r>
              <a:rPr lang="vi-VN" sz="2200" dirty="0"/>
              <a:t>, đây là vùng trung gian giữa lõi nhồi máu và vùng mô não được tưới máu bình thường. Tế bào vùng này có thể hồi phục nếu được tái tưới máu, mức độ tổn thương phụ thuộc vào thời gian còn được gọi"cửa sổ điều trị" đột quỵ thiếu máu.</a:t>
            </a:r>
            <a:endParaRPr lang="en-US" sz="2200" dirty="0">
              <a:cs typeface="Times New Roman" panose="02020603050405020304" pitchFamily="18" charset="0"/>
            </a:endParaRPr>
          </a:p>
          <a:p>
            <a:pPr marL="0" indent="0">
              <a:buClrTx/>
              <a:buNone/>
            </a:pPr>
            <a:endParaRPr lang="en-US" sz="2200" dirty="0" smtClean="0">
              <a:cs typeface="Times New Roman" panose="02020603050405020304" pitchFamily="18" charset="0"/>
            </a:endParaRPr>
          </a:p>
          <a:p>
            <a:pPr marL="0" indent="0">
              <a:buClrTx/>
              <a:buNone/>
            </a:pPr>
            <a:endParaRPr lang="en-US" sz="2200" dirty="0">
              <a:latin typeface="Times New Roman" panose="02020603050405020304" pitchFamily="18" charset="0"/>
              <a:cs typeface="Times New Roman" panose="02020603050405020304" pitchFamily="18" charset="0"/>
            </a:endParaRPr>
          </a:p>
          <a:p>
            <a:pPr marL="0" indent="0">
              <a:buClrTx/>
              <a:buNone/>
            </a:pPr>
            <a:endParaRPr lang="en-US" sz="2200" dirty="0" smtClean="0">
              <a:latin typeface="Times New Roman" panose="02020603050405020304" pitchFamily="18" charset="0"/>
              <a:cs typeface="Times New Roman" panose="02020603050405020304" pitchFamily="18" charset="0"/>
            </a:endParaRPr>
          </a:p>
          <a:p>
            <a:pPr marL="0" indent="0">
              <a:buClrTx/>
              <a:buNone/>
            </a:pPr>
            <a:endParaRPr lang="en-US" sz="1000" dirty="0">
              <a:latin typeface="Times New Roman" panose="02020603050405020304" pitchFamily="18" charset="0"/>
              <a:cs typeface="Times New Roman" panose="02020603050405020304" pitchFamily="18" charset="0"/>
            </a:endParaRPr>
          </a:p>
          <a:p>
            <a:pPr marL="0" indent="0">
              <a:buClrTx/>
              <a:buNone/>
            </a:pP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219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2189" y="76490"/>
            <a:ext cx="8919912" cy="6400800"/>
          </a:xfrm>
        </p:spPr>
        <p:txBody>
          <a:bodyPr>
            <a:noAutofit/>
          </a:bodyPr>
          <a:lstStyle/>
          <a:p>
            <a:pPr marL="457200" indent="-457200">
              <a:buClrTx/>
              <a:buFont typeface="+mj-lt"/>
              <a:buAutoNum type="alphaLcPeriod" startAt="2"/>
            </a:pPr>
            <a:r>
              <a:rPr lang="vi-VN" sz="2200" dirty="0"/>
              <a:t>Cơ chế chết tế bào thần kinh trong thiếu máu </a:t>
            </a:r>
            <a:r>
              <a:rPr lang="vi-VN" sz="2200" dirty="0" smtClean="0"/>
              <a:t>cục </a:t>
            </a:r>
            <a:r>
              <a:rPr lang="vi-VN" sz="2200" dirty="0"/>
              <a:t>bộ</a:t>
            </a:r>
            <a:r>
              <a:rPr lang="vi-VN" sz="2200" dirty="0" smtClean="0"/>
              <a:t>:</a:t>
            </a:r>
            <a:endParaRPr lang="en-US" sz="2200" dirty="0" smtClean="0"/>
          </a:p>
          <a:p>
            <a:pPr marL="0" indent="0">
              <a:buClrTx/>
              <a:buNone/>
            </a:pPr>
            <a:r>
              <a:rPr lang="vi-VN" sz="2200" dirty="0"/>
              <a:t>‒ Sự gián đoạn dòng máu chảy đến não lấy đi các chất cần cho chuyển hóa, đặc biệt oxy và glucose gây khử cực màng tế bào, dẫn đến sự tràn vào ion calci qua kênh calci và phóng thích các chất vận chuyển thần kinh như glutamat từ các đầu tận cùng thần kinh tiền synap. </a:t>
            </a:r>
            <a:endParaRPr lang="en-US" sz="2200" dirty="0" smtClean="0"/>
          </a:p>
          <a:p>
            <a:pPr marL="0" indent="0">
              <a:buClrTx/>
              <a:buNone/>
            </a:pPr>
            <a:r>
              <a:rPr lang="vi-VN" sz="2200" dirty="0" smtClean="0"/>
              <a:t>‒ </a:t>
            </a:r>
            <a:r>
              <a:rPr lang="vi-VN" sz="2200" dirty="0"/>
              <a:t>Glutamat kết gắn với các thụ thể trên màng thần kinh hậu synap làm hoạt hóa và tràn vào ion calci và natri. Quá trình này làm phát động một lọat phản ứng sinh hóa gây phù tế bào, tổn thương ty lạp thể, phát sinh các gốc oxy tự do, hoạt hóa protease, nuclease và các men khác. </a:t>
            </a:r>
            <a:endParaRPr lang="en-US" sz="2200" dirty="0" smtClean="0"/>
          </a:p>
          <a:p>
            <a:pPr marL="0" indent="0">
              <a:buClrTx/>
              <a:buNone/>
            </a:pPr>
            <a:r>
              <a:rPr lang="vi-VN" sz="2200" dirty="0" smtClean="0"/>
              <a:t>‒ </a:t>
            </a:r>
            <a:r>
              <a:rPr lang="vi-VN" sz="2200" dirty="0"/>
              <a:t>Ở vùng tranh tối tranh sáng cho phép tế bào sống sót kéo dài hơn, quá trình sinh hóa điều hòa tình trạng chết tế bào có sự đóng góp của các protein liên quan chương trình chết tế bào như protein nhóm 2Bcl và Caspases (tiền men của protease cysteine). Họat động của các protein này có thể dẫn đến chết tế bào theo chương trình khác biệt chết tế bào do hoại tử. </a:t>
            </a:r>
            <a:endParaRPr lang="en-US" sz="2200" dirty="0" smtClean="0"/>
          </a:p>
          <a:p>
            <a:pPr marL="0" indent="0">
              <a:buClrTx/>
              <a:buNone/>
            </a:pPr>
            <a:r>
              <a:rPr lang="vi-VN" sz="2200" dirty="0" smtClean="0"/>
              <a:t>‒ </a:t>
            </a:r>
            <a:r>
              <a:rPr lang="vi-VN" sz="2200" dirty="0"/>
              <a:t>Tùy thuộc vào mức độ trầm trọng và thời gian thiếu máu kéo dài, các tế bào thần kinh có thể chết nhanh chóng do họai tử hoặc chết từ từ, chết tế bào theo chương trình (apoptosis).</a:t>
            </a: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689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707990" cy="675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730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4379" y="22384"/>
            <a:ext cx="8839200" cy="6186309"/>
          </a:xfrm>
          <a:prstGeom prst="rect">
            <a:avLst/>
          </a:prstGeom>
        </p:spPr>
        <p:txBody>
          <a:bodyPr wrap="square">
            <a:spAutoFit/>
          </a:bodyPr>
          <a:lstStyle/>
          <a:p>
            <a:pPr marL="457200" indent="-457200">
              <a:buFont typeface="+mj-lt"/>
              <a:buAutoNum type="alphaLcPeriod" startAt="3"/>
            </a:pPr>
            <a:r>
              <a:rPr lang="vi-VN" sz="2200" dirty="0" smtClean="0"/>
              <a:t>Cơ </a:t>
            </a:r>
            <a:r>
              <a:rPr lang="vi-VN" sz="2200" dirty="0"/>
              <a:t>chế tổn thương do xuất huyết não</a:t>
            </a:r>
            <a:r>
              <a:rPr lang="vi-VN" sz="2200" dirty="0" smtClean="0"/>
              <a:t>:</a:t>
            </a:r>
            <a:endParaRPr lang="en-US" sz="2200" dirty="0" smtClean="0"/>
          </a:p>
          <a:p>
            <a:r>
              <a:rPr lang="vi-VN" sz="2200" dirty="0"/>
              <a:t>‒ Xuất huyết vào nhu mô não gây phù độc tế bào và phù mạch máu, tiếp theo là ảnh hưởng đáp ứng viêm nhiễm và các chất thoái hoá của máu. </a:t>
            </a:r>
            <a:endParaRPr lang="en-US" sz="2200" dirty="0" smtClean="0"/>
          </a:p>
          <a:p>
            <a:r>
              <a:rPr lang="vi-VN" sz="2200" dirty="0" smtClean="0"/>
              <a:t>‒ </a:t>
            </a:r>
            <a:r>
              <a:rPr lang="vi-VN" sz="2200" dirty="0"/>
              <a:t>Tăng áp lực nội xảy ra do hiệu ứng choáng chổ của khối máu tụ, phù xung quanh khối máu tụ, xuất huyết lan vào não thất và tràn dịch não thất. Hâu quả cuối cùng giảm tưới máu khu trú và thoát vị não. </a:t>
            </a:r>
            <a:endParaRPr lang="en-US" sz="2200" dirty="0" smtClean="0"/>
          </a:p>
          <a:p>
            <a:r>
              <a:rPr lang="vi-VN" sz="2200" dirty="0" smtClean="0"/>
              <a:t>‒ </a:t>
            </a:r>
            <a:r>
              <a:rPr lang="vi-VN" sz="2200" dirty="0"/>
              <a:t>Phù phát triển quanh khối máu tụ xảy ra sau xuất huyết, cao điểm trong vài ngày và giảm dần trong 2 tuần. ‒ Phù nặng kích thước có thể lớn hơn khối máu </a:t>
            </a:r>
            <a:r>
              <a:rPr lang="vi-VN" sz="2200" dirty="0" smtClean="0"/>
              <a:t>tụ</a:t>
            </a:r>
            <a:r>
              <a:rPr lang="en-US" sz="2200" dirty="0" smtClean="0"/>
              <a:t>.</a:t>
            </a:r>
          </a:p>
          <a:p>
            <a:pPr marL="457200" indent="-457200">
              <a:buFont typeface="+mj-lt"/>
              <a:buAutoNum type="alphaLcPeriod" startAt="4"/>
            </a:pPr>
            <a:r>
              <a:rPr lang="vi-VN" sz="2200" dirty="0"/>
              <a:t>Cơ chế thành lập phù não sau xuất huyết</a:t>
            </a:r>
            <a:r>
              <a:rPr lang="vi-VN" sz="2200" dirty="0" smtClean="0"/>
              <a:t>:</a:t>
            </a:r>
            <a:endParaRPr lang="en-US" sz="2200" dirty="0" smtClean="0"/>
          </a:p>
          <a:p>
            <a:r>
              <a:rPr lang="vi-VN" sz="2200" dirty="0"/>
              <a:t>‒ Áp lực thủy tỉnh (hydrostatic) và co cục máu trong vài giờ đầu gây phù chất trắng. Trong giờ đầu có thể không ảnh hưởng đến hàng rào máu não. </a:t>
            </a:r>
            <a:endParaRPr lang="en-US" sz="2200" dirty="0" smtClean="0"/>
          </a:p>
          <a:p>
            <a:r>
              <a:rPr lang="vi-VN" sz="2200" dirty="0" smtClean="0"/>
              <a:t>‒ </a:t>
            </a:r>
            <a:r>
              <a:rPr lang="vi-VN" sz="2200" dirty="0"/>
              <a:t>Sự họat hóa dòng thác đông máu và hình thành thrombin gây phù não do phá vỡ hàng rào máu não. </a:t>
            </a:r>
            <a:endParaRPr lang="en-US" sz="2200" dirty="0" smtClean="0"/>
          </a:p>
          <a:p>
            <a:r>
              <a:rPr lang="vi-VN" sz="2200" dirty="0" smtClean="0"/>
              <a:t>‒ </a:t>
            </a:r>
            <a:r>
              <a:rPr lang="vi-VN" sz="2200" dirty="0"/>
              <a:t>Phù do áp lực thủy tỉnh và co cục máu xảy ra rất sớm trong vài giờ đầu, phù do thrombin gây ra cao điểm 48 giờ sau xuất huyết. </a:t>
            </a:r>
            <a:endParaRPr lang="en-US" sz="2200" dirty="0" smtClean="0"/>
          </a:p>
          <a:p>
            <a:r>
              <a:rPr lang="vi-VN" sz="2200" dirty="0" smtClean="0"/>
              <a:t>‒ </a:t>
            </a:r>
            <a:r>
              <a:rPr lang="vi-VN" sz="2200" dirty="0"/>
              <a:t>Hủy hồng cầu và nhiễm độc hemoglobin xảy ra trễ từ 3-7 ngày</a:t>
            </a:r>
            <a:endParaRPr lang="en-US" sz="2200" dirty="0" smtClean="0">
              <a:latin typeface="Times New Roman" pitchFamily="18" charset="0"/>
              <a:cs typeface="Times New Roman" pitchFamily="18" charset="0"/>
            </a:endParaRPr>
          </a:p>
          <a:p>
            <a:endParaRPr lang="en-US" sz="2200" dirty="0" smtClean="0"/>
          </a:p>
        </p:txBody>
      </p:sp>
    </p:spTree>
    <p:extLst>
      <p:ext uri="{BB962C8B-B14F-4D97-AF65-F5344CB8AC3E}">
        <p14:creationId xmlns:p14="http://schemas.microsoft.com/office/powerpoint/2010/main" val="1231243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8915401" cy="6629400"/>
          </a:xfrm>
        </p:spPr>
        <p:txBody>
          <a:bodyPr>
            <a:noAutofit/>
          </a:bodyPr>
          <a:lstStyle/>
          <a:p>
            <a:pPr marL="0" indent="0">
              <a:buClrTx/>
              <a:buNone/>
            </a:pPr>
            <a:r>
              <a:rPr lang="en-US" sz="2200" b="1" dirty="0" smtClean="0">
                <a:latin typeface="Times New Roman" panose="02020603050405020304" pitchFamily="18" charset="0"/>
                <a:cs typeface="Times New Roman" panose="02020603050405020304" pitchFamily="18" charset="0"/>
              </a:rPr>
              <a:t>III. TRIỆU CHỨNG LÂM SÀNG:</a:t>
            </a:r>
            <a:endParaRPr lang="en-US" sz="2200" dirty="0" smtClean="0">
              <a:latin typeface="Times New Roman" panose="02020603050405020304" pitchFamily="18" charset="0"/>
              <a:cs typeface="Times New Roman" panose="02020603050405020304" pitchFamily="18" charset="0"/>
            </a:endParaRPr>
          </a:p>
          <a:p>
            <a:pPr marL="0" indent="0">
              <a:buClrTx/>
              <a:buNone/>
            </a:pPr>
            <a:r>
              <a:rPr lang="en-US" sz="2200" dirty="0" smtClean="0">
                <a:latin typeface="Times New Roman" panose="02020603050405020304" pitchFamily="18" charset="0"/>
                <a:cs typeface="Times New Roman" panose="02020603050405020304" pitchFamily="18" charset="0"/>
              </a:rPr>
              <a:t>1. </a:t>
            </a:r>
            <a:r>
              <a:rPr lang="en-US" sz="2200" dirty="0" err="1" smtClean="0">
                <a:latin typeface="Times New Roman" panose="02020603050405020304" pitchFamily="18" charset="0"/>
                <a:cs typeface="Times New Roman" panose="02020603050405020304" pitchFamily="18" charset="0"/>
              </a:rPr>
              <a:t>Thiếu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máu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não</a:t>
            </a:r>
            <a:r>
              <a:rPr lang="en-US" sz="2200" dirty="0" smtClean="0">
                <a:latin typeface="Times New Roman" panose="02020603050405020304" pitchFamily="18" charset="0"/>
                <a:cs typeface="Times New Roman" panose="02020603050405020304" pitchFamily="18" charset="0"/>
              </a:rPr>
              <a:t>:</a:t>
            </a:r>
          </a:p>
          <a:p>
            <a:pPr marL="0" indent="0">
              <a:buClrTx/>
              <a:buNone/>
            </a:pPr>
            <a:r>
              <a:rPr lang="en-US" sz="2200" dirty="0" smtClean="0">
                <a:latin typeface="Times New Roman" panose="02020603050405020304" pitchFamily="18" charset="0"/>
                <a:cs typeface="Times New Roman" panose="02020603050405020304" pitchFamily="18" charset="0"/>
              </a:rPr>
              <a:t>1.1. </a:t>
            </a:r>
            <a:r>
              <a:rPr lang="en-US" sz="2200" dirty="0" err="1" smtClean="0">
                <a:latin typeface="Times New Roman" panose="02020603050405020304" pitchFamily="18" charset="0"/>
                <a:cs typeface="Times New Roman" panose="02020603050405020304" pitchFamily="18" charset="0"/>
              </a:rPr>
              <a:t>Cơn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thiếu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máu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bộ</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thoáng</a:t>
            </a:r>
            <a:r>
              <a:rPr lang="en-US" sz="2200" dirty="0" smtClean="0">
                <a:latin typeface="Times New Roman" panose="02020603050405020304" pitchFamily="18" charset="0"/>
                <a:cs typeface="Times New Roman" panose="02020603050405020304" pitchFamily="18" charset="0"/>
              </a:rPr>
              <a:t> qua (TIA):</a:t>
            </a:r>
          </a:p>
          <a:p>
            <a:pPr marL="457200" indent="-457200">
              <a:buClrTx/>
              <a:buAutoNum type="alphaLcPeriod"/>
            </a:pPr>
            <a:r>
              <a:rPr lang="en-US" sz="2200" dirty="0" err="1" smtClean="0">
                <a:latin typeface="Times New Roman" panose="02020603050405020304" pitchFamily="18" charset="0"/>
                <a:cs typeface="Times New Roman" panose="02020603050405020304" pitchFamily="18" charset="0"/>
              </a:rPr>
              <a:t>Đặc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điểm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chung</a:t>
            </a:r>
            <a:r>
              <a:rPr lang="en-US" sz="2200" dirty="0" smtClean="0">
                <a:latin typeface="Times New Roman" panose="02020603050405020304" pitchFamily="18" charset="0"/>
                <a:cs typeface="Times New Roman" panose="02020603050405020304" pitchFamily="18" charset="0"/>
              </a:rPr>
              <a:t>:</a:t>
            </a:r>
          </a:p>
          <a:p>
            <a:pPr marL="0" indent="0">
              <a:buClrTx/>
              <a:buNone/>
            </a:pPr>
            <a:r>
              <a:rPr lang="en-US" sz="2200" dirty="0" smtClean="0"/>
              <a:t>- </a:t>
            </a:r>
            <a:r>
              <a:rPr lang="vi-VN" sz="2200" dirty="0" smtClean="0"/>
              <a:t>Các </a:t>
            </a:r>
            <a:r>
              <a:rPr lang="vi-VN" sz="2200" dirty="0"/>
              <a:t>triệu chứng bắt đầu đột ngột, </a:t>
            </a:r>
            <a:r>
              <a:rPr lang="vi-VN" sz="2200" dirty="0" smtClean="0"/>
              <a:t>trong </a:t>
            </a:r>
            <a:r>
              <a:rPr lang="vi-VN" sz="2200" dirty="0"/>
              <a:t>thời gian ngắn (vài phút </a:t>
            </a:r>
            <a:r>
              <a:rPr lang="en-US" sz="2200" dirty="0" err="1" smtClean="0">
                <a:latin typeface="Times New Roman" pitchFamily="18" charset="0"/>
                <a:cs typeface="Times New Roman" pitchFamily="18" charset="0"/>
              </a:rPr>
              <a:t>đến</a:t>
            </a:r>
            <a:r>
              <a:rPr lang="en-US" sz="2200" dirty="0" smtClean="0">
                <a:latin typeface="Times New Roman" pitchFamily="18" charset="0"/>
                <a:cs typeface="Times New Roman" pitchFamily="18" charset="0"/>
              </a:rPr>
              <a:t> &lt;24h </a:t>
            </a:r>
            <a:r>
              <a:rPr lang="vi-VN" sz="2200" dirty="0"/>
              <a:t>và sau đó biến mất hoàn toàn), chúng có thể lập lại với thời gian kéo dài hơn. </a:t>
            </a:r>
            <a:endParaRPr lang="en-US" sz="2200" dirty="0" smtClean="0"/>
          </a:p>
          <a:p>
            <a:pPr marL="0" indent="0">
              <a:buClrTx/>
              <a:buNone/>
            </a:pPr>
            <a:r>
              <a:rPr lang="en-US" sz="2200" dirty="0" smtClean="0"/>
              <a:t>-</a:t>
            </a:r>
            <a:r>
              <a:rPr lang="vi-VN" sz="2200" dirty="0" smtClean="0"/>
              <a:t> Triệu </a:t>
            </a:r>
            <a:r>
              <a:rPr lang="vi-VN" sz="2200" dirty="0"/>
              <a:t>chứng phụ thuộc vào vị trí, mức độ tắc nghẽn cũng như tuần hoàn bàng hệ, và thường chỉ xảy ra một bên cơ thể.</a:t>
            </a:r>
            <a:r>
              <a:rPr lang="vi-VN" sz="2200" dirty="0" smtClean="0"/>
              <a:t> </a:t>
            </a:r>
            <a:endParaRPr lang="en-US" sz="2200" dirty="0" smtClean="0"/>
          </a:p>
          <a:p>
            <a:pPr marL="457200" indent="-457200">
              <a:buClrTx/>
              <a:buFont typeface="+mj-lt"/>
              <a:buAutoNum type="alphaLcPeriod" startAt="2"/>
            </a:pPr>
            <a:r>
              <a:rPr lang="en-US" sz="2200" dirty="0" err="1" smtClean="0">
                <a:latin typeface="Times New Roman" pitchFamily="18" charset="0"/>
                <a:cs typeface="Times New Roman" pitchFamily="18" charset="0"/>
              </a:rPr>
              <a:t>Triệu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chứng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gợi</a:t>
            </a:r>
            <a:r>
              <a:rPr lang="en-US" sz="2200" dirty="0" smtClean="0">
                <a:latin typeface="Times New Roman" pitchFamily="18" charset="0"/>
                <a:cs typeface="Times New Roman" pitchFamily="18" charset="0"/>
              </a:rPr>
              <a:t> ý:</a:t>
            </a:r>
          </a:p>
          <a:p>
            <a:pPr marL="0" indent="0">
              <a:buClrTx/>
              <a:buNone/>
            </a:pPr>
            <a:r>
              <a:rPr lang="vi-VN" sz="2200" dirty="0"/>
              <a:t>‒ Cảm giác nặng hoặc yếu tay, chân </a:t>
            </a:r>
            <a:r>
              <a:rPr lang="vi-VN" sz="2200" dirty="0" smtClean="0"/>
              <a:t>(té </a:t>
            </a:r>
            <a:r>
              <a:rPr lang="vi-VN" sz="2200" dirty="0"/>
              <a:t>ngã, thay đổi dáng đi...) </a:t>
            </a:r>
            <a:endParaRPr lang="en-US" sz="2200" dirty="0" smtClean="0"/>
          </a:p>
          <a:p>
            <a:pPr marL="0" indent="0">
              <a:buClrTx/>
              <a:buNone/>
            </a:pPr>
            <a:r>
              <a:rPr lang="vi-VN" sz="2200" dirty="0" smtClean="0"/>
              <a:t>‒ </a:t>
            </a:r>
            <a:r>
              <a:rPr lang="vi-VN" sz="2200" dirty="0"/>
              <a:t>Mất đồng bộ phối hợp trong vận động. </a:t>
            </a:r>
            <a:endParaRPr lang="en-US" sz="2200" dirty="0" smtClean="0"/>
          </a:p>
          <a:p>
            <a:pPr marL="0" indent="0">
              <a:buClrTx/>
              <a:buNone/>
            </a:pPr>
            <a:r>
              <a:rPr lang="vi-VN" sz="2200" dirty="0" smtClean="0"/>
              <a:t>‒ </a:t>
            </a:r>
            <a:r>
              <a:rPr lang="vi-VN" sz="2200" dirty="0"/>
              <a:t>Thay đổi về cảm giác: tê rần, kiến bò... </a:t>
            </a:r>
            <a:endParaRPr lang="en-US" sz="2200" dirty="0" smtClean="0"/>
          </a:p>
          <a:p>
            <a:pPr marL="0" indent="0">
              <a:buClrTx/>
              <a:buNone/>
            </a:pPr>
            <a:r>
              <a:rPr lang="vi-VN" sz="2200" dirty="0" smtClean="0"/>
              <a:t>‒ </a:t>
            </a:r>
            <a:r>
              <a:rPr lang="vi-VN" sz="2200" dirty="0"/>
              <a:t>Rối loạn giọng nói: nói khó, lộn xộn, sai lệch, không nói được... </a:t>
            </a:r>
            <a:endParaRPr lang="en-US" sz="2200" dirty="0" smtClean="0"/>
          </a:p>
          <a:p>
            <a:pPr marL="0" indent="0">
              <a:buClrTx/>
              <a:buNone/>
            </a:pPr>
            <a:r>
              <a:rPr lang="vi-VN" sz="2200" dirty="0" smtClean="0"/>
              <a:t>‒ </a:t>
            </a:r>
            <a:r>
              <a:rPr lang="vi-VN" sz="2200" dirty="0"/>
              <a:t>Mất thăng bằng, chóng mặt (bản thân quay hoặc đồ vật xung quanh quay</a:t>
            </a:r>
            <a:r>
              <a:rPr lang="vi-VN" sz="2200" dirty="0" smtClean="0"/>
              <a:t>)...</a:t>
            </a:r>
            <a:endParaRPr lang="en-US" sz="2200" dirty="0" smtClean="0"/>
          </a:p>
          <a:p>
            <a:pPr marL="457200" indent="-457200">
              <a:buClrTx/>
              <a:buFont typeface="+mj-lt"/>
              <a:buAutoNum type="alphaLcPeriod" startAt="3"/>
            </a:pPr>
            <a:r>
              <a:rPr lang="en-US" sz="2200" dirty="0" err="1" smtClean="0">
                <a:latin typeface="Times New Roman" pitchFamily="18" charset="0"/>
                <a:cs typeface="Times New Roman" pitchFamily="18" charset="0"/>
              </a:rPr>
              <a:t>Triệu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chứng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điển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hình</a:t>
            </a:r>
            <a:r>
              <a:rPr lang="en-US" sz="2200" dirty="0" smtClean="0">
                <a:latin typeface="Times New Roman" pitchFamily="18" charset="0"/>
                <a:cs typeface="Times New Roman" pitchFamily="18" charset="0"/>
              </a:rPr>
              <a:t>:</a:t>
            </a:r>
            <a:r>
              <a:rPr lang="vi-VN" sz="2200" dirty="0" smtClean="0"/>
              <a:t>Thay </a:t>
            </a:r>
            <a:r>
              <a:rPr lang="vi-VN" sz="2200" dirty="0"/>
              <a:t>đổi đơn thuần về ý </a:t>
            </a:r>
            <a:r>
              <a:rPr lang="vi-VN" sz="2200" dirty="0" smtClean="0"/>
              <a:t>thức</a:t>
            </a:r>
            <a:r>
              <a:rPr lang="en-US" sz="2200" dirty="0" smtClean="0"/>
              <a:t>;</a:t>
            </a:r>
            <a:r>
              <a:rPr lang="vi-VN" sz="2200" dirty="0" smtClean="0"/>
              <a:t> Cơn </a:t>
            </a:r>
            <a:r>
              <a:rPr lang="vi-VN" sz="2200" dirty="0"/>
              <a:t>choáng, ngất </a:t>
            </a:r>
            <a:r>
              <a:rPr lang="vi-VN" sz="2200" dirty="0" smtClean="0"/>
              <a:t>xỉu</a:t>
            </a:r>
            <a:r>
              <a:rPr lang="en-US" sz="2200" dirty="0" smtClean="0"/>
              <a:t>;</a:t>
            </a:r>
            <a:r>
              <a:rPr lang="vi-VN" sz="2200" dirty="0" smtClean="0"/>
              <a:t> </a:t>
            </a:r>
            <a:r>
              <a:rPr lang="vi-VN" sz="2200" dirty="0"/>
              <a:t>Bần thần, nhức đầu </a:t>
            </a:r>
            <a:r>
              <a:rPr lang="vi-VN" sz="2200" dirty="0" smtClean="0"/>
              <a:t>nhẹ</a:t>
            </a:r>
            <a:r>
              <a:rPr lang="en-US" sz="2200" dirty="0" smtClean="0"/>
              <a:t>;</a:t>
            </a:r>
            <a:r>
              <a:rPr lang="vi-VN" sz="2200" dirty="0" smtClean="0"/>
              <a:t> </a:t>
            </a:r>
            <a:r>
              <a:rPr lang="vi-VN" sz="2200" dirty="0"/>
              <a:t>Quên thoáng </a:t>
            </a:r>
            <a:r>
              <a:rPr lang="vi-VN" sz="2200" dirty="0" smtClean="0"/>
              <a:t>qua</a:t>
            </a:r>
            <a:r>
              <a:rPr lang="en-US" sz="2200" dirty="0" smtClean="0"/>
              <a:t>; </a:t>
            </a:r>
            <a:r>
              <a:rPr lang="vi-VN" sz="2200" dirty="0" smtClean="0"/>
              <a:t>Nôn</a:t>
            </a:r>
            <a:r>
              <a:rPr lang="vi-VN" sz="2200" dirty="0"/>
              <a:t>, buồn </a:t>
            </a:r>
            <a:r>
              <a:rPr lang="vi-VN" sz="2200" dirty="0" smtClean="0"/>
              <a:t>nôn</a:t>
            </a:r>
            <a:r>
              <a:rPr lang="en-US" sz="2200" dirty="0" smtClean="0"/>
              <a:t>;</a:t>
            </a:r>
            <a:r>
              <a:rPr lang="vi-VN" sz="2200" dirty="0" smtClean="0"/>
              <a:t> </a:t>
            </a:r>
            <a:r>
              <a:rPr lang="vi-VN" sz="2200" dirty="0"/>
              <a:t>Co </a:t>
            </a:r>
            <a:r>
              <a:rPr lang="vi-VN" sz="2200" dirty="0" smtClean="0"/>
              <a:t>giật</a:t>
            </a:r>
            <a:r>
              <a:rPr lang="en-US" sz="2200" dirty="0"/>
              <a:t>;</a:t>
            </a:r>
            <a:r>
              <a:rPr lang="vi-VN" sz="2200" dirty="0" smtClean="0"/>
              <a:t> </a:t>
            </a:r>
            <a:r>
              <a:rPr lang="vi-VN" sz="2200" dirty="0"/>
              <a:t>Liệt </a:t>
            </a:r>
            <a:r>
              <a:rPr lang="vi-VN" sz="2200" dirty="0" smtClean="0"/>
              <a:t>mặt</a:t>
            </a:r>
            <a:r>
              <a:rPr lang="en-US" sz="2200" dirty="0"/>
              <a:t>;</a:t>
            </a:r>
            <a:r>
              <a:rPr lang="vi-VN" sz="2200" dirty="0" smtClean="0"/>
              <a:t> </a:t>
            </a:r>
            <a:r>
              <a:rPr lang="vi-VN" sz="2200" dirty="0"/>
              <a:t>Đau ở mắt...</a:t>
            </a:r>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67130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199" y="0"/>
            <a:ext cx="9067801" cy="6553200"/>
          </a:xfrm>
        </p:spPr>
        <p:txBody>
          <a:bodyPr>
            <a:noAutofit/>
          </a:bodyPr>
          <a:lstStyle/>
          <a:p>
            <a:pPr marL="457200" indent="-457200">
              <a:buClrTx/>
              <a:buFont typeface="+mj-lt"/>
              <a:buAutoNum type="alphaLcPeriod" startAt="4"/>
            </a:pPr>
            <a:r>
              <a:rPr lang="en-US" sz="2200" dirty="0" err="1" smtClean="0">
                <a:latin typeface="Times New Roman" pitchFamily="18" charset="0"/>
                <a:cs typeface="Times New Roman" pitchFamily="18" charset="0"/>
              </a:rPr>
              <a:t>Triệu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chứng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điển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hình</a:t>
            </a:r>
            <a:r>
              <a:rPr lang="en-US" sz="2200" dirty="0" smtClean="0">
                <a:latin typeface="Times New Roman" pitchFamily="18" charset="0"/>
                <a:cs typeface="Times New Roman" pitchFamily="18" charset="0"/>
              </a:rPr>
              <a:t>:</a:t>
            </a:r>
          </a:p>
          <a:p>
            <a:pPr marL="0" indent="0">
              <a:buClrTx/>
              <a:buNone/>
            </a:pPr>
            <a:r>
              <a:rPr lang="vi-VN" sz="2200" dirty="0"/>
              <a:t>‒ Đa số thường là</a:t>
            </a:r>
            <a:r>
              <a:rPr lang="vi-VN" sz="2200" dirty="0" smtClean="0"/>
              <a:t>: </a:t>
            </a:r>
            <a:r>
              <a:rPr lang="vi-VN" sz="2200" dirty="0"/>
              <a:t>mất tạm thời thị giác (điển hình là chứng thoáng mù</a:t>
            </a:r>
            <a:r>
              <a:rPr lang="vi-VN" sz="2200" dirty="0" smtClean="0"/>
              <a:t>); </a:t>
            </a:r>
            <a:r>
              <a:rPr lang="vi-VN" sz="2200" dirty="0"/>
              <a:t>khó khăn khi nói (mất khả năng ngôn ngữ); </a:t>
            </a:r>
            <a:r>
              <a:rPr lang="vi-VN" sz="2200" dirty="0" smtClean="0"/>
              <a:t>yếu </a:t>
            </a:r>
            <a:r>
              <a:rPr lang="vi-VN" sz="2200" dirty="0"/>
              <a:t>một bên thân (liệt nhẹ một bên người</a:t>
            </a:r>
            <a:r>
              <a:rPr lang="vi-VN" sz="2200" dirty="0" smtClean="0"/>
              <a:t>); </a:t>
            </a:r>
            <a:r>
              <a:rPr lang="vi-VN" sz="2200" dirty="0"/>
              <a:t>tê cóng hay dị cảm, thường trên một bên của thân thể. </a:t>
            </a:r>
            <a:endParaRPr lang="en-US" sz="2200" dirty="0" smtClean="0"/>
          </a:p>
          <a:p>
            <a:pPr marL="0" indent="0">
              <a:buClrTx/>
              <a:buNone/>
            </a:pPr>
            <a:r>
              <a:rPr lang="vi-VN" sz="2200" dirty="0" smtClean="0"/>
              <a:t>‒ </a:t>
            </a:r>
            <a:r>
              <a:rPr lang="vi-VN" sz="2200" dirty="0"/>
              <a:t>Khi suy giảm ý thức khác thường, hoặc nếu dài hơn 24 giờ, được phân loại như một tai biến mạch não, hay đột quỵ thực </a:t>
            </a:r>
            <a:r>
              <a:rPr lang="vi-VN" sz="2200" dirty="0" smtClean="0"/>
              <a:t>thụ.</a:t>
            </a:r>
            <a:endParaRPr lang="en-US" sz="2200" dirty="0" smtClean="0"/>
          </a:p>
          <a:p>
            <a:pPr marL="0" indent="0">
              <a:buClrTx/>
              <a:buNone/>
            </a:pPr>
            <a:r>
              <a:rPr lang="en-US" sz="2200" dirty="0" smtClean="0">
                <a:latin typeface="Times New Roman" pitchFamily="18" charset="0"/>
                <a:cs typeface="Times New Roman" pitchFamily="18" charset="0"/>
              </a:rPr>
              <a:t>1.2. </a:t>
            </a:r>
            <a:r>
              <a:rPr lang="en-US" sz="2200" dirty="0" err="1" smtClean="0">
                <a:latin typeface="Times New Roman" pitchFamily="18" charset="0"/>
                <a:cs typeface="Times New Roman" pitchFamily="18" charset="0"/>
              </a:rPr>
              <a:t>Nhồi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máu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não</a:t>
            </a:r>
            <a:r>
              <a:rPr lang="en-US" sz="2200" dirty="0" smtClean="0">
                <a:latin typeface="Times New Roman" pitchFamily="18" charset="0"/>
                <a:cs typeface="Times New Roman" pitchFamily="18" charset="0"/>
              </a:rPr>
              <a:t>: </a:t>
            </a:r>
            <a:r>
              <a:rPr lang="vi-VN" sz="2200" dirty="0" smtClean="0"/>
              <a:t>Biểu </a:t>
            </a:r>
            <a:r>
              <a:rPr lang="vi-VN" sz="2200" dirty="0"/>
              <a:t>hiện lâm </a:t>
            </a:r>
            <a:r>
              <a:rPr lang="vi-VN" sz="2200" dirty="0" smtClean="0"/>
              <a:t>sàng</a:t>
            </a:r>
            <a:r>
              <a:rPr lang="en-US" sz="2200" dirty="0" smtClean="0"/>
              <a:t>:</a:t>
            </a:r>
            <a:r>
              <a:rPr lang="vi-VN" sz="2200" dirty="0" smtClean="0"/>
              <a:t> </a:t>
            </a:r>
            <a:endParaRPr lang="en-US" sz="2200" dirty="0" smtClean="0"/>
          </a:p>
          <a:p>
            <a:pPr marL="0" indent="0">
              <a:buClrTx/>
              <a:buNone/>
            </a:pPr>
            <a:r>
              <a:rPr lang="vi-VN" sz="2200" dirty="0" smtClean="0"/>
              <a:t>‒ </a:t>
            </a:r>
            <a:r>
              <a:rPr lang="vi-VN" sz="2200" dirty="0"/>
              <a:t>Do tắc </a:t>
            </a:r>
            <a:r>
              <a:rPr lang="vi-VN" sz="2200" dirty="0" smtClean="0"/>
              <a:t>mạch</a:t>
            </a:r>
            <a:r>
              <a:rPr lang="en-US" sz="2200" dirty="0" smtClean="0"/>
              <a:t>,</a:t>
            </a:r>
            <a:r>
              <a:rPr lang="vi-VN" sz="2200" dirty="0" smtClean="0"/>
              <a:t> </a:t>
            </a:r>
            <a:r>
              <a:rPr lang="vi-VN" sz="2200" dirty="0"/>
              <a:t>vỡ mạch khó có thể phân biệt, </a:t>
            </a:r>
            <a:r>
              <a:rPr lang="en-US" sz="2200" dirty="0">
                <a:latin typeface="Times New Roman" pitchFamily="18" charset="0"/>
                <a:cs typeface="Times New Roman" pitchFamily="18" charset="0"/>
              </a:rPr>
              <a:t>đ</a:t>
            </a:r>
            <a:r>
              <a:rPr lang="vi-VN" sz="2200" dirty="0" smtClean="0"/>
              <a:t>ể </a:t>
            </a:r>
            <a:r>
              <a:rPr lang="vi-VN" sz="2200" dirty="0"/>
              <a:t>chẩn đoán nguyên nhân phải dựa </a:t>
            </a:r>
            <a:r>
              <a:rPr lang="vi-VN" sz="2200" dirty="0" smtClean="0"/>
              <a:t>vào </a:t>
            </a:r>
            <a:r>
              <a:rPr lang="vi-VN" sz="2200" dirty="0"/>
              <a:t>yếu tố tiền căn, </a:t>
            </a:r>
            <a:r>
              <a:rPr lang="vi-VN" sz="2200" dirty="0" smtClean="0"/>
              <a:t>bệnh </a:t>
            </a:r>
            <a:r>
              <a:rPr lang="vi-VN" sz="2200" dirty="0"/>
              <a:t>và xét nghiệm cận lâm sàng (MRI, CT scan). </a:t>
            </a:r>
            <a:endParaRPr lang="en-US" sz="2200" dirty="0" smtClean="0"/>
          </a:p>
          <a:p>
            <a:pPr marL="0" indent="0">
              <a:buClrTx/>
              <a:buNone/>
            </a:pPr>
            <a:r>
              <a:rPr lang="vi-VN" sz="2200" dirty="0" smtClean="0"/>
              <a:t>‒ </a:t>
            </a:r>
            <a:r>
              <a:rPr lang="vi-VN" sz="2200" dirty="0"/>
              <a:t>Trong trường hợp điển hình, các triệu chứng xuất hiện đột ngột, tiến triển chỉ trong vài giờ (hoặc vài ngày). </a:t>
            </a:r>
            <a:endParaRPr lang="en-US" sz="2200" dirty="0" smtClean="0"/>
          </a:p>
          <a:p>
            <a:pPr marL="0" indent="0">
              <a:buClrTx/>
              <a:buNone/>
            </a:pPr>
            <a:r>
              <a:rPr lang="vi-VN" sz="2200" dirty="0" smtClean="0"/>
              <a:t>‒ </a:t>
            </a:r>
            <a:r>
              <a:rPr lang="vi-VN" sz="2200" dirty="0"/>
              <a:t>Trên lý thuyết, các triệu chứng thần kinh khu trú tương ứng với khu vực tưới máu của động mạch bị tổn </a:t>
            </a:r>
            <a:r>
              <a:rPr lang="vi-VN" sz="2200" dirty="0" smtClean="0"/>
              <a:t>thương</a:t>
            </a:r>
            <a:r>
              <a:rPr lang="en-US" sz="2200" dirty="0" smtClean="0"/>
              <a:t>. </a:t>
            </a:r>
            <a:r>
              <a:rPr lang="vi-VN" sz="2200" dirty="0" smtClean="0"/>
              <a:t>Thực </a:t>
            </a:r>
            <a:r>
              <a:rPr lang="vi-VN" sz="2200" dirty="0"/>
              <a:t>tế do các động mạch thông nối với nhau, nên có sự cấp máu bù bởi các động mạch còn nguyên, thường làm nhòe các triệu chứng. </a:t>
            </a:r>
            <a:endParaRPr lang="en-US" sz="2200" dirty="0" smtClean="0"/>
          </a:p>
          <a:p>
            <a:pPr marL="0" indent="0">
              <a:buClrTx/>
              <a:buNone/>
            </a:pPr>
            <a:r>
              <a:rPr lang="vi-VN" sz="2200" dirty="0" smtClean="0"/>
              <a:t>‒ </a:t>
            </a:r>
            <a:r>
              <a:rPr lang="vi-VN" sz="2200" dirty="0"/>
              <a:t>Tổn thương trong bán cầu đại não (50%) hay gặp</a:t>
            </a:r>
            <a:r>
              <a:rPr lang="vi-VN" sz="2200" dirty="0" smtClean="0"/>
              <a:t>: </a:t>
            </a:r>
            <a:r>
              <a:rPr lang="vi-VN" sz="2200" dirty="0"/>
              <a:t>Liệt đối bên, khởi đầu là liệt mềm, dần dần diễn tiến đến liệt cứng; </a:t>
            </a:r>
            <a:r>
              <a:rPr lang="vi-VN" sz="2200" dirty="0" smtClean="0"/>
              <a:t>Giảm </a:t>
            </a:r>
            <a:r>
              <a:rPr lang="vi-VN" sz="2200" dirty="0"/>
              <a:t>cảm giác đối bên; </a:t>
            </a:r>
            <a:r>
              <a:rPr lang="vi-VN" sz="2200" dirty="0" smtClean="0"/>
              <a:t>Giảm </a:t>
            </a:r>
            <a:r>
              <a:rPr lang="vi-VN" sz="2200" dirty="0"/>
              <a:t>thị lực cùng bên</a:t>
            </a:r>
            <a:r>
              <a:rPr lang="vi-VN" sz="2200" dirty="0" smtClean="0"/>
              <a:t>; </a:t>
            </a:r>
            <a:r>
              <a:rPr lang="vi-VN" sz="2200" dirty="0"/>
              <a:t>Nói khó. </a:t>
            </a:r>
            <a:endParaRPr lang="en-US" sz="2200" dirty="0"/>
          </a:p>
        </p:txBody>
      </p:sp>
    </p:spTree>
    <p:extLst>
      <p:ext uri="{BB962C8B-B14F-4D97-AF65-F5344CB8AC3E}">
        <p14:creationId xmlns:p14="http://schemas.microsoft.com/office/powerpoint/2010/main" val="18671307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1212</TotalTime>
  <Words>3476</Words>
  <Application>Microsoft Office PowerPoint</Application>
  <PresentationFormat>On-screen Show (4:3)</PresentationFormat>
  <Paragraphs>194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Equity</vt:lpstr>
      <vt:lpstr>TAI BIẾN MẠCH NÃO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BỆNH TAI – MŨI – HỌNG</dc:title>
  <dc:creator>pc</dc:creator>
  <cp:lastModifiedBy>asus</cp:lastModifiedBy>
  <cp:revision>113</cp:revision>
  <dcterms:created xsi:type="dcterms:W3CDTF">2017-01-14T12:06:20Z</dcterms:created>
  <dcterms:modified xsi:type="dcterms:W3CDTF">2017-03-25T06:23:11Z</dcterms:modified>
</cp:coreProperties>
</file>