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0" r:id="rId11"/>
    <p:sldId id="272" r:id="rId12"/>
    <p:sldId id="273" r:id="rId13"/>
    <p:sldId id="274" r:id="rId14"/>
    <p:sldId id="269" r:id="rId15"/>
    <p:sldId id="27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9" autoAdjust="0"/>
  </p:normalViewPr>
  <p:slideViewPr>
    <p:cSldViewPr>
      <p:cViewPr>
        <p:scale>
          <a:sx n="53" d="100"/>
          <a:sy n="53" d="100"/>
        </p:scale>
        <p:origin x="-9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18377DF-71DC-43FD-9AB1-8A3C8ED23F22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B2E8B96-5262-46BE-9050-CF3F79ACF9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6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FDFCBACA-C1E2-4341-8883-5C04E0567CF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4C836D81-582C-4161-8E2C-35F9E60B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914650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CHĂM SÓC BỆNH NHÂN PHÙ PHỔI CẤP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GVHD: NGUYỄN PHÚC HỌC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SV: MẠC THỊ NH</a:t>
            </a:r>
            <a:r>
              <a:rPr lang="vi-VN" dirty="0" smtClean="0">
                <a:solidFill>
                  <a:schemeClr val="tx1"/>
                </a:solidFill>
              </a:rPr>
              <a:t>Ư</a:t>
            </a:r>
            <a:r>
              <a:rPr lang="en-US" dirty="0" smtClean="0">
                <a:solidFill>
                  <a:schemeClr val="tx1"/>
                </a:solidFill>
              </a:rPr>
              <a:t> NGUYỆT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LỚP: T21YDDA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16981"/>
            <a:ext cx="4924015" cy="235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85761"/>
          <a:ext cx="8381999" cy="6395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038"/>
                <a:gridCol w="994270"/>
                <a:gridCol w="1208944"/>
                <a:gridCol w="1086916"/>
                <a:gridCol w="2539910"/>
                <a:gridCol w="913421"/>
                <a:gridCol w="698500"/>
              </a:tblGrid>
              <a:tr h="612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NGÀY GIỜ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NHẬN ĐỊNH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CHẨN ĐOÁN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LẬP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THỰC HIỆN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ĐÁNH GIÁ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KÍ TÊN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16598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3/3/17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</a:rPr>
                        <a:t>8g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kích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thích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vật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vã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nhiều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Rối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loạn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thần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kinh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do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thiếu</a:t>
                      </a:r>
                      <a:r>
                        <a:rPr lang="en-US" dirty="0" smtClean="0">
                          <a:latin typeface="Arial" pitchFamily="34" charset="0"/>
                        </a:rPr>
                        <a:t> oxy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não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Giảm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kích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thích</a:t>
                      </a:r>
                      <a:r>
                        <a:rPr lang="en-US" dirty="0" smtClean="0">
                          <a:latin typeface="Arial" pitchFamily="34" charset="0"/>
                        </a:rPr>
                        <a:t> lo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sợ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vi-VN" dirty="0" smtClean="0">
                          <a:latin typeface="Arial" pitchFamily="34" charset="0"/>
                        </a:rPr>
                        <a:t>Động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viên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tinh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thần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Luôn</a:t>
                      </a:r>
                      <a:r>
                        <a:rPr lang="en-US" dirty="0" smtClean="0">
                          <a:latin typeface="Arial" pitchFamily="34" charset="0"/>
                        </a:rPr>
                        <a:t> ở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bên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cạnh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thái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độ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bình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tĩnh</a:t>
                      </a:r>
                      <a:r>
                        <a:rPr lang="en-US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nhanh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nhẹn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đỡ</a:t>
                      </a:r>
                      <a:r>
                        <a:rPr lang="en-US" dirty="0" smtClean="0">
                          <a:latin typeface="Arial" pitchFamily="34" charset="0"/>
                        </a:rPr>
                        <a:t> lo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sợ</a:t>
                      </a:r>
                      <a:r>
                        <a:rPr lang="en-US" dirty="0" smtClean="0">
                          <a:latin typeface="Arial" pitchFamily="34" charset="0"/>
                        </a:rPr>
                        <a:t> h</a:t>
                      </a:r>
                      <a:r>
                        <a:rPr lang="vi-VN" dirty="0" smtClean="0">
                          <a:latin typeface="Arial" pitchFamily="34" charset="0"/>
                        </a:rPr>
                        <a:t>ơ</a:t>
                      </a:r>
                      <a:r>
                        <a:rPr lang="en-US" dirty="0" smtClean="0">
                          <a:latin typeface="Arial" pitchFamily="34" charset="0"/>
                        </a:rPr>
                        <a:t>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40184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8g15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khó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nhiều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Khó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dirty="0" smtClean="0">
                          <a:latin typeface="Arial" pitchFamily="34" charset="0"/>
                        </a:rPr>
                        <a:t> do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trao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đổi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khí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Chống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ngạt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khó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Cho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nằm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t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ư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thế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fowler,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thông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thoáng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đường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nới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rộng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áo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quần</a:t>
                      </a:r>
                      <a:endParaRPr lang="en-US" baseline="0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Cho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oxy 8-10l/p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trong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15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phút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đầu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sau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đó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duy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trì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oxy ở 5l/p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Đông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viên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cách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hít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oxy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có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hiệu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quả</a:t>
                      </a:r>
                      <a:endParaRPr lang="en-US" baseline="0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Buộc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garô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b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ă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3,4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gốc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chi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luân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phiên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15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phút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/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lần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cảm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giác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đỡ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khó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dirty="0" smtClean="0">
                          <a:latin typeface="Arial" pitchFamily="34" charset="0"/>
                        </a:rPr>
                        <a:t> h</a:t>
                      </a:r>
                      <a:r>
                        <a:rPr lang="vi-VN" dirty="0" smtClean="0">
                          <a:latin typeface="Arial" pitchFamily="34" charset="0"/>
                        </a:rPr>
                        <a:t>ơn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0272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0"/>
          <a:ext cx="8153397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8"/>
                <a:gridCol w="1143000"/>
                <a:gridCol w="1143000"/>
                <a:gridCol w="1219200"/>
                <a:gridCol w="2133600"/>
                <a:gridCol w="1066800"/>
                <a:gridCol w="685799"/>
              </a:tblGrid>
              <a:tr h="762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NGÀY GIỜ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NHẬN ĐỊNH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CHẨN ĐOÁN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LẬP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THỰC HIỆN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ĐÁNH GIÁ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KÍ TÊN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200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8g45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ho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nhiều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khạc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đàm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màu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hồng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Ho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do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kích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thích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phế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quản</a:t>
                      </a:r>
                      <a:r>
                        <a:rPr lang="en-US" dirty="0" smtClean="0">
                          <a:latin typeface="Arial" pitchFamily="34" charset="0"/>
                        </a:rPr>
                        <a:t> ,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khạc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đàm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hồng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do ứ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thanh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dịch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trong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lòng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phế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nang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Giảm</a:t>
                      </a:r>
                      <a:r>
                        <a:rPr lang="en-US" dirty="0" smtClean="0">
                          <a:latin typeface="Arial" pitchFamily="34" charset="0"/>
                        </a:rPr>
                        <a:t> ho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, t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ă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l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ư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u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thông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đường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thở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err="1" smtClean="0">
                          <a:latin typeface="Arial" pitchFamily="34" charset="0"/>
                        </a:rPr>
                        <a:t>Hút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đàm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giải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bằng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máy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hút</a:t>
                      </a:r>
                      <a:r>
                        <a:rPr lang="en-US" dirty="0" smtClean="0">
                          <a:latin typeface="Arial" pitchFamily="34" charset="0"/>
                        </a:rPr>
                        <a:t>,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đảm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bảo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vô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trùng</a:t>
                      </a:r>
                      <a:r>
                        <a:rPr lang="en-US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dùng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g</a:t>
                      </a:r>
                      <a:r>
                        <a:rPr lang="vi-VN" dirty="0" smtClean="0">
                          <a:latin typeface="Arial" pitchFamily="34" charset="0"/>
                        </a:rPr>
                        <a:t>ă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tay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và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dây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hút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vô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trùng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Hút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nhiều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lần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t</a:t>
                      </a:r>
                      <a:r>
                        <a:rPr lang="vi-VN" dirty="0" smtClean="0">
                          <a:latin typeface="Arial" pitchFamily="34" charset="0"/>
                        </a:rPr>
                        <a:t>ă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tiết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đàm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giải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Vỗ</a:t>
                      </a:r>
                      <a:r>
                        <a:rPr lang="en-US" dirty="0" smtClean="0">
                          <a:latin typeface="Arial" pitchFamily="34" charset="0"/>
                        </a:rPr>
                        <a:t> rung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phổi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Đ</a:t>
                      </a:r>
                      <a:r>
                        <a:rPr lang="vi-VN" dirty="0" smtClean="0">
                          <a:latin typeface="Arial" pitchFamily="34" charset="0"/>
                        </a:rPr>
                        <a:t>ường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được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thông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thoáng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h</a:t>
                      </a:r>
                      <a:r>
                        <a:rPr lang="vi-VN" dirty="0" smtClean="0">
                          <a:latin typeface="Arial" pitchFamily="34" charset="0"/>
                        </a:rPr>
                        <a:t>ơ</a:t>
                      </a:r>
                      <a:r>
                        <a:rPr lang="en-US" dirty="0" smtClean="0">
                          <a:latin typeface="Arial" pitchFamily="34" charset="0"/>
                        </a:rPr>
                        <a:t>n</a:t>
                      </a:r>
                    </a:p>
                    <a:p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còn</a:t>
                      </a:r>
                      <a:r>
                        <a:rPr lang="en-US" dirty="0" smtClean="0">
                          <a:latin typeface="Arial" pitchFamily="34" charset="0"/>
                        </a:rPr>
                        <a:t> ho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nhung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đã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giảm</a:t>
                      </a:r>
                      <a:r>
                        <a:rPr lang="en-US" dirty="0" smtClean="0">
                          <a:latin typeface="Arial" pitchFamily="34" charset="0"/>
                        </a:rPr>
                        <a:t> h</a:t>
                      </a:r>
                      <a:r>
                        <a:rPr lang="vi-VN" dirty="0" smtClean="0">
                          <a:latin typeface="Arial" pitchFamily="34" charset="0"/>
                        </a:rPr>
                        <a:t>ơ</a:t>
                      </a:r>
                      <a:r>
                        <a:rPr lang="en-US" dirty="0" smtClean="0">
                          <a:latin typeface="Arial" pitchFamily="34" charset="0"/>
                        </a:rPr>
                        <a:t>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9g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có</a:t>
                      </a:r>
                      <a:r>
                        <a:rPr lang="en-US" dirty="0" smtClean="0">
                          <a:latin typeface="Arial" pitchFamily="34" charset="0"/>
                        </a:rPr>
                        <a:t> y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thuốc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trong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ngày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Thực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hiện</a:t>
                      </a:r>
                      <a:r>
                        <a:rPr lang="en-US" dirty="0" smtClean="0">
                          <a:latin typeface="Arial" pitchFamily="34" charset="0"/>
                        </a:rPr>
                        <a:t> y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thuốc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>
                          <a:latin typeface="Arial" pitchFamily="34" charset="0"/>
                        </a:rPr>
                        <a:t>Điều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d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ưỡng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thực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hiện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y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lệnh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thuốc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tại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gi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ường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Morphin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0,01g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tiêm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TMC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Y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thuốc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thực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hiện</a:t>
                      </a:r>
                      <a:r>
                        <a:rPr lang="en-US" dirty="0" smtClean="0">
                          <a:latin typeface="Arial" pitchFamily="34" charset="0"/>
                        </a:rPr>
                        <a:t> an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toàn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525675"/>
              </p:ext>
            </p:extLst>
          </p:nvPr>
        </p:nvGraphicFramePr>
        <p:xfrm>
          <a:off x="457200" y="381001"/>
          <a:ext cx="8305799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032"/>
                <a:gridCol w="967667"/>
                <a:gridCol w="1128942"/>
                <a:gridCol w="1169259"/>
                <a:gridCol w="2459486"/>
                <a:gridCol w="924358"/>
                <a:gridCol w="769055"/>
              </a:tblGrid>
              <a:tr h="7614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NGÀY GIỜ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NHẬN ĐỊNH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CHẨN ĐOÁN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LẬP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THỰC HIỆN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ĐÁNH GIÁ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KÍ TÊN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2925378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err="1" smtClean="0">
                          <a:latin typeface="Arial" pitchFamily="34" charset="0"/>
                        </a:rPr>
                        <a:t>Ceftriaxon</a:t>
                      </a:r>
                      <a:r>
                        <a:rPr lang="en-US" dirty="0" smtClean="0">
                          <a:latin typeface="Arial" pitchFamily="34" charset="0"/>
                        </a:rPr>
                        <a:t> 2g x 1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lọ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tiêm</a:t>
                      </a:r>
                      <a:r>
                        <a:rPr lang="en-US" dirty="0" smtClean="0">
                          <a:latin typeface="Arial" pitchFamily="34" charset="0"/>
                        </a:rPr>
                        <a:t> TMC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Ventolin</a:t>
                      </a:r>
                      <a:r>
                        <a:rPr lang="en-US" dirty="0" smtClean="0">
                          <a:latin typeface="Arial" pitchFamily="34" charset="0"/>
                        </a:rPr>
                        <a:t> 250mg x 2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ống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khí</a:t>
                      </a:r>
                      <a:r>
                        <a:rPr lang="en-US" dirty="0" smtClean="0">
                          <a:latin typeface="Arial" pitchFamily="34" charset="0"/>
                        </a:rPr>
                        <a:t> dung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>
                          <a:latin typeface="Arial" pitchFamily="34" charset="0"/>
                        </a:rPr>
                        <a:t> Theo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dõi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dấu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sinh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tồn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: M,N,HA,NT 1h/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lần</a:t>
                      </a:r>
                      <a:endParaRPr lang="en-US" baseline="0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Theo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dõi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tần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số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ho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và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số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l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ượng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màu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sắc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tính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chất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của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đàm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24091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</a:rPr>
                        <a:t>10g30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Nguy</a:t>
                      </a:r>
                      <a:r>
                        <a:rPr lang="en-US" dirty="0" smtClean="0">
                          <a:latin typeface="Arial" pitchFamily="34" charset="0"/>
                        </a:rPr>
                        <a:t> c</a:t>
                      </a:r>
                      <a:r>
                        <a:rPr lang="vi-VN" dirty="0" smtClean="0">
                          <a:latin typeface="Arial" pitchFamily="34" charset="0"/>
                        </a:rPr>
                        <a:t>ơ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thất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bại</a:t>
                      </a:r>
                      <a:r>
                        <a:rPr lang="en-US" dirty="0" smtClean="0">
                          <a:latin typeface="Arial" pitchFamily="34" charset="0"/>
                        </a:rPr>
                        <a:t> 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iều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trị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Nguy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c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ơ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tái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phát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phù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phổi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do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không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tuân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thủ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điều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trị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Hạn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chế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nguy</a:t>
                      </a:r>
                      <a:r>
                        <a:rPr lang="en-US" dirty="0" smtClean="0">
                          <a:latin typeface="Arial" pitchFamily="34" charset="0"/>
                        </a:rPr>
                        <a:t> c</a:t>
                      </a:r>
                      <a:r>
                        <a:rPr lang="vi-VN" dirty="0" smtClean="0">
                          <a:latin typeface="Arial" pitchFamily="34" charset="0"/>
                        </a:rPr>
                        <a:t>ơ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baseline="0" dirty="0" err="1" smtClean="0">
                          <a:latin typeface="Arial" pitchFamily="34" charset="0"/>
                        </a:rPr>
                        <a:t>Giáo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dục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sức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khỏe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>
                          <a:latin typeface="Arial" pitchFamily="34" charset="0"/>
                        </a:rPr>
                        <a:t>Hạn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chế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ă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n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muối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&lt;6g/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ngày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chất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béo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từ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mỡ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động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vật</a:t>
                      </a:r>
                      <a:endParaRPr lang="en-US" baseline="0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H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ướng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dẫn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nên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uống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n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ước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ấm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để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dễ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khạc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đàm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h</a:t>
                      </a:r>
                      <a:r>
                        <a:rPr lang="vi-VN" baseline="0" smtClean="0">
                          <a:latin typeface="Arial" pitchFamily="34" charset="0"/>
                        </a:rPr>
                        <a:t>ơ</a:t>
                      </a:r>
                      <a:r>
                        <a:rPr lang="en-US" baseline="0" smtClean="0">
                          <a:latin typeface="Arial" pitchFamily="34" charset="0"/>
                        </a:rPr>
                        <a:t>n</a:t>
                      </a:r>
                      <a:endParaRPr lang="en-US" baseline="0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Vận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động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nhẹ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nhàng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 Ng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ă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n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ngừa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nguy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c</a:t>
                      </a:r>
                      <a:r>
                        <a:rPr lang="vi-VN" baseline="0" dirty="0" smtClean="0">
                          <a:latin typeface="Arial" pitchFamily="34" charset="0"/>
                        </a:rPr>
                        <a:t>ơ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xảy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ra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70839"/>
              </p:ext>
            </p:extLst>
          </p:nvPr>
        </p:nvGraphicFramePr>
        <p:xfrm>
          <a:off x="381002" y="533400"/>
          <a:ext cx="8381998" cy="6063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8"/>
                <a:gridCol w="921660"/>
                <a:gridCol w="1037771"/>
                <a:gridCol w="1197428"/>
                <a:gridCol w="2634343"/>
                <a:gridCol w="914398"/>
                <a:gridCol w="762000"/>
              </a:tblGrid>
              <a:tr h="1034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NGÀY GIỜ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NHẬN ĐỊNH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CHẨN ĐOÁN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LẬP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THỰC HIỆN KẾ HOẠCH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ĐÁNH GIÁ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</a:rPr>
                        <a:t>KÍ TÊN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4757057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</a:rPr>
                        <a:t>Nguy cơ</a:t>
                      </a:r>
                      <a:r>
                        <a:rPr lang="en-US" baseline="0" smtClean="0">
                          <a:latin typeface="Arial" pitchFamily="34" charset="0"/>
                        </a:rPr>
                        <a:t> nhiễm trùng đường hô hấp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Nguy</a:t>
                      </a:r>
                      <a:r>
                        <a:rPr lang="en-US" dirty="0" smtClean="0">
                          <a:latin typeface="Arial" pitchFamily="34" charset="0"/>
                        </a:rPr>
                        <a:t> c</a:t>
                      </a:r>
                      <a:r>
                        <a:rPr lang="vi-VN" dirty="0" smtClean="0">
                          <a:latin typeface="Arial" pitchFamily="34" charset="0"/>
                        </a:rPr>
                        <a:t>ơ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nhiễm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trùng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đường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hô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hấp</a:t>
                      </a:r>
                      <a:r>
                        <a:rPr lang="en-US" dirty="0" smtClean="0">
                          <a:latin typeface="Arial" pitchFamily="34" charset="0"/>
                        </a:rPr>
                        <a:t> do ứ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đọng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đàm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</a:rPr>
                        <a:t>Ngăn</a:t>
                      </a:r>
                      <a:r>
                        <a:rPr lang="en-US" baseline="0" smtClean="0">
                          <a:latin typeface="Arial" pitchFamily="34" charset="0"/>
                        </a:rPr>
                        <a:t> ngừa nguy cơ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</a:rPr>
                        <a:t>tránh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di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chuyển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trong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thời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gian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khó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thở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cấp</a:t>
                      </a:r>
                      <a:r>
                        <a:rPr lang="en-US" dirty="0" smtClean="0">
                          <a:latin typeface="Arial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nghĩ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</a:t>
                      </a:r>
                      <a:r>
                        <a:rPr lang="vi-VN" dirty="0" smtClean="0">
                          <a:latin typeface="Arial" pitchFamily="34" charset="0"/>
                        </a:rPr>
                        <a:t>ơi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err="1" smtClean="0">
                          <a:latin typeface="Arial" pitchFamily="34" charset="0"/>
                        </a:rPr>
                        <a:t>tuyệt</a:t>
                      </a:r>
                      <a:r>
                        <a:rPr lang="en-US" smtClean="0">
                          <a:latin typeface="Arial" pitchFamily="34" charset="0"/>
                        </a:rPr>
                        <a:t> </a:t>
                      </a:r>
                      <a:r>
                        <a:rPr lang="vi-VN" smtClean="0">
                          <a:latin typeface="Arial" pitchFamily="34" charset="0"/>
                        </a:rPr>
                        <a:t>đối</a:t>
                      </a:r>
                      <a:endParaRPr lang="en-US" smtClean="0">
                        <a:latin typeface="Arial" pitchFamily="34" charset="0"/>
                      </a:endParaRPr>
                    </a:p>
                    <a:p>
                      <a:r>
                        <a:rPr lang="en-US" smtClean="0">
                          <a:latin typeface="Arial" pitchFamily="34" charset="0"/>
                        </a:rPr>
                        <a:t>- Hướng</a:t>
                      </a:r>
                      <a:r>
                        <a:rPr lang="en-US" baseline="0" smtClean="0">
                          <a:latin typeface="Arial" pitchFamily="34" charset="0"/>
                        </a:rPr>
                        <a:t> dẫn bệnh cách vỗ rung phổi để khạc đàm hiệu quả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r>
                        <a:rPr lang="en-US" dirty="0" smtClean="0">
                          <a:latin typeface="Arial" pitchFamily="34" charset="0"/>
                        </a:rPr>
                        <a:t>-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Điều</a:t>
                      </a:r>
                      <a:r>
                        <a:rPr lang="en-US" dirty="0" smtClean="0">
                          <a:latin typeface="Arial" pitchFamily="34" charset="0"/>
                        </a:rPr>
                        <a:t> d</a:t>
                      </a:r>
                      <a:r>
                        <a:rPr lang="vi-VN" dirty="0" smtClean="0">
                          <a:latin typeface="Arial" pitchFamily="34" charset="0"/>
                        </a:rPr>
                        <a:t>ưỡng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khích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lệ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tinh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thần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yên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tâm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iều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trị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err="1" smtClean="0">
                          <a:latin typeface="Arial" pitchFamily="34" charset="0"/>
                        </a:rPr>
                        <a:t>Giải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thích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tình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hình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tật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cho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và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gia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đình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biết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Khuyên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nên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nghỉ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ng</a:t>
                      </a:r>
                      <a:r>
                        <a:rPr lang="vi-VN" dirty="0" smtClean="0">
                          <a:latin typeface="Arial" pitchFamily="34" charset="0"/>
                        </a:rPr>
                        <a:t>ơi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và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có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chế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vi-VN" dirty="0" smtClean="0">
                          <a:latin typeface="Arial" pitchFamily="34" charset="0"/>
                        </a:rPr>
                        <a:t>độ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tập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luyện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phù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hợp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với</a:t>
                      </a:r>
                      <a:r>
                        <a:rPr lang="en-US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</a:rPr>
                        <a:t>bệnh</a:t>
                      </a:r>
                      <a:endParaRPr lang="en-US" dirty="0" smtClean="0">
                        <a:latin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Vệ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sinh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cá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nhân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hàng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ngày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phải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sạch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</a:rPr>
                        <a:t>sẽ</a:t>
                      </a:r>
                      <a:r>
                        <a:rPr lang="en-US" baseline="0" dirty="0" smtClean="0">
                          <a:latin typeface="Arial" pitchFamily="34" charset="0"/>
                        </a:rPr>
                        <a:t> 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</a:rPr>
                        <a:t>Nguy</a:t>
                      </a:r>
                      <a:r>
                        <a:rPr lang="en-US" baseline="0" smtClean="0">
                          <a:latin typeface="Arial" pitchFamily="34" charset="0"/>
                        </a:rPr>
                        <a:t> cơ chưa xảy ra</a:t>
                      </a:r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vi-VN" dirty="0" smtClean="0"/>
              <a:t>1. Vũ Văn Đính.(2010) Hồi sức cấp cứu toàn tập; NXB Y-Học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 2. Nguyễn Đạt Anh.</a:t>
            </a:r>
            <a:r>
              <a:rPr lang="en-US" dirty="0" smtClean="0"/>
              <a:t>(2011)</a:t>
            </a:r>
            <a:r>
              <a:rPr lang="vi-VN" dirty="0" smtClean="0"/>
              <a:t> Điều dưỡng hồi sức cấp cứu (dùng cho đào tạo cử nhân điều dưỡng) Mã số D.34.Z.04. Nhà xuất bản giáo dục Việt nam.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vi-VN" dirty="0" smtClean="0"/>
              <a:t>.</a:t>
            </a:r>
            <a:r>
              <a:rPr lang="en-US" dirty="0" smtClean="0"/>
              <a:t>H199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</a:rPr>
              <a:t>(http://www.nguyenphuchoc199.com/uploads/7/2/6/7/72679/h199 .exe) </a:t>
            </a:r>
            <a:r>
              <a:rPr lang="vi-VN" dirty="0" smtClean="0"/>
              <a:t>phần mềm H199. Nguyễn Phúc Học, giáo trình điện tử, tổng hợp &gt; 1000 bệnh lý nội, ngoại, sản, nhi, hồi sức cấp cứu &amp; các chuyên khoa. 2007- 2015.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en-US" dirty="0" smtClean="0"/>
              <a:t>4</a:t>
            </a:r>
            <a:r>
              <a:rPr lang="vi-VN" dirty="0" smtClean="0"/>
              <a:t>. Các giáo trình về bệnh học, dược </a:t>
            </a:r>
            <a:r>
              <a:rPr lang="en-US" dirty="0" err="1" smtClean="0"/>
              <a:t>học</a:t>
            </a:r>
            <a:r>
              <a:rPr lang="vi-VN" dirty="0" smtClean="0"/>
              <a:t> &amp; bài giảng trên interrnet es 2008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CẢM </a:t>
            </a:r>
            <a:r>
              <a:rPr lang="vi-VN" b="1" i="1" dirty="0" smtClean="0">
                <a:solidFill>
                  <a:srgbClr val="FF0000"/>
                </a:solidFill>
              </a:rPr>
              <a:t>Ơ</a:t>
            </a:r>
            <a:r>
              <a:rPr lang="en-US" b="1" i="1" dirty="0" smtClean="0">
                <a:solidFill>
                  <a:srgbClr val="FF0000"/>
                </a:solidFill>
              </a:rPr>
              <a:t>N THẦY VÀ CÁC BẠN ĐÃ CHÚ Ý LẮNG NGHE!!!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K</a:t>
            </a:r>
            <a:r>
              <a:rPr lang="en-US" dirty="0" err="1" smtClean="0"/>
              <a:t>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vi-VN" dirty="0" smtClean="0"/>
              <a:t>ă</a:t>
            </a:r>
            <a:r>
              <a:rPr lang="en-US" dirty="0" smtClean="0"/>
              <a:t>m </a:t>
            </a:r>
            <a:r>
              <a:rPr lang="en-US" dirty="0" err="1" smtClean="0"/>
              <a:t>sóc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39624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ĐỊNH NGHĨA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(OAP)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ứ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hai loại phù phổi cấp: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hù phổi cấp huyết động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hù phổi cấp tổn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NGUYÊN NHÂN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Phù</a:t>
            </a:r>
            <a:r>
              <a:rPr lang="en-US" sz="2400" dirty="0" smtClean="0"/>
              <a:t> </a:t>
            </a:r>
            <a:r>
              <a:rPr lang="en-US" sz="2400" dirty="0" err="1" smtClean="0"/>
              <a:t>phổi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huyết</a:t>
            </a:r>
            <a:r>
              <a:rPr lang="en-US" sz="2400" dirty="0" smtClean="0"/>
              <a:t> </a:t>
            </a:r>
            <a:r>
              <a:rPr lang="vi-VN" sz="2400" dirty="0" smtClean="0"/>
              <a:t>động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Suy</a:t>
            </a:r>
            <a:r>
              <a:rPr lang="en-US" sz="2400" dirty="0" smtClean="0"/>
              <a:t> </a:t>
            </a:r>
            <a:r>
              <a:rPr lang="vi-VN" sz="2400" dirty="0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mạch</a:t>
            </a:r>
            <a:r>
              <a:rPr lang="en-US" sz="2400" dirty="0" smtClean="0"/>
              <a:t> </a:t>
            </a:r>
            <a:r>
              <a:rPr lang="en-US" sz="2400" dirty="0" err="1" smtClean="0"/>
              <a:t>vành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Nhồi</a:t>
            </a:r>
            <a:r>
              <a:rPr lang="en-US" sz="2400" dirty="0" smtClean="0"/>
              <a:t> </a:t>
            </a:r>
            <a:r>
              <a:rPr lang="en-US" sz="2400" dirty="0" err="1" smtClean="0"/>
              <a:t>máu</a:t>
            </a:r>
            <a:r>
              <a:rPr lang="en-US" sz="2400" dirty="0" smtClean="0"/>
              <a:t> c</a:t>
            </a:r>
            <a:r>
              <a:rPr lang="vi-VN" sz="2400" dirty="0" smtClean="0"/>
              <a:t>ơ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 + </a:t>
            </a:r>
            <a:r>
              <a:rPr lang="en-US" sz="2400" dirty="0" err="1" smtClean="0"/>
              <a:t>Thiếu</a:t>
            </a:r>
            <a:r>
              <a:rPr lang="en-US" sz="2400" dirty="0" smtClean="0"/>
              <a:t> </a:t>
            </a:r>
            <a:r>
              <a:rPr lang="en-US" sz="2400" dirty="0" err="1" smtClean="0"/>
              <a:t>máu</a:t>
            </a:r>
            <a:r>
              <a:rPr lang="en-US" sz="2400" dirty="0" smtClean="0"/>
              <a:t> c</a:t>
            </a:r>
            <a:r>
              <a:rPr lang="vi-VN" sz="2400" dirty="0" smtClean="0"/>
              <a:t>ơ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Bệnh</a:t>
            </a:r>
            <a:r>
              <a:rPr lang="en-US" sz="2400" dirty="0" smtClean="0"/>
              <a:t> van </a:t>
            </a:r>
            <a:r>
              <a:rPr lang="en-US" sz="2400" dirty="0" err="1" smtClean="0"/>
              <a:t>tim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van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trái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Hẹp</a:t>
            </a:r>
            <a:r>
              <a:rPr lang="en-US" sz="2400" dirty="0" smtClean="0"/>
              <a:t> van 2 </a:t>
            </a:r>
            <a:r>
              <a:rPr lang="en-US" sz="2400" dirty="0" err="1" smtClean="0"/>
              <a:t>lá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Hẹp</a:t>
            </a:r>
            <a:r>
              <a:rPr lang="en-US" sz="2400" dirty="0" smtClean="0"/>
              <a:t>/ </a:t>
            </a:r>
            <a:r>
              <a:rPr lang="en-US" sz="2400" dirty="0" err="1" smtClean="0"/>
              <a:t>Hở</a:t>
            </a:r>
            <a:r>
              <a:rPr lang="en-US" sz="2400" dirty="0" smtClean="0"/>
              <a:t> van </a:t>
            </a:r>
            <a:r>
              <a:rPr lang="vi-VN" sz="2400" dirty="0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mạch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Rối</a:t>
            </a:r>
            <a:r>
              <a:rPr lang="en-US" sz="2400" dirty="0" smtClean="0"/>
              <a:t> </a:t>
            </a:r>
            <a:r>
              <a:rPr lang="en-US" sz="2400" dirty="0" err="1" smtClean="0"/>
              <a:t>loạn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kịch</a:t>
            </a:r>
            <a:r>
              <a:rPr lang="en-US" sz="2400" dirty="0" smtClean="0"/>
              <a:t> </a:t>
            </a:r>
            <a:r>
              <a:rPr lang="en-US" sz="2400" dirty="0" err="1" smtClean="0"/>
              <a:t>phát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+ </a:t>
            </a:r>
            <a:r>
              <a:rPr lang="en-US" sz="2400" dirty="0" err="1" smtClean="0"/>
              <a:t>Loạn</a:t>
            </a:r>
            <a:r>
              <a:rPr lang="en-US" sz="2400" dirty="0" smtClean="0"/>
              <a:t> </a:t>
            </a:r>
            <a:r>
              <a:rPr lang="en-US" sz="2400" dirty="0" err="1" smtClean="0"/>
              <a:t>nhịp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 do rung </a:t>
            </a:r>
            <a:r>
              <a:rPr lang="en-US" sz="2400" dirty="0" err="1" smtClean="0"/>
              <a:t>nhĩ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5052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3820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+ C</a:t>
            </a:r>
            <a:r>
              <a:rPr lang="vi-VN" sz="2400" dirty="0" smtClean="0"/>
              <a:t>ơ</a:t>
            </a:r>
            <a:r>
              <a:rPr lang="en-US" sz="2400" dirty="0" smtClean="0"/>
              <a:t>n </a:t>
            </a:r>
            <a:r>
              <a:rPr lang="en-US" sz="2400" dirty="0" err="1" smtClean="0"/>
              <a:t>nhịp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thất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+ </a:t>
            </a:r>
            <a:r>
              <a:rPr lang="en-US" sz="2400" dirty="0" err="1" smtClean="0"/>
              <a:t>Nhịp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 </a:t>
            </a:r>
            <a:r>
              <a:rPr lang="en-US" sz="2400" dirty="0" err="1" smtClean="0"/>
              <a:t>thất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+ Block </a:t>
            </a:r>
            <a:r>
              <a:rPr lang="en-US" sz="2400" dirty="0" err="1" smtClean="0"/>
              <a:t>nhĩ</a:t>
            </a:r>
            <a:r>
              <a:rPr lang="en-US" sz="2400" dirty="0" smtClean="0"/>
              <a:t> - </a:t>
            </a:r>
            <a:r>
              <a:rPr lang="en-US" sz="2400" dirty="0" err="1" smtClean="0"/>
              <a:t>thất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c</a:t>
            </a:r>
            <a:r>
              <a:rPr lang="vi-VN" sz="2400" dirty="0" smtClean="0"/>
              <a:t>ơ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giãn</a:t>
            </a:r>
            <a:r>
              <a:rPr lang="en-US" sz="2400" dirty="0" smtClean="0"/>
              <a:t> </a:t>
            </a:r>
            <a:r>
              <a:rPr lang="en-US" sz="2400" dirty="0" err="1" smtClean="0"/>
              <a:t>nở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Viêm</a:t>
            </a:r>
            <a:r>
              <a:rPr lang="en-US" sz="2400" dirty="0" smtClean="0"/>
              <a:t> c</a:t>
            </a:r>
            <a:r>
              <a:rPr lang="vi-VN" sz="2400" dirty="0" smtClean="0"/>
              <a:t>ơ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do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en-US" sz="2400" dirty="0" err="1" smtClean="0"/>
              <a:t>trùng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vi-VN" sz="2400" dirty="0" smtClean="0"/>
              <a:t>độc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bẩm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Suy</a:t>
            </a:r>
            <a:r>
              <a:rPr lang="en-US" sz="2400" dirty="0" smtClean="0"/>
              <a:t> </a:t>
            </a:r>
            <a:r>
              <a:rPr lang="en-US" sz="2400" dirty="0" err="1" smtClean="0"/>
              <a:t>thận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, </a:t>
            </a:r>
            <a:r>
              <a:rPr lang="en-US" sz="2400" dirty="0" err="1" smtClean="0"/>
              <a:t>suy</a:t>
            </a:r>
            <a:r>
              <a:rPr lang="en-US" sz="2400" dirty="0" smtClean="0"/>
              <a:t> </a:t>
            </a:r>
            <a:r>
              <a:rPr lang="en-US" sz="2400" dirty="0" err="1" smtClean="0"/>
              <a:t>thận</a:t>
            </a:r>
            <a:r>
              <a:rPr lang="en-US" sz="2400" dirty="0" smtClean="0"/>
              <a:t> </a:t>
            </a:r>
            <a:r>
              <a:rPr lang="en-US" sz="2400" dirty="0" err="1" smtClean="0"/>
              <a:t>mạn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Phù</a:t>
            </a:r>
            <a:r>
              <a:rPr lang="en-US" sz="2400" dirty="0" smtClean="0"/>
              <a:t> </a:t>
            </a:r>
            <a:r>
              <a:rPr lang="en-US" sz="2400" dirty="0" err="1" smtClean="0"/>
              <a:t>phổi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tổn</a:t>
            </a:r>
            <a:r>
              <a:rPr lang="en-US" sz="2400" dirty="0" smtClean="0"/>
              <a:t> </a:t>
            </a:r>
            <a:r>
              <a:rPr lang="en-US" sz="2400" dirty="0" err="1" smtClean="0"/>
              <a:t>th</a:t>
            </a:r>
            <a:r>
              <a:rPr lang="vi-VN" sz="2400" dirty="0" smtClean="0"/>
              <a:t>ươn</a:t>
            </a:r>
            <a:r>
              <a:rPr lang="en-US" sz="2400" dirty="0" smtClean="0"/>
              <a:t>g:</a:t>
            </a:r>
          </a:p>
          <a:p>
            <a:pPr>
              <a:buNone/>
            </a:pPr>
            <a:r>
              <a:rPr lang="en-US" sz="2400" dirty="0" smtClean="0"/>
              <a:t>- Do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vi-VN" sz="2400" dirty="0" smtClean="0"/>
              <a:t>độc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Khí</a:t>
            </a:r>
            <a:r>
              <a:rPr lang="en-US" sz="2400" dirty="0" smtClean="0"/>
              <a:t> CO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</a:t>
            </a:r>
            <a:r>
              <a:rPr lang="vi-VN" sz="2400" dirty="0" smtClean="0"/>
              <a:t>độc</a:t>
            </a:r>
            <a:r>
              <a:rPr lang="en-US" sz="2400" dirty="0" smtClean="0"/>
              <a:t> ( </a:t>
            </a:r>
            <a:r>
              <a:rPr lang="en-US" sz="2400" dirty="0" err="1" smtClean="0"/>
              <a:t>dầu</a:t>
            </a:r>
            <a:r>
              <a:rPr lang="en-US" sz="2400" dirty="0" smtClean="0"/>
              <a:t> </a:t>
            </a:r>
            <a:r>
              <a:rPr lang="en-US" sz="2400" dirty="0" err="1" smtClean="0"/>
              <a:t>hôi</a:t>
            </a:r>
            <a:r>
              <a:rPr lang="en-US" sz="2400" dirty="0" smtClean="0"/>
              <a:t>, x</a:t>
            </a:r>
            <a:r>
              <a:rPr lang="vi-VN" sz="2400" dirty="0" smtClean="0"/>
              <a:t>ă</a:t>
            </a:r>
            <a:r>
              <a:rPr lang="en-US" sz="2400" dirty="0" err="1" smtClean="0"/>
              <a:t>ng</a:t>
            </a:r>
            <a:r>
              <a:rPr lang="en-US" sz="2400" dirty="0" smtClean="0"/>
              <a:t>, </a:t>
            </a:r>
            <a:r>
              <a:rPr lang="en-US" sz="2400" dirty="0" err="1" smtClean="0"/>
              <a:t>chì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tải</a:t>
            </a:r>
            <a:r>
              <a:rPr lang="en-US" sz="2400" dirty="0" smtClean="0"/>
              <a:t> oxy ( </a:t>
            </a:r>
            <a:r>
              <a:rPr lang="en-US" sz="2400" dirty="0" err="1" smtClean="0"/>
              <a:t>hyperoxie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 smtClean="0"/>
              <a:t>- Do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en-US" sz="2400" dirty="0" err="1" smtClean="0"/>
              <a:t>trùng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endParaRPr lang="en-US" sz="2400" dirty="0" smtClean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76600"/>
            <a:ext cx="3200400" cy="2975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+ </a:t>
            </a:r>
            <a:r>
              <a:rPr lang="en-US" sz="2400" dirty="0" err="1" smtClean="0"/>
              <a:t>Sốc</a:t>
            </a:r>
            <a:r>
              <a:rPr lang="en-US" sz="2400" dirty="0" smtClean="0"/>
              <a:t>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en-US" sz="2400" dirty="0" err="1" smtClean="0"/>
              <a:t>trùng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+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en-US" sz="2400" dirty="0" err="1" smtClean="0"/>
              <a:t>trùng</a:t>
            </a:r>
            <a:r>
              <a:rPr lang="en-US" sz="2400" dirty="0" smtClean="0"/>
              <a:t> </a:t>
            </a:r>
            <a:r>
              <a:rPr lang="en-US" sz="2400" dirty="0" err="1" smtClean="0"/>
              <a:t>huyết</a:t>
            </a:r>
            <a:r>
              <a:rPr lang="en-US" sz="2400" dirty="0" smtClean="0"/>
              <a:t> gram </a:t>
            </a:r>
            <a:r>
              <a:rPr lang="en-US" sz="2400" dirty="0" err="1" smtClean="0"/>
              <a:t>âm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+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en-US" sz="2400" dirty="0" err="1" smtClean="0"/>
              <a:t>virut</a:t>
            </a:r>
            <a:r>
              <a:rPr lang="en-US" sz="2400" dirty="0" smtClean="0"/>
              <a:t> </a:t>
            </a:r>
            <a:r>
              <a:rPr lang="en-US" sz="2400" dirty="0" err="1" smtClean="0"/>
              <a:t>ác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phổi</a:t>
            </a:r>
            <a:r>
              <a:rPr lang="en-US" sz="2400" dirty="0" smtClean="0"/>
              <a:t> </a:t>
            </a:r>
            <a:r>
              <a:rPr lang="en-US" sz="2400" dirty="0" err="1" smtClean="0"/>
              <a:t>nặng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tổn</a:t>
            </a:r>
            <a:r>
              <a:rPr lang="en-US" sz="2400" dirty="0" smtClean="0"/>
              <a:t> </a:t>
            </a:r>
            <a:r>
              <a:rPr lang="en-US" sz="2400" dirty="0" err="1" smtClean="0"/>
              <a:t>th</a:t>
            </a:r>
            <a:r>
              <a:rPr lang="vi-VN" sz="2400" dirty="0" smtClean="0"/>
              <a:t>ươ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phế</a:t>
            </a:r>
            <a:r>
              <a:rPr lang="en-US" sz="2400" dirty="0" smtClean="0"/>
              <a:t> </a:t>
            </a:r>
            <a:r>
              <a:rPr lang="en-US" sz="2400" dirty="0" err="1" smtClean="0"/>
              <a:t>nang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mô</a:t>
            </a:r>
            <a:r>
              <a:rPr lang="en-US" sz="2400" dirty="0" smtClean="0"/>
              <a:t> </a:t>
            </a:r>
            <a:r>
              <a:rPr lang="en-US" sz="2400" dirty="0" err="1" smtClean="0"/>
              <a:t>kẻ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 + </a:t>
            </a:r>
            <a:r>
              <a:rPr lang="en-US" sz="2400" dirty="0" err="1" smtClean="0"/>
              <a:t>Đông</a:t>
            </a:r>
            <a:r>
              <a:rPr lang="en-US" sz="2400" dirty="0" smtClean="0"/>
              <a:t> </a:t>
            </a:r>
            <a:r>
              <a:rPr lang="en-US" sz="2400" dirty="0" err="1" smtClean="0"/>
              <a:t>máu</a:t>
            </a:r>
            <a:r>
              <a:rPr lang="en-US" sz="2400" dirty="0" smtClean="0"/>
              <a:t> </a:t>
            </a:r>
            <a:r>
              <a:rPr lang="en-US" sz="2400" dirty="0" err="1" smtClean="0"/>
              <a:t>nội</a:t>
            </a:r>
            <a:r>
              <a:rPr lang="en-US" sz="2400" dirty="0" smtClean="0"/>
              <a:t> </a:t>
            </a:r>
            <a:r>
              <a:rPr lang="en-US" sz="2400" dirty="0" err="1" smtClean="0"/>
              <a:t>mạch</a:t>
            </a:r>
            <a:r>
              <a:rPr lang="en-US" sz="2400" dirty="0" smtClean="0"/>
              <a:t> </a:t>
            </a:r>
            <a:r>
              <a:rPr lang="en-US" sz="2400" dirty="0" err="1" smtClean="0"/>
              <a:t>rải</a:t>
            </a:r>
            <a:r>
              <a:rPr lang="en-US" sz="2400" dirty="0" smtClean="0"/>
              <a:t> </a:t>
            </a:r>
            <a:r>
              <a:rPr lang="en-US" sz="2400" dirty="0" err="1" smtClean="0"/>
              <a:t>rác</a:t>
            </a:r>
            <a:r>
              <a:rPr lang="en-US" sz="2400" dirty="0" smtClean="0"/>
              <a:t> + </a:t>
            </a:r>
            <a:r>
              <a:rPr lang="en-US" sz="2400" dirty="0" err="1" smtClean="0"/>
              <a:t>sốc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Chết</a:t>
            </a:r>
            <a:r>
              <a:rPr lang="en-US" sz="2400" dirty="0" smtClean="0"/>
              <a:t> </a:t>
            </a:r>
            <a:r>
              <a:rPr lang="vi-VN" sz="2400" dirty="0" smtClean="0"/>
              <a:t>đ</a:t>
            </a:r>
            <a:r>
              <a:rPr lang="en-US" sz="2400" dirty="0" err="1" smtClean="0"/>
              <a:t>uối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Hội</a:t>
            </a:r>
            <a:r>
              <a:rPr lang="en-US" sz="2400" dirty="0" smtClean="0"/>
              <a:t> </a:t>
            </a:r>
            <a:r>
              <a:rPr lang="en-US" sz="2400" dirty="0" err="1" smtClean="0"/>
              <a:t>chứng</a:t>
            </a:r>
            <a:r>
              <a:rPr lang="en-US" sz="2400" dirty="0" smtClean="0"/>
              <a:t> </a:t>
            </a:r>
            <a:r>
              <a:rPr lang="en-US" sz="2400" dirty="0" err="1" smtClean="0"/>
              <a:t>Mendelson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/>
              <a:t>P</a:t>
            </a:r>
            <a:r>
              <a:rPr lang="en-US" sz="2400" dirty="0" err="1" smtClean="0"/>
              <a:t>hù</a:t>
            </a:r>
            <a:r>
              <a:rPr lang="en-US" sz="2400" dirty="0" smtClean="0"/>
              <a:t> do </a:t>
            </a: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thần</a:t>
            </a:r>
            <a:r>
              <a:rPr lang="en-US" sz="2400" dirty="0" smtClean="0"/>
              <a:t> </a:t>
            </a:r>
            <a:r>
              <a:rPr lang="en-US" sz="2400" dirty="0" err="1" smtClean="0"/>
              <a:t>kinh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Tắc</a:t>
            </a:r>
            <a:r>
              <a:rPr lang="en-US" sz="2400" dirty="0" smtClean="0"/>
              <a:t> </a:t>
            </a:r>
            <a:r>
              <a:rPr lang="en-US" sz="2400" dirty="0" err="1" smtClean="0"/>
              <a:t>mạch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tải</a:t>
            </a:r>
            <a:r>
              <a:rPr lang="en-US" sz="2400" dirty="0" smtClean="0"/>
              <a:t> do </a:t>
            </a:r>
            <a:r>
              <a:rPr lang="en-US" sz="2400" dirty="0" err="1" smtClean="0"/>
              <a:t>tiêm</a:t>
            </a:r>
            <a:r>
              <a:rPr lang="en-US" sz="2400" dirty="0" smtClean="0"/>
              <a:t> </a:t>
            </a:r>
            <a:r>
              <a:rPr lang="en-US" sz="2400" dirty="0" err="1" smtClean="0"/>
              <a:t>truyền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dung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vi-VN" sz="2400" dirty="0" smtClean="0"/>
              <a:t>đại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sốc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TRIỆU CHỨNG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c</a:t>
            </a:r>
            <a:r>
              <a:rPr lang="vi-VN" dirty="0" smtClean="0"/>
              <a:t>ơ</a:t>
            </a:r>
            <a:r>
              <a:rPr lang="en-US" dirty="0" smtClean="0"/>
              <a:t> n</a:t>
            </a:r>
            <a:r>
              <a:rPr lang="vi-VN" dirty="0" smtClean="0"/>
              <a:t>ă</a:t>
            </a:r>
            <a:r>
              <a:rPr lang="en-US" dirty="0" err="1" smtClean="0"/>
              <a:t>ng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thở,thở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nông</a:t>
            </a:r>
            <a:endParaRPr lang="en-US" dirty="0" smtClean="0"/>
          </a:p>
          <a:p>
            <a:pPr marL="514350" indent="-514350"/>
            <a:r>
              <a:rPr lang="en-US" dirty="0" smtClean="0"/>
              <a:t>Ho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, </a:t>
            </a:r>
            <a:r>
              <a:rPr lang="en-US" dirty="0" err="1" smtClean="0"/>
              <a:t>khạc</a:t>
            </a:r>
            <a:r>
              <a:rPr lang="en-US" dirty="0" smtClean="0"/>
              <a:t> </a:t>
            </a:r>
            <a:r>
              <a:rPr lang="vi-VN" dirty="0" smtClean="0"/>
              <a:t>đà</a:t>
            </a:r>
            <a:r>
              <a:rPr lang="en-US" dirty="0" smtClean="0"/>
              <a:t>m </a:t>
            </a:r>
            <a:r>
              <a:rPr lang="en-US" dirty="0" err="1" smtClean="0"/>
              <a:t>bột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</a:p>
          <a:p>
            <a:pPr marL="514350" indent="-514350"/>
            <a:r>
              <a:rPr lang="en-US" dirty="0" smtClean="0"/>
              <a:t>Lo </a:t>
            </a:r>
            <a:r>
              <a:rPr lang="en-US" dirty="0" err="1" smtClean="0"/>
              <a:t>lắng</a:t>
            </a:r>
            <a:r>
              <a:rPr lang="en-US" dirty="0" smtClean="0"/>
              <a:t>,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ngộp</a:t>
            </a:r>
            <a:endParaRPr lang="en-US" dirty="0" smtClean="0"/>
          </a:p>
          <a:p>
            <a:pPr marL="514350" indent="-514350"/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niệu</a:t>
            </a:r>
            <a:endParaRPr lang="en-US" dirty="0" smtClean="0"/>
          </a:p>
          <a:p>
            <a:pPr marL="514350" indent="-514350"/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xao</a:t>
            </a:r>
            <a:r>
              <a:rPr lang="en-US" dirty="0" smtClean="0"/>
              <a:t>, </a:t>
            </a:r>
            <a:r>
              <a:rPr lang="en-US" dirty="0" err="1" smtClean="0"/>
              <a:t>lạnh</a:t>
            </a:r>
            <a:r>
              <a:rPr lang="en-US" dirty="0" smtClean="0"/>
              <a:t>, </a:t>
            </a:r>
            <a:r>
              <a:rPr lang="vi-VN" dirty="0" smtClean="0"/>
              <a:t>đổ</a:t>
            </a:r>
            <a:r>
              <a:rPr lang="en-US" dirty="0" smtClean="0"/>
              <a:t> </a:t>
            </a:r>
            <a:r>
              <a:rPr lang="en-US" dirty="0" err="1" smtClean="0"/>
              <a:t>mồ</a:t>
            </a:r>
            <a:r>
              <a:rPr lang="en-US" dirty="0" smtClean="0"/>
              <a:t> </a:t>
            </a:r>
            <a:r>
              <a:rPr lang="en-US" dirty="0" err="1" smtClean="0"/>
              <a:t>hôi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2 .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err="1" smtClean="0"/>
              <a:t>Nghe</a:t>
            </a:r>
            <a:r>
              <a:rPr lang="en-US" dirty="0" smtClean="0"/>
              <a:t> </a:t>
            </a:r>
            <a:r>
              <a:rPr lang="vi-VN" dirty="0" smtClean="0"/>
              <a:t>đáy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ran </a:t>
            </a:r>
            <a:r>
              <a:rPr lang="vi-VN" dirty="0" smtClean="0"/>
              <a:t>đáy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hạt</a:t>
            </a:r>
            <a:r>
              <a:rPr lang="en-US" dirty="0" smtClean="0"/>
              <a:t>,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vi-VN" dirty="0" smtClean="0"/>
              <a:t>đầu</a:t>
            </a:r>
            <a:r>
              <a:rPr lang="en-US" dirty="0" smtClean="0"/>
              <a:t> ở 2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vi-VN" dirty="0" smtClean="0"/>
              <a:t>đáy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dâng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chóng</a:t>
            </a:r>
            <a:r>
              <a:rPr lang="en-US" dirty="0" smtClean="0"/>
              <a:t> </a:t>
            </a:r>
            <a:r>
              <a:rPr lang="en-US" dirty="0" err="1" smtClean="0"/>
              <a:t>tràn</a:t>
            </a:r>
            <a:r>
              <a:rPr lang="en-US" dirty="0" smtClean="0"/>
              <a:t> </a:t>
            </a:r>
            <a:r>
              <a:rPr lang="en-US" dirty="0" err="1" smtClean="0"/>
              <a:t>khắp</a:t>
            </a:r>
            <a:r>
              <a:rPr lang="en-US" dirty="0" smtClean="0"/>
              <a:t> 2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vi-VN" dirty="0" smtClean="0"/>
              <a:t>ường</a:t>
            </a:r>
            <a:r>
              <a:rPr lang="en-US" dirty="0" smtClean="0"/>
              <a:t> </a:t>
            </a:r>
            <a:r>
              <a:rPr lang="en-US" dirty="0" err="1" smtClean="0"/>
              <a:t>nh</a:t>
            </a:r>
            <a:r>
              <a:rPr lang="vi-VN" dirty="0" smtClean="0"/>
              <a:t>ư</a:t>
            </a:r>
            <a:r>
              <a:rPr lang="en-US" dirty="0" smtClean="0"/>
              <a:t> n</a:t>
            </a:r>
            <a:r>
              <a:rPr lang="vi-VN" dirty="0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triều</a:t>
            </a:r>
            <a:r>
              <a:rPr lang="en-US" dirty="0" smtClean="0"/>
              <a:t> </a:t>
            </a:r>
            <a:r>
              <a:rPr lang="en-US" dirty="0" err="1" smtClean="0"/>
              <a:t>dâng</a:t>
            </a:r>
            <a:endParaRPr lang="en-US" dirty="0" smtClean="0"/>
          </a:p>
          <a:p>
            <a:pPr marL="514350" indent="-514350"/>
            <a:r>
              <a:rPr lang="en-US" dirty="0" smtClean="0"/>
              <a:t>Tim: Tim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vi-VN" dirty="0" smtClean="0"/>
              <a:t>ường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dirty="0" smtClean="0"/>
              <a:t>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rale</a:t>
            </a:r>
            <a:endParaRPr lang="en-US" dirty="0" smtClean="0"/>
          </a:p>
          <a:p>
            <a:pPr marL="514350" indent="-514350"/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(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NGUYÊN TẮC XỬ TRÍ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Chống</a:t>
            </a:r>
            <a:r>
              <a:rPr lang="en-US" dirty="0" smtClean="0"/>
              <a:t> </a:t>
            </a:r>
            <a:r>
              <a:rPr lang="en-US" dirty="0" err="1" smtClean="0"/>
              <a:t>ngạt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t</a:t>
            </a:r>
            <a:r>
              <a:rPr lang="vi-VN" dirty="0" smtClean="0"/>
              <a:t>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fowler, </a:t>
            </a:r>
            <a:r>
              <a:rPr lang="en-US" dirty="0" err="1" smtClean="0"/>
              <a:t>thở</a:t>
            </a:r>
            <a:r>
              <a:rPr lang="en-US" dirty="0" smtClean="0"/>
              <a:t> oxy 8-10 </a:t>
            </a:r>
            <a:r>
              <a:rPr lang="en-US" dirty="0" err="1" smtClean="0"/>
              <a:t>lít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 </a:t>
            </a:r>
            <a:r>
              <a:rPr lang="en-US" dirty="0" err="1" smtClean="0"/>
              <a:t>trong</a:t>
            </a:r>
            <a:r>
              <a:rPr lang="en-US" dirty="0" smtClean="0"/>
              <a:t> 15 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vi-VN" dirty="0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vi-VN" dirty="0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 5 </a:t>
            </a:r>
            <a:r>
              <a:rPr lang="en-US" dirty="0" err="1" smtClean="0"/>
              <a:t>lít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endParaRPr lang="en-US" dirty="0" smtClean="0"/>
          </a:p>
          <a:p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Morphin</a:t>
            </a:r>
            <a:r>
              <a:rPr lang="en-US" dirty="0" smtClean="0"/>
              <a:t>, </a:t>
            </a:r>
            <a:r>
              <a:rPr lang="en-US" dirty="0" err="1" smtClean="0"/>
              <a:t>Aminophylin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: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bớt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l</a:t>
            </a:r>
            <a:r>
              <a:rPr lang="vi-VN" dirty="0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endParaRPr lang="en-US" dirty="0" smtClean="0"/>
          </a:p>
          <a:p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: </a:t>
            </a:r>
            <a:r>
              <a:rPr lang="en-US" dirty="0" err="1" smtClean="0"/>
              <a:t>Furosimid</a:t>
            </a:r>
            <a:endParaRPr lang="en-US" dirty="0" smtClean="0"/>
          </a:p>
          <a:p>
            <a:r>
              <a:rPr lang="en-US" dirty="0" err="1" smtClean="0"/>
              <a:t>Thuố</a:t>
            </a:r>
            <a:r>
              <a:rPr lang="vi-VN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: Nitroglycerin</a:t>
            </a:r>
          </a:p>
          <a:p>
            <a:r>
              <a:rPr lang="en-US" dirty="0" err="1" smtClean="0"/>
              <a:t>Buộc</a:t>
            </a:r>
            <a:r>
              <a:rPr lang="en-US" dirty="0" smtClean="0"/>
              <a:t> </a:t>
            </a:r>
            <a:r>
              <a:rPr lang="en-US" dirty="0" err="1" smtClean="0"/>
              <a:t>garo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 chi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, </a:t>
            </a:r>
            <a:r>
              <a:rPr lang="en-US" dirty="0" err="1" smtClean="0"/>
              <a:t>buộc</a:t>
            </a:r>
            <a:r>
              <a:rPr lang="en-US" dirty="0" smtClean="0"/>
              <a:t> 3,4 chi </a:t>
            </a:r>
            <a:r>
              <a:rPr lang="en-US" dirty="0" err="1" smtClean="0"/>
              <a:t>luân</a:t>
            </a:r>
            <a:r>
              <a:rPr lang="en-US" dirty="0" smtClean="0"/>
              <a:t> </a:t>
            </a:r>
            <a:r>
              <a:rPr lang="en-US" dirty="0" err="1" smtClean="0"/>
              <a:t>phiên</a:t>
            </a:r>
            <a:r>
              <a:rPr lang="en-US" dirty="0" smtClean="0"/>
              <a:t> 10-15 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vi-VN" dirty="0" smtClean="0"/>
              <a:t>đổi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Chống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: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LẬP KẾ HOẠCH CHĂM SÓC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65 </a:t>
            </a:r>
            <a:r>
              <a:rPr lang="en-US" dirty="0" err="1" smtClean="0"/>
              <a:t>tuổi</a:t>
            </a:r>
            <a:r>
              <a:rPr lang="en-US" dirty="0" smtClean="0"/>
              <a:t>,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 do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ho </a:t>
            </a:r>
            <a:r>
              <a:rPr lang="en-US" dirty="0" err="1" smtClean="0"/>
              <a:t>nhiều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: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vi-VN" dirty="0" smtClean="0"/>
              <a:t>đ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,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. Ho </a:t>
            </a:r>
            <a:r>
              <a:rPr lang="en-US" dirty="0" err="1" smtClean="0"/>
              <a:t>khạc</a:t>
            </a:r>
            <a:r>
              <a:rPr lang="en-US" dirty="0" smtClean="0"/>
              <a:t> </a:t>
            </a:r>
            <a:r>
              <a:rPr lang="vi-VN" dirty="0" smtClean="0"/>
              <a:t>đàm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,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t</a:t>
            </a:r>
            <a:r>
              <a:rPr lang="vi-VN" dirty="0" smtClean="0"/>
              <a:t>ă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,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vi-VN" dirty="0" smtClean="0"/>
              <a:t>ơ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vã</a:t>
            </a:r>
            <a:r>
              <a:rPr lang="en-US" dirty="0" smtClean="0"/>
              <a:t>,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r>
              <a:rPr lang="en-US" dirty="0" smtClean="0"/>
              <a:t> </a:t>
            </a:r>
            <a:r>
              <a:rPr lang="en-US" dirty="0" err="1" smtClean="0"/>
              <a:t>tái</a:t>
            </a:r>
            <a:r>
              <a:rPr lang="en-US" dirty="0" smtClean="0"/>
              <a:t>, lo </a:t>
            </a:r>
            <a:r>
              <a:rPr lang="en-US" dirty="0" err="1" smtClean="0"/>
              <a:t>lắng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137&quot;&gt;&lt;object type=&quot;3&quot; unique_id=&quot;10138&quot;&gt;&lt;property id=&quot;20148&quot; value=&quot;5&quot;/&gt;&lt;property id=&quot;20300&quot; value=&quot;Slide 1 - &amp;quot;CHĂM SÓC BỆNH NHÂN PHÙ PHỔI CẤP&amp;quot;&quot;/&gt;&lt;property id=&quot;20307&quot; value=&quot;256&quot;/&gt;&lt;/object&gt;&lt;object type=&quot;3&quot; unique_id=&quot;10139&quot;&gt;&lt;property id=&quot;20148&quot; value=&quot;5&quot;/&gt;&lt;property id=&quot;20300&quot; value=&quot;Slide 2 - &amp;quot;NỘI DUNG&amp;quot;&quot;/&gt;&lt;property id=&quot;20307&quot; value=&quot;257&quot;/&gt;&lt;/object&gt;&lt;object type=&quot;3&quot; unique_id=&quot;10140&quot;&gt;&lt;property id=&quot;20148&quot; value=&quot;5&quot;/&gt;&lt;property id=&quot;20300&quot; value=&quot;Slide 3 - &amp;quot;ĐỊNH NGHĨA&amp;quot;&quot;/&gt;&lt;property id=&quot;20307&quot; value=&quot;258&quot;/&gt;&lt;/object&gt;&lt;object type=&quot;3&quot; unique_id=&quot;10141&quot;&gt;&lt;property id=&quot;20148&quot; value=&quot;5&quot;/&gt;&lt;property id=&quot;20300&quot; value=&quot;Slide 4 - &amp;quot;NGUYÊN NHÂN&amp;quot;&quot;/&gt;&lt;property id=&quot;20307&quot; value=&quot;259&quot;/&gt;&lt;/object&gt;&lt;object type=&quot;3&quot; unique_id=&quot;10142&quot;&gt;&lt;property id=&quot;20148&quot; value=&quot;5&quot;/&gt;&lt;property id=&quot;20300&quot; value=&quot;Slide 5&quot;/&gt;&lt;property id=&quot;20307&quot; value=&quot;260&quot;/&gt;&lt;/object&gt;&lt;object type=&quot;3&quot; unique_id=&quot;10143&quot;&gt;&lt;property id=&quot;20148&quot; value=&quot;5&quot;/&gt;&lt;property id=&quot;20300&quot; value=&quot;Slide 6&quot;/&gt;&lt;property id=&quot;20307&quot; value=&quot;261&quot;/&gt;&lt;/object&gt;&lt;object type=&quot;3&quot; unique_id=&quot;10144&quot;&gt;&lt;property id=&quot;20148&quot; value=&quot;5&quot;/&gt;&lt;property id=&quot;20300&quot; value=&quot;Slide 7 - &amp;quot;TRIỆU CHỨNG &amp;quot;&quot;/&gt;&lt;property id=&quot;20307&quot; value=&quot;262&quot;/&gt;&lt;/object&gt;&lt;object type=&quot;3&quot; unique_id=&quot;10145&quot;&gt;&lt;property id=&quot;20148&quot; value=&quot;5&quot;/&gt;&lt;property id=&quot;20300&quot; value=&quot;Slide 8 - &amp;quot;NGUYÊN TẮC XỬ TRÍ &amp;quot;&quot;/&gt;&lt;property id=&quot;20307&quot; value=&quot;263&quot;/&gt;&lt;/object&gt;&lt;object type=&quot;3&quot; unique_id=&quot;10146&quot;&gt;&lt;property id=&quot;20148&quot; value=&quot;5&quot;/&gt;&lt;property id=&quot;20300&quot; value=&quot;Slide 9 - &amp;quot;LẬP KẾ HOẠCH CHĂM SÓC&amp;quot;&quot;/&gt;&lt;property id=&quot;20307&quot; value=&quot;271&quot;/&gt;&lt;/object&gt;&lt;object type=&quot;3&quot; unique_id=&quot;10147&quot;&gt;&lt;property id=&quot;20148&quot; value=&quot;5&quot;/&gt;&lt;property id=&quot;20300&quot; value=&quot;Slide 10&quot;/&gt;&lt;property id=&quot;20307&quot; value=&quot;270&quot;/&gt;&lt;/object&gt;&lt;object type=&quot;3&quot; unique_id=&quot;10148&quot;&gt;&lt;property id=&quot;20148&quot; value=&quot;5&quot;/&gt;&lt;property id=&quot;20300&quot; value=&quot;Slide 11&quot;/&gt;&lt;property id=&quot;20307&quot; value=&quot;272&quot;/&gt;&lt;/object&gt;&lt;object type=&quot;3&quot; unique_id=&quot;10149&quot;&gt;&lt;property id=&quot;20148&quot; value=&quot;5&quot;/&gt;&lt;property id=&quot;20300&quot; value=&quot;Slide 12&quot;/&gt;&lt;property id=&quot;20307&quot; value=&quot;273&quot;/&gt;&lt;/object&gt;&lt;object type=&quot;3&quot; unique_id=&quot;10150&quot;&gt;&lt;property id=&quot;20148&quot; value=&quot;5&quot;/&gt;&lt;property id=&quot;20300&quot; value=&quot;Slide 13&quot;/&gt;&lt;property id=&quot;20307&quot; value=&quot;274&quot;/&gt;&lt;/object&gt;&lt;object type=&quot;3&quot; unique_id=&quot;10151&quot;&gt;&lt;property id=&quot;20148&quot; value=&quot;5&quot;/&gt;&lt;property id=&quot;20300&quot; value=&quot;Slide 14 - &amp;quot;Tài liệu tham khảo &amp;quot;&quot;/&gt;&lt;property id=&quot;20307&quot; value=&quot;269&quot;/&gt;&lt;/object&gt;&lt;object type=&quot;3&quot; unique_id=&quot;10152&quot;&gt;&lt;property id=&quot;20148&quot; value=&quot;5&quot;/&gt;&lt;property id=&quot;20300&quot; value=&quot;Slide 15 - &amp;quot;CẢM ƠN THẦY VÀ CÁC BẠN ĐÃ CHÚ Ý LẮNG NGHE!!!&amp;quot;&quot;/&gt;&lt;property id=&quot;20307&quot; value=&quot;275&quot;/&gt;&lt;/object&gt;&lt;/object&gt;&lt;object type=&quot;8&quot; unique_id=&quot;1016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1397</Words>
  <Application>Microsoft Office PowerPoint</Application>
  <PresentationFormat>On-screen Show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CHĂM SÓC BỆNH NHÂN PHÙ PHỔI CẤP</vt:lpstr>
      <vt:lpstr>NỘI DUNG</vt:lpstr>
      <vt:lpstr>ĐỊNH NGHĨA</vt:lpstr>
      <vt:lpstr>NGUYÊN NHÂN</vt:lpstr>
      <vt:lpstr>PowerPoint Presentation</vt:lpstr>
      <vt:lpstr>PowerPoint Presentation</vt:lpstr>
      <vt:lpstr>TRIỆU CHỨNG </vt:lpstr>
      <vt:lpstr>NGUYÊN TẮC XỬ TRÍ </vt:lpstr>
      <vt:lpstr>LẬP KẾ HOẠCH CHĂM SÓC</vt:lpstr>
      <vt:lpstr>PowerPoint Presentation</vt:lpstr>
      <vt:lpstr>PowerPoint Presentation</vt:lpstr>
      <vt:lpstr>PowerPoint Presentation</vt:lpstr>
      <vt:lpstr>PowerPoint Presentation</vt:lpstr>
      <vt:lpstr>Tài liệu tham khảo </vt:lpstr>
      <vt:lpstr>CẢM ƠN THẦY VÀ CÁC BẠN ĐÃ CHÚ Ý LẮNG NGHE!!!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CHĂM SÓC BỆNH NHÂN PHÙ PHỔI CẤP</dc:title>
  <dc:creator>Windows</dc:creator>
  <cp:lastModifiedBy>DrHOC</cp:lastModifiedBy>
  <cp:revision>56</cp:revision>
  <dcterms:created xsi:type="dcterms:W3CDTF">2017-02-13T15:46:59Z</dcterms:created>
  <dcterms:modified xsi:type="dcterms:W3CDTF">2017-05-22T06:54:10Z</dcterms:modified>
</cp:coreProperties>
</file>