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58" r:id="rId4"/>
    <p:sldId id="259" r:id="rId5"/>
    <p:sldId id="260" r:id="rId6"/>
    <p:sldId id="263" r:id="rId7"/>
    <p:sldId id="271" r:id="rId8"/>
    <p:sldId id="264" r:id="rId9"/>
    <p:sldId id="265" r:id="rId10"/>
    <p:sldId id="266" r:id="rId11"/>
    <p:sldId id="267" r:id="rId12"/>
    <p:sldId id="268" r:id="rId13"/>
    <p:sldId id="269" r:id="rId14"/>
    <p:sldId id="270"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5" autoAdjust="0"/>
    <p:restoredTop sz="94660"/>
  </p:normalViewPr>
  <p:slideViewPr>
    <p:cSldViewPr>
      <p:cViewPr>
        <p:scale>
          <a:sx n="60" d="100"/>
          <a:sy n="60" d="100"/>
        </p:scale>
        <p:origin x="-1668"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74FDAC-0CF6-42C3-901A-1E17264B60F5}"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4FDAC-0CF6-42C3-901A-1E17264B60F5}"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4FDAC-0CF6-42C3-901A-1E17264B60F5}"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4FDAC-0CF6-42C3-901A-1E17264B60F5}"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4FDAC-0CF6-42C3-901A-1E17264B60F5}"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74FDAC-0CF6-42C3-901A-1E17264B60F5}"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4FDAC-0CF6-42C3-901A-1E17264B60F5}" type="datetimeFigureOut">
              <a:rPr lang="en-US" smtClean="0"/>
              <a:pPr/>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4FDAC-0CF6-42C3-901A-1E17264B60F5}" type="datetimeFigureOut">
              <a:rPr lang="en-US" smtClean="0"/>
              <a:pPr/>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4FDAC-0CF6-42C3-901A-1E17264B60F5}" type="datetimeFigureOut">
              <a:rPr lang="en-US" smtClean="0"/>
              <a:pPr/>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4FDAC-0CF6-42C3-901A-1E17264B60F5}"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4FDAC-0CF6-42C3-901A-1E17264B60F5}"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00BAC-BC6E-4193-9856-B7A77ACF34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4FDAC-0CF6-42C3-901A-1E17264B60F5}" type="datetimeFigureOut">
              <a:rPr lang="en-US" smtClean="0"/>
              <a:pPr/>
              <a:t>8/14/2016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00BAC-BC6E-4193-9856-B7A77ACF3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883"/>
            <a:ext cx="8229600" cy="1143000"/>
          </a:xfrm>
        </p:spPr>
        <p:txBody>
          <a:bodyPr/>
          <a:lstStyle/>
          <a:p>
            <a:r>
              <a:rPr lang="vi-VN" b="1"/>
              <a:t>THÀNH VIÊN NHÓM</a:t>
            </a:r>
            <a:endParaRPr lang="vi-VN"/>
          </a:p>
        </p:txBody>
      </p:sp>
      <p:sp>
        <p:nvSpPr>
          <p:cNvPr id="3" name="Content Placeholder 2"/>
          <p:cNvSpPr>
            <a:spLocks noGrp="1"/>
          </p:cNvSpPr>
          <p:nvPr>
            <p:ph idx="1"/>
          </p:nvPr>
        </p:nvSpPr>
        <p:spPr>
          <a:xfrm>
            <a:off x="3200400" y="1524000"/>
            <a:ext cx="4800600" cy="4525963"/>
          </a:xfrm>
        </p:spPr>
        <p:txBody>
          <a:bodyPr>
            <a:normAutofit fontScale="92500" lnSpcReduction="10000"/>
          </a:bodyPr>
          <a:lstStyle/>
          <a:p>
            <a:pPr marL="0" lvl="0" indent="0">
              <a:buNone/>
              <a:defRPr/>
            </a:pPr>
            <a:r>
              <a:rPr lang="vi-VN" sz="2700">
                <a:solidFill>
                  <a:prstClr val="black"/>
                </a:solidFill>
                <a:latin typeface="Times New Roman"/>
              </a:rPr>
              <a:t>1.Lê Thị Ái My</a:t>
            </a:r>
          </a:p>
          <a:p>
            <a:pPr marL="0" lvl="0" indent="0">
              <a:buNone/>
              <a:defRPr/>
            </a:pPr>
            <a:r>
              <a:rPr lang="vi-VN" sz="2700">
                <a:solidFill>
                  <a:prstClr val="black"/>
                </a:solidFill>
                <a:latin typeface="Times New Roman"/>
              </a:rPr>
              <a:t>2.Phan Thị Bé</a:t>
            </a:r>
          </a:p>
          <a:p>
            <a:pPr marL="0" lvl="0" indent="0">
              <a:buNone/>
              <a:defRPr/>
            </a:pPr>
            <a:r>
              <a:rPr lang="vi-VN" sz="2700">
                <a:solidFill>
                  <a:prstClr val="black"/>
                </a:solidFill>
                <a:latin typeface="Times New Roman"/>
              </a:rPr>
              <a:t>3.Vũ Thị Nhã Phương</a:t>
            </a:r>
          </a:p>
          <a:p>
            <a:pPr marL="0" lvl="0" indent="0">
              <a:buNone/>
              <a:defRPr/>
            </a:pPr>
            <a:r>
              <a:rPr lang="vi-VN" sz="2700">
                <a:solidFill>
                  <a:prstClr val="black"/>
                </a:solidFill>
                <a:latin typeface="Times New Roman"/>
              </a:rPr>
              <a:t>4.Hoàng Mai Phương</a:t>
            </a:r>
          </a:p>
          <a:p>
            <a:pPr marL="0" lvl="0" indent="0">
              <a:buNone/>
              <a:defRPr/>
            </a:pPr>
            <a:r>
              <a:rPr lang="vi-VN" sz="2700">
                <a:solidFill>
                  <a:prstClr val="black"/>
                </a:solidFill>
                <a:latin typeface="Times New Roman"/>
              </a:rPr>
              <a:t>5.Trương Thị Hồng Phương</a:t>
            </a:r>
          </a:p>
          <a:p>
            <a:pPr marL="0" lvl="0" indent="0">
              <a:buNone/>
              <a:defRPr/>
            </a:pPr>
            <a:r>
              <a:rPr lang="vi-VN" sz="2700">
                <a:solidFill>
                  <a:prstClr val="black"/>
                </a:solidFill>
                <a:latin typeface="Times New Roman"/>
              </a:rPr>
              <a:t>6.Nguyễn Thu Thảo</a:t>
            </a:r>
          </a:p>
          <a:p>
            <a:pPr marL="0" lvl="0" indent="0">
              <a:buNone/>
              <a:defRPr/>
            </a:pPr>
            <a:r>
              <a:rPr lang="vi-VN" sz="2700">
                <a:solidFill>
                  <a:prstClr val="black"/>
                </a:solidFill>
                <a:latin typeface="Times New Roman"/>
              </a:rPr>
              <a:t>7.Dương Thị Hậu</a:t>
            </a:r>
          </a:p>
          <a:p>
            <a:pPr marL="0" lvl="0" indent="0">
              <a:buNone/>
              <a:defRPr/>
            </a:pPr>
            <a:r>
              <a:rPr lang="vi-VN" sz="2700">
                <a:solidFill>
                  <a:prstClr val="black"/>
                </a:solidFill>
                <a:latin typeface="Times New Roman"/>
              </a:rPr>
              <a:t>8.Phạm Thị Mỹ Linh</a:t>
            </a:r>
          </a:p>
          <a:p>
            <a:pPr marL="0" lvl="0" indent="0">
              <a:buNone/>
              <a:defRPr/>
            </a:pPr>
            <a:r>
              <a:rPr lang="vi-VN" sz="2700">
                <a:solidFill>
                  <a:prstClr val="black"/>
                </a:solidFill>
                <a:latin typeface="Times New Roman"/>
              </a:rPr>
              <a:t>9.Trương Thị Kim Ngân</a:t>
            </a:r>
          </a:p>
          <a:p>
            <a:pPr marL="0" lvl="0" indent="0">
              <a:buNone/>
              <a:defRPr/>
            </a:pPr>
            <a:r>
              <a:rPr lang="vi-VN" sz="2700">
                <a:solidFill>
                  <a:prstClr val="black"/>
                </a:solidFill>
                <a:latin typeface="Times New Roman"/>
              </a:rPr>
              <a:t>10.Đào Thị Yến Phi</a:t>
            </a:r>
          </a:p>
          <a:p>
            <a:endParaRPr lang="vi-VN"/>
          </a:p>
        </p:txBody>
      </p:sp>
      <p:cxnSp>
        <p:nvCxnSpPr>
          <p:cNvPr id="4" name="Straight Connector 3"/>
          <p:cNvCxnSpPr/>
          <p:nvPr/>
        </p:nvCxnSpPr>
        <p:spPr>
          <a:xfrm>
            <a:off x="0" y="981075"/>
            <a:ext cx="9144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22497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style>
          <a:lnRef idx="1">
            <a:schemeClr val="accent2"/>
          </a:lnRef>
          <a:fillRef idx="2">
            <a:schemeClr val="accent2"/>
          </a:fillRef>
          <a:effectRef idx="1">
            <a:schemeClr val="accent2"/>
          </a:effectRef>
          <a:fontRef idx="minor">
            <a:schemeClr val="dk1"/>
          </a:fontRef>
        </p:style>
        <p:txBody>
          <a:bodyPr>
            <a:noAutofit/>
          </a:bodyPr>
          <a:lstStyle/>
          <a:p>
            <a:r>
              <a:rPr lang="en-US" b="1" dirty="0" smtClean="0">
                <a:latin typeface="Times New Roman" pitchFamily="18" charset="0"/>
                <a:cs typeface="Times New Roman" pitchFamily="18" charset="0"/>
              </a:rPr>
              <a:t>II. THEO DÕI VÀ CHĂM </a:t>
            </a:r>
            <a:r>
              <a:rPr lang="en-US" b="1" smtClean="0">
                <a:latin typeface="Times New Roman" pitchFamily="18" charset="0"/>
                <a:cs typeface="Times New Roman" pitchFamily="18" charset="0"/>
              </a:rPr>
              <a:t>SÓC </a:t>
            </a:r>
            <a:r>
              <a:rPr lang="en-US" b="1" smtClean="0">
                <a:latin typeface="Times New Roman" pitchFamily="18" charset="0"/>
                <a:cs typeface="Times New Roman" pitchFamily="18" charset="0"/>
              </a:rPr>
              <a:t>BỆNH </a:t>
            </a:r>
            <a:r>
              <a:rPr lang="en-US" b="1" dirty="0" smtClean="0">
                <a:latin typeface="Times New Roman" pitchFamily="18" charset="0"/>
                <a:cs typeface="Times New Roman" pitchFamily="18" charset="0"/>
              </a:rPr>
              <a:t>NHÂN SỐC TIM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447800"/>
            <a:ext cx="8229600" cy="4525963"/>
          </a:xfrm>
        </p:spPr>
        <p:txBody>
          <a:bodyPr/>
          <a:lstStyle/>
          <a:p>
            <a:pPr>
              <a:buNone/>
            </a:pPr>
            <a:r>
              <a:rPr lang="en-US" b="1" dirty="0" smtClean="0">
                <a:latin typeface="Times New Roman" pitchFamily="18" charset="0"/>
                <a:cs typeface="Times New Roman" pitchFamily="18" charset="0"/>
              </a:rPr>
              <a:t>          1. </a:t>
            </a:r>
            <a:r>
              <a:rPr lang="en-US" b="1" u="sng" dirty="0" smtClean="0">
                <a:latin typeface="Times New Roman" pitchFamily="18" charset="0"/>
                <a:cs typeface="Times New Roman" pitchFamily="18" charset="0"/>
              </a:rPr>
              <a:t>Vai trò của việc theo dõi và </a:t>
            </a:r>
            <a:r>
              <a:rPr lang="en-US" b="1" u="sng" smtClean="0">
                <a:latin typeface="Times New Roman" pitchFamily="18" charset="0"/>
                <a:cs typeface="Times New Roman" pitchFamily="18" charset="0"/>
              </a:rPr>
              <a:t>chăm </a:t>
            </a:r>
            <a:r>
              <a:rPr lang="en-US" b="1" u="sng" smtClean="0">
                <a:latin typeface="Times New Roman" pitchFamily="18" charset="0"/>
                <a:cs typeface="Times New Roman" pitchFamily="18" charset="0"/>
              </a:rPr>
              <a:t>só</a:t>
            </a:r>
            <a:r>
              <a:rPr lang="en-US" b="1" smtClean="0">
                <a:latin typeface="Times New Roman" pitchFamily="18" charset="0"/>
                <a:cs typeface="Times New Roman" pitchFamily="18" charset="0"/>
              </a:rPr>
              <a:t>c</a:t>
            </a:r>
          </a:p>
          <a:p>
            <a:pPr>
              <a:buNone/>
            </a:pPr>
            <a:endParaRPr lang="en-US" b="1"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Đảm </a:t>
            </a:r>
            <a:r>
              <a:rPr lang="en-US" sz="2400" dirty="0" smtClean="0">
                <a:latin typeface="Times New Roman" pitchFamily="18" charset="0"/>
                <a:cs typeface="Times New Roman" pitchFamily="18" charset="0"/>
              </a:rPr>
              <a:t>bảo kiểm soát và theo dõi liên tục tình trạng </a:t>
            </a:r>
            <a:r>
              <a:rPr lang="en-US" sz="2400" smtClean="0">
                <a:latin typeface="Times New Roman" pitchFamily="18" charset="0"/>
                <a:cs typeface="Times New Roman" pitchFamily="18" charset="0"/>
              </a:rPr>
              <a:t>bệnh </a:t>
            </a:r>
            <a:r>
              <a:rPr lang="en-US" sz="2400" smtClean="0">
                <a:latin typeface="Times New Roman" pitchFamily="18" charset="0"/>
                <a:cs typeface="Times New Roman" pitchFamily="18" charset="0"/>
              </a:rPr>
              <a:t>nhân.</a:t>
            </a:r>
          </a:p>
          <a:p>
            <a:r>
              <a:rPr lang="en-US" sz="2400" smtClean="0">
                <a:latin typeface="Times New Roman" pitchFamily="18" charset="0"/>
                <a:cs typeface="Times New Roman" pitchFamily="18" charset="0"/>
              </a:rPr>
              <a:t>Nắm </a:t>
            </a:r>
            <a:r>
              <a:rPr lang="en-US" sz="2400" dirty="0" smtClean="0">
                <a:latin typeface="Times New Roman" pitchFamily="18" charset="0"/>
                <a:cs typeface="Times New Roman" pitchFamily="18" charset="0"/>
              </a:rPr>
              <a:t>được xu hướng diễn biến của bệnh, phát hiện và xử lý kịp thời các rối loạn </a:t>
            </a:r>
            <a:r>
              <a:rPr lang="en-US" sz="2400" smtClean="0">
                <a:latin typeface="Times New Roman" pitchFamily="18" charset="0"/>
                <a:cs typeface="Times New Roman" pitchFamily="18" charset="0"/>
              </a:rPr>
              <a:t>nguy </a:t>
            </a:r>
            <a:r>
              <a:rPr lang="en-US" sz="2400" smtClean="0">
                <a:latin typeface="Times New Roman" pitchFamily="18" charset="0"/>
                <a:cs typeface="Times New Roman" pitchFamily="18" charset="0"/>
              </a:rPr>
              <a:t>hiểm.</a:t>
            </a:r>
          </a:p>
          <a:p>
            <a:r>
              <a:rPr lang="en-US" sz="2400" smtClean="0">
                <a:latin typeface="Times New Roman" pitchFamily="18" charset="0"/>
                <a:cs typeface="Times New Roman" pitchFamily="18" charset="0"/>
              </a:rPr>
              <a:t>Đảm </a:t>
            </a:r>
            <a:r>
              <a:rPr lang="en-US" sz="2400" dirty="0" smtClean="0">
                <a:latin typeface="Times New Roman" pitchFamily="18" charset="0"/>
                <a:cs typeface="Times New Roman" pitchFamily="18" charset="0"/>
              </a:rPr>
              <a:t>bảo chăm sóc </a:t>
            </a:r>
            <a:r>
              <a:rPr lang="en-US" sz="2400" smtClean="0">
                <a:latin typeface="Times New Roman" pitchFamily="18" charset="0"/>
                <a:cs typeface="Times New Roman" pitchFamily="18" charset="0"/>
              </a:rPr>
              <a:t>cơ </a:t>
            </a:r>
            <a:r>
              <a:rPr lang="en-US" sz="2400" smtClean="0">
                <a:latin typeface="Times New Roman" pitchFamily="18" charset="0"/>
                <a:cs typeface="Times New Roman" pitchFamily="18" charset="0"/>
              </a:rPr>
              <a:t>bản</a:t>
            </a:r>
          </a:p>
          <a:p>
            <a:r>
              <a:rPr lang="en-US" sz="2400" smtClean="0">
                <a:latin typeface="Times New Roman" pitchFamily="18" charset="0"/>
                <a:cs typeface="Times New Roman" pitchFamily="18" charset="0"/>
              </a:rPr>
              <a:t>Thực </a:t>
            </a:r>
            <a:r>
              <a:rPr lang="en-US" sz="2400" dirty="0" smtClean="0">
                <a:latin typeface="Times New Roman" pitchFamily="18" charset="0"/>
                <a:cs typeface="Times New Roman" pitchFamily="18" charset="0"/>
              </a:rPr>
              <a:t>hiện đầy đủ các </a:t>
            </a:r>
            <a:r>
              <a:rPr lang="en-US" sz="2400" smtClean="0">
                <a:latin typeface="Times New Roman" pitchFamily="18" charset="0"/>
                <a:cs typeface="Times New Roman" pitchFamily="18" charset="0"/>
              </a:rPr>
              <a:t>y </a:t>
            </a:r>
            <a:r>
              <a:rPr lang="en-US" sz="2400" smtClean="0">
                <a:latin typeface="Times New Roman" pitchFamily="18" charset="0"/>
                <a:cs typeface="Times New Roman" pitchFamily="18" charset="0"/>
              </a:rPr>
              <a:t>lệnh</a:t>
            </a:r>
          </a:p>
          <a:p>
            <a:r>
              <a:rPr lang="en-US" sz="2400" smtClean="0">
                <a:latin typeface="Times New Roman" pitchFamily="18" charset="0"/>
                <a:cs typeface="Times New Roman" pitchFamily="18" charset="0"/>
              </a:rPr>
              <a:t>Giải thích, động </a:t>
            </a:r>
            <a:r>
              <a:rPr lang="en-US" sz="2400" dirty="0" smtClean="0">
                <a:latin typeface="Times New Roman" pitchFamily="18" charset="0"/>
                <a:cs typeface="Times New Roman" pitchFamily="18" charset="0"/>
              </a:rPr>
              <a:t>viên bệnh nhân và </a:t>
            </a:r>
            <a:r>
              <a:rPr lang="en-US" sz="2400" smtClean="0">
                <a:latin typeface="Times New Roman" pitchFamily="18" charset="0"/>
                <a:cs typeface="Times New Roman" pitchFamily="18" charset="0"/>
              </a:rPr>
              <a:t>gia </a:t>
            </a:r>
            <a:r>
              <a:rPr lang="en-US" sz="2400" smtClean="0">
                <a:latin typeface="Times New Roman" pitchFamily="18" charset="0"/>
                <a:cs typeface="Times New Roman" pitchFamily="18" charset="0"/>
              </a:rPr>
              <a:t>đình hợp tác điều trị.</a:t>
            </a:r>
            <a:endParaRPr lang="en-US" sz="24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83163"/>
          </a:xfrm>
        </p:spPr>
        <p:txBody>
          <a:bodyPr>
            <a:normAutofit/>
          </a:bodyPr>
          <a:lstStyle/>
          <a:p>
            <a:pPr marL="0" indent="0">
              <a:buNone/>
            </a:pPr>
            <a:r>
              <a:rPr lang="en-US" sz="2900" i="1">
                <a:solidFill>
                  <a:prstClr val="black"/>
                </a:solidFill>
                <a:latin typeface="Times New Roman" pitchFamily="18" charset="0"/>
                <a:ea typeface="+mj-ea"/>
                <a:cs typeface="Times New Roman" pitchFamily="18" charset="0"/>
              </a:rPr>
              <a:t>2.1 Nhận định tình trạng người </a:t>
            </a:r>
            <a:r>
              <a:rPr lang="en-US" sz="2900" i="1">
                <a:solidFill>
                  <a:prstClr val="black"/>
                </a:solidFill>
                <a:latin typeface="Times New Roman" pitchFamily="18" charset="0"/>
                <a:ea typeface="+mj-ea"/>
                <a:cs typeface="Times New Roman" pitchFamily="18" charset="0"/>
              </a:rPr>
              <a:t>bệnh </a:t>
            </a:r>
            <a:endParaRPr lang="en-US" sz="2900" i="1" smtClean="0">
              <a:solidFill>
                <a:prstClr val="black"/>
              </a:solidFill>
              <a:latin typeface="Times New Roman" pitchFamily="18" charset="0"/>
              <a:ea typeface="+mj-ea"/>
              <a:cs typeface="Times New Roman" pitchFamily="18" charset="0"/>
            </a:endParaRPr>
          </a:p>
          <a:p>
            <a:r>
              <a:rPr lang="en-US" sz="2400" smtClean="0">
                <a:latin typeface="Times New Roman" pitchFamily="18" charset="0"/>
                <a:cs typeface="Times New Roman" pitchFamily="18" charset="0"/>
              </a:rPr>
              <a:t>Nhanh </a:t>
            </a:r>
            <a:r>
              <a:rPr lang="en-US" sz="2400" dirty="0" smtClean="0">
                <a:latin typeface="Times New Roman" pitchFamily="18" charset="0"/>
                <a:cs typeface="Times New Roman" pitchFamily="18" charset="0"/>
              </a:rPr>
              <a:t>chóng nhận định tình trạng người bệnh như: ý thức, dấu hiệu sinh tồn, nước tiểu...</a:t>
            </a:r>
          </a:p>
          <a:p>
            <a:r>
              <a:rPr lang="en-US" sz="2400" dirty="0" smtClean="0">
                <a:latin typeface="Times New Roman" pitchFamily="18" charset="0"/>
                <a:cs typeface="Times New Roman" pitchFamily="18" charset="0"/>
              </a:rPr>
              <a:t>Tìm các dấu hiệu nặng của sôc tim và nguyên nhân.</a:t>
            </a:r>
          </a:p>
          <a:p>
            <a:r>
              <a:rPr lang="en-US" sz="2400" dirty="0" smtClean="0">
                <a:latin typeface="Times New Roman" pitchFamily="18" charset="0"/>
                <a:cs typeface="Times New Roman" pitchFamily="18" charset="0"/>
              </a:rPr>
              <a:t>Dấu hiệu đau: Tính chất đau, mức độ </a:t>
            </a:r>
            <a:r>
              <a:rPr lang="en-US" sz="2400" smtClean="0">
                <a:latin typeface="Times New Roman" pitchFamily="18" charset="0"/>
                <a:cs typeface="Times New Roman" pitchFamily="18" charset="0"/>
              </a:rPr>
              <a:t>đau</a:t>
            </a:r>
            <a:r>
              <a:rPr lang="en-US" sz="2400" smtClean="0">
                <a:latin typeface="Times New Roman" pitchFamily="18" charset="0"/>
                <a:cs typeface="Times New Roman" pitchFamily="18" charset="0"/>
              </a:rPr>
              <a:t>...</a:t>
            </a:r>
          </a:p>
          <a:p>
            <a:pPr>
              <a:buNone/>
            </a:pPr>
            <a:r>
              <a:rPr lang="en-US" sz="240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48223"/>
            <a:ext cx="450000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0" y="0"/>
            <a:ext cx="9144000" cy="1066800"/>
          </a:xfrm>
          <a:prstGeom prst="rect">
            <a:avLst/>
          </a:prstGeom>
          <a:solidFill>
            <a:srgbClr val="C00000"/>
          </a:solidFill>
          <a:ln w="9525" cap="flat" cmpd="sng" algn="ctr">
            <a:solidFill>
              <a:srgbClr val="FF0000"/>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500" b="1" smtClean="0">
                <a:latin typeface="Times New Roman" pitchFamily="18" charset="0"/>
                <a:cs typeface="Times New Roman" pitchFamily="18" charset="0"/>
              </a:rPr>
              <a:t>2.Qui trình điều dưỡng chăm sóc bệnh nhân sốc tim</a:t>
            </a:r>
            <a:endParaRPr lang="en-US" sz="35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754563"/>
          </a:xfrm>
        </p:spPr>
        <p:txBody>
          <a:bodyPr>
            <a:normAutofit/>
          </a:bodyPr>
          <a:lstStyle/>
          <a:p>
            <a:pPr marL="0" lvl="0" indent="0">
              <a:buNone/>
            </a:pPr>
            <a:r>
              <a:rPr lang="en-US" sz="2900" i="1" smtClean="0">
                <a:solidFill>
                  <a:prstClr val="black"/>
                </a:solidFill>
                <a:latin typeface="Times New Roman" pitchFamily="18" charset="0"/>
                <a:cs typeface="Times New Roman" pitchFamily="18" charset="0"/>
              </a:rPr>
              <a:t>2.2 </a:t>
            </a:r>
            <a:r>
              <a:rPr lang="en-US" sz="2900" i="1">
                <a:solidFill>
                  <a:prstClr val="black"/>
                </a:solidFill>
                <a:latin typeface="Times New Roman" pitchFamily="18" charset="0"/>
                <a:cs typeface="Times New Roman" pitchFamily="18" charset="0"/>
              </a:rPr>
              <a:t>Chẩn đoán điều dưỡng</a:t>
            </a:r>
          </a:p>
          <a:p>
            <a:pPr lvl="0"/>
            <a:r>
              <a:rPr lang="en-US" sz="2400">
                <a:solidFill>
                  <a:prstClr val="black"/>
                </a:solidFill>
                <a:latin typeface="Times New Roman" pitchFamily="18" charset="0"/>
                <a:cs typeface="Times New Roman" pitchFamily="18" charset="0"/>
              </a:rPr>
              <a:t> Rối loạn ý thức liên quan đến giảm tưới máu não.</a:t>
            </a:r>
          </a:p>
          <a:p>
            <a:pPr lvl="0"/>
            <a:r>
              <a:rPr lang="en-US" sz="2400">
                <a:solidFill>
                  <a:prstClr val="black"/>
                </a:solidFill>
                <a:latin typeface="Times New Roman" pitchFamily="18" charset="0"/>
                <a:cs typeface="Times New Roman" pitchFamily="18" charset="0"/>
              </a:rPr>
              <a:t>Giảm tưới máu ngoại vi liên quan đến tụt huyết </a:t>
            </a:r>
            <a:r>
              <a:rPr lang="en-US" sz="2400">
                <a:solidFill>
                  <a:prstClr val="black"/>
                </a:solidFill>
                <a:latin typeface="Times New Roman" pitchFamily="18" charset="0"/>
                <a:cs typeface="Times New Roman" pitchFamily="18" charset="0"/>
              </a:rPr>
              <a:t>áp</a:t>
            </a:r>
            <a:r>
              <a:rPr lang="en-US" sz="2400" smtClean="0">
                <a:solidFill>
                  <a:prstClr val="black"/>
                </a:solidFill>
                <a:latin typeface="Times New Roman" pitchFamily="18" charset="0"/>
                <a:cs typeface="Times New Roman" pitchFamily="18" charset="0"/>
              </a:rPr>
              <a:t>.</a:t>
            </a:r>
          </a:p>
          <a:p>
            <a:pPr marL="0" lvl="0" indent="0">
              <a:buNone/>
            </a:pPr>
            <a:endParaRPr lang="en-US" sz="2400">
              <a:solidFill>
                <a:prstClr val="black"/>
              </a:solidFill>
              <a:latin typeface="Times New Roman" pitchFamily="18" charset="0"/>
              <a:cs typeface="Times New Roman" pitchFamily="18" charset="0"/>
            </a:endParaRPr>
          </a:p>
          <a:p>
            <a:pPr marL="0" indent="0">
              <a:buNone/>
            </a:pPr>
            <a:r>
              <a:rPr lang="en-US" sz="2900" i="1" smtClean="0">
                <a:solidFill>
                  <a:prstClr val="black"/>
                </a:solidFill>
                <a:latin typeface="Times New Roman" pitchFamily="18" charset="0"/>
                <a:ea typeface="+mj-ea"/>
                <a:cs typeface="Times New Roman" pitchFamily="18" charset="0"/>
              </a:rPr>
              <a:t>2.3 </a:t>
            </a:r>
            <a:r>
              <a:rPr lang="en-US" sz="2900" i="1">
                <a:solidFill>
                  <a:prstClr val="black"/>
                </a:solidFill>
                <a:latin typeface="Times New Roman" pitchFamily="18" charset="0"/>
                <a:ea typeface="+mj-ea"/>
                <a:cs typeface="Times New Roman" pitchFamily="18" charset="0"/>
              </a:rPr>
              <a:t>Lập kế hoạch </a:t>
            </a:r>
            <a:r>
              <a:rPr lang="en-US" sz="2900" i="1">
                <a:solidFill>
                  <a:prstClr val="black"/>
                </a:solidFill>
                <a:latin typeface="Times New Roman" pitchFamily="18" charset="0"/>
                <a:ea typeface="+mj-ea"/>
                <a:cs typeface="Times New Roman" pitchFamily="18" charset="0"/>
              </a:rPr>
              <a:t>chăm </a:t>
            </a:r>
            <a:r>
              <a:rPr lang="en-US" sz="2900" i="1" smtClean="0">
                <a:solidFill>
                  <a:prstClr val="black"/>
                </a:solidFill>
                <a:latin typeface="Times New Roman" pitchFamily="18" charset="0"/>
                <a:ea typeface="+mj-ea"/>
                <a:cs typeface="Times New Roman" pitchFamily="18" charset="0"/>
              </a:rPr>
              <a:t>sóc</a:t>
            </a:r>
          </a:p>
          <a:p>
            <a:r>
              <a:rPr lang="en-US" sz="2400" smtClean="0">
                <a:latin typeface="Times New Roman" pitchFamily="18" charset="0"/>
                <a:cs typeface="Times New Roman" pitchFamily="18" charset="0"/>
              </a:rPr>
              <a:t>Giảm </a:t>
            </a:r>
            <a:r>
              <a:rPr lang="en-US" sz="2400" dirty="0" smtClean="0">
                <a:latin typeface="Times New Roman" pitchFamily="18" charset="0"/>
                <a:cs typeface="Times New Roman" pitchFamily="18" charset="0"/>
              </a:rPr>
              <a:t>lo lắng sợ hãi</a:t>
            </a:r>
          </a:p>
          <a:p>
            <a:r>
              <a:rPr lang="en-US" sz="2400" dirty="0" smtClean="0">
                <a:latin typeface="Times New Roman" pitchFamily="18" charset="0"/>
                <a:cs typeface="Times New Roman" pitchFamily="18" charset="0"/>
              </a:rPr>
              <a:t>Tăng cường tuần hoàn tới các cơ quan </a:t>
            </a:r>
          </a:p>
          <a:p>
            <a:r>
              <a:rPr lang="en-US" sz="2400" dirty="0" smtClean="0">
                <a:latin typeface="Times New Roman" pitchFamily="18" charset="0"/>
                <a:cs typeface="Times New Roman" pitchFamily="18" charset="0"/>
              </a:rPr>
              <a:t>Làm thông đường hô hấp</a:t>
            </a:r>
          </a:p>
          <a:p>
            <a:r>
              <a:rPr lang="en-US" sz="2400" dirty="0" smtClean="0">
                <a:latin typeface="Times New Roman" pitchFamily="18" charset="0"/>
                <a:cs typeface="Times New Roman" pitchFamily="18" charset="0"/>
              </a:rPr>
              <a:t>Thực hiện </a:t>
            </a:r>
            <a:r>
              <a:rPr lang="en-US" sz="2400" smtClean="0">
                <a:latin typeface="Times New Roman" pitchFamily="18" charset="0"/>
                <a:cs typeface="Times New Roman" pitchFamily="18" charset="0"/>
              </a:rPr>
              <a:t>y </a:t>
            </a:r>
            <a:r>
              <a:rPr lang="en-US" sz="2400" smtClean="0">
                <a:latin typeface="Times New Roman" pitchFamily="18" charset="0"/>
                <a:cs typeface="Times New Roman" pitchFamily="18" charset="0"/>
              </a:rPr>
              <a:t>lệnh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29200"/>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304800" y="381000"/>
            <a:ext cx="8349671" cy="3123932"/>
          </a:xfrm>
          <a:prstGeom prst="rect">
            <a:avLst/>
          </a:prstGeom>
          <a:noFill/>
        </p:spPr>
        <p:txBody>
          <a:bodyPr wrap="square" rtlCol="0">
            <a:spAutoFit/>
          </a:bodyPr>
          <a:lstStyle/>
          <a:p>
            <a:r>
              <a:rPr lang="en-US" sz="2900" i="1" smtClean="0">
                <a:latin typeface="Times New Roman" pitchFamily="18" charset="0"/>
                <a:cs typeface="Times New Roman" pitchFamily="18" charset="0"/>
              </a:rPr>
              <a:t>2.4 Thực hiện kế hoạch chăm sóc.</a:t>
            </a:r>
          </a:p>
          <a:p>
            <a:pPr marL="342900" indent="-342900">
              <a:buFontTx/>
              <a:buChar char="-"/>
            </a:pPr>
            <a:r>
              <a:rPr lang="en-US" sz="2400" smtClean="0">
                <a:latin typeface="Times New Roman" pitchFamily="18" charset="0"/>
                <a:cs typeface="Times New Roman" pitchFamily="18" charset="0"/>
              </a:rPr>
              <a:t>Các động tác cấp cứu ban đầu :</a:t>
            </a:r>
          </a:p>
          <a:p>
            <a:pPr marL="342900" indent="-342900">
              <a:buFont typeface="Arial" pitchFamily="34" charset="0"/>
              <a:buChar char="•"/>
            </a:pPr>
            <a:r>
              <a:rPr lang="en-US" sz="2400" smtClean="0">
                <a:latin typeface="Times New Roman" pitchFamily="18" charset="0"/>
                <a:cs typeface="Times New Roman" pitchFamily="18" charset="0"/>
              </a:rPr>
              <a:t>Đặt bệnh nhân tư thế đầu thấp, chân cao.</a:t>
            </a:r>
          </a:p>
          <a:p>
            <a:pPr marL="342900" indent="-342900">
              <a:buFont typeface="Arial" pitchFamily="34" charset="0"/>
              <a:buChar char="•"/>
            </a:pPr>
            <a:r>
              <a:rPr lang="en-US" sz="2400" smtClean="0">
                <a:latin typeface="Times New Roman" pitchFamily="18" charset="0"/>
                <a:cs typeface="Times New Roman" pitchFamily="18" charset="0"/>
              </a:rPr>
              <a:t>Thở oxy qua ống thông mũi hoặc mask.</a:t>
            </a:r>
          </a:p>
          <a:p>
            <a:pPr marL="342900" indent="-342900">
              <a:buFont typeface="Arial" pitchFamily="34" charset="0"/>
              <a:buChar char="•"/>
            </a:pPr>
            <a:r>
              <a:rPr lang="en-US" sz="2400" smtClean="0">
                <a:latin typeface="Times New Roman" pitchFamily="18" charset="0"/>
                <a:cs typeface="Times New Roman" pitchFamily="18" charset="0"/>
              </a:rPr>
              <a:t>Truyền ngay NaCl 0,9%.</a:t>
            </a:r>
          </a:p>
          <a:p>
            <a:pPr marL="342900" indent="-342900">
              <a:buFont typeface="Arial" pitchFamily="34" charset="0"/>
              <a:buChar char="•"/>
            </a:pPr>
            <a:r>
              <a:rPr lang="en-US" sz="2400" smtClean="0">
                <a:latin typeface="Times New Roman" pitchFamily="18" charset="0"/>
                <a:cs typeface="Times New Roman" pitchFamily="18" charset="0"/>
              </a:rPr>
              <a:t>Đặt máy theo dõi bệnh nhân, theo dõi nhịp tim – dấu hiệu sinh tồn.</a:t>
            </a:r>
          </a:p>
          <a:p>
            <a:pPr marL="342900" indent="-342900">
              <a:buFont typeface="Arial" pitchFamily="34" charset="0"/>
              <a:buChar char="•"/>
            </a:pPr>
            <a:r>
              <a:rPr lang="en-US" sz="2400" smtClean="0">
                <a:latin typeface="Times New Roman" pitchFamily="18" charset="0"/>
                <a:cs typeface="Times New Roman" pitchFamily="18" charset="0"/>
              </a:rPr>
              <a:t>Đặt túi theo dõi nước tiểu.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167" y="3810000"/>
            <a:ext cx="48831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4525963"/>
          </a:xfrm>
        </p:spPr>
        <p:txBody>
          <a:bodyPr/>
          <a:lstStyle/>
          <a:p>
            <a:pPr marL="0" lvl="0" indent="0">
              <a:spcBef>
                <a:spcPts val="0"/>
              </a:spcBef>
              <a:buNone/>
            </a:pPr>
            <a:r>
              <a:rPr lang="en-US" sz="2400">
                <a:solidFill>
                  <a:prstClr val="black"/>
                </a:solidFill>
                <a:latin typeface="Times New Roman" pitchFamily="18" charset="0"/>
                <a:cs typeface="Times New Roman" pitchFamily="18" charset="0"/>
              </a:rPr>
              <a:t>- Chăm sóc và </a:t>
            </a:r>
            <a:r>
              <a:rPr lang="en-US" sz="2400">
                <a:solidFill>
                  <a:prstClr val="black"/>
                </a:solidFill>
                <a:latin typeface="Times New Roman" pitchFamily="18" charset="0"/>
                <a:cs typeface="Times New Roman" pitchFamily="18" charset="0"/>
              </a:rPr>
              <a:t>theo </a:t>
            </a:r>
            <a:r>
              <a:rPr lang="en-US" sz="2400" smtClean="0">
                <a:solidFill>
                  <a:prstClr val="black"/>
                </a:solidFill>
                <a:latin typeface="Times New Roman" pitchFamily="18" charset="0"/>
                <a:cs typeface="Times New Roman" pitchFamily="18" charset="0"/>
              </a:rPr>
              <a:t>dõi </a:t>
            </a:r>
            <a:r>
              <a:rPr lang="en-US" sz="2400">
                <a:solidFill>
                  <a:prstClr val="black"/>
                </a:solidFill>
                <a:latin typeface="Times New Roman" pitchFamily="18" charset="0"/>
                <a:cs typeface="Times New Roman" pitchFamily="18" charset="0"/>
              </a:rPr>
              <a:t>hô </a:t>
            </a:r>
            <a:r>
              <a:rPr lang="en-US" sz="2400" smtClean="0">
                <a:solidFill>
                  <a:prstClr val="black"/>
                </a:solidFill>
                <a:latin typeface="Times New Roman" pitchFamily="18" charset="0"/>
                <a:cs typeface="Times New Roman" pitchFamily="18" charset="0"/>
              </a:rPr>
              <a:t>hấp.</a:t>
            </a:r>
          </a:p>
          <a:p>
            <a:pPr>
              <a:spcBef>
                <a:spcPts val="0"/>
              </a:spcBef>
            </a:pPr>
            <a:r>
              <a:rPr lang="en-US" sz="2400" smtClean="0">
                <a:solidFill>
                  <a:prstClr val="black"/>
                </a:solidFill>
                <a:latin typeface="Times New Roman" pitchFamily="18" charset="0"/>
                <a:cs typeface="Times New Roman" pitchFamily="18" charset="0"/>
              </a:rPr>
              <a:t>Thở oxy 4-6 l/phút. Hút đờm dãi , đặt canun miệng nếu tụt lưỡi.</a:t>
            </a:r>
          </a:p>
          <a:p>
            <a:pPr>
              <a:spcBef>
                <a:spcPts val="0"/>
              </a:spcBef>
            </a:pPr>
            <a:r>
              <a:rPr lang="en-US" sz="2400" smtClean="0">
                <a:solidFill>
                  <a:prstClr val="black"/>
                </a:solidFill>
                <a:latin typeface="Times New Roman" pitchFamily="18" charset="0"/>
                <a:cs typeface="Times New Roman" pitchFamily="18" charset="0"/>
              </a:rPr>
              <a:t>Đặt tư thế nằm nghiêng nếu bệnh nhân nôn, hôn mê.</a:t>
            </a:r>
          </a:p>
          <a:p>
            <a:pPr>
              <a:spcBef>
                <a:spcPts val="0"/>
              </a:spcBef>
            </a:pPr>
            <a:r>
              <a:rPr lang="en-US" sz="2400" smtClean="0">
                <a:solidFill>
                  <a:prstClr val="black"/>
                </a:solidFill>
                <a:latin typeface="Times New Roman" pitchFamily="18" charset="0"/>
                <a:cs typeface="Times New Roman" pitchFamily="18" charset="0"/>
              </a:rPr>
              <a:t>Chuẩn bị dụng cụ sẵn sàng đặt nội khí quản, chuẩn bị máy thở.</a:t>
            </a:r>
          </a:p>
          <a:p>
            <a:pPr>
              <a:spcBef>
                <a:spcPts val="0"/>
              </a:spcBef>
            </a:pPr>
            <a:r>
              <a:rPr lang="en-US" sz="2400" smtClean="0">
                <a:solidFill>
                  <a:prstClr val="black"/>
                </a:solidFill>
                <a:latin typeface="Times New Roman" pitchFamily="18" charset="0"/>
                <a:cs typeface="Times New Roman" pitchFamily="18" charset="0"/>
              </a:rPr>
              <a:t>Theo dõi sát nhịp thở, SpO2.</a:t>
            </a:r>
          </a:p>
          <a:p>
            <a:pPr marL="0" indent="0">
              <a:spcBef>
                <a:spcPts val="0"/>
              </a:spcBef>
              <a:buNone/>
            </a:pPr>
            <a:endParaRPr lang="en-US" sz="2400" smtClean="0">
              <a:solidFill>
                <a:prstClr val="black"/>
              </a:solidFill>
              <a:latin typeface="Times New Roman" pitchFamily="18" charset="0"/>
              <a:cs typeface="Times New Roman" pitchFamily="18" charset="0"/>
            </a:endParaRPr>
          </a:p>
          <a:p>
            <a:pPr marL="0" indent="0">
              <a:spcBef>
                <a:spcPts val="0"/>
              </a:spcBef>
              <a:buNone/>
            </a:pPr>
            <a:endParaRPr lang="en-US" sz="2400">
              <a:solidFill>
                <a:prstClr val="black"/>
              </a:solidFill>
              <a:latin typeface="Times New Roman" pitchFamily="18" charset="0"/>
              <a:cs typeface="Times New Roman" pitchFamily="18" charset="0"/>
            </a:endParaRPr>
          </a:p>
          <a:p>
            <a:pPr marL="0" lvl="0" indent="0">
              <a:spcBef>
                <a:spcPts val="0"/>
              </a:spcBef>
              <a:buNone/>
            </a:pPr>
            <a:endParaRPr lang="vi-VN" sz="2400">
              <a:solidFill>
                <a:prstClr val="black"/>
              </a:solidFill>
              <a:latin typeface="Times New Roman" pitchFamily="18" charset="0"/>
              <a:cs typeface="Times New Roman" pitchFamily="18" charset="0"/>
            </a:endParaRPr>
          </a:p>
          <a:p>
            <a:pPr marL="0" indent="0">
              <a:buNone/>
            </a:pP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37367"/>
            <a:ext cx="4373635"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lstStyle/>
          <a:p>
            <a:pPr marL="0" lvl="0" indent="0">
              <a:spcBef>
                <a:spcPts val="0"/>
              </a:spcBef>
              <a:buNone/>
            </a:pPr>
            <a:r>
              <a:rPr lang="en-US" sz="2400" smtClean="0">
                <a:solidFill>
                  <a:prstClr val="black"/>
                </a:solidFill>
                <a:latin typeface="Times New Roman" pitchFamily="18" charset="0"/>
                <a:cs typeface="Times New Roman" pitchFamily="18" charset="0"/>
              </a:rPr>
              <a:t>- Chăm sóc và theo dõi tình trạng huyết động, nước – điện giải.</a:t>
            </a:r>
          </a:p>
          <a:p>
            <a:pPr lvl="0">
              <a:spcBef>
                <a:spcPts val="0"/>
              </a:spcBef>
            </a:pPr>
            <a:r>
              <a:rPr lang="vi-VN" sz="2400" smtClean="0">
                <a:solidFill>
                  <a:prstClr val="black"/>
                </a:solidFill>
                <a:latin typeface="Times New Roman" pitchFamily="18" charset="0"/>
                <a:cs typeface="Times New Roman" pitchFamily="18" charset="0"/>
              </a:rPr>
              <a:t>Đặt ngay hai đường truyền tĩnh mạch với NaCl 0,9%.</a:t>
            </a:r>
          </a:p>
          <a:p>
            <a:pPr lvl="0">
              <a:spcBef>
                <a:spcPts val="0"/>
              </a:spcBef>
            </a:pPr>
            <a:r>
              <a:rPr lang="vi-VN" sz="2400" smtClean="0">
                <a:solidFill>
                  <a:prstClr val="black"/>
                </a:solidFill>
                <a:latin typeface="Times New Roman" pitchFamily="18" charset="0"/>
                <a:cs typeface="Times New Roman" pitchFamily="18" charset="0"/>
              </a:rPr>
              <a:t>Kiểm tra và tiến hành truyền dịch, thuốc vận mạch theo y lệnh.</a:t>
            </a:r>
          </a:p>
          <a:p>
            <a:pPr lvl="0">
              <a:spcBef>
                <a:spcPts val="0"/>
              </a:spcBef>
            </a:pPr>
            <a:r>
              <a:rPr lang="vi-VN" sz="2400" smtClean="0">
                <a:solidFill>
                  <a:prstClr val="black"/>
                </a:solidFill>
                <a:latin typeface="Times New Roman" pitchFamily="18" charset="0"/>
                <a:cs typeface="Times New Roman" pitchFamily="18" charset="0"/>
              </a:rPr>
              <a:t>Theo dõi mạch, huyết áp ( 15-30 phút/lần), lượng nước tiểu (1 giờ/lần )</a:t>
            </a:r>
          </a:p>
          <a:p>
            <a:pPr lvl="0">
              <a:spcBef>
                <a:spcPts val="0"/>
              </a:spcBef>
            </a:pPr>
            <a:r>
              <a:rPr lang="vi-VN" sz="2400" smtClean="0">
                <a:solidFill>
                  <a:prstClr val="black"/>
                </a:solidFill>
                <a:latin typeface="Times New Roman" pitchFamily="18" charset="0"/>
                <a:cs typeface="Times New Roman" pitchFamily="18" charset="0"/>
              </a:rPr>
              <a:t>Phát hiện dấu hiệu thừa hoặc thiếu thể tích nước.</a:t>
            </a:r>
          </a:p>
          <a:p>
            <a:pPr lvl="0">
              <a:spcBef>
                <a:spcPts val="0"/>
              </a:spcBef>
            </a:pPr>
            <a:r>
              <a:rPr lang="vi-VN" sz="2400" smtClean="0">
                <a:solidFill>
                  <a:prstClr val="black"/>
                </a:solidFill>
                <a:latin typeface="Times New Roman" pitchFamily="18" charset="0"/>
                <a:cs typeface="Times New Roman" pitchFamily="18" charset="0"/>
              </a:rPr>
              <a:t>Nhận định xét nghiệm điện giải của bệnh nhân.</a:t>
            </a:r>
          </a:p>
          <a:p>
            <a:pPr marL="0" lvl="0" indent="0">
              <a:spcBef>
                <a:spcPts val="0"/>
              </a:spcBef>
              <a:buNone/>
            </a:pPr>
            <a:endParaRPr lang="vi-VN"/>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30972"/>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30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rmAutofit/>
          </a:bodyPr>
          <a:lstStyle/>
          <a:p>
            <a:pPr marL="0" indent="0">
              <a:buNone/>
            </a:pPr>
            <a:r>
              <a:rPr lang="vi-VN" sz="2900" i="1" smtClean="0">
                <a:latin typeface="Times New Roman" pitchFamily="18" charset="0"/>
                <a:cs typeface="Times New Roman" pitchFamily="18" charset="0"/>
              </a:rPr>
              <a:t>2.5 Đánh giá chăm sóc.</a:t>
            </a:r>
          </a:p>
          <a:p>
            <a:pPr marL="0" indent="0">
              <a:buNone/>
            </a:pPr>
            <a:r>
              <a:rPr lang="vi-VN" sz="2900" i="1">
                <a:latin typeface="Times New Roman" pitchFamily="18" charset="0"/>
                <a:cs typeface="Times New Roman" pitchFamily="18" charset="0"/>
              </a:rPr>
              <a:t>-</a:t>
            </a:r>
            <a:r>
              <a:rPr lang="vi-VN" sz="2400" smtClean="0">
                <a:latin typeface="Times New Roman" pitchFamily="18" charset="0"/>
                <a:cs typeface="Times New Roman" pitchFamily="18" charset="0"/>
              </a:rPr>
              <a:t>Kết quả chăm sóc tốt :</a:t>
            </a:r>
          </a:p>
          <a:p>
            <a:r>
              <a:rPr lang="vi-VN" sz="2400" smtClean="0">
                <a:latin typeface="Times New Roman" pitchFamily="18" charset="0"/>
                <a:cs typeface="Times New Roman" pitchFamily="18" charset="0"/>
              </a:rPr>
              <a:t>Toàn trạng chung của bệnh nhân tốt lên, tuần hoàn, hô hấp dần trở về bình thường.</a:t>
            </a:r>
          </a:p>
          <a:p>
            <a:r>
              <a:rPr lang="vi-VN" sz="2400" smtClean="0">
                <a:latin typeface="Times New Roman" pitchFamily="18" charset="0"/>
                <a:cs typeface="Times New Roman" pitchFamily="18" charset="0"/>
              </a:rPr>
              <a:t>Cắt được các thuốc nâng huyết áp.</a:t>
            </a:r>
          </a:p>
          <a:p>
            <a:pPr marL="0" indent="0">
              <a:buNone/>
            </a:pPr>
            <a:r>
              <a:rPr lang="vi-VN" sz="2400" smtClean="0">
                <a:latin typeface="Times New Roman" pitchFamily="18" charset="0"/>
                <a:cs typeface="Times New Roman" pitchFamily="18" charset="0"/>
              </a:rPr>
              <a:t>-Kết quả chăm sóc không tốt: Tình trạng sốc tim kéo dài không hồi phục, các tổn thương nặng lên, phải tăng liều các thuốc, hô hấp bất ổn.</a:t>
            </a:r>
          </a:p>
          <a:p>
            <a:pPr marL="0" indent="0">
              <a:buNone/>
            </a:pPr>
            <a:endParaRPr lang="vi-VN" sz="240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30972"/>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117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26575" cy="914400"/>
          </a:xfrm>
          <a:ln>
            <a:solidFill>
              <a:srgbClr val="FF0000"/>
            </a:solidFill>
          </a:ln>
        </p:spPr>
        <p:style>
          <a:lnRef idx="1">
            <a:schemeClr val="accent2"/>
          </a:lnRef>
          <a:fillRef idx="2">
            <a:schemeClr val="accent2"/>
          </a:fillRef>
          <a:effectRef idx="1">
            <a:schemeClr val="accent2"/>
          </a:effectRef>
          <a:fontRef idx="minor">
            <a:schemeClr val="dk1"/>
          </a:fontRef>
        </p:style>
        <p:txBody>
          <a:bodyPr>
            <a:normAutofit/>
          </a:bodyPr>
          <a:lstStyle/>
          <a:p>
            <a:r>
              <a:rPr lang="en-US" b="1" dirty="0" smtClean="0">
                <a:latin typeface="Times New Roman" pitchFamily="18" charset="0"/>
                <a:cs typeface="Times New Roman" pitchFamily="18" charset="0"/>
              </a:rPr>
              <a:t>I. TỔNG QUAN VỀ SỐC TIM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458200" cy="5181600"/>
          </a:xfrm>
        </p:spPr>
        <p:txBody>
          <a:bodyPr>
            <a:normAutofit/>
          </a:bodyPr>
          <a:lstStyle/>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1. </a:t>
            </a:r>
            <a:r>
              <a:rPr lang="en-US" b="1" u="sng" dirty="0" smtClean="0">
                <a:latin typeface="Times New Roman" pitchFamily="18" charset="0"/>
                <a:cs typeface="Times New Roman" pitchFamily="18" charset="0"/>
              </a:rPr>
              <a:t>Định nghĩa</a:t>
            </a:r>
          </a:p>
          <a:p>
            <a:pPr>
              <a:buNone/>
            </a:pPr>
            <a:r>
              <a:rPr lang="vi-VN" sz="2400" smtClean="0">
                <a:latin typeface="Times New Roman" pitchFamily="18" charset="0"/>
                <a:cs typeface="Times New Roman" pitchFamily="18" charset="0"/>
              </a:rPr>
              <a:t>     Sốc </a:t>
            </a:r>
            <a:r>
              <a:rPr lang="vi-VN" sz="2400" dirty="0" smtClean="0">
                <a:latin typeface="Times New Roman" pitchFamily="18" charset="0"/>
                <a:cs typeface="Times New Roman" pitchFamily="18" charset="0"/>
              </a:rPr>
              <a:t>tim là tình trạng giảm cung lượng tim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không đáp </a:t>
            </a:r>
            <a:r>
              <a:rPr lang="vi-VN" sz="2400" smtClean="0">
                <a:latin typeface="Times New Roman" pitchFamily="18" charset="0"/>
                <a:cs typeface="Times New Roman" pitchFamily="18" charset="0"/>
              </a:rPr>
              <a:t>ứng </a:t>
            </a:r>
            <a:r>
              <a:rPr lang="vi-VN" sz="2400" smtClean="0">
                <a:latin typeface="Times New Roman" pitchFamily="18" charset="0"/>
                <a:cs typeface="Times New Roman" pitchFamily="18" charset="0"/>
              </a:rPr>
              <a:t>được</a:t>
            </a:r>
          </a:p>
          <a:p>
            <a:pPr>
              <a:buNone/>
            </a:pPr>
            <a:r>
              <a:rPr lang="vi-VN" sz="2400" smtClean="0">
                <a:latin typeface="Times New Roman" pitchFamily="18" charset="0"/>
                <a:cs typeface="Times New Roman" pitchFamily="18" charset="0"/>
              </a:rPr>
              <a:t>nhu </a:t>
            </a:r>
            <a:r>
              <a:rPr lang="vi-VN" sz="2400" dirty="0" smtClean="0">
                <a:latin typeface="Times New Roman" pitchFamily="18" charset="0"/>
                <a:cs typeface="Times New Roman" pitchFamily="18" charset="0"/>
              </a:rPr>
              <a:t>cầu oxy của các mô cơ thể</a:t>
            </a:r>
            <a:r>
              <a:rPr lang="vi-VN" sz="2400" dirty="0" smtClean="0"/>
              <a:t>.</a:t>
            </a:r>
            <a:endParaRPr lang="en-US" sz="2400" dirty="0" smtClean="0"/>
          </a:p>
          <a:p>
            <a:pPr>
              <a:buNone/>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3463948"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0400"/>
            <a:ext cx="33528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C0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a:normAutofit/>
          </a:bodyPr>
          <a:lstStyle/>
          <a:p>
            <a:r>
              <a:rPr lang="en-US" sz="3500" b="1" dirty="0" smtClean="0">
                <a:latin typeface="Times New Roman" pitchFamily="18" charset="0"/>
                <a:cs typeface="Times New Roman" pitchFamily="18" charset="0"/>
              </a:rPr>
              <a:t>2. </a:t>
            </a:r>
            <a:r>
              <a:rPr lang="en-US" sz="3500" b="1" u="sng" dirty="0" smtClean="0">
                <a:latin typeface="Times New Roman" pitchFamily="18" charset="0"/>
                <a:cs typeface="Times New Roman" pitchFamily="18" charset="0"/>
              </a:rPr>
              <a:t>Nguyên nhân</a:t>
            </a:r>
            <a:endParaRPr lang="en-US" sz="35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525963"/>
          </a:xfrm>
        </p:spPr>
        <p:txBody>
          <a:bodyPr/>
          <a:lstStyle/>
          <a:p>
            <a:pPr>
              <a:buFont typeface="Arial" charset="0"/>
              <a:buChar char="•"/>
            </a:pPr>
            <a:r>
              <a:rPr lang="en-US" sz="2400" dirty="0" smtClean="0">
                <a:latin typeface="Times New Roman" pitchFamily="18" charset="0"/>
                <a:cs typeface="Times New Roman" pitchFamily="18" charset="0"/>
              </a:rPr>
              <a:t>Giảm sức co bóp tim</a:t>
            </a:r>
          </a:p>
          <a:p>
            <a:pPr>
              <a:buFont typeface="Arial" charset="0"/>
              <a:buChar char="•"/>
            </a:pPr>
            <a:r>
              <a:rPr lang="en-US" sz="2400" dirty="0" smtClean="0">
                <a:latin typeface="Times New Roman" pitchFamily="18" charset="0"/>
                <a:cs typeface="Times New Roman" pitchFamily="18" charset="0"/>
              </a:rPr>
              <a:t>Tăng hậu gánh</a:t>
            </a:r>
          </a:p>
          <a:p>
            <a:pPr>
              <a:buFont typeface="Arial" charset="0"/>
              <a:buChar char="•"/>
            </a:pPr>
            <a:r>
              <a:rPr lang="en-US" sz="2400" dirty="0" smtClean="0">
                <a:latin typeface="Times New Roman" pitchFamily="18" charset="0"/>
                <a:cs typeface="Times New Roman" pitchFamily="18" charset="0"/>
              </a:rPr>
              <a:t>Ép tim cấp do tràn dịch màng ngoài tim cấp</a:t>
            </a:r>
          </a:p>
          <a:p>
            <a:pPr>
              <a:buFont typeface="Arial" charset="0"/>
              <a:buChar char="•"/>
            </a:pPr>
            <a:r>
              <a:rPr lang="en-US" sz="2400" smtClean="0">
                <a:latin typeface="Times New Roman" pitchFamily="18" charset="0"/>
                <a:cs typeface="Times New Roman" pitchFamily="18" charset="0"/>
              </a:rPr>
              <a:t>Tổn </a:t>
            </a:r>
            <a:r>
              <a:rPr lang="en-US" sz="2400" dirty="0" smtClean="0">
                <a:latin typeface="Times New Roman" pitchFamily="18" charset="0"/>
                <a:cs typeface="Times New Roman" pitchFamily="18" charset="0"/>
              </a:rPr>
              <a:t>thương cơ học của tim</a:t>
            </a:r>
          </a:p>
          <a:p>
            <a:pPr>
              <a:buFont typeface="Arial" charset="0"/>
              <a:buChar char="•"/>
            </a:pPr>
            <a:r>
              <a:rPr lang="en-US" sz="2400" dirty="0" smtClean="0">
                <a:latin typeface="Times New Roman" pitchFamily="18" charset="0"/>
                <a:cs typeface="Times New Roman" pitchFamily="18" charset="0"/>
              </a:rPr>
              <a:t>Rối loạn nhịp tim</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029201"/>
            <a:ext cx="3675764" cy="181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latin typeface="Times New Roman" pitchFamily="18" charset="0"/>
                <a:cs typeface="Times New Roman" pitchFamily="18" charset="0"/>
              </a:rPr>
              <a:t>3. </a:t>
            </a:r>
            <a:r>
              <a:rPr lang="en-US" sz="3200" b="1" u="sng" dirty="0" smtClean="0">
                <a:latin typeface="Times New Roman" pitchFamily="18" charset="0"/>
                <a:cs typeface="Times New Roman" pitchFamily="18" charset="0"/>
              </a:rPr>
              <a:t>Cơ chế bệnh sinh</a:t>
            </a:r>
            <a:endParaRPr lang="en-US" sz="3200" b="1" u="sng" dirty="0">
              <a:latin typeface="Times New Roman" pitchFamily="18" charset="0"/>
              <a:cs typeface="Times New Roman" pitchFamily="18" charset="0"/>
            </a:endParaRPr>
          </a:p>
        </p:txBody>
      </p:sp>
      <p:pic>
        <p:nvPicPr>
          <p:cNvPr id="4" name="Content Placeholder 3" descr="13942358_1441268862555842_564816780_n.jpg"/>
          <p:cNvPicPr>
            <a:picLocks noGrp="1" noChangeAspect="1"/>
          </p:cNvPicPr>
          <p:nvPr>
            <p:ph idx="1"/>
          </p:nvPr>
        </p:nvPicPr>
        <p:blipFill>
          <a:blip r:embed="rId2" cstate="print"/>
          <a:stretch>
            <a:fillRect/>
          </a:stretch>
        </p:blipFill>
        <p:spPr>
          <a:xfrm>
            <a:off x="152400" y="1143000"/>
            <a:ext cx="8864595" cy="5256000"/>
          </a:xfrm>
        </p:spPr>
      </p:pic>
      <p:sp>
        <p:nvSpPr>
          <p:cNvPr id="5" name="Title 1"/>
          <p:cNvSpPr txBox="1">
            <a:spLocks/>
          </p:cNvSpPr>
          <p:nvPr/>
        </p:nvSpPr>
        <p:spPr>
          <a:xfrm>
            <a:off x="0" y="0"/>
            <a:ext cx="9144000" cy="914400"/>
          </a:xfrm>
          <a:prstGeom prst="rect">
            <a:avLst/>
          </a:prstGeom>
          <a:solidFill>
            <a:srgbClr val="C00000"/>
          </a:solidFill>
          <a:ln w="9525" cap="flat" cmpd="sng" algn="ctr">
            <a:solidFill>
              <a:srgbClr val="FF0000"/>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500" b="1" smtClean="0">
                <a:latin typeface="Times New Roman" pitchFamily="18" charset="0"/>
                <a:cs typeface="Times New Roman" pitchFamily="18" charset="0"/>
              </a:rPr>
              <a:t>3.</a:t>
            </a:r>
            <a:r>
              <a:rPr lang="en-US" sz="3500" b="1" u="sng" smtClean="0">
                <a:latin typeface="Times New Roman" pitchFamily="18" charset="0"/>
                <a:cs typeface="Times New Roman" pitchFamily="18" charset="0"/>
              </a:rPr>
              <a:t>Cơ chế  bệnh sinh</a:t>
            </a:r>
            <a:endParaRPr lang="en-US" sz="35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normAutofit/>
          </a:bodyPr>
          <a:lstStyle/>
          <a:p>
            <a:r>
              <a:rPr lang="en-US" sz="3200" b="1" dirty="0" smtClean="0">
                <a:latin typeface="Times New Roman" pitchFamily="18" charset="0"/>
                <a:cs typeface="Times New Roman" pitchFamily="18" charset="0"/>
              </a:rPr>
              <a:t>4. </a:t>
            </a:r>
            <a:r>
              <a:rPr lang="en-US" sz="3200" b="1" u="sng" dirty="0" smtClean="0">
                <a:latin typeface="Times New Roman" pitchFamily="18" charset="0"/>
                <a:cs typeface="Times New Roman" pitchFamily="18" charset="0"/>
              </a:rPr>
              <a:t>Triệu chứng lâm sàng</a:t>
            </a:r>
            <a:endParaRPr lang="en-US" sz="32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4830763"/>
          </a:xfrm>
        </p:spPr>
        <p:txBody>
          <a:bodyPr>
            <a:normAutofit/>
          </a:bodyPr>
          <a:lstStyle/>
          <a:p>
            <a:r>
              <a:rPr lang="vi-VN" sz="2400" smtClean="0">
                <a:latin typeface="Times New Roman" pitchFamily="18" charset="0"/>
                <a:cs typeface="Times New Roman" pitchFamily="18" charset="0"/>
              </a:rPr>
              <a:t>Đau </a:t>
            </a:r>
            <a:r>
              <a:rPr lang="vi-VN" sz="2400" dirty="0" smtClean="0">
                <a:latin typeface="Times New Roman" pitchFamily="18" charset="0"/>
                <a:cs typeface="Times New Roman" pitchFamily="18" charset="0"/>
              </a:rPr>
              <a:t>ngực, khó thở, tím tái, sợ hãi và toát mồ hôi.</a:t>
            </a:r>
            <a:endParaRPr lang="en-US" sz="2400" dirty="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Tụt </a:t>
            </a:r>
            <a:r>
              <a:rPr lang="en-US" sz="2400" dirty="0" smtClean="0">
                <a:latin typeface="Times New Roman" pitchFamily="18" charset="0"/>
                <a:cs typeface="Times New Roman" pitchFamily="18" charset="0"/>
              </a:rPr>
              <a:t>huyết áp, mạch nhanh và yếu, nhịp tim nhanh, nhịp thở nhanh</a:t>
            </a:r>
          </a:p>
          <a:p>
            <a:pPr>
              <a:buFont typeface="Arial" charset="0"/>
              <a:buChar char="•"/>
            </a:pPr>
            <a:r>
              <a:rPr lang="en-US" sz="2400" dirty="0" smtClean="0">
                <a:latin typeface="Times New Roman" pitchFamily="18" charset="0"/>
                <a:cs typeface="Times New Roman" pitchFamily="18" charset="0"/>
              </a:rPr>
              <a:t>Thần kinh: lơ mơ , hôn mê mất tri giác</a:t>
            </a:r>
          </a:p>
          <a:p>
            <a:pPr>
              <a:buFont typeface="Arial" charset="0"/>
              <a:buChar char="•"/>
            </a:pPr>
            <a:r>
              <a:rPr lang="en-US" sz="2400" dirty="0" smtClean="0">
                <a:latin typeface="Times New Roman" pitchFamily="18" charset="0"/>
                <a:cs typeface="Times New Roman" pitchFamily="18" charset="0"/>
              </a:rPr>
              <a:t>Phổi: Co kéo cơ hô hấp phụ và thở nghịch</a:t>
            </a:r>
          </a:p>
          <a:p>
            <a:pPr>
              <a:buFont typeface="Arial" charset="0"/>
              <a:buChar char="•"/>
            </a:pPr>
            <a:r>
              <a:rPr lang="en-US" sz="2400" dirty="0" smtClean="0">
                <a:latin typeface="Times New Roman" pitchFamily="18" charset="0"/>
                <a:cs typeface="Times New Roman" pitchFamily="18" charset="0"/>
              </a:rPr>
              <a:t>Tim mạch: Tĩnh mạch cổ nổi, mạch yếu</a:t>
            </a:r>
          </a:p>
          <a:p>
            <a:pPr>
              <a:buFont typeface="Arial" charset="0"/>
              <a:buChar char="•"/>
            </a:pPr>
            <a:r>
              <a:rPr lang="en-US" sz="2400" dirty="0" smtClean="0">
                <a:latin typeface="Times New Roman" pitchFamily="18" charset="0"/>
                <a:cs typeface="Times New Roman" pitchFamily="18" charset="0"/>
              </a:rPr>
              <a:t>Chi: Có phù nề ngoại </a:t>
            </a:r>
            <a:r>
              <a:rPr lang="en-US" sz="2400" smtClean="0">
                <a:latin typeface="Times New Roman" pitchFamily="18" charset="0"/>
                <a:cs typeface="Times New Roman" pitchFamily="18" charset="0"/>
              </a:rPr>
              <a:t>biên</a:t>
            </a:r>
            <a:r>
              <a:rPr lang="en-US" sz="240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lạnh, ẩm, tím tái</a:t>
            </a:r>
          </a:p>
          <a:p>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30972"/>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0"/>
            <a:ext cx="9144000" cy="914400"/>
          </a:xfrm>
          <a:prstGeom prst="rect">
            <a:avLst/>
          </a:prstGeom>
          <a:solidFill>
            <a:srgbClr val="C00000"/>
          </a:solidFill>
          <a:ln w="9525" cap="flat" cmpd="sng" algn="ctr">
            <a:solidFill>
              <a:srgbClr val="FF0000"/>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500" b="1" smtClean="0">
                <a:latin typeface="Times New Roman" pitchFamily="18" charset="0"/>
                <a:cs typeface="Times New Roman" pitchFamily="18" charset="0"/>
              </a:rPr>
              <a:t>4.</a:t>
            </a:r>
            <a:r>
              <a:rPr lang="en-US" sz="3500" b="1" u="sng" smtClean="0">
                <a:latin typeface="Times New Roman" pitchFamily="18" charset="0"/>
                <a:cs typeface="Times New Roman" pitchFamily="18" charset="0"/>
              </a:rPr>
              <a:t>Triệu chứng lâm sàng</a:t>
            </a:r>
            <a:endParaRPr lang="en-US" sz="35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b="1" dirty="0">
                <a:latin typeface="Times New Roman" pitchFamily="18" charset="0"/>
                <a:cs typeface="Times New Roman" pitchFamily="18" charset="0"/>
              </a:rPr>
              <a:t>5</a:t>
            </a:r>
            <a:r>
              <a:rPr lang="en-US" sz="3200" b="1" smtClean="0">
                <a:latin typeface="Times New Roman" pitchFamily="18" charset="0"/>
                <a:cs typeface="Times New Roman" pitchFamily="18" charset="0"/>
              </a:rPr>
              <a:t>. </a:t>
            </a:r>
            <a:r>
              <a:rPr lang="en-US" sz="3200" b="1" u="sng" dirty="0" smtClean="0">
                <a:latin typeface="Times New Roman" pitchFamily="18" charset="0"/>
                <a:cs typeface="Times New Roman" pitchFamily="18" charset="0"/>
              </a:rPr>
              <a:t>Chẩn đoán và xử trí</a:t>
            </a:r>
            <a:endParaRPr lang="en-US" sz="32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8610600" cy="5211763"/>
          </a:xfrm>
        </p:spPr>
        <p:txBody>
          <a:bodyPr>
            <a:normAutofit/>
          </a:bodyPr>
          <a:lstStyle/>
          <a:p>
            <a:pPr marL="0" indent="0">
              <a:buNone/>
            </a:pPr>
            <a:r>
              <a:rPr lang="en-US" sz="2900" i="1" dirty="0">
                <a:latin typeface="Times New Roman" pitchFamily="18" charset="0"/>
                <a:cs typeface="Times New Roman" pitchFamily="18" charset="0"/>
              </a:rPr>
              <a:t>5</a:t>
            </a:r>
            <a:r>
              <a:rPr lang="en-US" sz="2900" i="1" smtClean="0">
                <a:latin typeface="Times New Roman" pitchFamily="18" charset="0"/>
                <a:cs typeface="Times New Roman" pitchFamily="18" charset="0"/>
              </a:rPr>
              <a:t>.1 </a:t>
            </a:r>
            <a:r>
              <a:rPr lang="en-US" sz="2900" i="1" dirty="0" smtClean="0">
                <a:latin typeface="Times New Roman" pitchFamily="18" charset="0"/>
                <a:cs typeface="Times New Roman" pitchFamily="18" charset="0"/>
              </a:rPr>
              <a:t>Chẩn đoán</a:t>
            </a:r>
          </a:p>
          <a:p>
            <a:r>
              <a:rPr lang="vi-VN" sz="2400">
                <a:latin typeface="Times New Roman" pitchFamily="18" charset="0"/>
                <a:cs typeface="Times New Roman" pitchFamily="18" charset="0"/>
              </a:rPr>
              <a:t>D</a:t>
            </a:r>
            <a:r>
              <a:rPr lang="vi-VN" sz="2400" smtClean="0">
                <a:latin typeface="Times New Roman" pitchFamily="18" charset="0"/>
                <a:cs typeface="Times New Roman" pitchFamily="18" charset="0"/>
              </a:rPr>
              <a:t>a </a:t>
            </a:r>
            <a:r>
              <a:rPr lang="vi-VN" sz="2400" dirty="0" smtClean="0">
                <a:latin typeface="Times New Roman" pitchFamily="18" charset="0"/>
                <a:cs typeface="Times New Roman" pitchFamily="18" charset="0"/>
              </a:rPr>
              <a:t>trắng, lạnh, vã mồ hôi, hoặc da tím tái</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huyết </a:t>
            </a:r>
            <a:r>
              <a:rPr lang="vi-VN" sz="2400" smtClean="0">
                <a:latin typeface="Times New Roman" pitchFamily="18" charset="0"/>
                <a:cs typeface="Times New Roman" pitchFamily="18" charset="0"/>
              </a:rPr>
              <a:t>áp </a:t>
            </a:r>
            <a:r>
              <a:rPr lang="vi-VN" sz="2400" smtClean="0">
                <a:latin typeface="Times New Roman" pitchFamily="18" charset="0"/>
                <a:cs typeface="Times New Roman" pitchFamily="18" charset="0"/>
              </a:rPr>
              <a:t>thấp dần</a:t>
            </a:r>
            <a:r>
              <a:rPr lang="vi-VN" sz="2400">
                <a:latin typeface="Times New Roman" pitchFamily="18" charset="0"/>
                <a:cs typeface="Times New Roman" pitchFamily="18" charset="0"/>
              </a:rPr>
              <a:t>,</a:t>
            </a:r>
            <a:r>
              <a:rPr lang="vi-VN" sz="240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nhịp tim nhanh và nhỏ, </a:t>
            </a:r>
            <a:r>
              <a:rPr lang="vi-VN" sz="2400" smtClean="0">
                <a:latin typeface="Times New Roman" pitchFamily="18" charset="0"/>
                <a:cs typeface="Times New Roman" pitchFamily="18" charset="0"/>
              </a:rPr>
              <a:t>mạch </a:t>
            </a:r>
            <a:r>
              <a:rPr lang="vi-VN" sz="2400" smtClean="0">
                <a:latin typeface="Times New Roman" pitchFamily="18" charset="0"/>
                <a:cs typeface="Times New Roman" pitchFamily="18" charset="0"/>
              </a:rPr>
              <a:t>quay </a:t>
            </a:r>
            <a:r>
              <a:rPr lang="vi-VN" sz="2400" dirty="0" smtClean="0">
                <a:latin typeface="Times New Roman" pitchFamily="18" charset="0"/>
                <a:cs typeface="Times New Roman" pitchFamily="18" charset="0"/>
              </a:rPr>
              <a:t>khó bắt từ 110-120 </a:t>
            </a:r>
            <a:r>
              <a:rPr lang="en-US" sz="2400" smtClean="0">
                <a:latin typeface="Times New Roman" pitchFamily="18" charset="0"/>
                <a:cs typeface="Times New Roman" pitchFamily="18" charset="0"/>
              </a:rPr>
              <a:t>lần</a:t>
            </a:r>
            <a:r>
              <a:rPr lang="vi-VN" sz="2400" smtClean="0">
                <a:latin typeface="Times New Roman" pitchFamily="18" charset="0"/>
                <a:cs typeface="Times New Roman" pitchFamily="18" charset="0"/>
              </a:rPr>
              <a:t>/phút</a:t>
            </a:r>
            <a:r>
              <a:rPr lang="vi-VN" sz="2400">
                <a:latin typeface="Times New Roman" pitchFamily="18" charset="0"/>
                <a:cs typeface="Times New Roman" pitchFamily="18" charset="0"/>
              </a:rPr>
              <a:t>,</a:t>
            </a:r>
            <a:r>
              <a:rPr lang="vi-VN" sz="240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thiểu niệu hoặc </a:t>
            </a:r>
            <a:r>
              <a:rPr lang="vi-VN" sz="2400" smtClean="0">
                <a:latin typeface="Times New Roman" pitchFamily="18" charset="0"/>
                <a:cs typeface="Times New Roman" pitchFamily="18" charset="0"/>
              </a:rPr>
              <a:t>vô </a:t>
            </a:r>
            <a:r>
              <a:rPr lang="vi-VN" sz="2400" smtClean="0">
                <a:latin typeface="Times New Roman" pitchFamily="18" charset="0"/>
                <a:cs typeface="Times New Roman" pitchFamily="18" charset="0"/>
              </a:rPr>
              <a:t>niệu, </a:t>
            </a:r>
            <a:r>
              <a:rPr lang="vi-VN" sz="2400" dirty="0" smtClean="0">
                <a:latin typeface="Times New Roman" pitchFamily="18" charset="0"/>
                <a:cs typeface="Times New Roman" pitchFamily="18" charset="0"/>
              </a:rPr>
              <a:t>rối loạn </a:t>
            </a:r>
            <a:r>
              <a:rPr lang="vi-VN" sz="2400" smtClean="0">
                <a:latin typeface="Times New Roman" pitchFamily="18" charset="0"/>
                <a:cs typeface="Times New Roman" pitchFamily="18" charset="0"/>
              </a:rPr>
              <a:t>ý </a:t>
            </a:r>
            <a:r>
              <a:rPr lang="vi-VN" sz="2400" smtClean="0">
                <a:latin typeface="Times New Roman" pitchFamily="18" charset="0"/>
                <a:cs typeface="Times New Roman" pitchFamily="18" charset="0"/>
              </a:rPr>
              <a:t>thức.</a:t>
            </a:r>
            <a:endParaRPr lang="vi-VN" sz="2400" dirty="0">
              <a:latin typeface="Times New Roman" pitchFamily="18" charset="0"/>
              <a:cs typeface="Times New Roman" pitchFamily="18" charset="0"/>
            </a:endParaRPr>
          </a:p>
          <a:p>
            <a:r>
              <a:rPr lang="vi-VN" sz="2400" smtClean="0">
                <a:latin typeface="Times New Roman" pitchFamily="18" charset="0"/>
                <a:cs typeface="Times New Roman" pitchFamily="18" charset="0"/>
              </a:rPr>
              <a:t>Khám </a:t>
            </a:r>
            <a:r>
              <a:rPr lang="vi-VN" sz="2400" dirty="0" smtClean="0">
                <a:latin typeface="Times New Roman" pitchFamily="18" charset="0"/>
                <a:cs typeface="Times New Roman" pitchFamily="18" charset="0"/>
              </a:rPr>
              <a:t>thực thể thường phát hiện có bệnh lý tim </a:t>
            </a:r>
            <a:r>
              <a:rPr lang="vi-VN" sz="2400" smtClean="0">
                <a:latin typeface="Times New Roman" pitchFamily="18" charset="0"/>
                <a:cs typeface="Times New Roman" pitchFamily="18" charset="0"/>
              </a:rPr>
              <a:t>mạch </a:t>
            </a:r>
            <a:r>
              <a:rPr lang="vi-VN" sz="2400" smtClean="0">
                <a:latin typeface="Times New Roman" pitchFamily="18" charset="0"/>
                <a:cs typeface="Times New Roman" pitchFamily="18" charset="0"/>
              </a:rPr>
              <a:t>rõ.</a:t>
            </a:r>
            <a:endParaRPr lang="vi-VN"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30972"/>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0"/>
            <a:ext cx="9144000" cy="914400"/>
          </a:xfrm>
          <a:prstGeom prst="rect">
            <a:avLst/>
          </a:prstGeom>
          <a:solidFill>
            <a:srgbClr val="C00000"/>
          </a:solidFill>
          <a:ln w="9525" cap="flat" cmpd="sng" algn="ctr">
            <a:solidFill>
              <a:srgbClr val="FF0000"/>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500" b="1" smtClean="0">
                <a:latin typeface="Times New Roman" pitchFamily="18" charset="0"/>
                <a:cs typeface="Times New Roman" pitchFamily="18" charset="0"/>
              </a:rPr>
              <a:t>5.</a:t>
            </a:r>
            <a:r>
              <a:rPr lang="en-US" sz="3500" b="1" u="sng" smtClean="0">
                <a:latin typeface="Times New Roman" pitchFamily="18" charset="0"/>
                <a:cs typeface="Times New Roman" pitchFamily="18" charset="0"/>
              </a:rPr>
              <a:t>Chẩn đoán và xử trí</a:t>
            </a:r>
            <a:endParaRPr lang="en-US" sz="35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lvl="0"/>
            <a:r>
              <a:rPr lang="vi-VN" sz="2400">
                <a:solidFill>
                  <a:prstClr val="black"/>
                </a:solidFill>
                <a:latin typeface="Times New Roman" pitchFamily="18" charset="0"/>
                <a:cs typeface="Times New Roman" pitchFamily="18" charset="0"/>
              </a:rPr>
              <a:t>Xét nghiệm cận lâm sàng:</a:t>
            </a:r>
            <a:br>
              <a:rPr lang="vi-VN" sz="2400">
                <a:solidFill>
                  <a:prstClr val="black"/>
                </a:solidFill>
                <a:latin typeface="Times New Roman" pitchFamily="18" charset="0"/>
                <a:cs typeface="Times New Roman" pitchFamily="18" charset="0"/>
              </a:rPr>
            </a:br>
            <a:r>
              <a:rPr lang="vi-VN" sz="2400">
                <a:solidFill>
                  <a:prstClr val="black"/>
                </a:solidFill>
                <a:latin typeface="Times New Roman" pitchFamily="18" charset="0"/>
                <a:cs typeface="Times New Roman" pitchFamily="18" charset="0"/>
              </a:rPr>
              <a:t>. Nồng độ bão hoà ôxy máu động mạch giảm (SpO2 giảm).</a:t>
            </a:r>
            <a:br>
              <a:rPr lang="vi-VN" sz="2400">
                <a:solidFill>
                  <a:prstClr val="black"/>
                </a:solidFill>
                <a:latin typeface="Times New Roman" pitchFamily="18" charset="0"/>
                <a:cs typeface="Times New Roman" pitchFamily="18" charset="0"/>
              </a:rPr>
            </a:br>
            <a:r>
              <a:rPr lang="vi-VN" sz="2400">
                <a:solidFill>
                  <a:prstClr val="black"/>
                </a:solidFill>
                <a:latin typeface="Times New Roman" pitchFamily="18" charset="0"/>
                <a:cs typeface="Times New Roman" pitchFamily="18" charset="0"/>
              </a:rPr>
              <a:t>. Siêu âm tim: giảm cung </a:t>
            </a:r>
            <a:r>
              <a:rPr lang="vi-VN" sz="2400">
                <a:solidFill>
                  <a:prstClr val="black"/>
                </a:solidFill>
                <a:latin typeface="Times New Roman" pitchFamily="18" charset="0"/>
                <a:cs typeface="Times New Roman" pitchFamily="18" charset="0"/>
              </a:rPr>
              <a:t>lượng </a:t>
            </a:r>
            <a:r>
              <a:rPr lang="vi-VN" sz="2400" smtClean="0">
                <a:solidFill>
                  <a:prstClr val="black"/>
                </a:solidFill>
                <a:latin typeface="Times New Roman" pitchFamily="18" charset="0"/>
                <a:cs typeface="Times New Roman" pitchFamily="18" charset="0"/>
              </a:rPr>
              <a:t>tim</a:t>
            </a:r>
            <a:r>
              <a:rPr lang="vi-VN" sz="2400">
                <a:solidFill>
                  <a:prstClr val="black"/>
                </a:solidFill>
                <a:latin typeface="Times New Roman" pitchFamily="18" charset="0"/>
                <a:cs typeface="Times New Roman" pitchFamily="18" charset="0"/>
              </a:rPr>
              <a:t>.</a:t>
            </a:r>
            <a:br>
              <a:rPr lang="vi-VN" sz="2400">
                <a:solidFill>
                  <a:prstClr val="black"/>
                </a:solidFill>
                <a:latin typeface="Times New Roman" pitchFamily="18" charset="0"/>
                <a:cs typeface="Times New Roman" pitchFamily="18" charset="0"/>
              </a:rPr>
            </a:br>
            <a:r>
              <a:rPr lang="vi-VN" sz="2400">
                <a:solidFill>
                  <a:prstClr val="black"/>
                </a:solidFill>
                <a:latin typeface="Times New Roman" pitchFamily="18" charset="0"/>
                <a:cs typeface="Times New Roman" pitchFamily="18" charset="0"/>
              </a:rPr>
              <a:t>. ECG: có thể gặp một số hình ảnh rối loạn nhịp nặng gây sốc tim, cơn nhịp nhanh thất, rung thất, hình ảnh nhồi máu cơ tim cấp.</a:t>
            </a:r>
            <a:endParaRPr lang="en-US" sz="2400">
              <a:solidFill>
                <a:prstClr val="black"/>
              </a:solidFill>
              <a:latin typeface="Times New Roman" pitchFamily="18" charset="0"/>
              <a:cs typeface="Times New Roman" pitchFamily="18" charset="0"/>
            </a:endParaRPr>
          </a:p>
          <a:p>
            <a:endParaRPr lang="vi-V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3276600"/>
            <a:ext cx="4351185"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76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5287963"/>
          </a:xfrm>
        </p:spPr>
        <p:txBody>
          <a:bodyPr>
            <a:normAutofit/>
          </a:bodyPr>
          <a:lstStyle/>
          <a:p>
            <a:pPr>
              <a:buNone/>
            </a:pPr>
            <a:r>
              <a:rPr lang="en-US" sz="2900" i="1" dirty="0">
                <a:latin typeface="Times New Roman" pitchFamily="18" charset="0"/>
                <a:cs typeface="Times New Roman" pitchFamily="18" charset="0"/>
              </a:rPr>
              <a:t>5</a:t>
            </a:r>
            <a:r>
              <a:rPr lang="en-US" sz="2900" i="1" smtClean="0">
                <a:latin typeface="Times New Roman" pitchFamily="18" charset="0"/>
                <a:cs typeface="Times New Roman" pitchFamily="18" charset="0"/>
              </a:rPr>
              <a:t>.2 </a:t>
            </a:r>
            <a:r>
              <a:rPr lang="en-US" sz="2900" i="1" dirty="0" smtClean="0">
                <a:latin typeface="Times New Roman" pitchFamily="18" charset="0"/>
                <a:cs typeface="Times New Roman" pitchFamily="18" charset="0"/>
              </a:rPr>
              <a:t>Xử trí</a:t>
            </a:r>
          </a:p>
          <a:p>
            <a:r>
              <a:rPr lang="vi-VN" sz="2400" smtClean="0">
                <a:latin typeface="Times New Roman" pitchFamily="18" charset="0"/>
                <a:cs typeface="Times New Roman" pitchFamily="18" charset="0"/>
              </a:rPr>
              <a:t>Nhanh </a:t>
            </a:r>
            <a:r>
              <a:rPr lang="vi-VN" sz="2400">
                <a:latin typeface="Times New Roman" pitchFamily="18" charset="0"/>
                <a:cs typeface="Times New Roman" pitchFamily="18" charset="0"/>
              </a:rPr>
              <a:t>chóng xác định tình trạng sốc tim của </a:t>
            </a:r>
            <a:r>
              <a:rPr lang="vi-VN" sz="2400">
                <a:latin typeface="Times New Roman" pitchFamily="18" charset="0"/>
                <a:cs typeface="Times New Roman" pitchFamily="18" charset="0"/>
              </a:rPr>
              <a:t>bệnh </a:t>
            </a:r>
            <a:r>
              <a:rPr lang="vi-VN" sz="2400" smtClean="0">
                <a:latin typeface="Times New Roman" pitchFamily="18" charset="0"/>
                <a:cs typeface="Times New Roman" pitchFamily="18" charset="0"/>
              </a:rPr>
              <a:t>nhân</a:t>
            </a:r>
            <a:r>
              <a:rPr lang="vi-VN" sz="2400">
                <a:latin typeface="Times New Roman" pitchFamily="18" charset="0"/>
                <a:cs typeface="Times New Roman" pitchFamily="18" charset="0"/>
              </a:rPr>
              <a:t>.</a:t>
            </a:r>
            <a:endParaRPr lang="vi-VN" sz="2400" smtClean="0">
              <a:latin typeface="Times New Roman" pitchFamily="18" charset="0"/>
              <a:cs typeface="Times New Roman" pitchFamily="18" charset="0"/>
            </a:endParaRPr>
          </a:p>
          <a:p>
            <a:r>
              <a:rPr lang="vi-VN" sz="2400" smtClean="0">
                <a:latin typeface="Times New Roman" pitchFamily="18" charset="0"/>
                <a:cs typeface="Times New Roman" pitchFamily="18" charset="0"/>
              </a:rPr>
              <a:t>Thở </a:t>
            </a:r>
            <a:r>
              <a:rPr lang="vi-VN" sz="2400" dirty="0" smtClean="0">
                <a:latin typeface="Times New Roman" pitchFamily="18" charset="0"/>
                <a:cs typeface="Times New Roman" pitchFamily="18" charset="0"/>
              </a:rPr>
              <a:t>ôxy qua mũi, hoặc hô hấp hỗ trợ qua mask, thông khí nhân tạo qua nội </a:t>
            </a:r>
            <a:r>
              <a:rPr lang="vi-VN" sz="2400" smtClean="0">
                <a:latin typeface="Times New Roman" pitchFamily="18" charset="0"/>
                <a:cs typeface="Times New Roman" pitchFamily="18" charset="0"/>
              </a:rPr>
              <a:t>khí </a:t>
            </a:r>
            <a:r>
              <a:rPr lang="vi-VN" sz="2400" smtClean="0">
                <a:latin typeface="Times New Roman" pitchFamily="18" charset="0"/>
                <a:cs typeface="Times New Roman" pitchFamily="18" charset="0"/>
              </a:rPr>
              <a:t>quản.</a:t>
            </a:r>
            <a:endParaRPr lang="vi-VN" sz="2400">
              <a:latin typeface="Times New Roman" pitchFamily="18" charset="0"/>
              <a:cs typeface="Times New Roman" pitchFamily="18" charset="0"/>
            </a:endParaRPr>
          </a:p>
          <a:p>
            <a:r>
              <a:rPr lang="vi-VN" sz="2400" smtClean="0">
                <a:latin typeface="Times New Roman" pitchFamily="18" charset="0"/>
                <a:cs typeface="Times New Roman" pitchFamily="18" charset="0"/>
              </a:rPr>
              <a:t>Dùng </a:t>
            </a:r>
            <a:r>
              <a:rPr lang="vi-VN" sz="2400" dirty="0" smtClean="0">
                <a:latin typeface="Times New Roman" pitchFamily="18" charset="0"/>
                <a:cs typeface="Times New Roman" pitchFamily="18" charset="0"/>
              </a:rPr>
              <a:t>thuốc trợ tim và nâng huyết áp để tăng cung lượng tim và tăng huyết </a:t>
            </a:r>
            <a:r>
              <a:rPr lang="vi-VN" sz="2400" smtClean="0">
                <a:latin typeface="Times New Roman" pitchFamily="18" charset="0"/>
                <a:cs typeface="Times New Roman" pitchFamily="18" charset="0"/>
              </a:rPr>
              <a:t>áp</a:t>
            </a:r>
            <a:r>
              <a:rPr lang="vi-VN" sz="2400" smtClean="0">
                <a:latin typeface="Times New Roman" pitchFamily="18" charset="0"/>
                <a:cs typeface="Times New Roman" pitchFamily="18" charset="0"/>
              </a:rPr>
              <a:t>.</a:t>
            </a:r>
            <a:endParaRPr lang="vi-VN" sz="2400">
              <a:latin typeface="Times New Roman" pitchFamily="18" charset="0"/>
              <a:cs typeface="Times New Roman" pitchFamily="18" charset="0"/>
            </a:endParaRPr>
          </a:p>
          <a:p>
            <a:r>
              <a:rPr lang="vi-VN" sz="2400" smtClean="0">
                <a:latin typeface="Times New Roman" pitchFamily="18" charset="0"/>
                <a:cs typeface="Times New Roman" pitchFamily="18" charset="0"/>
              </a:rPr>
              <a:t>Dùng </a:t>
            </a:r>
            <a:r>
              <a:rPr lang="vi-VN" sz="2400" dirty="0" smtClean="0">
                <a:latin typeface="Times New Roman" pitchFamily="18" charset="0"/>
                <a:cs typeface="Times New Roman" pitchFamily="18" charset="0"/>
              </a:rPr>
              <a:t>các thuốc giảm đau, thuốc an thần, thuốc chống đông máu (tùy theo nguyên nhân gây </a:t>
            </a:r>
            <a:r>
              <a:rPr lang="vi-VN" sz="2400" smtClean="0">
                <a:latin typeface="Times New Roman" pitchFamily="18" charset="0"/>
                <a:cs typeface="Times New Roman" pitchFamily="18" charset="0"/>
              </a:rPr>
              <a:t>sốc</a:t>
            </a:r>
            <a:r>
              <a:rPr lang="vi-VN" sz="2400" smtClean="0">
                <a:latin typeface="Times New Roman" pitchFamily="18" charset="0"/>
                <a:cs typeface="Times New Roman" pitchFamily="18" charset="0"/>
              </a:rPr>
              <a:t>).</a:t>
            </a:r>
            <a:endParaRPr lang="vi-VN" sz="2400">
              <a:latin typeface="Times New Roman" pitchFamily="18" charset="0"/>
              <a:cs typeface="Times New Roman" pitchFamily="18" charset="0"/>
            </a:endParaRPr>
          </a:p>
          <a:p>
            <a:r>
              <a:rPr lang="vi-VN" sz="2400" smtClean="0">
                <a:latin typeface="Times New Roman" pitchFamily="18" charset="0"/>
                <a:cs typeface="Times New Roman" pitchFamily="18" charset="0"/>
              </a:rPr>
              <a:t>Điều </a:t>
            </a:r>
            <a:r>
              <a:rPr lang="vi-VN" sz="2400" dirty="0" smtClean="0">
                <a:latin typeface="Times New Roman" pitchFamily="18" charset="0"/>
                <a:cs typeface="Times New Roman" pitchFamily="18" charset="0"/>
              </a:rPr>
              <a:t>trị rối loạn nhịp tim: điều trị bằng thuốc hoặc bằng sốc </a:t>
            </a:r>
            <a:r>
              <a:rPr lang="vi-VN" sz="2400" smtClean="0">
                <a:latin typeface="Times New Roman" pitchFamily="18" charset="0"/>
                <a:cs typeface="Times New Roman" pitchFamily="18" charset="0"/>
              </a:rPr>
              <a:t>điện</a:t>
            </a:r>
            <a:r>
              <a:rPr lang="vi-VN" sz="2400" smtClean="0">
                <a:latin typeface="Times New Roman" pitchFamily="18" charset="0"/>
                <a:cs typeface="Times New Roman" pitchFamily="18" charset="0"/>
              </a:rPr>
              <a:t>.</a:t>
            </a:r>
            <a:endParaRPr lang="vi-VN" sz="2400">
              <a:latin typeface="Times New Roman" pitchFamily="18" charset="0"/>
              <a:cs typeface="Times New Roman" pitchFamily="18" charset="0"/>
            </a:endParaRPr>
          </a:p>
          <a:p>
            <a:r>
              <a:rPr lang="vi-VN" sz="2400" smtClean="0">
                <a:latin typeface="Times New Roman" pitchFamily="18" charset="0"/>
                <a:cs typeface="Times New Roman" pitchFamily="18" charset="0"/>
              </a:rPr>
              <a:t>Điều </a:t>
            </a:r>
            <a:r>
              <a:rPr lang="vi-VN" sz="2400" dirty="0" smtClean="0">
                <a:latin typeface="Times New Roman" pitchFamily="18" charset="0"/>
                <a:cs typeface="Times New Roman" pitchFamily="18" charset="0"/>
              </a:rPr>
              <a:t>chỉnh cân bằng nước và điện giải.</a:t>
            </a:r>
            <a:endParaRPr lang="en-US"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30972"/>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0132311"/>
              </p:ext>
            </p:extLst>
          </p:nvPr>
        </p:nvGraphicFramePr>
        <p:xfrm>
          <a:off x="228600" y="152400"/>
          <a:ext cx="8686800" cy="6712729"/>
        </p:xfrm>
        <a:graphic>
          <a:graphicData uri="http://schemas.openxmlformats.org/drawingml/2006/table">
            <a:tbl>
              <a:tblPr firstRow="1" bandRow="1">
                <a:tableStyleId>{5940675A-B579-460E-94D1-54222C63F5DA}</a:tableStyleId>
              </a:tblPr>
              <a:tblGrid>
                <a:gridCol w="1828800"/>
                <a:gridCol w="2268748"/>
                <a:gridCol w="4589252"/>
              </a:tblGrid>
              <a:tr h="383487">
                <a:tc>
                  <a:txBody>
                    <a:bodyPr/>
                    <a:lstStyle/>
                    <a:p>
                      <a:r>
                        <a:rPr lang="en-US" sz="1800" b="1" dirty="0">
                          <a:latin typeface="Times New Roman" pitchFamily="18" charset="0"/>
                          <a:cs typeface="Times New Roman" pitchFamily="18" charset="0"/>
                        </a:rPr>
                        <a:t>Thuốc</a:t>
                      </a:r>
                    </a:p>
                  </a:txBody>
                  <a:tcPr anchor="ctr"/>
                </a:tc>
                <a:tc>
                  <a:txBody>
                    <a:bodyPr/>
                    <a:lstStyle/>
                    <a:p>
                      <a:r>
                        <a:rPr lang="en-US" sz="1800" b="1" dirty="0">
                          <a:latin typeface="Times New Roman" pitchFamily="18" charset="0"/>
                          <a:cs typeface="Times New Roman" pitchFamily="18" charset="0"/>
                        </a:rPr>
                        <a:t>Liều dùng</a:t>
                      </a:r>
                    </a:p>
                  </a:txBody>
                  <a:tcPr anchor="ctr"/>
                </a:tc>
                <a:tc>
                  <a:txBody>
                    <a:bodyPr/>
                    <a:lstStyle/>
                    <a:p>
                      <a:r>
                        <a:rPr lang="en-US" sz="1800" b="1" dirty="0">
                          <a:latin typeface="Times New Roman" pitchFamily="18" charset="0"/>
                          <a:cs typeface="Times New Roman" pitchFamily="18" charset="0"/>
                        </a:rPr>
                        <a:t>Ghi chú</a:t>
                      </a:r>
                    </a:p>
                  </a:txBody>
                  <a:tcPr anchor="ctr"/>
                </a:tc>
              </a:tr>
              <a:tr h="761725">
                <a:tc>
                  <a:txBody>
                    <a:bodyPr/>
                    <a:lstStyle/>
                    <a:p>
                      <a:r>
                        <a:rPr lang="en-US" sz="2400" dirty="0">
                          <a:latin typeface="Times New Roman" pitchFamily="18" charset="0"/>
                          <a:cs typeface="Times New Roman" pitchFamily="18" charset="0"/>
                        </a:rPr>
                        <a:t>Noradrenalin</a:t>
                      </a:r>
                    </a:p>
                  </a:txBody>
                  <a:tcPr anchor="ctr"/>
                </a:tc>
                <a:tc>
                  <a:txBody>
                    <a:bodyPr/>
                    <a:lstStyle/>
                    <a:p>
                      <a:r>
                        <a:rPr lang="el-GR" sz="2400" dirty="0">
                          <a:latin typeface="Times New Roman" pitchFamily="18" charset="0"/>
                          <a:cs typeface="Times New Roman" pitchFamily="18" charset="0"/>
                        </a:rPr>
                        <a:t>1- 40μ</a:t>
                      </a:r>
                      <a:r>
                        <a:rPr lang="en-US" sz="2400" dirty="0">
                          <a:latin typeface="Times New Roman" pitchFamily="18" charset="0"/>
                          <a:cs typeface="Times New Roman" pitchFamily="18" charset="0"/>
                        </a:rPr>
                        <a:t>g/phút</a:t>
                      </a:r>
                    </a:p>
                  </a:txBody>
                  <a:tcPr anchor="ctr"/>
                </a:tc>
                <a:tc>
                  <a:txBody>
                    <a:bodyPr/>
                    <a:lstStyle/>
                    <a:p>
                      <a:r>
                        <a:rPr lang="en-US" sz="1800" dirty="0">
                          <a:latin typeface="Times New Roman" pitchFamily="18" charset="0"/>
                          <a:cs typeface="Times New Roman" pitchFamily="18" charset="0"/>
                        </a:rPr>
                        <a:t>Thuốc vận mạch, có tác dụng co mạch thuần túy</a:t>
                      </a:r>
                    </a:p>
                  </a:txBody>
                  <a:tcPr anchor="ctr"/>
                </a:tc>
              </a:tr>
              <a:tr h="1729843">
                <a:tc>
                  <a:txBody>
                    <a:bodyPr/>
                    <a:lstStyle/>
                    <a:p>
                      <a:r>
                        <a:rPr lang="en-US" sz="2400">
                          <a:latin typeface="Times New Roman" pitchFamily="18" charset="0"/>
                          <a:cs typeface="Times New Roman" pitchFamily="18" charset="0"/>
                        </a:rPr>
                        <a:t>Dopamine</a:t>
                      </a:r>
                    </a:p>
                  </a:txBody>
                  <a:tcPr anchor="ctr"/>
                </a:tc>
                <a:tc>
                  <a:txBody>
                    <a:bodyPr/>
                    <a:lstStyle/>
                    <a:p>
                      <a:r>
                        <a:rPr lang="en-US" sz="2400" dirty="0">
                          <a:latin typeface="Times New Roman" pitchFamily="18" charset="0"/>
                          <a:cs typeface="Times New Roman" pitchFamily="18" charset="0"/>
                        </a:rPr>
                        <a:t>5 - 20 pg/kg/phút</a:t>
                      </a:r>
                    </a:p>
                  </a:txBody>
                  <a:tcPr anchor="ctr"/>
                </a:tc>
                <a:tc>
                  <a:txBody>
                    <a:bodyPr/>
                    <a:lstStyle/>
                    <a:p>
                      <a:r>
                        <a:rPr lang="vi-VN" sz="1800" dirty="0">
                          <a:latin typeface="Times New Roman" pitchFamily="18" charset="0"/>
                          <a:cs typeface="Times New Roman" pitchFamily="18" charset="0"/>
                        </a:rPr>
                        <a:t>Có tác dụng co mạch và inotrop nhưng tăng nguy cơ gây loạn nhịp tim và tử vong hơn so với Noradrenaline Nếu tụt huyết áp kháng trị, có thể kết hợp cả 2 thuốc</a:t>
                      </a:r>
                    </a:p>
                  </a:txBody>
                  <a:tcPr anchor="ctr"/>
                </a:tc>
              </a:tr>
              <a:tr h="1917434">
                <a:tc>
                  <a:txBody>
                    <a:bodyPr/>
                    <a:lstStyle/>
                    <a:p>
                      <a:r>
                        <a:rPr lang="en-US" sz="2400">
                          <a:latin typeface="Times New Roman" pitchFamily="18" charset="0"/>
                          <a:cs typeface="Times New Roman" pitchFamily="18" charset="0"/>
                        </a:rPr>
                        <a:t>Dobutamine</a:t>
                      </a:r>
                    </a:p>
                  </a:txBody>
                  <a:tcPr anchor="ctr"/>
                </a:tc>
                <a:tc>
                  <a:txBody>
                    <a:bodyPr/>
                    <a:lstStyle/>
                    <a:p>
                      <a:r>
                        <a:rPr lang="el-GR" sz="2400" dirty="0">
                          <a:latin typeface="Times New Roman" pitchFamily="18" charset="0"/>
                          <a:cs typeface="Times New Roman" pitchFamily="18" charset="0"/>
                        </a:rPr>
                        <a:t>2,5 - 10 μ</a:t>
                      </a:r>
                      <a:r>
                        <a:rPr lang="en-US" sz="2400" dirty="0">
                          <a:latin typeface="Times New Roman" pitchFamily="18" charset="0"/>
                          <a:cs typeface="Times New Roman" pitchFamily="18" charset="0"/>
                        </a:rPr>
                        <a:t>g/kg/phút</a:t>
                      </a:r>
                    </a:p>
                  </a:txBody>
                  <a:tcPr anchor="ctr"/>
                </a:tc>
                <a:tc>
                  <a:txBody>
                    <a:bodyPr/>
                    <a:lstStyle/>
                    <a:p>
                      <a:r>
                        <a:rPr lang="vi-VN" sz="1800" dirty="0">
                          <a:latin typeface="Times New Roman" pitchFamily="18" charset="0"/>
                          <a:cs typeface="Times New Roman" pitchFamily="18" charset="0"/>
                        </a:rPr>
                        <a:t>Chỉ định ở những bệnh nhân huyết áp còn ổn định tương đối (&gt; 90 mmHg) nhưng giảm cung lượng tim và giảm tưới máu ngoại biên</a:t>
                      </a:r>
                    </a:p>
                    <a:p>
                      <a:r>
                        <a:rPr lang="vi-VN" sz="1800" dirty="0">
                          <a:latin typeface="Times New Roman" pitchFamily="18" charset="0"/>
                          <a:cs typeface="Times New Roman" pitchFamily="18" charset="0"/>
                        </a:rPr>
                        <a:t>Chống chỉ định : tụt huyết áp</a:t>
                      </a:r>
                    </a:p>
                  </a:txBody>
                  <a:tcPr anchor="ctr"/>
                </a:tc>
              </a:tr>
              <a:tr h="1801287">
                <a:tc>
                  <a:txBody>
                    <a:bodyPr/>
                    <a:lstStyle/>
                    <a:p>
                      <a:r>
                        <a:rPr lang="en-US" sz="2400">
                          <a:latin typeface="Times New Roman" pitchFamily="18" charset="0"/>
                          <a:cs typeface="Times New Roman" pitchFamily="18" charset="0"/>
                        </a:rPr>
                        <a:t>Milrinone</a:t>
                      </a:r>
                    </a:p>
                  </a:txBody>
                  <a:tcPr anchor="ctr"/>
                </a:tc>
                <a:tc>
                  <a:txBody>
                    <a:bodyPr/>
                    <a:lstStyle/>
                    <a:p>
                      <a:r>
                        <a:rPr lang="el-GR" sz="2400">
                          <a:latin typeface="Times New Roman" pitchFamily="18" charset="0"/>
                          <a:cs typeface="Times New Roman" pitchFamily="18" charset="0"/>
                        </a:rPr>
                        <a:t>0,375 - 0,75 μ</a:t>
                      </a:r>
                      <a:r>
                        <a:rPr lang="vi-VN" sz="2400">
                          <a:latin typeface="Times New Roman" pitchFamily="18" charset="0"/>
                          <a:cs typeface="Times New Roman" pitchFamily="18" charset="0"/>
                        </a:rPr>
                        <a:t>g/kg/phút</a:t>
                      </a:r>
                    </a:p>
                    <a:p>
                      <a:r>
                        <a:rPr lang="vi-VN" sz="2400">
                          <a:latin typeface="Times New Roman" pitchFamily="18" charset="0"/>
                          <a:cs typeface="Times New Roman" pitchFamily="18" charset="0"/>
                        </a:rPr>
                        <a:t>Có thể </a:t>
                      </a:r>
                      <a:r>
                        <a:rPr lang="vi-VN" sz="2400" smtClean="0">
                          <a:latin typeface="Times New Roman" pitchFamily="18" charset="0"/>
                          <a:cs typeface="Times New Roman" pitchFamily="18" charset="0"/>
                        </a:rPr>
                        <a:t>dùng </a:t>
                      </a:r>
                      <a:r>
                        <a:rPr lang="vi-VN" sz="2400">
                          <a:latin typeface="Times New Roman" pitchFamily="18" charset="0"/>
                          <a:cs typeface="Times New Roman" pitchFamily="18" charset="0"/>
                        </a:rPr>
                        <a:t>liều 50 </a:t>
                      </a:r>
                      <a:r>
                        <a:rPr lang="el-GR" sz="2400">
                          <a:latin typeface="Times New Roman" pitchFamily="18" charset="0"/>
                          <a:cs typeface="Times New Roman" pitchFamily="18" charset="0"/>
                        </a:rPr>
                        <a:t>μ</a:t>
                      </a:r>
                      <a:r>
                        <a:rPr lang="vi-VN" sz="2400">
                          <a:latin typeface="Times New Roman" pitchFamily="18" charset="0"/>
                          <a:cs typeface="Times New Roman" pitchFamily="18" charset="0"/>
                        </a:rPr>
                        <a:t>g/kg trước khi </a:t>
                      </a:r>
                      <a:r>
                        <a:rPr lang="vi-VN" sz="2400" smtClean="0">
                          <a:latin typeface="Times New Roman" pitchFamily="18" charset="0"/>
                          <a:cs typeface="Times New Roman" pitchFamily="18" charset="0"/>
                        </a:rPr>
                        <a:t>truyền</a:t>
                      </a:r>
                      <a:endParaRPr lang="vi-VN" sz="2400">
                        <a:latin typeface="Times New Roman" pitchFamily="18" charset="0"/>
                        <a:cs typeface="Times New Roman" pitchFamily="18" charset="0"/>
                      </a:endParaRPr>
                    </a:p>
                  </a:txBody>
                  <a:tcPr anchor="ctr"/>
                </a:tc>
                <a:tc>
                  <a:txBody>
                    <a:bodyPr/>
                    <a:lstStyle/>
                    <a:p>
                      <a:r>
                        <a:rPr lang="vi-VN" sz="1800" dirty="0">
                          <a:latin typeface="Times New Roman" pitchFamily="18" charset="0"/>
                          <a:cs typeface="Times New Roman" pitchFamily="18" charset="0"/>
                        </a:rPr>
                        <a:t>Có tác dụng inotrop</a:t>
                      </a:r>
                    </a:p>
                    <a:p>
                      <a:r>
                        <a:rPr lang="vi-VN" sz="1800" dirty="0">
                          <a:latin typeface="Times New Roman" pitchFamily="18" charset="0"/>
                          <a:cs typeface="Times New Roman" pitchFamily="18" charset="0"/>
                        </a:rPr>
                        <a:t>Chống chỉ định suy thận và tụt huyết áp</a:t>
                      </a:r>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1007</Words>
  <Application>Microsoft Office PowerPoint</Application>
  <PresentationFormat>On-screen Show (4:3)</PresentationFormat>
  <Paragraphs>110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THÀNH VIÊN NHÓM</vt:lpstr>
      <vt:lpstr>I. TỔNG QUAN VỀ SỐC TIM</vt:lpstr>
      <vt:lpstr>2. Nguyên nhân</vt:lpstr>
      <vt:lpstr>3. Cơ chế bệnh sinh</vt:lpstr>
      <vt:lpstr>4. Triệu chứng lâm sàng</vt:lpstr>
      <vt:lpstr>5. Chẩn đoán và xử trí</vt:lpstr>
      <vt:lpstr>PowerPoint Presentation</vt:lpstr>
      <vt:lpstr>PowerPoint Presentation</vt:lpstr>
      <vt:lpstr>PowerPoint Presentation</vt:lpstr>
      <vt:lpstr>II. THEO DÕI VÀ CHĂM SÓC BỆNH NHÂN SỐC TIM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TỔNG QUAN VỀ SỐC TIM</dc:title>
  <dc:creator>MYPC</dc:creator>
  <cp:lastModifiedBy>AFC</cp:lastModifiedBy>
  <cp:revision>25</cp:revision>
  <dcterms:created xsi:type="dcterms:W3CDTF">2016-08-12T01:59:36Z</dcterms:created>
  <dcterms:modified xsi:type="dcterms:W3CDTF">2016-08-14T12:19:37Z</dcterms:modified>
</cp:coreProperties>
</file>