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71" r:id="rId10"/>
    <p:sldId id="265" r:id="rId11"/>
    <p:sldId id="266" r:id="rId12"/>
    <p:sldId id="267" r:id="rId13"/>
    <p:sldId id="268" r:id="rId14"/>
    <p:sldId id="270"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06"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BE5154-9A56-4875-8FF2-60B0252DDBE8}" type="datetimeFigureOut">
              <a:rPr lang="en-GB" smtClean="0"/>
              <a:t>31/05/2017</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4B97C8E-70FD-4794-9281-A586EFE262D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E5154-9A56-4875-8FF2-60B0252DDBE8}" type="datetimeFigureOut">
              <a:rPr lang="en-GB" smtClean="0"/>
              <a:t>31/05/2017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B97C8E-70FD-4794-9281-A586EFE262D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E5154-9A56-4875-8FF2-60B0252DDBE8}" type="datetimeFigureOut">
              <a:rPr lang="en-GB" smtClean="0"/>
              <a:t>31/05/2017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B97C8E-70FD-4794-9281-A586EFE262D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BE5154-9A56-4875-8FF2-60B0252DDBE8}" type="datetimeFigureOut">
              <a:rPr lang="en-GB" smtClean="0"/>
              <a:t>31/05/2017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B97C8E-70FD-4794-9281-A586EFE262D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ABE5154-9A56-4875-8FF2-60B0252DDBE8}" type="datetimeFigureOut">
              <a:rPr lang="en-GB" smtClean="0"/>
              <a:t>31/05/2017</a:t>
            </a:fld>
            <a:endParaRPr lang="en-GB"/>
          </a:p>
        </p:txBody>
      </p:sp>
      <p:sp>
        <p:nvSpPr>
          <p:cNvPr id="8" name="Slide Number Placeholder 7"/>
          <p:cNvSpPr>
            <a:spLocks noGrp="1"/>
          </p:cNvSpPr>
          <p:nvPr>
            <p:ph type="sldNum" sz="quarter" idx="11"/>
          </p:nvPr>
        </p:nvSpPr>
        <p:spPr/>
        <p:txBody>
          <a:bodyPr/>
          <a:lstStyle/>
          <a:p>
            <a:fld id="{34B97C8E-70FD-4794-9281-A586EFE262D4}"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BE5154-9A56-4875-8FF2-60B0252DDBE8}" type="datetimeFigureOut">
              <a:rPr lang="en-GB" smtClean="0"/>
              <a:t>31/05/2017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B97C8E-70FD-4794-9281-A586EFE262D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BE5154-9A56-4875-8FF2-60B0252DDBE8}" type="datetimeFigureOut">
              <a:rPr lang="en-GB" smtClean="0"/>
              <a:t>31/05/2017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B97C8E-70FD-4794-9281-A586EFE262D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BE5154-9A56-4875-8FF2-60B0252DDBE8}" type="datetimeFigureOut">
              <a:rPr lang="en-GB" smtClean="0"/>
              <a:t>31/05/2017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B97C8E-70FD-4794-9281-A586EFE262D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E5154-9A56-4875-8FF2-60B0252DDBE8}" type="datetimeFigureOut">
              <a:rPr lang="en-GB" smtClean="0"/>
              <a:t>31/05/2017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B97C8E-70FD-4794-9281-A586EFE262D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E5154-9A56-4875-8FF2-60B0252DDBE8}" type="datetimeFigureOut">
              <a:rPr lang="en-GB" smtClean="0"/>
              <a:t>31/05/2017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B97C8E-70FD-4794-9281-A586EFE262D4}"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E5154-9A56-4875-8FF2-60B0252DDBE8}" type="datetimeFigureOut">
              <a:rPr lang="en-GB" smtClean="0"/>
              <a:t>31/05/2017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34B97C8E-70FD-4794-9281-A586EFE262D4}" type="slidenum">
              <a:rPr lang="en-GB" smtClean="0"/>
              <a:t>‹#›</a:t>
            </a:fld>
            <a:endParaRPr lang="en-GB"/>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EABE5154-9A56-4875-8FF2-60B0252DDBE8}" type="datetimeFigureOut">
              <a:rPr lang="en-GB" smtClean="0"/>
              <a:t>31/05/2017</a:t>
            </a:fld>
            <a:endParaRPr lang="en-GB"/>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GB"/>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34B97C8E-70FD-4794-9281-A586EFE262D4}" type="slidenum">
              <a:rPr lang="en-GB" smtClean="0"/>
              <a:t>‹#›</a:t>
            </a:fld>
            <a:endParaRPr lang="en-GB"/>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benhvien103.vn/vietnamese/bai-giang-chuyen-nganh/hoi-suc-cap-cuu/suy-ho-hap-cap/1100/" TargetMode="External"/><Relationship Id="rId2" Type="http://schemas.openxmlformats.org/officeDocument/2006/relationships/hyperlink" Target="http://www.nguyenphuchoc199.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sz="4800" b="1" dirty="0" err="1" smtClean="0">
                <a:latin typeface="Times New Roman" pitchFamily="18" charset="0"/>
                <a:cs typeface="Times New Roman" pitchFamily="18" charset="0"/>
              </a:rPr>
              <a:t>Chăm</a:t>
            </a:r>
            <a:r>
              <a:rPr lang="en-GB" sz="4800" b="1" dirty="0" smtClean="0">
                <a:latin typeface="Times New Roman" pitchFamily="18" charset="0"/>
                <a:cs typeface="Times New Roman" pitchFamily="18" charset="0"/>
              </a:rPr>
              <a:t> </a:t>
            </a:r>
            <a:r>
              <a:rPr lang="en-GB" sz="4800" b="1" dirty="0" err="1" smtClean="0">
                <a:latin typeface="Times New Roman" pitchFamily="18" charset="0"/>
                <a:cs typeface="Times New Roman" pitchFamily="18" charset="0"/>
              </a:rPr>
              <a:t>sóc</a:t>
            </a:r>
            <a:r>
              <a:rPr lang="en-GB" sz="4800" b="1" dirty="0" smtClean="0">
                <a:latin typeface="Times New Roman" pitchFamily="18" charset="0"/>
                <a:cs typeface="Times New Roman" pitchFamily="18" charset="0"/>
              </a:rPr>
              <a:t> </a:t>
            </a:r>
            <a:r>
              <a:rPr lang="en-GB" sz="4800" b="1" dirty="0" err="1" smtClean="0">
                <a:latin typeface="Times New Roman" pitchFamily="18" charset="0"/>
                <a:cs typeface="Times New Roman" pitchFamily="18" charset="0"/>
              </a:rPr>
              <a:t>người</a:t>
            </a:r>
            <a:r>
              <a:rPr lang="en-GB" sz="4800" b="1" dirty="0" smtClean="0">
                <a:latin typeface="Times New Roman" pitchFamily="18" charset="0"/>
                <a:cs typeface="Times New Roman" pitchFamily="18" charset="0"/>
              </a:rPr>
              <a:t> </a:t>
            </a:r>
            <a:r>
              <a:rPr lang="en-GB" sz="4800" b="1" dirty="0" err="1" smtClean="0">
                <a:latin typeface="Times New Roman" pitchFamily="18" charset="0"/>
                <a:cs typeface="Times New Roman" pitchFamily="18" charset="0"/>
              </a:rPr>
              <a:t>bệnh</a:t>
            </a:r>
            <a:r>
              <a:rPr lang="en-GB" sz="4800" b="1" dirty="0" smtClean="0">
                <a:latin typeface="Times New Roman" pitchFamily="18" charset="0"/>
                <a:cs typeface="Times New Roman" pitchFamily="18" charset="0"/>
              </a:rPr>
              <a:t> </a:t>
            </a:r>
            <a:r>
              <a:rPr lang="en-GB" sz="4800" b="1" dirty="0" err="1" smtClean="0">
                <a:latin typeface="Times New Roman" pitchFamily="18" charset="0"/>
                <a:cs typeface="Times New Roman" pitchFamily="18" charset="0"/>
              </a:rPr>
              <a:t>suy</a:t>
            </a:r>
            <a:r>
              <a:rPr lang="en-GB" sz="4800" b="1" dirty="0" smtClean="0">
                <a:latin typeface="Times New Roman" pitchFamily="18" charset="0"/>
                <a:cs typeface="Times New Roman" pitchFamily="18" charset="0"/>
              </a:rPr>
              <a:t> </a:t>
            </a:r>
            <a:r>
              <a:rPr lang="en-GB" sz="4800" b="1" dirty="0" err="1" smtClean="0">
                <a:latin typeface="Times New Roman" pitchFamily="18" charset="0"/>
                <a:cs typeface="Times New Roman" pitchFamily="18" charset="0"/>
              </a:rPr>
              <a:t>hô</a:t>
            </a:r>
            <a:r>
              <a:rPr lang="en-GB" sz="4800" b="1" dirty="0" smtClean="0">
                <a:latin typeface="Times New Roman" pitchFamily="18" charset="0"/>
                <a:cs typeface="Times New Roman" pitchFamily="18" charset="0"/>
              </a:rPr>
              <a:t> </a:t>
            </a:r>
            <a:r>
              <a:rPr lang="en-GB" sz="4800" b="1" dirty="0" err="1" smtClean="0">
                <a:latin typeface="Times New Roman" pitchFamily="18" charset="0"/>
                <a:cs typeface="Times New Roman" pitchFamily="18" charset="0"/>
              </a:rPr>
              <a:t>hấp</a:t>
            </a:r>
            <a:r>
              <a:rPr lang="en-GB" sz="4800" b="1" dirty="0" smtClean="0">
                <a:latin typeface="Times New Roman" pitchFamily="18" charset="0"/>
                <a:cs typeface="Times New Roman" pitchFamily="18" charset="0"/>
              </a:rPr>
              <a:t> </a:t>
            </a:r>
            <a:r>
              <a:rPr lang="en-GB" sz="4800" b="1" dirty="0" err="1" smtClean="0">
                <a:latin typeface="Times New Roman" pitchFamily="18" charset="0"/>
                <a:cs typeface="Times New Roman" pitchFamily="18" charset="0"/>
              </a:rPr>
              <a:t>cấp</a:t>
            </a:r>
            <a:r>
              <a:rPr lang="en-GB" sz="4800" b="1" dirty="0" smtClean="0">
                <a:latin typeface="Times New Roman" pitchFamily="18" charset="0"/>
                <a:cs typeface="Times New Roman" pitchFamily="18" charset="0"/>
              </a:rPr>
              <a:t/>
            </a:r>
            <a:br>
              <a:rPr lang="en-GB" sz="4800" b="1" dirty="0" smtClean="0">
                <a:latin typeface="Times New Roman" pitchFamily="18" charset="0"/>
                <a:cs typeface="Times New Roman" pitchFamily="18" charset="0"/>
              </a:rPr>
            </a:br>
            <a:r>
              <a:rPr lang="en-GB" sz="4800" b="1" dirty="0">
                <a:latin typeface="Times New Roman" pitchFamily="18" charset="0"/>
                <a:cs typeface="Times New Roman" pitchFamily="18" charset="0"/>
              </a:rPr>
              <a:t/>
            </a:r>
            <a:br>
              <a:rPr lang="en-GB" sz="4800" b="1" dirty="0">
                <a:latin typeface="Times New Roman" pitchFamily="18" charset="0"/>
                <a:cs typeface="Times New Roman" pitchFamily="18" charset="0"/>
              </a:rPr>
            </a:br>
            <a:r>
              <a:rPr lang="en-GB" sz="3200" b="1" dirty="0" err="1" smtClean="0">
                <a:latin typeface="Times New Roman" pitchFamily="18" charset="0"/>
                <a:cs typeface="Times New Roman" pitchFamily="18" charset="0"/>
              </a:rPr>
              <a:t>môn</a:t>
            </a:r>
            <a:r>
              <a:rPr lang="en-GB" sz="3200" b="1" dirty="0" smtClean="0">
                <a:latin typeface="Times New Roman" pitchFamily="18" charset="0"/>
                <a:cs typeface="Times New Roman" pitchFamily="18" charset="0"/>
              </a:rPr>
              <a:t> </a:t>
            </a:r>
            <a:r>
              <a:rPr lang="en-GB" sz="3200" b="1" dirty="0" err="1" smtClean="0">
                <a:latin typeface="Times New Roman" pitchFamily="18" charset="0"/>
                <a:cs typeface="Times New Roman" pitchFamily="18" charset="0"/>
              </a:rPr>
              <a:t>học</a:t>
            </a:r>
            <a:r>
              <a:rPr lang="en-GB" sz="3200" b="1" dirty="0" smtClean="0">
                <a:latin typeface="Times New Roman" pitchFamily="18" charset="0"/>
                <a:cs typeface="Times New Roman" pitchFamily="18" charset="0"/>
              </a:rPr>
              <a:t>: </a:t>
            </a:r>
            <a:r>
              <a:rPr lang="en-GB" sz="3200" b="1" dirty="0" err="1" smtClean="0">
                <a:latin typeface="Times New Roman" pitchFamily="18" charset="0"/>
                <a:cs typeface="Times New Roman" pitchFamily="18" charset="0"/>
              </a:rPr>
              <a:t>Cấp</a:t>
            </a:r>
            <a:r>
              <a:rPr lang="en-GB" sz="3200" b="1" dirty="0" smtClean="0">
                <a:latin typeface="Times New Roman" pitchFamily="18" charset="0"/>
                <a:cs typeface="Times New Roman" pitchFamily="18" charset="0"/>
              </a:rPr>
              <a:t> </a:t>
            </a:r>
            <a:r>
              <a:rPr lang="en-GB" sz="3200" b="1" dirty="0" err="1" smtClean="0">
                <a:latin typeface="Times New Roman" pitchFamily="18" charset="0"/>
                <a:cs typeface="Times New Roman" pitchFamily="18" charset="0"/>
              </a:rPr>
              <a:t>cứu</a:t>
            </a:r>
            <a:r>
              <a:rPr lang="en-GB" sz="3200" b="1" dirty="0" smtClean="0">
                <a:latin typeface="Times New Roman" pitchFamily="18" charset="0"/>
                <a:cs typeface="Times New Roman" pitchFamily="18" charset="0"/>
              </a:rPr>
              <a:t> </a:t>
            </a:r>
            <a:r>
              <a:rPr lang="en-GB" sz="3200" b="1" dirty="0" err="1" smtClean="0">
                <a:latin typeface="Times New Roman" pitchFamily="18" charset="0"/>
                <a:cs typeface="Times New Roman" pitchFamily="18" charset="0"/>
              </a:rPr>
              <a:t>hồi</a:t>
            </a:r>
            <a:r>
              <a:rPr lang="en-GB" sz="3200" b="1" dirty="0" smtClean="0">
                <a:latin typeface="Times New Roman" pitchFamily="18" charset="0"/>
                <a:cs typeface="Times New Roman" pitchFamily="18" charset="0"/>
              </a:rPr>
              <a:t> </a:t>
            </a:r>
            <a:r>
              <a:rPr lang="en-GB" sz="3200" b="1" dirty="0" err="1" smtClean="0">
                <a:latin typeface="Times New Roman" pitchFamily="18" charset="0"/>
                <a:cs typeface="Times New Roman" pitchFamily="18" charset="0"/>
              </a:rPr>
              <a:t>sức</a:t>
            </a:r>
            <a:r>
              <a:rPr lang="en-GB" sz="3200" b="1" dirty="0" smtClean="0">
                <a:latin typeface="Times New Roman" pitchFamily="18" charset="0"/>
                <a:cs typeface="Times New Roman" pitchFamily="18" charset="0"/>
              </a:rPr>
              <a:t/>
            </a:r>
            <a:br>
              <a:rPr lang="en-GB" sz="3200" b="1" dirty="0" smtClean="0">
                <a:latin typeface="Times New Roman" pitchFamily="18" charset="0"/>
                <a:cs typeface="Times New Roman" pitchFamily="18" charset="0"/>
              </a:rPr>
            </a:br>
            <a:endParaRPr lang="en-GB"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457200" y="4800600"/>
            <a:ext cx="8219256" cy="1580728"/>
          </a:xfrm>
        </p:spPr>
        <p:txBody>
          <a:bodyPr>
            <a:noAutofit/>
          </a:bodyPr>
          <a:lstStyle/>
          <a:p>
            <a:r>
              <a:rPr lang="en-GB" sz="1600" b="1" dirty="0">
                <a:latin typeface="Times New Roman" pitchFamily="18" charset="0"/>
                <a:cs typeface="Times New Roman" pitchFamily="18" charset="0"/>
              </a:rPr>
              <a:t> </a:t>
            </a:r>
            <a:r>
              <a:rPr lang="en-GB" sz="1600" b="1" dirty="0" smtClean="0">
                <a:latin typeface="Times New Roman" pitchFamily="18" charset="0"/>
                <a:cs typeface="Times New Roman" pitchFamily="18" charset="0"/>
              </a:rPr>
              <a:t>                                                 </a:t>
            </a:r>
            <a:r>
              <a:rPr lang="en-US" sz="1600" b="1" u="sng" dirty="0" smtClean="0">
                <a:latin typeface="Times New Roman"/>
                <a:cs typeface="Times New Roman"/>
              </a:rPr>
              <a:t>GVHD</a:t>
            </a:r>
            <a:r>
              <a:rPr lang="en-US" sz="1600" b="1" dirty="0" smtClean="0">
                <a:latin typeface="Times New Roman"/>
                <a:cs typeface="Times New Roman"/>
              </a:rPr>
              <a:t>:  </a:t>
            </a:r>
            <a:r>
              <a:rPr lang="en-US" sz="1600" b="1" dirty="0" err="1" smtClean="0">
                <a:latin typeface="Times New Roman"/>
                <a:cs typeface="Times New Roman"/>
              </a:rPr>
              <a:t>Ths.Bs</a:t>
            </a:r>
            <a:r>
              <a:rPr lang="en-US" sz="1600" b="1" dirty="0">
                <a:latin typeface="Times New Roman"/>
                <a:cs typeface="Times New Roman"/>
              </a:rPr>
              <a:t>: </a:t>
            </a:r>
            <a:r>
              <a:rPr lang="en-US" sz="1600" b="1" dirty="0" err="1">
                <a:latin typeface="Times New Roman"/>
                <a:cs typeface="Times New Roman"/>
              </a:rPr>
              <a:t>Nguyễn</a:t>
            </a:r>
            <a:r>
              <a:rPr lang="en-US" sz="1600" b="1" dirty="0">
                <a:latin typeface="Times New Roman"/>
                <a:cs typeface="Times New Roman"/>
              </a:rPr>
              <a:t> </a:t>
            </a:r>
            <a:r>
              <a:rPr lang="en-US" sz="1600" b="1" dirty="0" err="1">
                <a:latin typeface="Times New Roman"/>
                <a:cs typeface="Times New Roman"/>
              </a:rPr>
              <a:t>Phúc</a:t>
            </a:r>
            <a:r>
              <a:rPr lang="en-US" sz="1600" b="1" dirty="0">
                <a:latin typeface="Times New Roman"/>
                <a:cs typeface="Times New Roman"/>
              </a:rPr>
              <a:t> </a:t>
            </a:r>
            <a:r>
              <a:rPr lang="en-US" sz="1600" b="1" dirty="0" err="1" smtClean="0">
                <a:latin typeface="Times New Roman"/>
                <a:cs typeface="Times New Roman"/>
              </a:rPr>
              <a:t>Học</a:t>
            </a:r>
            <a:r>
              <a:rPr lang="en-US" sz="1600" b="1" dirty="0">
                <a:latin typeface="Times New Roman"/>
                <a:cs typeface="Times New Roman"/>
              </a:rPr>
              <a:t/>
            </a:r>
            <a:br>
              <a:rPr lang="en-US" sz="1600" b="1" dirty="0">
                <a:latin typeface="Times New Roman"/>
                <a:cs typeface="Times New Roman"/>
              </a:rPr>
            </a:br>
            <a:r>
              <a:rPr lang="en-US" sz="1600" b="1" dirty="0">
                <a:latin typeface="Times New Roman"/>
                <a:cs typeface="Times New Roman"/>
              </a:rPr>
              <a:t>                                                  </a:t>
            </a:r>
            <a:r>
              <a:rPr lang="en-US" sz="1600" b="1" u="sng" dirty="0" smtClean="0">
                <a:latin typeface="Times New Roman"/>
                <a:cs typeface="Times New Roman"/>
              </a:rPr>
              <a:t>SVTH</a:t>
            </a:r>
            <a:r>
              <a:rPr lang="en-US" sz="1600" b="1" dirty="0" smtClean="0">
                <a:latin typeface="Times New Roman"/>
                <a:cs typeface="Times New Roman"/>
              </a:rPr>
              <a:t>:   </a:t>
            </a:r>
            <a:r>
              <a:rPr lang="en-US" sz="1600" b="1" dirty="0" err="1">
                <a:latin typeface="Times New Roman"/>
                <a:cs typeface="Times New Roman"/>
              </a:rPr>
              <a:t>hoàng</a:t>
            </a:r>
            <a:r>
              <a:rPr lang="en-US" sz="1600" b="1" dirty="0">
                <a:latin typeface="Times New Roman"/>
                <a:cs typeface="Times New Roman"/>
              </a:rPr>
              <a:t> </a:t>
            </a:r>
            <a:r>
              <a:rPr lang="en-US" sz="1600" b="1" dirty="0" err="1">
                <a:latin typeface="Times New Roman"/>
                <a:cs typeface="Times New Roman"/>
              </a:rPr>
              <a:t>thị</a:t>
            </a:r>
            <a:r>
              <a:rPr lang="en-US" sz="1600" b="1" dirty="0">
                <a:latin typeface="Times New Roman"/>
                <a:cs typeface="Times New Roman"/>
              </a:rPr>
              <a:t> </a:t>
            </a:r>
            <a:r>
              <a:rPr lang="en-US" sz="1600" b="1" dirty="0" err="1">
                <a:latin typeface="Times New Roman"/>
                <a:cs typeface="Times New Roman"/>
              </a:rPr>
              <a:t>thúy</a:t>
            </a:r>
            <a:r>
              <a:rPr lang="en-US" sz="1600" b="1" dirty="0">
                <a:latin typeface="Times New Roman"/>
                <a:cs typeface="Times New Roman"/>
              </a:rPr>
              <a:t> </a:t>
            </a:r>
            <a:r>
              <a:rPr lang="en-US" sz="1600" b="1" dirty="0" err="1">
                <a:latin typeface="Times New Roman"/>
                <a:cs typeface="Times New Roman"/>
              </a:rPr>
              <a:t>hà</a:t>
            </a:r>
            <a:r>
              <a:rPr lang="en-US" sz="1600" b="1" dirty="0">
                <a:latin typeface="Times New Roman"/>
                <a:cs typeface="Times New Roman"/>
              </a:rPr>
              <a:t/>
            </a:r>
            <a:br>
              <a:rPr lang="en-US" sz="1600" b="1" dirty="0">
                <a:latin typeface="Times New Roman"/>
                <a:cs typeface="Times New Roman"/>
              </a:rPr>
            </a:br>
            <a:r>
              <a:rPr lang="en-US" sz="1600" b="1" dirty="0">
                <a:latin typeface="Times New Roman"/>
                <a:cs typeface="Times New Roman"/>
              </a:rPr>
              <a:t>                                                           </a:t>
            </a:r>
            <a:r>
              <a:rPr lang="en-US" sz="1600" b="1" dirty="0" smtClean="0">
                <a:latin typeface="Times New Roman"/>
                <a:cs typeface="Times New Roman"/>
              </a:rPr>
              <a:t>     </a:t>
            </a:r>
            <a:r>
              <a:rPr lang="en-US" sz="1600" b="1" dirty="0" err="1" smtClean="0">
                <a:latin typeface="Times New Roman"/>
                <a:cs typeface="Times New Roman"/>
              </a:rPr>
              <a:t>nguyễn</a:t>
            </a:r>
            <a:r>
              <a:rPr lang="en-US" sz="1600" b="1" dirty="0" smtClean="0">
                <a:latin typeface="Times New Roman"/>
                <a:cs typeface="Times New Roman"/>
              </a:rPr>
              <a:t> </a:t>
            </a:r>
            <a:r>
              <a:rPr lang="en-US" sz="1600" b="1" dirty="0" err="1">
                <a:latin typeface="Times New Roman"/>
                <a:cs typeface="Times New Roman"/>
              </a:rPr>
              <a:t>thị</a:t>
            </a:r>
            <a:r>
              <a:rPr lang="en-US" sz="1600" b="1" dirty="0">
                <a:latin typeface="Times New Roman"/>
                <a:cs typeface="Times New Roman"/>
              </a:rPr>
              <a:t> </a:t>
            </a:r>
            <a:r>
              <a:rPr lang="en-US" sz="1600" b="1" dirty="0" err="1">
                <a:latin typeface="Times New Roman"/>
                <a:cs typeface="Times New Roman"/>
              </a:rPr>
              <a:t>tuyết</a:t>
            </a:r>
            <a:r>
              <a:rPr lang="en-US" sz="1600" b="1" dirty="0">
                <a:latin typeface="Times New Roman"/>
                <a:cs typeface="Times New Roman"/>
              </a:rPr>
              <a:t> </a:t>
            </a:r>
            <a:r>
              <a:rPr lang="en-US" sz="1600" b="1" dirty="0" err="1">
                <a:latin typeface="Times New Roman"/>
                <a:cs typeface="Times New Roman"/>
              </a:rPr>
              <a:t>hạnh</a:t>
            </a:r>
            <a:r>
              <a:rPr lang="en-US" sz="1600" b="1" dirty="0">
                <a:latin typeface="Times New Roman"/>
                <a:cs typeface="Times New Roman"/>
              </a:rPr>
              <a:t/>
            </a:r>
            <a:br>
              <a:rPr lang="en-US" sz="1600" b="1" dirty="0">
                <a:latin typeface="Times New Roman"/>
                <a:cs typeface="Times New Roman"/>
              </a:rPr>
            </a:br>
            <a:r>
              <a:rPr lang="en-US" sz="1600" b="1" dirty="0">
                <a:latin typeface="Times New Roman"/>
                <a:cs typeface="Times New Roman"/>
              </a:rPr>
              <a:t>                                                           </a:t>
            </a:r>
            <a:r>
              <a:rPr lang="en-US" sz="1600" b="1" dirty="0" smtClean="0">
                <a:latin typeface="Times New Roman"/>
                <a:cs typeface="Times New Roman"/>
              </a:rPr>
              <a:t>     </a:t>
            </a:r>
            <a:r>
              <a:rPr lang="en-US" sz="1600" b="1" dirty="0" err="1" smtClean="0">
                <a:latin typeface="Times New Roman"/>
                <a:cs typeface="Times New Roman"/>
              </a:rPr>
              <a:t>hoàng</a:t>
            </a:r>
            <a:r>
              <a:rPr lang="en-US" sz="1600" b="1" dirty="0" smtClean="0">
                <a:latin typeface="Times New Roman"/>
                <a:cs typeface="Times New Roman"/>
              </a:rPr>
              <a:t> </a:t>
            </a:r>
            <a:r>
              <a:rPr lang="en-US" sz="1600" b="1" dirty="0" err="1">
                <a:latin typeface="Times New Roman"/>
                <a:cs typeface="Times New Roman"/>
              </a:rPr>
              <a:t>thị</a:t>
            </a:r>
            <a:r>
              <a:rPr lang="en-US" sz="1600" b="1" dirty="0">
                <a:latin typeface="Times New Roman"/>
                <a:cs typeface="Times New Roman"/>
              </a:rPr>
              <a:t> </a:t>
            </a:r>
            <a:r>
              <a:rPr lang="en-US" sz="1600" b="1" dirty="0" err="1">
                <a:latin typeface="Times New Roman"/>
                <a:cs typeface="Times New Roman"/>
              </a:rPr>
              <a:t>hồng</a:t>
            </a:r>
            <a:r>
              <a:rPr lang="en-US" sz="1600" b="1" dirty="0">
                <a:latin typeface="Times New Roman"/>
                <a:cs typeface="Times New Roman"/>
              </a:rPr>
              <a:t> </a:t>
            </a:r>
            <a:r>
              <a:rPr lang="en-US" sz="1600" b="1" dirty="0" err="1">
                <a:latin typeface="Times New Roman"/>
                <a:cs typeface="Times New Roman"/>
              </a:rPr>
              <a:t>hiệu</a:t>
            </a:r>
            <a:endParaRPr lang="en-US" sz="1600" b="1" dirty="0" smtClean="0">
              <a:latin typeface="Times New Roman"/>
              <a:cs typeface="Times New Roman"/>
            </a:endParaRPr>
          </a:p>
        </p:txBody>
      </p:sp>
    </p:spTree>
    <p:extLst>
      <p:ext uri="{BB962C8B-B14F-4D97-AF65-F5344CB8AC3E}">
        <p14:creationId xmlns:p14="http://schemas.microsoft.com/office/powerpoint/2010/main" val="2741324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45719"/>
            <a:ext cx="4484712" cy="45719"/>
          </a:xfrm>
        </p:spPr>
        <p:txBody>
          <a:bodyPr>
            <a:normAutofit fontScale="90000"/>
          </a:bodyPr>
          <a:lstStyle/>
          <a:p>
            <a:pPr algn="ctr"/>
            <a:endParaRPr lang="en-GB" sz="900" dirty="0"/>
          </a:p>
        </p:txBody>
      </p:sp>
      <p:sp>
        <p:nvSpPr>
          <p:cNvPr id="3" name="Content Placeholder 2"/>
          <p:cNvSpPr>
            <a:spLocks noGrp="1"/>
          </p:cNvSpPr>
          <p:nvPr>
            <p:ph idx="1"/>
          </p:nvPr>
        </p:nvSpPr>
        <p:spPr>
          <a:xfrm>
            <a:off x="467544" y="404664"/>
            <a:ext cx="7620000" cy="6336704"/>
          </a:xfrm>
        </p:spPr>
        <p:txBody>
          <a:bodyPr>
            <a:noAutofit/>
          </a:bodyPr>
          <a:lstStyle/>
          <a:p>
            <a:r>
              <a:rPr lang="en-GB" sz="3200" dirty="0" smtClean="0">
                <a:latin typeface="Times New Roman" pitchFamily="18" charset="0"/>
                <a:cs typeface="Times New Roman" pitchFamily="18" charset="0"/>
              </a:rPr>
              <a:t>2. CHĂM SÓC</a:t>
            </a:r>
          </a:p>
          <a:p>
            <a:r>
              <a:rPr lang="en-GB" sz="2400" dirty="0" smtClean="0">
                <a:latin typeface="Times New Roman" pitchFamily="18" charset="0"/>
                <a:cs typeface="Times New Roman" pitchFamily="18" charset="0"/>
              </a:rPr>
              <a:t>a. </a:t>
            </a:r>
            <a:r>
              <a:rPr lang="en-GB" dirty="0" smtClean="0">
                <a:latin typeface="Times New Roman" pitchFamily="18" charset="0"/>
                <a:cs typeface="Times New Roman" pitchFamily="18" charset="0"/>
              </a:rPr>
              <a:t>CẢI THIỆN OXY VÀ THÔNG KHÍ: </a:t>
            </a:r>
          </a:p>
          <a:p>
            <a:pPr marL="342900" indent="-342900">
              <a:buFont typeface="Arial" pitchFamily="34" charset="0"/>
              <a:buChar char="•"/>
            </a:pPr>
            <a:r>
              <a:rPr lang="en-US" sz="2400" dirty="0" err="1">
                <a:latin typeface="Times New Roman" pitchFamily="18" charset="0"/>
                <a:cs typeface="Times New Roman" pitchFamily="18" charset="0"/>
              </a:rPr>
              <a:t>Đường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thoáng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nằm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đặt</a:t>
            </a:r>
            <a:r>
              <a:rPr lang="en-US" sz="2400" dirty="0">
                <a:latin typeface="Times New Roman" pitchFamily="18" charset="0"/>
                <a:cs typeface="Times New Roman" pitchFamily="18" charset="0"/>
              </a:rPr>
              <a:t> mayor </a:t>
            </a:r>
            <a:r>
              <a:rPr lang="en-US" sz="2400" dirty="0" err="1">
                <a:latin typeface="Times New Roman" pitchFamily="18" charset="0"/>
                <a:cs typeface="Times New Roman" pitchFamily="18" charset="0"/>
              </a:rPr>
              <a:t>nếu</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NB</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lưỡi</a:t>
            </a:r>
            <a:r>
              <a:rPr lang="en-US" sz="2400" dirty="0">
                <a:latin typeface="Times New Roman" pitchFamily="18" charset="0"/>
                <a:cs typeface="Times New Roman" pitchFamily="18" charset="0"/>
              </a:rPr>
              <a:t>, ho </a:t>
            </a:r>
            <a:r>
              <a:rPr lang="en-US" sz="2400" dirty="0" err="1">
                <a:latin typeface="Times New Roman" pitchFamily="18" charset="0"/>
                <a:cs typeface="Times New Roman" pitchFamily="18" charset="0"/>
              </a:rPr>
              <a:t>khạc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kém</a:t>
            </a:r>
            <a:endParaRPr lang="en-US" sz="2400" dirty="0">
              <a:latin typeface="Times New Roman" pitchFamily="18" charset="0"/>
              <a:cs typeface="Times New Roman" pitchFamily="18" charset="0"/>
            </a:endParaRPr>
          </a:p>
          <a:p>
            <a:pPr marL="342900" indent="-342900">
              <a:buFont typeface="Arial" pitchFamily="34" charset="0"/>
              <a:buChar char="•"/>
            </a:pPr>
            <a:r>
              <a:rPr lang="en-US" sz="2400" dirty="0" err="1">
                <a:latin typeface="Times New Roman" pitchFamily="18" charset="0"/>
                <a:cs typeface="Times New Roman" pitchFamily="18" charset="0"/>
              </a:rPr>
              <a:t>Hút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dịch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đàm</a:t>
            </a:r>
            <a:endParaRPr lang="en-US" sz="2400" dirty="0">
              <a:latin typeface="Times New Roman" pitchFamily="18" charset="0"/>
              <a:cs typeface="Times New Roman" pitchFamily="18" charset="0"/>
            </a:endParaRPr>
          </a:p>
          <a:p>
            <a:pPr marL="342900" indent="-342900">
              <a:buFont typeface="Arial" pitchFamily="34" charset="0"/>
              <a:buChar char="•"/>
            </a:pPr>
            <a:r>
              <a:rPr lang="en-US" sz="2400" dirty="0" err="1">
                <a:latin typeface="Times New Roman" pitchFamily="18" charset="0"/>
                <a:cs typeface="Times New Roman" pitchFamily="18" charset="0"/>
              </a:rPr>
              <a:t>Lấy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Heimlich  </a:t>
            </a:r>
          </a:p>
          <a:p>
            <a:pPr marL="342900" indent="-342900">
              <a:buFont typeface="Arial" pitchFamily="34" charset="0"/>
              <a:buChar char="•"/>
            </a:pPr>
            <a:r>
              <a:rPr lang="en-US" sz="2400" dirty="0" err="1">
                <a:latin typeface="Times New Roman" pitchFamily="18" charset="0"/>
                <a:cs typeface="Times New Roman" pitchFamily="18" charset="0"/>
              </a:rPr>
              <a:t>Thở</a:t>
            </a:r>
            <a:r>
              <a:rPr lang="en-US" sz="2400" dirty="0">
                <a:latin typeface="Times New Roman" pitchFamily="18" charset="0"/>
                <a:cs typeface="Times New Roman" pitchFamily="18" charset="0"/>
              </a:rPr>
              <a:t> oxy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soát</a:t>
            </a:r>
            <a:r>
              <a:rPr lang="en-US" sz="2400" dirty="0">
                <a:latin typeface="Times New Roman" pitchFamily="18" charset="0"/>
                <a:cs typeface="Times New Roman" pitchFamily="18" charset="0"/>
              </a:rPr>
              <a:t> PaO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&gt;60 mmHg; SpO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SaO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&gt; 92 – 95% </a:t>
            </a:r>
          </a:p>
          <a:p>
            <a:pPr marL="342900" indent="-342900">
              <a:buFont typeface="Arial" pitchFamily="34" charset="0"/>
              <a:buChar char="•"/>
            </a:pP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thiếu</a:t>
            </a:r>
            <a:r>
              <a:rPr lang="en-US" sz="2400" dirty="0">
                <a:latin typeface="Times New Roman" pitchFamily="18" charset="0"/>
                <a:cs typeface="Times New Roman" pitchFamily="18" charset="0"/>
              </a:rPr>
              <a:t> oxy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cải</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342900" indent="-342900">
              <a:buFont typeface="Arial" pitchFamily="34" charset="0"/>
              <a:buChar char="•"/>
            </a:pPr>
            <a:r>
              <a:rPr lang="en-US" sz="2400" dirty="0" err="1">
                <a:latin typeface="Times New Roman" pitchFamily="18" charset="0"/>
                <a:cs typeface="Times New Roman" pitchFamily="18" charset="0"/>
              </a:rPr>
              <a:t>Cải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vỗ</a:t>
            </a:r>
            <a:r>
              <a:rPr lang="en-US" sz="2400" dirty="0">
                <a:latin typeface="Times New Roman" pitchFamily="18" charset="0"/>
                <a:cs typeface="Times New Roman" pitchFamily="18" charset="0"/>
              </a:rPr>
              <a:t> rung </a:t>
            </a:r>
            <a:r>
              <a:rPr lang="en-US" sz="2400" dirty="0" err="1">
                <a:latin typeface="Times New Roman" pitchFamily="18" charset="0"/>
                <a:cs typeface="Times New Roman" pitchFamily="18" charset="0"/>
              </a:rPr>
              <a:t>hút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hướng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dẫn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NB</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hít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chậm</a:t>
            </a:r>
            <a:r>
              <a:rPr lang="en-US" sz="2400" dirty="0">
                <a:latin typeface="Times New Roman" pitchFamily="18" charset="0"/>
                <a:cs typeface="Times New Roman" pitchFamily="18" charset="0"/>
              </a:rPr>
              <a:t>,…</a:t>
            </a:r>
          </a:p>
          <a:p>
            <a:pPr marL="342900" indent="-342900">
              <a:buFont typeface="Arial" pitchFamily="34" charset="0"/>
              <a:buChar char="•"/>
            </a:pPr>
            <a:endParaRPr lang="en-GB" sz="2400" dirty="0">
              <a:latin typeface="Times New Roman" pitchFamily="18" charset="0"/>
              <a:cs typeface="Times New Roman" pitchFamily="18" charset="0"/>
            </a:endParaRPr>
          </a:p>
        </p:txBody>
      </p:sp>
    </p:spTree>
    <p:extLst>
      <p:ext uri="{BB962C8B-B14F-4D97-AF65-F5344CB8AC3E}">
        <p14:creationId xmlns:p14="http://schemas.microsoft.com/office/powerpoint/2010/main" val="1209003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5791200" cy="332656"/>
          </a:xfrm>
        </p:spPr>
        <p:txBody>
          <a:bodyPr>
            <a:noAutofit/>
          </a:bodyPr>
          <a:lstStyle/>
          <a:p>
            <a:pPr algn="ctr"/>
            <a:endParaRPr lang="en-GB" sz="1100" dirty="0"/>
          </a:p>
        </p:txBody>
      </p:sp>
      <p:sp>
        <p:nvSpPr>
          <p:cNvPr id="3" name="Content Placeholder 2"/>
          <p:cNvSpPr>
            <a:spLocks noGrp="1"/>
          </p:cNvSpPr>
          <p:nvPr>
            <p:ph idx="1"/>
          </p:nvPr>
        </p:nvSpPr>
        <p:spPr>
          <a:xfrm>
            <a:off x="395536" y="620688"/>
            <a:ext cx="7776864" cy="5904656"/>
          </a:xfrm>
        </p:spPr>
        <p:txBody>
          <a:bodyPr>
            <a:noAutofit/>
          </a:bodyPr>
          <a:lstStyle/>
          <a:p>
            <a:r>
              <a:rPr lang="en-GB" sz="2200" dirty="0">
                <a:latin typeface="Times New Roman" pitchFamily="18" charset="0"/>
                <a:cs typeface="Times New Roman" pitchFamily="18" charset="0"/>
              </a:rPr>
              <a:t>b</a:t>
            </a:r>
            <a:r>
              <a:rPr lang="en-GB" sz="2200" dirty="0" smtClean="0">
                <a:latin typeface="Times New Roman" pitchFamily="18" charset="0"/>
                <a:cs typeface="Times New Roman" pitchFamily="18" charset="0"/>
              </a:rPr>
              <a:t>. ĐIỀU TRỊ BỆNH LÝ NGHUYÊN NHÂN:</a:t>
            </a:r>
          </a:p>
          <a:p>
            <a:pPr marL="342900" indent="-342900">
              <a:lnSpc>
                <a:spcPct val="130000"/>
              </a:lnSpc>
              <a:buFont typeface="Arial" pitchFamily="34" charset="0"/>
              <a:buChar char="•"/>
            </a:pPr>
            <a:r>
              <a:rPr lang="en-US" sz="2200" dirty="0" err="1">
                <a:latin typeface="Times New Roman" pitchFamily="18" charset="0"/>
                <a:cs typeface="Times New Roman" pitchFamily="18" charset="0"/>
              </a:rPr>
              <a:t>Điều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trị</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nguyên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gây</a:t>
            </a:r>
            <a:r>
              <a:rPr lang="en-US" sz="2200" dirty="0">
                <a:latin typeface="Times New Roman" pitchFamily="18" charset="0"/>
                <a:cs typeface="Times New Roman" pitchFamily="18" charset="0"/>
              </a:rPr>
              <a:t> SHH </a:t>
            </a:r>
            <a:r>
              <a:rPr lang="en-US" sz="2200" dirty="0" err="1">
                <a:latin typeface="Times New Roman" pitchFamily="18" charset="0"/>
                <a:cs typeface="Times New Roman" pitchFamily="18" charset="0"/>
              </a:rPr>
              <a:t>càng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sớm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càng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tốt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giúp</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NB</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thoát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khỏi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tình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trạng</a:t>
            </a:r>
            <a:r>
              <a:rPr lang="en-US" sz="2200" dirty="0">
                <a:latin typeface="Times New Roman" pitchFamily="18" charset="0"/>
                <a:cs typeface="Times New Roman" pitchFamily="18" charset="0"/>
              </a:rPr>
              <a:t> SHH </a:t>
            </a:r>
            <a:r>
              <a:rPr lang="en-US" sz="2200" dirty="0" err="1">
                <a:latin typeface="Times New Roman" pitchFamily="18" charset="0"/>
                <a:cs typeface="Times New Roman" pitchFamily="18" charset="0"/>
              </a:rPr>
              <a:t>nhanh</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chóng</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tăng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cơ</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hội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sống</a:t>
            </a:r>
            <a:endParaRPr lang="en-US" sz="2200" dirty="0">
              <a:latin typeface="Times New Roman" pitchFamily="18" charset="0"/>
              <a:cs typeface="Times New Roman" pitchFamily="18" charset="0"/>
            </a:endParaRPr>
          </a:p>
          <a:p>
            <a:pPr marL="342900" indent="-342900">
              <a:lnSpc>
                <a:spcPct val="130000"/>
              </a:lnSpc>
              <a:buFont typeface="Arial" pitchFamily="34" charset="0"/>
              <a:buChar char="•"/>
            </a:pPr>
            <a:r>
              <a:rPr lang="en-US" sz="2200" dirty="0" err="1">
                <a:latin typeface="Times New Roman" pitchFamily="18" charset="0"/>
                <a:cs typeface="Times New Roman" pitchFamily="18" charset="0"/>
              </a:rPr>
              <a:t>Điều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trị</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đặc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hiệu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triệt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nhau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tùy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nguyên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nhân</a:t>
            </a:r>
            <a:r>
              <a:rPr lang="en-US" sz="2200" dirty="0">
                <a:latin typeface="Times New Roman" pitchFamily="18" charset="0"/>
                <a:cs typeface="Times New Roman" pitchFamily="18" charset="0"/>
              </a:rPr>
              <a:t>:</a:t>
            </a:r>
          </a:p>
          <a:p>
            <a:pPr marL="342900" indent="-342900">
              <a:lnSpc>
                <a:spcPct val="130000"/>
              </a:lnSpc>
              <a:buSzPct val="98000"/>
              <a:buFont typeface="Wingdings" pitchFamily="2" charset="2"/>
              <a:buChar char="Ø"/>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Khó</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thở</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quản</a:t>
            </a:r>
            <a:r>
              <a:rPr lang="en-US" sz="2200" dirty="0">
                <a:latin typeface="Times New Roman" pitchFamily="18" charset="0"/>
                <a:cs typeface="Times New Roman" pitchFamily="18" charset="0"/>
              </a:rPr>
              <a:t> do </a:t>
            </a:r>
            <a:r>
              <a:rPr lang="en-US" sz="2200" dirty="0" err="1">
                <a:latin typeface="Times New Roman" pitchFamily="18" charset="0"/>
                <a:cs typeface="Times New Roman" pitchFamily="18" charset="0"/>
              </a:rPr>
              <a:t>viêm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phù</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sinh</a:t>
            </a:r>
            <a:r>
              <a:rPr lang="en-US" sz="2200" dirty="0">
                <a:latin typeface="Times New Roman" pitchFamily="18" charset="0"/>
                <a:cs typeface="Times New Roman" pitchFamily="18" charset="0"/>
              </a:rPr>
              <a:t>, corticoid, adrenalin </a:t>
            </a:r>
            <a:r>
              <a:rPr lang="en-US" sz="2200" dirty="0" err="1">
                <a:latin typeface="Times New Roman" pitchFamily="18" charset="0"/>
                <a:cs typeface="Times New Roman" pitchFamily="18" charset="0"/>
              </a:rPr>
              <a:t>xịt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họng</a:t>
            </a:r>
            <a:r>
              <a:rPr lang="en-US" sz="2200" dirty="0">
                <a:latin typeface="Times New Roman" pitchFamily="18" charset="0"/>
                <a:cs typeface="Times New Roman" pitchFamily="18" charset="0"/>
              </a:rPr>
              <a:t>,…</a:t>
            </a:r>
          </a:p>
          <a:p>
            <a:pPr marL="342900" indent="-342900">
              <a:lnSpc>
                <a:spcPct val="130000"/>
              </a:lnSpc>
              <a:buSzPct val="98000"/>
              <a:buFont typeface="Wingdings" pitchFamily="2" charset="2"/>
              <a:buChar char="Ø"/>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Phù</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phổi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huyết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động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lợi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tiểu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morphin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nitrat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ngậm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dưới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lưỡi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hoặc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truyền</a:t>
            </a:r>
            <a:r>
              <a:rPr lang="en-US" sz="2200" dirty="0">
                <a:latin typeface="Times New Roman" pitchFamily="18" charset="0"/>
                <a:cs typeface="Times New Roman" pitchFamily="18" charset="0"/>
              </a:rPr>
              <a:t> TM,…</a:t>
            </a:r>
          </a:p>
          <a:p>
            <a:pPr marL="342900" indent="-342900">
              <a:lnSpc>
                <a:spcPct val="130000"/>
              </a:lnSpc>
              <a:buSzPct val="98000"/>
              <a:buFont typeface="Wingdings" pitchFamily="2" charset="2"/>
              <a:buChar char="Ø"/>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Cơn</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hen </a:t>
            </a:r>
            <a:r>
              <a:rPr lang="en-US" sz="2200" dirty="0" err="1">
                <a:latin typeface="Times New Roman" pitchFamily="18" charset="0"/>
                <a:cs typeface="Times New Roman" pitchFamily="18" charset="0"/>
              </a:rPr>
              <a:t>phế</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thuốc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phế</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phun</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khí</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dung </a:t>
            </a:r>
            <a:r>
              <a:rPr lang="en-US" sz="2200" dirty="0" err="1">
                <a:latin typeface="Times New Roman" pitchFamily="18" charset="0"/>
                <a:cs typeface="Times New Roman" pitchFamily="18" charset="0"/>
              </a:rPr>
              <a:t>hoặc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truyền</a:t>
            </a:r>
            <a:r>
              <a:rPr lang="en-US" sz="2200" dirty="0">
                <a:latin typeface="Times New Roman" pitchFamily="18" charset="0"/>
                <a:cs typeface="Times New Roman" pitchFamily="18" charset="0"/>
              </a:rPr>
              <a:t> TM, corticoid,…</a:t>
            </a:r>
          </a:p>
          <a:p>
            <a:endParaRPr lang="en-GB" sz="2200" dirty="0">
              <a:latin typeface="Times New Roman" pitchFamily="18" charset="0"/>
              <a:cs typeface="Times New Roman" pitchFamily="18" charset="0"/>
            </a:endParaRPr>
          </a:p>
        </p:txBody>
      </p:sp>
    </p:spTree>
    <p:extLst>
      <p:ext uri="{BB962C8B-B14F-4D97-AF65-F5344CB8AC3E}">
        <p14:creationId xmlns:p14="http://schemas.microsoft.com/office/powerpoint/2010/main" val="1227266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88640"/>
            <a:ext cx="5791200" cy="504056"/>
          </a:xfrm>
        </p:spPr>
        <p:txBody>
          <a:bodyPr>
            <a:normAutofit/>
          </a:bodyPr>
          <a:lstStyle/>
          <a:p>
            <a:pPr algn="ctr"/>
            <a:endParaRPr lang="en-GB" sz="1100" dirty="0"/>
          </a:p>
        </p:txBody>
      </p:sp>
      <p:sp>
        <p:nvSpPr>
          <p:cNvPr id="3" name="Content Placeholder 2"/>
          <p:cNvSpPr>
            <a:spLocks noGrp="1"/>
          </p:cNvSpPr>
          <p:nvPr>
            <p:ph idx="1"/>
          </p:nvPr>
        </p:nvSpPr>
        <p:spPr>
          <a:xfrm>
            <a:off x="395536" y="764704"/>
            <a:ext cx="7620000" cy="4661595"/>
          </a:xfrm>
        </p:spPr>
        <p:txBody>
          <a:bodyPr>
            <a:normAutofit/>
          </a:bodyPr>
          <a:lstStyle/>
          <a:p>
            <a:r>
              <a:rPr lang="en-GB" sz="2400" dirty="0">
                <a:latin typeface="Times New Roman" pitchFamily="18" charset="0"/>
                <a:cs typeface="Times New Roman" pitchFamily="18" charset="0"/>
              </a:rPr>
              <a:t>c</a:t>
            </a:r>
            <a:r>
              <a:rPr lang="en-GB" sz="2400" dirty="0" smtClean="0">
                <a:latin typeface="Times New Roman" pitchFamily="18" charset="0"/>
                <a:cs typeface="Times New Roman" pitchFamily="18" charset="0"/>
              </a:rPr>
              <a:t>. GIẢM LO LẮNG</a:t>
            </a:r>
          </a:p>
          <a:p>
            <a:pPr marL="342900" indent="-342900">
              <a:buFont typeface="Arial" pitchFamily="34" charset="0"/>
              <a:buChar char="•"/>
            </a:pPr>
            <a:r>
              <a:rPr lang="en-US" sz="2400" dirty="0" err="1">
                <a:latin typeface="Times New Roman" pitchFamily="18" charset="0"/>
                <a:cs typeface="Times New Roman" pitchFamily="18" charset="0"/>
              </a:rPr>
              <a:t>Môi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tĩnh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giúp</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NB</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tĩnh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tránh</a:t>
            </a:r>
            <a:r>
              <a:rPr lang="en-US" sz="2400" dirty="0">
                <a:latin typeface="Times New Roman" pitchFamily="18" charset="0"/>
                <a:cs typeface="Times New Roman" pitchFamily="18" charset="0"/>
              </a:rPr>
              <a:t> lo </a:t>
            </a:r>
            <a:r>
              <a:rPr lang="en-US" sz="2400" dirty="0" err="1" smtClean="0">
                <a:latin typeface="Times New Roman" pitchFamily="18" charset="0"/>
                <a:cs typeface="Times New Roman" pitchFamily="18" charset="0"/>
              </a:rPr>
              <a:t>lắng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342900" indent="-342900">
              <a:buFont typeface="Arial" pitchFamily="34" charset="0"/>
              <a:buChar char="•"/>
            </a:pPr>
            <a:r>
              <a:rPr lang="en-US" sz="2400" dirty="0" err="1">
                <a:latin typeface="Times New Roman" pitchFamily="18" charset="0"/>
                <a:cs typeface="Times New Roman" pitchFamily="18" charset="0"/>
              </a:rPr>
              <a:t>Thường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y </a:t>
            </a:r>
            <a:r>
              <a:rPr lang="en-US" sz="2400" dirty="0" err="1">
                <a:latin typeface="Times New Roman" pitchFamily="18" charset="0"/>
                <a:cs typeface="Times New Roman" pitchFamily="18" charset="0"/>
              </a:rPr>
              <a:t>tế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ngắn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NB</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đỡ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hoảng</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sợ</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342900" indent="-342900">
              <a:buFont typeface="Arial" pitchFamily="34" charset="0"/>
              <a:buChar char="•"/>
            </a:pP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thuốc</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thần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thấp</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NB </a:t>
            </a:r>
            <a:r>
              <a:rPr lang="en-US" sz="2400" dirty="0" err="1">
                <a:latin typeface="Times New Roman" pitchFamily="18" charset="0"/>
                <a:cs typeface="Times New Roman" pitchFamily="18" charset="0"/>
              </a:rPr>
              <a:t>giảm</a:t>
            </a:r>
            <a:r>
              <a:rPr lang="en-US" sz="2400" dirty="0">
                <a:latin typeface="Times New Roman" pitchFamily="18" charset="0"/>
                <a:cs typeface="Times New Roman" pitchFamily="18" charset="0"/>
              </a:rPr>
              <a:t> lo </a:t>
            </a:r>
            <a:r>
              <a:rPr lang="en-US" sz="2400" dirty="0" err="1" smtClean="0">
                <a:latin typeface="Times New Roman" pitchFamily="18" charset="0"/>
                <a:cs typeface="Times New Roman" pitchFamily="18" charset="0"/>
              </a:rPr>
              <a:t>lắng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342900" indent="-342900">
              <a:buFont typeface="Arial" pitchFamily="34" charset="0"/>
              <a:buChar char="•"/>
            </a:pPr>
            <a:r>
              <a:rPr lang="en-US" sz="2400" dirty="0" err="1">
                <a:latin typeface="Times New Roman" pitchFamily="18" charset="0"/>
                <a:cs typeface="Times New Roman" pitchFamily="18" charset="0"/>
              </a:rPr>
              <a:t>Hạ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giúp</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NB</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đỡ</a:t>
            </a:r>
            <a:r>
              <a:rPr lang="en-US" sz="2400" dirty="0">
                <a:latin typeface="Times New Roman" pitchFamily="18" charset="0"/>
                <a:cs typeface="Times New Roman" pitchFamily="18" charset="0"/>
              </a:rPr>
              <a:t> lo </a:t>
            </a:r>
            <a:r>
              <a:rPr lang="en-US" sz="2400" dirty="0" err="1">
                <a:latin typeface="Times New Roman" pitchFamily="18" charset="0"/>
                <a:cs typeface="Times New Roman" pitchFamily="18" charset="0"/>
              </a:rPr>
              <a:t>lắng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vã</a:t>
            </a:r>
            <a:r>
              <a:rPr lang="en-US" sz="2400" dirty="0">
                <a:latin typeface="Times New Roman" pitchFamily="18" charset="0"/>
                <a:cs typeface="Times New Roman" pitchFamily="18" charset="0"/>
              </a:rPr>
              <a:t>.</a:t>
            </a:r>
          </a:p>
          <a:p>
            <a:endParaRPr lang="en-GB" sz="2400" dirty="0">
              <a:latin typeface="Times New Roman" pitchFamily="18" charset="0"/>
              <a:cs typeface="Times New Roman" pitchFamily="18" charset="0"/>
            </a:endParaRPr>
          </a:p>
        </p:txBody>
      </p:sp>
    </p:spTree>
    <p:extLst>
      <p:ext uri="{BB962C8B-B14F-4D97-AF65-F5344CB8AC3E}">
        <p14:creationId xmlns:p14="http://schemas.microsoft.com/office/powerpoint/2010/main" val="1409392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5791200" cy="288032"/>
          </a:xfrm>
        </p:spPr>
        <p:txBody>
          <a:bodyPr>
            <a:noAutofit/>
          </a:bodyPr>
          <a:lstStyle/>
          <a:p>
            <a:pPr algn="ctr"/>
            <a:endParaRPr lang="en-GB" sz="1100" dirty="0"/>
          </a:p>
        </p:txBody>
      </p:sp>
      <p:sp>
        <p:nvSpPr>
          <p:cNvPr id="3" name="Content Placeholder 2"/>
          <p:cNvSpPr>
            <a:spLocks noGrp="1"/>
          </p:cNvSpPr>
          <p:nvPr>
            <p:ph idx="1"/>
          </p:nvPr>
        </p:nvSpPr>
        <p:spPr>
          <a:xfrm>
            <a:off x="467544" y="764704"/>
            <a:ext cx="7620000" cy="5976664"/>
          </a:xfrm>
        </p:spPr>
        <p:txBody>
          <a:bodyPr>
            <a:normAutofit/>
          </a:bodyPr>
          <a:lstStyle/>
          <a:p>
            <a:r>
              <a:rPr lang="en-GB" sz="2400" dirty="0">
                <a:latin typeface="Times New Roman" pitchFamily="18" charset="0"/>
                <a:cs typeface="Times New Roman" pitchFamily="18" charset="0"/>
              </a:rPr>
              <a:t>d</a:t>
            </a:r>
            <a:r>
              <a:rPr lang="en-GB" sz="2400" dirty="0" smtClean="0">
                <a:latin typeface="Times New Roman" pitchFamily="18" charset="0"/>
                <a:cs typeface="Times New Roman" pitchFamily="18" charset="0"/>
              </a:rPr>
              <a:t>. PHÒNG VÀ XỬ LÝ CÁC BIẾN CHỨNG</a:t>
            </a:r>
            <a:r>
              <a:rPr lang="en-GB" sz="2400" dirty="0" smtClean="0">
                <a:latin typeface="Times New Roman" pitchFamily="18" charset="0"/>
                <a:cs typeface="Times New Roman" pitchFamily="18" charset="0"/>
              </a:rPr>
              <a:t>:</a:t>
            </a:r>
            <a:endParaRPr lang="en-GB" sz="2400" dirty="0" smtClean="0">
              <a:latin typeface="Times New Roman" pitchFamily="18" charset="0"/>
              <a:cs typeface="Times New Roman" pitchFamily="18" charset="0"/>
            </a:endParaRPr>
          </a:p>
          <a:p>
            <a:pPr marL="342900" indent="-342900">
              <a:buFont typeface="Arial" pitchFamily="34" charset="0"/>
              <a:buChar char="•"/>
            </a:pPr>
            <a:r>
              <a:rPr lang="en-US" sz="2400" dirty="0" err="1">
                <a:latin typeface="Times New Roman" pitchFamily="18" charset="0"/>
                <a:cs typeface="Times New Roman" pitchFamily="18" charset="0"/>
              </a:rPr>
              <a:t>Hít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NB</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nằm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nghiêng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hút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dịch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chèn</a:t>
            </a:r>
            <a:r>
              <a:rPr lang="en-US" sz="2400" dirty="0">
                <a:latin typeface="Times New Roman" pitchFamily="18" charset="0"/>
                <a:cs typeface="Times New Roman" pitchFamily="18" charset="0"/>
              </a:rPr>
              <a:t> NKQ.</a:t>
            </a:r>
          </a:p>
          <a:p>
            <a:pPr marL="342900" indent="-342900">
              <a:buFont typeface="Arial" pitchFamily="34" charset="0"/>
              <a:buChar char="•"/>
            </a:pPr>
            <a:r>
              <a:rPr lang="en-US" sz="2400" dirty="0" err="1">
                <a:latin typeface="Times New Roman" pitchFamily="18" charset="0"/>
                <a:cs typeface="Times New Roman" pitchFamily="18" charset="0"/>
              </a:rPr>
              <a:t>Biến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thuốc</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thần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tụt</a:t>
            </a:r>
            <a:r>
              <a:rPr lang="en-US" sz="2400" dirty="0">
                <a:latin typeface="Times New Roman" pitchFamily="18" charset="0"/>
                <a:cs typeface="Times New Roman" pitchFamily="18" charset="0"/>
              </a:rPr>
              <a:t> HA,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dịch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bóp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hỗ</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nếu</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NB</a:t>
            </a:r>
            <a:r>
              <a:rPr lang="en-US" sz="240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thở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chậm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endParaRPr lang="en-US" sz="2400" dirty="0">
              <a:latin typeface="Times New Roman" pitchFamily="18" charset="0"/>
              <a:cs typeface="Times New Roman" pitchFamily="18" charset="0"/>
            </a:endParaRPr>
          </a:p>
          <a:p>
            <a:pPr marL="342900" indent="-342900">
              <a:buFont typeface="Arial" pitchFamily="34" charset="0"/>
              <a:buChar char="•"/>
            </a:pPr>
            <a:r>
              <a:rPr lang="en-US" sz="2400" dirty="0" err="1">
                <a:latin typeface="Times New Roman" pitchFamily="18" charset="0"/>
                <a:cs typeface="Times New Roman" pitchFamily="18" charset="0"/>
              </a:rPr>
              <a:t>Biến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tụt</a:t>
            </a:r>
            <a:r>
              <a:rPr lang="en-US" sz="2400" dirty="0">
                <a:latin typeface="Times New Roman" pitchFamily="18" charset="0"/>
                <a:cs typeface="Times New Roman" pitchFamily="18" charset="0"/>
              </a:rPr>
              <a:t> HA do </a:t>
            </a:r>
            <a:r>
              <a:rPr lang="en-US" sz="2400" dirty="0" err="1">
                <a:latin typeface="Times New Roman" pitchFamily="18" charset="0"/>
                <a:cs typeface="Times New Roman" pitchFamily="18" charset="0"/>
              </a:rPr>
              <a:t>thở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dịch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soát</a:t>
            </a:r>
            <a:r>
              <a:rPr lang="en-US" sz="2400" dirty="0">
                <a:latin typeface="Times New Roman" pitchFamily="18" charset="0"/>
                <a:cs typeface="Times New Roman" pitchFamily="18" charset="0"/>
              </a:rPr>
              <a:t> HA</a:t>
            </a:r>
          </a:p>
          <a:p>
            <a:pPr marL="342900" indent="-342900">
              <a:buFont typeface="Arial" pitchFamily="34" charset="0"/>
              <a:buChar char="•"/>
            </a:pPr>
            <a:r>
              <a:rPr lang="en-US" sz="2400" dirty="0" err="1">
                <a:latin typeface="Times New Roman" pitchFamily="18" charset="0"/>
                <a:cs typeface="Times New Roman" pitchFamily="18" charset="0"/>
              </a:rPr>
              <a:t>Dự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nuôi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dưỡng</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đường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hóa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niêm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dày</a:t>
            </a:r>
            <a:r>
              <a:rPr lang="en-US" sz="2400" dirty="0">
                <a:latin typeface="Times New Roman" pitchFamily="18" charset="0"/>
                <a:cs typeface="Times New Roman" pitchFamily="18" charset="0"/>
              </a:rPr>
              <a:t>. </a:t>
            </a:r>
          </a:p>
          <a:p>
            <a:endParaRPr lang="en-GB" sz="2400" dirty="0">
              <a:latin typeface="Times New Roman" pitchFamily="18" charset="0"/>
              <a:cs typeface="Times New Roman" pitchFamily="18" charset="0"/>
            </a:endParaRPr>
          </a:p>
        </p:txBody>
      </p:sp>
    </p:spTree>
    <p:extLst>
      <p:ext uri="{BB962C8B-B14F-4D97-AF65-F5344CB8AC3E}">
        <p14:creationId xmlns:p14="http://schemas.microsoft.com/office/powerpoint/2010/main" val="1762619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188640"/>
            <a:ext cx="4824536" cy="1116042"/>
          </a:xfrm>
        </p:spPr>
        <p:txBody>
          <a:bodyPr>
            <a:normAutofit/>
          </a:bodyPr>
          <a:lstStyle/>
          <a:p>
            <a:pPr algn="ctr"/>
            <a:r>
              <a:rPr lang="en-GB" sz="3200" b="1" dirty="0" smtClean="0">
                <a:latin typeface="Times New Roman" pitchFamily="18" charset="0"/>
                <a:cs typeface="Times New Roman" pitchFamily="18" charset="0"/>
              </a:rPr>
              <a:t>TÀI LIỆU THAM KHẢO</a:t>
            </a:r>
            <a:endParaRPr lang="en-GB"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457200" indent="-457200">
              <a:buFont typeface="+mj-lt"/>
              <a:buAutoNum type="arabicPeriod"/>
            </a:pPr>
            <a:r>
              <a:rPr lang="en-US" dirty="0">
                <a:hlinkClick r:id="rId2"/>
              </a:rPr>
              <a:t>http://www.nguyenphuchoc199.com</a:t>
            </a:r>
            <a:r>
              <a:rPr lang="en-US" dirty="0" smtClean="0">
                <a:hlinkClick r:id="rId2"/>
              </a:rPr>
              <a:t>/</a:t>
            </a:r>
            <a:endParaRPr lang="en-US" dirty="0"/>
          </a:p>
          <a:p>
            <a:pPr marL="457200" indent="-457200">
              <a:buFont typeface="+mj-lt"/>
              <a:buAutoNum type="arabicPeriod"/>
            </a:pPr>
            <a:endParaRPr lang="en-US" dirty="0"/>
          </a:p>
          <a:p>
            <a:pPr marL="457200" indent="-457200">
              <a:buFont typeface="+mj-lt"/>
              <a:buAutoNum type="arabicPeriod"/>
            </a:pPr>
            <a:r>
              <a:rPr lang="en-GB" dirty="0">
                <a:latin typeface="Times New Roman" pitchFamily="18" charset="0"/>
                <a:cs typeface="Times New Roman" pitchFamily="18" charset="0"/>
                <a:hlinkClick r:id="rId3"/>
              </a:rPr>
              <a:t>http://www.benhvien103.vn/vietnamese/bai-giang-chuyen-nganh/hoi-suc-cap-cuu/suy-ho-hap-cap/1100</a:t>
            </a:r>
            <a:r>
              <a:rPr lang="en-GB" dirty="0" smtClean="0">
                <a:hlinkClick r:id="rId3"/>
              </a:rPr>
              <a:t>/</a:t>
            </a:r>
            <a:endParaRPr lang="en-GB" dirty="0" smtClean="0"/>
          </a:p>
          <a:p>
            <a:pPr marL="457200" indent="-457200">
              <a:buFont typeface="+mj-lt"/>
              <a:buAutoNum type="arabicPeriod"/>
            </a:pPr>
            <a:endParaRPr lang="en-GB" dirty="0" smtClean="0"/>
          </a:p>
          <a:p>
            <a:pPr marL="457200" indent="-457200">
              <a:buFont typeface="+mj-lt"/>
              <a:buAutoNum type="arabicPeriod"/>
            </a:pPr>
            <a:r>
              <a:rPr lang="en-GB" dirty="0"/>
              <a:t>http://medicare.health.vn/cong-dong/tai-lieu/suy-ho-hap-cap</a:t>
            </a:r>
            <a:endParaRPr lang="en-GB" dirty="0" smtClean="0"/>
          </a:p>
        </p:txBody>
      </p:sp>
    </p:spTree>
    <p:extLst>
      <p:ext uri="{BB962C8B-B14F-4D97-AF65-F5344CB8AC3E}">
        <p14:creationId xmlns:p14="http://schemas.microsoft.com/office/powerpoint/2010/main" val="3420549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539978"/>
          </a:xfrm>
        </p:spPr>
        <p:txBody>
          <a:bodyPr>
            <a:normAutofit fontScale="90000"/>
          </a:bodyPr>
          <a:lstStyle/>
          <a:p>
            <a:endParaRPr lang="en-GB"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03648" y="1196752"/>
            <a:ext cx="5831417" cy="4373563"/>
          </a:xfrm>
        </p:spPr>
      </p:pic>
    </p:spTree>
    <p:extLst>
      <p:ext uri="{BB962C8B-B14F-4D97-AF65-F5344CB8AC3E}">
        <p14:creationId xmlns:p14="http://schemas.microsoft.com/office/powerpoint/2010/main" val="2980545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err="1" smtClean="0">
                <a:latin typeface="Times New Roman" pitchFamily="18" charset="0"/>
                <a:cs typeface="Times New Roman" pitchFamily="18" charset="0"/>
              </a:rPr>
              <a:t>Nội</a:t>
            </a:r>
            <a:r>
              <a:rPr lang="en-GB" b="1" dirty="0" smtClean="0">
                <a:latin typeface="Times New Roman" pitchFamily="18" charset="0"/>
                <a:cs typeface="Times New Roman" pitchFamily="18" charset="0"/>
              </a:rPr>
              <a:t> dung</a:t>
            </a:r>
            <a:endParaRPr lang="en-GB" b="1" dirty="0">
              <a:latin typeface="Times New Roman" pitchFamily="18" charset="0"/>
              <a:cs typeface="Times New Roman" pitchFamily="18" charset="0"/>
            </a:endParaRPr>
          </a:p>
        </p:txBody>
      </p:sp>
      <p:sp>
        <p:nvSpPr>
          <p:cNvPr id="3" name="Content Placeholder 2"/>
          <p:cNvSpPr>
            <a:spLocks noGrp="1"/>
          </p:cNvSpPr>
          <p:nvPr>
            <p:ph idx="1"/>
          </p:nvPr>
        </p:nvSpPr>
        <p:spPr>
          <a:xfrm>
            <a:off x="971600" y="1700808"/>
            <a:ext cx="7416824" cy="4373563"/>
          </a:xfrm>
        </p:spPr>
        <p:txBody>
          <a:bodyPr>
            <a:normAutofit/>
          </a:bodyPr>
          <a:lstStyle/>
          <a:p>
            <a:pPr marL="342900" indent="-342900">
              <a:buFont typeface="Arial" pitchFamily="34" charset="0"/>
              <a:buChar char="•"/>
            </a:pPr>
            <a:r>
              <a:rPr lang="en-GB" sz="2800" dirty="0" smtClean="0">
                <a:latin typeface="Times New Roman" pitchFamily="18" charset="0"/>
                <a:cs typeface="Times New Roman" pitchFamily="18" charset="0"/>
              </a:rPr>
              <a:t>ĐỊNH NGHĨA</a:t>
            </a:r>
          </a:p>
          <a:p>
            <a:pPr marL="342900" indent="-342900">
              <a:buFont typeface="Arial" pitchFamily="34" charset="0"/>
              <a:buChar char="•"/>
            </a:pPr>
            <a:r>
              <a:rPr lang="en-GB" sz="2800" dirty="0" smtClean="0">
                <a:latin typeface="Times New Roman" pitchFamily="18" charset="0"/>
                <a:cs typeface="Times New Roman" pitchFamily="18" charset="0"/>
              </a:rPr>
              <a:t>NGUYÊN NHÂN VÀ CƠ CHẾ BỆNH SINH</a:t>
            </a:r>
          </a:p>
          <a:p>
            <a:pPr marL="342900" indent="-342900">
              <a:buFont typeface="Arial" pitchFamily="34" charset="0"/>
              <a:buChar char="•"/>
            </a:pPr>
            <a:r>
              <a:rPr lang="en-GB" sz="2800" dirty="0" smtClean="0">
                <a:latin typeface="Times New Roman" pitchFamily="18" charset="0"/>
                <a:cs typeface="Times New Roman" pitchFamily="18" charset="0"/>
              </a:rPr>
              <a:t>TRIỆU CHỨNG LÂM SÀNG VÀ PHÂN LOẠI SUY HÔ HẤP</a:t>
            </a:r>
          </a:p>
          <a:p>
            <a:pPr marL="342900" indent="-342900">
              <a:buFont typeface="Arial" pitchFamily="34" charset="0"/>
              <a:buChar char="•"/>
            </a:pPr>
            <a:r>
              <a:rPr lang="en-GB" sz="2800" dirty="0" smtClean="0">
                <a:latin typeface="Times New Roman" pitchFamily="18" charset="0"/>
                <a:cs typeface="Times New Roman" pitchFamily="18" charset="0"/>
              </a:rPr>
              <a:t>XỬ TRÍ </a:t>
            </a:r>
          </a:p>
          <a:p>
            <a:pPr marL="342900" indent="-342900">
              <a:buFont typeface="Arial" pitchFamily="34" charset="0"/>
              <a:buChar char="•"/>
            </a:pPr>
            <a:r>
              <a:rPr lang="en-GB" sz="2800" dirty="0" smtClean="0">
                <a:latin typeface="Times New Roman" pitchFamily="18" charset="0"/>
                <a:cs typeface="Times New Roman" pitchFamily="18" charset="0"/>
              </a:rPr>
              <a:t>CHẨN ĐOÁN ĐIỀU DƯỠNG VÀ CHĂM SÓC</a:t>
            </a:r>
          </a:p>
        </p:txBody>
      </p:sp>
    </p:spTree>
    <p:extLst>
      <p:ext uri="{BB962C8B-B14F-4D97-AF65-F5344CB8AC3E}">
        <p14:creationId xmlns:p14="http://schemas.microsoft.com/office/powerpoint/2010/main" val="1673173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latin typeface="Times New Roman" pitchFamily="18" charset="0"/>
                <a:cs typeface="Times New Roman" pitchFamily="18" charset="0"/>
              </a:rPr>
              <a:t>i. </a:t>
            </a:r>
            <a:r>
              <a:rPr lang="en-GB" sz="3200" b="1" dirty="0" err="1" smtClean="0">
                <a:latin typeface="Times New Roman" pitchFamily="18" charset="0"/>
                <a:cs typeface="Times New Roman" pitchFamily="18" charset="0"/>
              </a:rPr>
              <a:t>Định</a:t>
            </a:r>
            <a:r>
              <a:rPr lang="en-GB" sz="3200" b="1" dirty="0" smtClean="0">
                <a:latin typeface="Times New Roman" pitchFamily="18" charset="0"/>
                <a:cs typeface="Times New Roman" pitchFamily="18" charset="0"/>
              </a:rPr>
              <a:t> </a:t>
            </a:r>
            <a:r>
              <a:rPr lang="en-GB" sz="3200" b="1" dirty="0" err="1" smtClean="0">
                <a:latin typeface="Times New Roman" pitchFamily="18" charset="0"/>
                <a:cs typeface="Times New Roman" pitchFamily="18" charset="0"/>
              </a:rPr>
              <a:t>nghĩa</a:t>
            </a:r>
            <a:endParaRPr lang="en-GB"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539552" y="2204864"/>
            <a:ext cx="7620000" cy="4949627"/>
          </a:xfrm>
        </p:spPr>
        <p:txBody>
          <a:bodyPr>
            <a:normAutofit/>
          </a:bodyPr>
          <a:lstStyle/>
          <a:p>
            <a:pPr algn="just"/>
            <a:r>
              <a:rPr lang="vi-VN" sz="2800" dirty="0">
                <a:latin typeface="Times New Roman" pitchFamily="18" charset="0"/>
                <a:cs typeface="Times New Roman" pitchFamily="18" charset="0"/>
              </a:rPr>
              <a:t>Suy hô hấp cấp là tình trạng phổi đột nhiên không bảo đảm được chức năng trao đổi khí gây ra thiếu oxy máu, kèm theo hoặc không kèm theo tăng C02 máu</a:t>
            </a:r>
            <a:r>
              <a:rPr lang="vi-VN" sz="2800" dirty="0" smtClean="0">
                <a:latin typeface="Times New Roman" pitchFamily="18" charset="0"/>
                <a:cs typeface="Times New Roman" pitchFamily="18" charset="0"/>
              </a:rPr>
              <a:t>.</a:t>
            </a:r>
            <a:endParaRPr lang="vi-VN" sz="2800" dirty="0">
              <a:latin typeface="Times New Roman" pitchFamily="18" charset="0"/>
              <a:cs typeface="Times New Roman" pitchFamily="18" charset="0"/>
            </a:endParaRPr>
          </a:p>
          <a:p>
            <a:pPr algn="just"/>
            <a:endParaRPr lang="en-GB" sz="2800" dirty="0">
              <a:latin typeface="Times New Roman" pitchFamily="18" charset="0"/>
              <a:cs typeface="Times New Roman" pitchFamily="18" charset="0"/>
            </a:endParaRPr>
          </a:p>
        </p:txBody>
      </p:sp>
    </p:spTree>
    <p:extLst>
      <p:ext uri="{BB962C8B-B14F-4D97-AF65-F5344CB8AC3E}">
        <p14:creationId xmlns:p14="http://schemas.microsoft.com/office/powerpoint/2010/main" val="2979089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0"/>
            <a:ext cx="6120680" cy="980728"/>
          </a:xfrm>
        </p:spPr>
        <p:txBody>
          <a:bodyPr>
            <a:noAutofit/>
          </a:bodyPr>
          <a:lstStyle/>
          <a:p>
            <a:pPr algn="ctr"/>
            <a:r>
              <a:rPr lang="en-GB" sz="2800" b="1" dirty="0" smtClean="0">
                <a:latin typeface="Times New Roman" pitchFamily="18" charset="0"/>
                <a:cs typeface="Times New Roman" pitchFamily="18" charset="0"/>
              </a:rPr>
              <a:t>II. </a:t>
            </a:r>
            <a:r>
              <a:rPr lang="en-GB" sz="2800" b="1" dirty="0" err="1" smtClean="0">
                <a:latin typeface="Times New Roman" pitchFamily="18" charset="0"/>
                <a:cs typeface="Times New Roman" pitchFamily="18" charset="0"/>
              </a:rPr>
              <a:t>Nguyên</a:t>
            </a:r>
            <a:r>
              <a:rPr lang="en-GB" sz="2800" b="1" dirty="0" smtClean="0">
                <a:latin typeface="Times New Roman" pitchFamily="18" charset="0"/>
                <a:cs typeface="Times New Roman" pitchFamily="18" charset="0"/>
              </a:rPr>
              <a:t> </a:t>
            </a:r>
            <a:r>
              <a:rPr lang="en-GB" sz="2800" b="1" dirty="0" err="1" smtClean="0">
                <a:latin typeface="Times New Roman" pitchFamily="18" charset="0"/>
                <a:cs typeface="Times New Roman" pitchFamily="18" charset="0"/>
              </a:rPr>
              <a:t>nhân</a:t>
            </a:r>
            <a:r>
              <a:rPr lang="en-GB" sz="2800" b="1" dirty="0" smtClean="0">
                <a:latin typeface="Times New Roman" pitchFamily="18" charset="0"/>
                <a:cs typeface="Times New Roman" pitchFamily="18" charset="0"/>
              </a:rPr>
              <a:t> </a:t>
            </a:r>
            <a:r>
              <a:rPr lang="en-GB" sz="2800" b="1" dirty="0" err="1" smtClean="0">
                <a:latin typeface="Times New Roman" pitchFamily="18" charset="0"/>
                <a:cs typeface="Times New Roman" pitchFamily="18" charset="0"/>
              </a:rPr>
              <a:t>và</a:t>
            </a:r>
            <a:r>
              <a:rPr lang="en-GB" sz="2800" b="1" dirty="0" smtClean="0">
                <a:latin typeface="Times New Roman" pitchFamily="18" charset="0"/>
                <a:cs typeface="Times New Roman" pitchFamily="18" charset="0"/>
              </a:rPr>
              <a:t> </a:t>
            </a:r>
            <a:r>
              <a:rPr lang="en-GB" sz="2800" b="1" dirty="0" err="1" smtClean="0">
                <a:latin typeface="Times New Roman" pitchFamily="18" charset="0"/>
                <a:cs typeface="Times New Roman" pitchFamily="18" charset="0"/>
              </a:rPr>
              <a:t>cơ</a:t>
            </a:r>
            <a:r>
              <a:rPr lang="en-GB" sz="2800" b="1" dirty="0" smtClean="0">
                <a:latin typeface="Times New Roman" pitchFamily="18" charset="0"/>
                <a:cs typeface="Times New Roman" pitchFamily="18" charset="0"/>
              </a:rPr>
              <a:t> </a:t>
            </a:r>
            <a:r>
              <a:rPr lang="en-GB" sz="2800" b="1" dirty="0" err="1" smtClean="0">
                <a:latin typeface="Times New Roman" pitchFamily="18" charset="0"/>
                <a:cs typeface="Times New Roman" pitchFamily="18" charset="0"/>
              </a:rPr>
              <a:t>chế</a:t>
            </a:r>
            <a:r>
              <a:rPr lang="en-GB" sz="2800" b="1" dirty="0" smtClean="0">
                <a:latin typeface="Times New Roman" pitchFamily="18" charset="0"/>
                <a:cs typeface="Times New Roman" pitchFamily="18" charset="0"/>
              </a:rPr>
              <a:t> </a:t>
            </a:r>
            <a:r>
              <a:rPr lang="en-GB" sz="2800" b="1" dirty="0" err="1" smtClean="0">
                <a:latin typeface="Times New Roman" pitchFamily="18" charset="0"/>
                <a:cs typeface="Times New Roman" pitchFamily="18" charset="0"/>
              </a:rPr>
              <a:t>bệnh</a:t>
            </a:r>
            <a:r>
              <a:rPr lang="en-GB" sz="2800" b="1" dirty="0" smtClean="0">
                <a:latin typeface="Times New Roman" pitchFamily="18" charset="0"/>
                <a:cs typeface="Times New Roman" pitchFamily="18" charset="0"/>
              </a:rPr>
              <a:t> </a:t>
            </a:r>
            <a:r>
              <a:rPr lang="en-GB" sz="2800" b="1" dirty="0" err="1" smtClean="0">
                <a:latin typeface="Times New Roman" pitchFamily="18" charset="0"/>
                <a:cs typeface="Times New Roman" pitchFamily="18" charset="0"/>
              </a:rPr>
              <a:t>sinh</a:t>
            </a:r>
            <a:endParaRPr lang="en-GB"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67544" y="1052736"/>
            <a:ext cx="7980040" cy="5688632"/>
          </a:xfrm>
        </p:spPr>
        <p:txBody>
          <a:bodyPr>
            <a:noAutofit/>
          </a:bodyPr>
          <a:lstStyle/>
          <a:p>
            <a:r>
              <a:rPr lang="en-GB" sz="2300" dirty="0" smtClean="0">
                <a:latin typeface="Times New Roman" pitchFamily="18" charset="0"/>
                <a:cs typeface="Times New Roman" pitchFamily="18" charset="0"/>
              </a:rPr>
              <a:t>1. NGUYÊN  NHÂN:</a:t>
            </a:r>
          </a:p>
          <a:p>
            <a:pPr marL="342900" indent="-342900">
              <a:buFont typeface="Arial" pitchFamily="34" charset="0"/>
              <a:buChar char="•"/>
            </a:pPr>
            <a:r>
              <a:rPr lang="vi-VN" sz="2300" dirty="0" smtClean="0">
                <a:latin typeface="Times New Roman" pitchFamily="18" charset="0"/>
                <a:cs typeface="Times New Roman" pitchFamily="18" charset="0"/>
              </a:rPr>
              <a:t>Tổn </a:t>
            </a:r>
            <a:r>
              <a:rPr lang="vi-VN" sz="2300" dirty="0">
                <a:latin typeface="Times New Roman" pitchFamily="18" charset="0"/>
                <a:cs typeface="Times New Roman" pitchFamily="18" charset="0"/>
              </a:rPr>
              <a:t>thương đường hô hấp trên </a:t>
            </a:r>
            <a:r>
              <a:rPr lang="en-GB" sz="2300" dirty="0" smtClean="0">
                <a:latin typeface="Times New Roman" pitchFamily="18" charset="0"/>
                <a:cs typeface="Times New Roman" pitchFamily="18" charset="0"/>
              </a:rPr>
              <a:t>( </a:t>
            </a:r>
            <a:r>
              <a:rPr lang="en-GB" sz="2300" dirty="0" err="1" smtClean="0">
                <a:latin typeface="Times New Roman" pitchFamily="18" charset="0"/>
                <a:cs typeface="Times New Roman" pitchFamily="18" charset="0"/>
              </a:rPr>
              <a:t>phù</a:t>
            </a:r>
            <a:r>
              <a:rPr lang="en-GB" sz="2300" dirty="0" smtClean="0">
                <a:latin typeface="Times New Roman" pitchFamily="18" charset="0"/>
                <a:cs typeface="Times New Roman" pitchFamily="18" charset="0"/>
              </a:rPr>
              <a:t> </a:t>
            </a:r>
            <a:r>
              <a:rPr lang="en-GB" sz="2300" dirty="0" err="1" smtClean="0">
                <a:latin typeface="Times New Roman" pitchFamily="18" charset="0"/>
                <a:cs typeface="Times New Roman" pitchFamily="18" charset="0"/>
              </a:rPr>
              <a:t>thanh</a:t>
            </a:r>
            <a:r>
              <a:rPr lang="en-GB" sz="2300" dirty="0" smtClean="0">
                <a:latin typeface="Times New Roman" pitchFamily="18" charset="0"/>
                <a:cs typeface="Times New Roman" pitchFamily="18" charset="0"/>
              </a:rPr>
              <a:t> </a:t>
            </a:r>
            <a:r>
              <a:rPr lang="en-GB" sz="2300" dirty="0" err="1" smtClean="0">
                <a:latin typeface="Times New Roman" pitchFamily="18" charset="0"/>
                <a:cs typeface="Times New Roman" pitchFamily="18" charset="0"/>
              </a:rPr>
              <a:t>quản</a:t>
            </a:r>
            <a:r>
              <a:rPr lang="en-GB" sz="2300" dirty="0" smtClean="0">
                <a:latin typeface="Times New Roman" pitchFamily="18" charset="0"/>
                <a:cs typeface="Times New Roman" pitchFamily="18" charset="0"/>
              </a:rPr>
              <a:t>, </a:t>
            </a:r>
            <a:r>
              <a:rPr lang="en-GB" sz="2300" dirty="0" err="1" smtClean="0">
                <a:latin typeface="Times New Roman" pitchFamily="18" charset="0"/>
                <a:cs typeface="Times New Roman" pitchFamily="18" charset="0"/>
              </a:rPr>
              <a:t>viêm</a:t>
            </a:r>
            <a:r>
              <a:rPr lang="en-GB" sz="2300" dirty="0" smtClean="0">
                <a:latin typeface="Times New Roman" pitchFamily="18" charset="0"/>
                <a:cs typeface="Times New Roman" pitchFamily="18" charset="0"/>
              </a:rPr>
              <a:t> </a:t>
            </a:r>
            <a:r>
              <a:rPr lang="en-GB" sz="2300" dirty="0" err="1" smtClean="0">
                <a:latin typeface="Times New Roman" pitchFamily="18" charset="0"/>
                <a:cs typeface="Times New Roman" pitchFamily="18" charset="0"/>
              </a:rPr>
              <a:t>thanh</a:t>
            </a:r>
            <a:r>
              <a:rPr lang="en-GB" sz="2300" dirty="0" smtClean="0">
                <a:latin typeface="Times New Roman" pitchFamily="18" charset="0"/>
                <a:cs typeface="Times New Roman" pitchFamily="18" charset="0"/>
              </a:rPr>
              <a:t> </a:t>
            </a:r>
            <a:r>
              <a:rPr lang="en-GB" sz="2300" dirty="0" err="1" smtClean="0">
                <a:latin typeface="Times New Roman" pitchFamily="18" charset="0"/>
                <a:cs typeface="Times New Roman" pitchFamily="18" charset="0"/>
              </a:rPr>
              <a:t>khí</a:t>
            </a:r>
            <a:r>
              <a:rPr lang="en-GB" sz="2300" dirty="0" smtClean="0">
                <a:latin typeface="Times New Roman" pitchFamily="18" charset="0"/>
                <a:cs typeface="Times New Roman" pitchFamily="18" charset="0"/>
              </a:rPr>
              <a:t> </a:t>
            </a:r>
            <a:r>
              <a:rPr lang="en-GB" sz="2300" dirty="0" err="1" smtClean="0">
                <a:latin typeface="Times New Roman" pitchFamily="18" charset="0"/>
                <a:cs typeface="Times New Roman" pitchFamily="18" charset="0"/>
              </a:rPr>
              <a:t>quản</a:t>
            </a:r>
            <a:r>
              <a:rPr lang="en-GB" sz="2300" dirty="0" smtClean="0">
                <a:latin typeface="Times New Roman" pitchFamily="18" charset="0"/>
                <a:cs typeface="Times New Roman" pitchFamily="18" charset="0"/>
              </a:rPr>
              <a:t>, </a:t>
            </a:r>
            <a:r>
              <a:rPr lang="en-GB" sz="2300" dirty="0" err="1" smtClean="0">
                <a:latin typeface="Times New Roman" pitchFamily="18" charset="0"/>
                <a:cs typeface="Times New Roman" pitchFamily="18" charset="0"/>
              </a:rPr>
              <a:t>viêm</a:t>
            </a:r>
            <a:r>
              <a:rPr lang="en-GB" sz="2300" dirty="0" smtClean="0">
                <a:latin typeface="Times New Roman" pitchFamily="18" charset="0"/>
                <a:cs typeface="Times New Roman" pitchFamily="18" charset="0"/>
              </a:rPr>
              <a:t> </a:t>
            </a:r>
            <a:r>
              <a:rPr lang="en-GB" sz="2300" dirty="0" err="1" smtClean="0">
                <a:latin typeface="Times New Roman" pitchFamily="18" charset="0"/>
                <a:cs typeface="Times New Roman" pitchFamily="18" charset="0"/>
              </a:rPr>
              <a:t>nắp</a:t>
            </a:r>
            <a:r>
              <a:rPr lang="en-GB" sz="2300" dirty="0" smtClean="0">
                <a:latin typeface="Times New Roman" pitchFamily="18" charset="0"/>
                <a:cs typeface="Times New Roman" pitchFamily="18" charset="0"/>
              </a:rPr>
              <a:t> </a:t>
            </a:r>
            <a:r>
              <a:rPr lang="en-GB" sz="2300" dirty="0" err="1" smtClean="0">
                <a:latin typeface="Times New Roman" pitchFamily="18" charset="0"/>
                <a:cs typeface="Times New Roman" pitchFamily="18" charset="0"/>
              </a:rPr>
              <a:t>thanh</a:t>
            </a:r>
            <a:r>
              <a:rPr lang="en-GB" sz="2300" dirty="0" smtClean="0">
                <a:latin typeface="Times New Roman" pitchFamily="18" charset="0"/>
                <a:cs typeface="Times New Roman" pitchFamily="18" charset="0"/>
              </a:rPr>
              <a:t> </a:t>
            </a:r>
            <a:r>
              <a:rPr lang="en-GB" sz="2300" dirty="0" err="1" smtClean="0">
                <a:latin typeface="Times New Roman" pitchFamily="18" charset="0"/>
                <a:cs typeface="Times New Roman" pitchFamily="18" charset="0"/>
              </a:rPr>
              <a:t>quản</a:t>
            </a:r>
            <a:r>
              <a:rPr lang="en-GB" sz="2300" dirty="0" smtClean="0">
                <a:latin typeface="Times New Roman" pitchFamily="18" charset="0"/>
                <a:cs typeface="Times New Roman" pitchFamily="18" charset="0"/>
              </a:rPr>
              <a:t>, </a:t>
            </a:r>
            <a:r>
              <a:rPr lang="en-GB" sz="2300" dirty="0" err="1" smtClean="0">
                <a:latin typeface="Times New Roman" pitchFamily="18" charset="0"/>
                <a:cs typeface="Times New Roman" pitchFamily="18" charset="0"/>
              </a:rPr>
              <a:t>chấn</a:t>
            </a:r>
            <a:r>
              <a:rPr lang="en-GB" sz="2300" dirty="0" smtClean="0">
                <a:latin typeface="Times New Roman" pitchFamily="18" charset="0"/>
                <a:cs typeface="Times New Roman" pitchFamily="18" charset="0"/>
              </a:rPr>
              <a:t> </a:t>
            </a:r>
            <a:r>
              <a:rPr lang="en-GB" sz="2300" dirty="0" err="1" smtClean="0">
                <a:latin typeface="Times New Roman" pitchFamily="18" charset="0"/>
                <a:cs typeface="Times New Roman" pitchFamily="18" charset="0"/>
              </a:rPr>
              <a:t>thương</a:t>
            </a:r>
            <a:r>
              <a:rPr lang="en-GB" sz="2300" dirty="0" smtClean="0">
                <a:latin typeface="Times New Roman" pitchFamily="18" charset="0"/>
                <a:cs typeface="Times New Roman" pitchFamily="18" charset="0"/>
              </a:rPr>
              <a:t>…)</a:t>
            </a:r>
          </a:p>
          <a:p>
            <a:pPr marL="342900" indent="-342900">
              <a:buFont typeface="Arial" pitchFamily="34" charset="0"/>
              <a:buChar char="•"/>
            </a:pPr>
            <a:r>
              <a:rPr lang="vi-VN" sz="2300" dirty="0" smtClean="0">
                <a:latin typeface="Times New Roman" pitchFamily="18" charset="0"/>
                <a:cs typeface="Times New Roman" pitchFamily="18" charset="0"/>
              </a:rPr>
              <a:t>Tổn </a:t>
            </a:r>
            <a:r>
              <a:rPr lang="vi-VN" sz="2300" dirty="0">
                <a:latin typeface="Times New Roman" pitchFamily="18" charset="0"/>
                <a:cs typeface="Times New Roman" pitchFamily="18" charset="0"/>
              </a:rPr>
              <a:t>thương nhu mô phổi và đường hô hấp </a:t>
            </a:r>
            <a:r>
              <a:rPr lang="en-GB" sz="2300" dirty="0" err="1" smtClean="0">
                <a:latin typeface="Times New Roman" pitchFamily="18" charset="0"/>
                <a:cs typeface="Times New Roman" pitchFamily="18" charset="0"/>
              </a:rPr>
              <a:t>dưới</a:t>
            </a:r>
            <a:r>
              <a:rPr lang="en-GB" sz="2300" dirty="0" smtClean="0">
                <a:latin typeface="Times New Roman" pitchFamily="18" charset="0"/>
                <a:cs typeface="Times New Roman" pitchFamily="18" charset="0"/>
              </a:rPr>
              <a:t> </a:t>
            </a:r>
            <a:r>
              <a:rPr lang="vi-VN" sz="2300" dirty="0" smtClean="0">
                <a:latin typeface="Times New Roman" pitchFamily="18" charset="0"/>
                <a:cs typeface="Times New Roman" pitchFamily="18" charset="0"/>
              </a:rPr>
              <a:t>(viêm </a:t>
            </a:r>
            <a:r>
              <a:rPr lang="vi-VN" sz="2300" dirty="0">
                <a:latin typeface="Times New Roman" pitchFamily="18" charset="0"/>
                <a:cs typeface="Times New Roman" pitchFamily="18" charset="0"/>
              </a:rPr>
              <a:t>phổi, cơn hen phế quản, đợt cấp của bệnh phổi tắc nghẽn mạn tính, xẹp phổi, phù phổi cấp, tắc mạch phổi). </a:t>
            </a:r>
            <a:endParaRPr lang="en-GB" sz="2300" dirty="0" smtClean="0">
              <a:latin typeface="Times New Roman" pitchFamily="18" charset="0"/>
              <a:cs typeface="Times New Roman" pitchFamily="18" charset="0"/>
            </a:endParaRPr>
          </a:p>
          <a:p>
            <a:pPr marL="342900" indent="-342900">
              <a:buFont typeface="Arial" pitchFamily="34" charset="0"/>
              <a:buChar char="•"/>
            </a:pPr>
            <a:r>
              <a:rPr lang="vi-VN" sz="2300" dirty="0" smtClean="0">
                <a:latin typeface="Times New Roman" pitchFamily="18" charset="0"/>
                <a:cs typeface="Times New Roman" pitchFamily="18" charset="0"/>
              </a:rPr>
              <a:t>Tổn </a:t>
            </a:r>
            <a:r>
              <a:rPr lang="vi-VN" sz="2300" dirty="0">
                <a:latin typeface="Times New Roman" pitchFamily="18" charset="0"/>
                <a:cs typeface="Times New Roman" pitchFamily="18" charset="0"/>
              </a:rPr>
              <a:t>thương thành ngực và màng phổi </a:t>
            </a:r>
            <a:r>
              <a:rPr lang="vi-VN" sz="2300" dirty="0" smtClean="0">
                <a:latin typeface="Times New Roman" pitchFamily="18" charset="0"/>
                <a:cs typeface="Times New Roman" pitchFamily="18" charset="0"/>
              </a:rPr>
              <a:t>(</a:t>
            </a:r>
            <a:r>
              <a:rPr lang="en-GB" sz="2300" dirty="0" smtClean="0">
                <a:latin typeface="Times New Roman" pitchFamily="18" charset="0"/>
                <a:cs typeface="Times New Roman" pitchFamily="18" charset="0"/>
              </a:rPr>
              <a:t> </a:t>
            </a:r>
            <a:r>
              <a:rPr lang="vi-VN" sz="2300" dirty="0" smtClean="0">
                <a:latin typeface="Times New Roman" pitchFamily="18" charset="0"/>
                <a:cs typeface="Times New Roman" pitchFamily="18" charset="0"/>
              </a:rPr>
              <a:t>tràn khí màng phổi, tràn dịch màng phổi, gãy xương sườn, mảng sườn di động) </a:t>
            </a:r>
            <a:endParaRPr lang="en-GB" sz="2300" dirty="0" smtClean="0">
              <a:latin typeface="Times New Roman" pitchFamily="18" charset="0"/>
              <a:cs typeface="Times New Roman" pitchFamily="18" charset="0"/>
            </a:endParaRPr>
          </a:p>
          <a:p>
            <a:pPr marL="342900" indent="-342900">
              <a:buFont typeface="Arial" pitchFamily="34" charset="0"/>
              <a:buChar char="•"/>
            </a:pPr>
            <a:r>
              <a:rPr lang="vi-VN" sz="2300" dirty="0" smtClean="0">
                <a:latin typeface="Times New Roman" pitchFamily="18" charset="0"/>
                <a:cs typeface="Times New Roman" pitchFamily="18" charset="0"/>
              </a:rPr>
              <a:t>Bệnh l</a:t>
            </a:r>
            <a:r>
              <a:rPr lang="en-GB" sz="2300" dirty="0">
                <a:latin typeface="Times New Roman" pitchFamily="18" charset="0"/>
                <a:cs typeface="Times New Roman" pitchFamily="18" charset="0"/>
              </a:rPr>
              <a:t>ý</a:t>
            </a:r>
            <a:r>
              <a:rPr lang="vi-VN" sz="2300" dirty="0" smtClean="0">
                <a:latin typeface="Times New Roman" pitchFamily="18" charset="0"/>
                <a:cs typeface="Times New Roman" pitchFamily="18" charset="0"/>
              </a:rPr>
              <a:t> thần kinh cơ ( bệnh nhược cơ, tổn thương tủy sống) </a:t>
            </a:r>
            <a:endParaRPr lang="en-GB" sz="2300" dirty="0" smtClean="0">
              <a:latin typeface="Times New Roman" pitchFamily="18" charset="0"/>
              <a:cs typeface="Times New Roman" pitchFamily="18" charset="0"/>
            </a:endParaRPr>
          </a:p>
          <a:p>
            <a:pPr marL="342900" indent="-342900">
              <a:buFont typeface="Arial" pitchFamily="34" charset="0"/>
              <a:buChar char="•"/>
            </a:pPr>
            <a:r>
              <a:rPr lang="vi-VN" sz="2300" dirty="0" smtClean="0">
                <a:latin typeface="Times New Roman" pitchFamily="18" charset="0"/>
                <a:cs typeface="Times New Roman" pitchFamily="18" charset="0"/>
              </a:rPr>
              <a:t>Do ức chế hoạt động của trung tâm hô hấp (thuốc ngủ, viêm não, tai biến mạch não, chấn thương sọ não)</a:t>
            </a:r>
            <a:endParaRPr lang="en-GB" sz="23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171915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467970"/>
          </a:xfrm>
        </p:spPr>
        <p:txBody>
          <a:bodyPr>
            <a:normAutofit fontScale="90000"/>
          </a:bodyPr>
          <a:lstStyle/>
          <a:p>
            <a:endParaRPr lang="en-GB" dirty="0"/>
          </a:p>
        </p:txBody>
      </p:sp>
      <p:sp>
        <p:nvSpPr>
          <p:cNvPr id="3" name="Content Placeholder 2"/>
          <p:cNvSpPr>
            <a:spLocks noGrp="1"/>
          </p:cNvSpPr>
          <p:nvPr>
            <p:ph idx="1"/>
          </p:nvPr>
        </p:nvSpPr>
        <p:spPr>
          <a:xfrm>
            <a:off x="457200" y="764704"/>
            <a:ext cx="7620000" cy="5361459"/>
          </a:xfrm>
        </p:spPr>
        <p:txBody>
          <a:bodyPr>
            <a:normAutofit/>
          </a:bodyPr>
          <a:lstStyle/>
          <a:p>
            <a:r>
              <a:rPr lang="en-GB" sz="2400" dirty="0" smtClean="0">
                <a:latin typeface="Times New Roman" pitchFamily="18" charset="0"/>
                <a:cs typeface="Times New Roman" pitchFamily="18" charset="0"/>
              </a:rPr>
              <a:t>2. CƠ CHẾ BỆNH SINH</a:t>
            </a:r>
          </a:p>
          <a:p>
            <a:pPr marL="342900" indent="-342900">
              <a:buFont typeface="Arial" pitchFamily="34" charset="0"/>
              <a:buChar char="•"/>
            </a:pPr>
            <a:r>
              <a:rPr lang="vi-VN" sz="2400" dirty="0" smtClean="0">
                <a:latin typeface="Times New Roman" pitchFamily="18" charset="0"/>
                <a:cs typeface="Times New Roman" pitchFamily="18" charset="0"/>
              </a:rPr>
              <a:t>Giảm thông khí do giảm hoạt động của cơ hô hấp hoặc trung tâm bị ức chế hoặc </a:t>
            </a:r>
            <a:r>
              <a:rPr lang="vi-VN" sz="2400" dirty="0">
                <a:latin typeface="Times New Roman" pitchFamily="18" charset="0"/>
                <a:cs typeface="Times New Roman" pitchFamily="18" charset="0"/>
              </a:rPr>
              <a:t>hậu quả là tăng CO2 và thiếu Oxy. </a:t>
            </a:r>
            <a:endParaRPr lang="en-GB" sz="2400" dirty="0" smtClean="0">
              <a:latin typeface="Times New Roman" pitchFamily="18" charset="0"/>
              <a:cs typeface="Times New Roman" pitchFamily="18" charset="0"/>
            </a:endParaRPr>
          </a:p>
          <a:p>
            <a:pPr marL="342900" indent="-342900">
              <a:buFont typeface="Arial" pitchFamily="34" charset="0"/>
              <a:buChar char="•"/>
            </a:pPr>
            <a:r>
              <a:rPr lang="en-GB" sz="2400" dirty="0">
                <a:latin typeface="Times New Roman" pitchFamily="18" charset="0"/>
                <a:cs typeface="Times New Roman" pitchFamily="18" charset="0"/>
              </a:rPr>
              <a:t>T</a:t>
            </a:r>
            <a:r>
              <a:rPr lang="vi-VN" sz="2400" dirty="0" smtClean="0">
                <a:latin typeface="Times New Roman" pitchFamily="18" charset="0"/>
                <a:cs typeface="Times New Roman" pitchFamily="18" charset="0"/>
              </a:rPr>
              <a:t>ắc </a:t>
            </a:r>
            <a:r>
              <a:rPr lang="vi-VN" sz="2400" dirty="0">
                <a:latin typeface="Times New Roman" pitchFamily="18" charset="0"/>
                <a:cs typeface="Times New Roman" pitchFamily="18" charset="0"/>
              </a:rPr>
              <a:t>nghẽn đường </a:t>
            </a:r>
            <a:r>
              <a:rPr lang="vi-VN" sz="2400" dirty="0" smtClean="0">
                <a:latin typeface="Times New Roman" pitchFamily="18" charset="0"/>
                <a:cs typeface="Times New Roman" pitchFamily="18" charset="0"/>
              </a:rPr>
              <a:t>hô </a:t>
            </a:r>
            <a:r>
              <a:rPr lang="vi-VN" sz="2400" dirty="0">
                <a:latin typeface="Times New Roman" pitchFamily="18" charset="0"/>
                <a:cs typeface="Times New Roman" pitchFamily="18" charset="0"/>
              </a:rPr>
              <a:t>hấp dẫn đến giảm thông khí và giảm trao đổi </a:t>
            </a:r>
            <a:r>
              <a:rPr lang="vi-VN" sz="2400" dirty="0" smtClean="0">
                <a:latin typeface="Times New Roman" pitchFamily="18" charset="0"/>
                <a:cs typeface="Times New Roman" pitchFamily="18" charset="0"/>
              </a:rPr>
              <a:t>kh</a:t>
            </a:r>
            <a:r>
              <a:rPr lang="en-GB" sz="2400" dirty="0" smtClean="0">
                <a:latin typeface="Times New Roman" pitchFamily="18" charset="0"/>
                <a:cs typeface="Times New Roman" pitchFamily="18" charset="0"/>
              </a:rPr>
              <a:t>í.</a:t>
            </a:r>
            <a:r>
              <a:rPr lang="vi-VN" sz="2400" dirty="0" smtClean="0">
                <a:latin typeface="Times New Roman" pitchFamily="18" charset="0"/>
                <a:cs typeface="Times New Roman" pitchFamily="18" charset="0"/>
              </a:rPr>
              <a:t> </a:t>
            </a:r>
            <a:endParaRPr lang="en-GB" sz="2400" dirty="0" smtClean="0">
              <a:latin typeface="Times New Roman" pitchFamily="18" charset="0"/>
              <a:cs typeface="Times New Roman" pitchFamily="18" charset="0"/>
            </a:endParaRPr>
          </a:p>
          <a:p>
            <a:pPr marL="342900" indent="-342900">
              <a:buFont typeface="Arial" pitchFamily="34" charset="0"/>
              <a:buChar char="•"/>
            </a:pPr>
            <a:r>
              <a:rPr lang="vi-VN" sz="2400" dirty="0" smtClean="0">
                <a:latin typeface="Times New Roman" pitchFamily="18" charset="0"/>
                <a:cs typeface="Times New Roman" pitchFamily="18" charset="0"/>
              </a:rPr>
              <a:t>Rối </a:t>
            </a:r>
            <a:r>
              <a:rPr lang="vi-VN" sz="2400" dirty="0">
                <a:latin typeface="Times New Roman" pitchFamily="18" charset="0"/>
                <a:cs typeface="Times New Roman" pitchFamily="18" charset="0"/>
              </a:rPr>
              <a:t>loạn trao đổi khí tại phổi do tổn thương của màng phế nang mao mạch hoặc do các phế nang ngập nước hoặc bị xẹp, hậu quả là làm giảm oxy máu. </a:t>
            </a:r>
            <a:endParaRPr lang="en-GB" sz="2400" dirty="0" smtClean="0">
              <a:latin typeface="Times New Roman" pitchFamily="18" charset="0"/>
              <a:cs typeface="Times New Roman" pitchFamily="18" charset="0"/>
            </a:endParaRPr>
          </a:p>
          <a:p>
            <a:pPr marL="342900" indent="-342900">
              <a:buFont typeface="Arial" pitchFamily="34" charset="0"/>
              <a:buChar char="•"/>
            </a:pPr>
            <a:r>
              <a:rPr lang="vi-VN" sz="2400" dirty="0" smtClean="0">
                <a:latin typeface="Times New Roman" pitchFamily="18" charset="0"/>
                <a:cs typeface="Times New Roman" pitchFamily="18" charset="0"/>
              </a:rPr>
              <a:t>Giảm </a:t>
            </a:r>
            <a:r>
              <a:rPr lang="vi-VN" sz="2400" dirty="0">
                <a:latin typeface="Times New Roman" pitchFamily="18" charset="0"/>
                <a:cs typeface="Times New Roman" pitchFamily="18" charset="0"/>
              </a:rPr>
              <a:t>oxy trong </a:t>
            </a:r>
            <a:r>
              <a:rPr lang="vi-VN" sz="2400" dirty="0" smtClean="0">
                <a:latin typeface="Times New Roman" pitchFamily="18" charset="0"/>
                <a:cs typeface="Times New Roman" pitchFamily="18" charset="0"/>
              </a:rPr>
              <a:t>kh</a:t>
            </a:r>
            <a:r>
              <a:rPr lang="en-GB" sz="2400" dirty="0" smtClean="0">
                <a:latin typeface="Times New Roman" pitchFamily="18" charset="0"/>
                <a:cs typeface="Times New Roman" pitchFamily="18" charset="0"/>
              </a:rPr>
              <a:t>i</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thở vào (giảm oxy máu), tăng sản xuất CO2 (dẫn đến tăng CO2 máu</a:t>
            </a:r>
            <a:r>
              <a:rPr lang="vi-VN" sz="2400" dirty="0" smtClean="0">
                <a:latin typeface="Times New Roman" pitchFamily="18" charset="0"/>
                <a:cs typeface="Times New Roman" pitchFamily="18" charset="0"/>
              </a:rPr>
              <a:t>).</a:t>
            </a:r>
            <a:endParaRPr lang="en-GB" sz="2400" dirty="0">
              <a:latin typeface="Times New Roman" pitchFamily="18" charset="0"/>
              <a:cs typeface="Times New Roman" pitchFamily="18" charset="0"/>
            </a:endParaRPr>
          </a:p>
        </p:txBody>
      </p:sp>
    </p:spTree>
    <p:extLst>
      <p:ext uri="{BB962C8B-B14F-4D97-AF65-F5344CB8AC3E}">
        <p14:creationId xmlns:p14="http://schemas.microsoft.com/office/powerpoint/2010/main" val="1401819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16632"/>
            <a:ext cx="6120680" cy="1080120"/>
          </a:xfrm>
        </p:spPr>
        <p:txBody>
          <a:bodyPr>
            <a:normAutofit/>
          </a:bodyPr>
          <a:lstStyle/>
          <a:p>
            <a:pPr algn="ctr"/>
            <a:r>
              <a:rPr lang="en-GB" sz="3200" b="1" dirty="0" err="1" smtClean="0">
                <a:latin typeface="Times New Roman" pitchFamily="18" charset="0"/>
                <a:cs typeface="Times New Roman" pitchFamily="18" charset="0"/>
              </a:rPr>
              <a:t>iiI</a:t>
            </a:r>
            <a:r>
              <a:rPr lang="en-GB" sz="3200" b="1" dirty="0" smtClean="0">
                <a:latin typeface="Times New Roman" pitchFamily="18" charset="0"/>
                <a:cs typeface="Times New Roman" pitchFamily="18" charset="0"/>
              </a:rPr>
              <a:t>. TRIỆU CHỨNG </a:t>
            </a:r>
            <a:r>
              <a:rPr lang="en-GB" sz="3200" b="1" dirty="0" err="1" smtClean="0">
                <a:latin typeface="Times New Roman" pitchFamily="18" charset="0"/>
                <a:cs typeface="Times New Roman" pitchFamily="18" charset="0"/>
              </a:rPr>
              <a:t>lâm</a:t>
            </a:r>
            <a:r>
              <a:rPr lang="en-GB" sz="3200" b="1" dirty="0" smtClean="0">
                <a:latin typeface="Times New Roman" pitchFamily="18" charset="0"/>
                <a:cs typeface="Times New Roman" pitchFamily="18" charset="0"/>
              </a:rPr>
              <a:t> </a:t>
            </a:r>
            <a:r>
              <a:rPr lang="en-GB" sz="3200" b="1" dirty="0" err="1" smtClean="0">
                <a:latin typeface="Times New Roman" pitchFamily="18" charset="0"/>
                <a:cs typeface="Times New Roman" pitchFamily="18" charset="0"/>
              </a:rPr>
              <a:t>sàng</a:t>
            </a:r>
            <a:r>
              <a:rPr lang="en-GB" sz="3200" b="1" dirty="0" smtClean="0">
                <a:latin typeface="Times New Roman" pitchFamily="18" charset="0"/>
                <a:cs typeface="Times New Roman" pitchFamily="18" charset="0"/>
              </a:rPr>
              <a:t> </a:t>
            </a:r>
            <a:r>
              <a:rPr lang="en-GB" sz="3200" b="1" dirty="0" err="1" smtClean="0">
                <a:latin typeface="Times New Roman" pitchFamily="18" charset="0"/>
                <a:cs typeface="Times New Roman" pitchFamily="18" charset="0"/>
              </a:rPr>
              <a:t>và</a:t>
            </a:r>
            <a:r>
              <a:rPr lang="en-GB" sz="3200" b="1" dirty="0" smtClean="0">
                <a:latin typeface="Times New Roman" pitchFamily="18" charset="0"/>
                <a:cs typeface="Times New Roman" pitchFamily="18" charset="0"/>
              </a:rPr>
              <a:t> </a:t>
            </a:r>
            <a:r>
              <a:rPr lang="en-GB" sz="3200" b="1" dirty="0" err="1" smtClean="0">
                <a:latin typeface="Times New Roman" pitchFamily="18" charset="0"/>
                <a:cs typeface="Times New Roman" pitchFamily="18" charset="0"/>
              </a:rPr>
              <a:t>phân</a:t>
            </a:r>
            <a:r>
              <a:rPr lang="en-GB" sz="3200" b="1" dirty="0" smtClean="0">
                <a:latin typeface="Times New Roman" pitchFamily="18" charset="0"/>
                <a:cs typeface="Times New Roman" pitchFamily="18" charset="0"/>
              </a:rPr>
              <a:t> </a:t>
            </a:r>
            <a:r>
              <a:rPr lang="en-GB" sz="3200" b="1" dirty="0" err="1" smtClean="0">
                <a:latin typeface="Times New Roman" pitchFamily="18" charset="0"/>
                <a:cs typeface="Times New Roman" pitchFamily="18" charset="0"/>
              </a:rPr>
              <a:t>loại</a:t>
            </a:r>
            <a:endParaRPr lang="en-GB"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68760"/>
            <a:ext cx="7620000" cy="4857403"/>
          </a:xfrm>
        </p:spPr>
        <p:txBody>
          <a:bodyPr>
            <a:normAutofit/>
          </a:bodyPr>
          <a:lstStyle/>
          <a:p>
            <a:r>
              <a:rPr lang="en-GB" sz="2400" dirty="0" smtClean="0">
                <a:latin typeface="Times New Roman" pitchFamily="18" charset="0"/>
                <a:cs typeface="Times New Roman" pitchFamily="18" charset="0"/>
              </a:rPr>
              <a:t>1. TIÊU CHUẨN LÂM SÀNG CHUNG:</a:t>
            </a:r>
          </a:p>
          <a:p>
            <a:pPr marL="342900" indent="-342900">
              <a:buFontTx/>
              <a:buChar char="-"/>
            </a:pPr>
            <a:r>
              <a:rPr lang="vi-VN" sz="2400" dirty="0" smtClean="0">
                <a:latin typeface="Times New Roman" pitchFamily="18" charset="0"/>
                <a:cs typeface="Times New Roman" pitchFamily="18" charset="0"/>
              </a:rPr>
              <a:t>Khó thở</a:t>
            </a:r>
            <a:r>
              <a:rPr lang="en-GB"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10 </a:t>
            </a:r>
            <a:r>
              <a:rPr lang="vi-VN" sz="2400" dirty="0">
                <a:latin typeface="Times New Roman" pitchFamily="18" charset="0"/>
                <a:cs typeface="Times New Roman" pitchFamily="18" charset="0"/>
              </a:rPr>
              <a:t>&lt; nhịp thở &gt; </a:t>
            </a:r>
            <a:r>
              <a:rPr lang="vi-VN" sz="2400" dirty="0" smtClean="0">
                <a:latin typeface="Times New Roman" pitchFamily="18" charset="0"/>
                <a:cs typeface="Times New Roman" pitchFamily="18" charset="0"/>
              </a:rPr>
              <a:t>25</a:t>
            </a:r>
            <a:endParaRPr lang="en-GB" sz="2400" dirty="0" smtClean="0">
              <a:latin typeface="Times New Roman" pitchFamily="18" charset="0"/>
              <a:cs typeface="Times New Roman" pitchFamily="18" charset="0"/>
            </a:endParaRPr>
          </a:p>
          <a:p>
            <a:pPr marL="342900" indent="-342900">
              <a:buFontTx/>
              <a:buChar char="-"/>
            </a:pPr>
            <a:r>
              <a:rPr lang="vi-VN" sz="2400" dirty="0" smtClean="0">
                <a:latin typeface="Times New Roman" pitchFamily="18" charset="0"/>
                <a:cs typeface="Times New Roman" pitchFamily="18" charset="0"/>
              </a:rPr>
              <a:t>Xanh </a:t>
            </a:r>
            <a:r>
              <a:rPr lang="vi-VN" sz="2400" dirty="0">
                <a:latin typeface="Times New Roman" pitchFamily="18" charset="0"/>
                <a:cs typeface="Times New Roman" pitchFamily="18" charset="0"/>
              </a:rPr>
              <a:t>tím, Hb khử &gt; 5g%; </a:t>
            </a:r>
            <a:endParaRPr lang="en-GB" sz="2400" dirty="0" smtClean="0">
              <a:latin typeface="Times New Roman" pitchFamily="18" charset="0"/>
              <a:cs typeface="Times New Roman" pitchFamily="18" charset="0"/>
            </a:endParaRPr>
          </a:p>
          <a:p>
            <a:pPr marL="342900" indent="-342900">
              <a:buFontTx/>
              <a:buChar char="-"/>
            </a:pPr>
            <a:r>
              <a:rPr lang="vi-VN" sz="2400" dirty="0" smtClean="0">
                <a:latin typeface="Times New Roman" pitchFamily="18" charset="0"/>
                <a:cs typeface="Times New Roman" pitchFamily="18" charset="0"/>
              </a:rPr>
              <a:t>SaO2 </a:t>
            </a:r>
            <a:r>
              <a:rPr lang="vi-VN" sz="2400" dirty="0">
                <a:latin typeface="Times New Roman" pitchFamily="18" charset="0"/>
                <a:cs typeface="Times New Roman" pitchFamily="18" charset="0"/>
              </a:rPr>
              <a:t>&lt; 85%; </a:t>
            </a:r>
            <a:endParaRPr lang="en-GB" sz="2400" dirty="0" smtClean="0">
              <a:latin typeface="Times New Roman" pitchFamily="18" charset="0"/>
              <a:cs typeface="Times New Roman" pitchFamily="18" charset="0"/>
            </a:endParaRPr>
          </a:p>
          <a:p>
            <a:pPr marL="342900" indent="-342900">
              <a:buFontTx/>
              <a:buChar char="-"/>
            </a:pPr>
            <a:r>
              <a:rPr lang="vi-VN" sz="2400" dirty="0" smtClean="0">
                <a:latin typeface="Times New Roman" pitchFamily="18" charset="0"/>
                <a:cs typeface="Times New Roman" pitchFamily="18" charset="0"/>
              </a:rPr>
              <a:t>Nhịp </a:t>
            </a:r>
            <a:r>
              <a:rPr lang="vi-VN" sz="2400" dirty="0">
                <a:latin typeface="Times New Roman" pitchFamily="18" charset="0"/>
                <a:cs typeface="Times New Roman" pitchFamily="18" charset="0"/>
              </a:rPr>
              <a:t>tim nhanh, HA giao động, ngưng tim khi thiếu Oxy nặng </a:t>
            </a:r>
            <a:endParaRPr lang="en-GB" sz="2400" dirty="0" smtClean="0">
              <a:latin typeface="Times New Roman" pitchFamily="18" charset="0"/>
              <a:cs typeface="Times New Roman" pitchFamily="18" charset="0"/>
            </a:endParaRPr>
          </a:p>
          <a:p>
            <a:pPr marL="342900" indent="-342900">
              <a:buFontTx/>
              <a:buChar char="-"/>
            </a:pPr>
            <a:r>
              <a:rPr lang="vi-VN" sz="2400" dirty="0" smtClean="0">
                <a:latin typeface="Times New Roman" pitchFamily="18" charset="0"/>
                <a:cs typeface="Times New Roman" pitchFamily="18" charset="0"/>
              </a:rPr>
              <a:t>Giãy </a:t>
            </a:r>
            <a:r>
              <a:rPr lang="vi-VN" sz="2400" dirty="0">
                <a:latin typeface="Times New Roman" pitchFamily="18" charset="0"/>
                <a:cs typeface="Times New Roman" pitchFamily="18" charset="0"/>
              </a:rPr>
              <a:t>giụa, lờ đờ, hôn mê do thiếu oxy não </a:t>
            </a:r>
            <a:endParaRPr lang="en-GB" sz="2400" dirty="0" smtClean="0">
              <a:latin typeface="Times New Roman" pitchFamily="18" charset="0"/>
              <a:cs typeface="Times New Roman" pitchFamily="18" charset="0"/>
            </a:endParaRPr>
          </a:p>
          <a:p>
            <a:pPr marL="342900" indent="-342900">
              <a:buFontTx/>
              <a:buChar char="-"/>
            </a:pPr>
            <a:r>
              <a:rPr lang="vi-VN" sz="2400" dirty="0" smtClean="0">
                <a:latin typeface="Times New Roman" pitchFamily="18" charset="0"/>
                <a:cs typeface="Times New Roman" pitchFamily="18" charset="0"/>
              </a:rPr>
              <a:t>Gắng </a:t>
            </a:r>
            <a:r>
              <a:rPr lang="vi-VN" sz="2400" dirty="0">
                <a:latin typeface="Times New Roman" pitchFamily="18" charset="0"/>
                <a:cs typeface="Times New Roman" pitchFamily="18" charset="0"/>
              </a:rPr>
              <a:t>thở cơ ngực, bụng hay liệt gian sườn, hoành, liệt màn hầu hay </a:t>
            </a:r>
            <a:r>
              <a:rPr lang="vi-VN" sz="2400" dirty="0" smtClean="0">
                <a:latin typeface="Times New Roman" pitchFamily="18" charset="0"/>
                <a:cs typeface="Times New Roman" pitchFamily="18" charset="0"/>
              </a:rPr>
              <a:t>tràn</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khí</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màng</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phổi</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viêm</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phổi</a:t>
            </a:r>
            <a:r>
              <a:rPr lang="en-GB" sz="2400" dirty="0" smtClean="0">
                <a:latin typeface="Times New Roman" pitchFamily="18" charset="0"/>
                <a:cs typeface="Times New Roman" pitchFamily="18" charset="0"/>
              </a:rPr>
              <a:t>…</a:t>
            </a:r>
          </a:p>
          <a:p>
            <a:endParaRPr lang="en-GB" sz="2400" dirty="0" smtClean="0">
              <a:latin typeface="Times New Roman" pitchFamily="18" charset="0"/>
              <a:cs typeface="Times New Roman" pitchFamily="18" charset="0"/>
            </a:endParaRPr>
          </a:p>
          <a:p>
            <a:endParaRPr lang="en-GB" sz="2400" dirty="0">
              <a:latin typeface="Times New Roman" pitchFamily="18" charset="0"/>
              <a:cs typeface="Times New Roman" pitchFamily="18" charset="0"/>
            </a:endParaRPr>
          </a:p>
        </p:txBody>
      </p:sp>
    </p:spTree>
    <p:extLst>
      <p:ext uri="{BB962C8B-B14F-4D97-AF65-F5344CB8AC3E}">
        <p14:creationId xmlns:p14="http://schemas.microsoft.com/office/powerpoint/2010/main" val="4252406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7"/>
            <a:ext cx="5791200" cy="539978"/>
          </a:xfrm>
        </p:spPr>
        <p:txBody>
          <a:bodyPr>
            <a:normAutofit fontScale="90000"/>
          </a:bodyPr>
          <a:lstStyle/>
          <a:p>
            <a:endParaRPr lang="en-GB" dirty="0"/>
          </a:p>
        </p:txBody>
      </p:sp>
      <p:sp>
        <p:nvSpPr>
          <p:cNvPr id="3" name="Content Placeholder 2"/>
          <p:cNvSpPr>
            <a:spLocks noGrp="1"/>
          </p:cNvSpPr>
          <p:nvPr>
            <p:ph idx="1"/>
          </p:nvPr>
        </p:nvSpPr>
        <p:spPr>
          <a:xfrm>
            <a:off x="323528" y="954786"/>
            <a:ext cx="8136904" cy="5400600"/>
          </a:xfrm>
        </p:spPr>
        <p:txBody>
          <a:bodyPr>
            <a:normAutofit/>
          </a:bodyPr>
          <a:lstStyle/>
          <a:p>
            <a:r>
              <a:rPr lang="en-GB" sz="2800" dirty="0" smtClean="0">
                <a:latin typeface="Times New Roman" pitchFamily="18" charset="0"/>
                <a:cs typeface="Times New Roman" pitchFamily="18" charset="0"/>
              </a:rPr>
              <a:t>2. PHÂN CHIA GIAI ĐOẠN SUY HÔ HẤP:</a:t>
            </a:r>
          </a:p>
          <a:p>
            <a:endParaRPr lang="en-GB" sz="2800" dirty="0" smtClean="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700808"/>
            <a:ext cx="8207966" cy="3908556"/>
          </a:xfrm>
          <a:prstGeom prst="rect">
            <a:avLst/>
          </a:prstGeom>
        </p:spPr>
      </p:pic>
    </p:spTree>
    <p:extLst>
      <p:ext uri="{BB962C8B-B14F-4D97-AF65-F5344CB8AC3E}">
        <p14:creationId xmlns:p14="http://schemas.microsoft.com/office/powerpoint/2010/main" val="464739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52718"/>
            <a:ext cx="5544616" cy="611986"/>
          </a:xfrm>
        </p:spPr>
        <p:txBody>
          <a:bodyPr>
            <a:normAutofit/>
          </a:bodyPr>
          <a:lstStyle/>
          <a:p>
            <a:pPr algn="ctr"/>
            <a:r>
              <a:rPr lang="en-GB" sz="3200" b="1" dirty="0" smtClean="0">
                <a:latin typeface="Times New Roman" pitchFamily="18" charset="0"/>
                <a:cs typeface="Times New Roman" pitchFamily="18" charset="0"/>
              </a:rPr>
              <a:t>iv.  </a:t>
            </a:r>
            <a:r>
              <a:rPr lang="en-GB" sz="3200" b="1" dirty="0" err="1" smtClean="0">
                <a:latin typeface="Times New Roman" pitchFamily="18" charset="0"/>
                <a:cs typeface="Times New Roman" pitchFamily="18" charset="0"/>
              </a:rPr>
              <a:t>xử</a:t>
            </a:r>
            <a:r>
              <a:rPr lang="en-GB" sz="3200" b="1" dirty="0" smtClean="0">
                <a:latin typeface="Times New Roman" pitchFamily="18" charset="0"/>
                <a:cs typeface="Times New Roman" pitchFamily="18" charset="0"/>
              </a:rPr>
              <a:t> </a:t>
            </a:r>
            <a:r>
              <a:rPr lang="en-GB" sz="3200" b="1" dirty="0" err="1" smtClean="0">
                <a:latin typeface="Times New Roman" pitchFamily="18" charset="0"/>
                <a:cs typeface="Times New Roman" pitchFamily="18" charset="0"/>
              </a:rPr>
              <a:t>trí</a:t>
            </a:r>
            <a:endParaRPr lang="en-GB"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67544" y="980728"/>
            <a:ext cx="8064896" cy="5400600"/>
          </a:xfrm>
        </p:spPr>
        <p:txBody>
          <a:bodyPr>
            <a:noAutofit/>
          </a:bodyPr>
          <a:lstStyle/>
          <a:p>
            <a:pPr marL="457200" indent="-457200">
              <a:buAutoNum type="arabicPeriod"/>
            </a:pPr>
            <a:r>
              <a:rPr lang="vi-VN" sz="2300" dirty="0">
                <a:latin typeface="Times New Roman" pitchFamily="18" charset="0"/>
                <a:cs typeface="Times New Roman" pitchFamily="18" charset="0"/>
              </a:rPr>
              <a:t>Đặt </a:t>
            </a:r>
            <a:r>
              <a:rPr lang="en-GB" sz="2300" dirty="0" smtClean="0">
                <a:latin typeface="Times New Roman" pitchFamily="18" charset="0"/>
                <a:cs typeface="Times New Roman" pitchFamily="18" charset="0"/>
              </a:rPr>
              <a:t>NB</a:t>
            </a:r>
            <a:r>
              <a:rPr lang="vi-VN" sz="2300" dirty="0" smtClean="0">
                <a:latin typeface="Times New Roman" pitchFamily="18" charset="0"/>
                <a:cs typeface="Times New Roman" pitchFamily="18" charset="0"/>
              </a:rPr>
              <a:t> </a:t>
            </a:r>
            <a:r>
              <a:rPr lang="vi-VN" sz="2300" dirty="0">
                <a:latin typeface="Times New Roman" pitchFamily="18" charset="0"/>
                <a:cs typeface="Times New Roman" pitchFamily="18" charset="0"/>
              </a:rPr>
              <a:t>ở tư thế thích hợp</a:t>
            </a:r>
            <a:r>
              <a:rPr lang="en-GB" sz="2300" dirty="0">
                <a:latin typeface="Times New Roman" pitchFamily="18" charset="0"/>
                <a:cs typeface="Times New Roman" pitchFamily="18" charset="0"/>
              </a:rPr>
              <a:t>: </a:t>
            </a:r>
            <a:r>
              <a:rPr lang="vi-VN" sz="2300" dirty="0">
                <a:latin typeface="Times New Roman" pitchFamily="18" charset="0"/>
                <a:cs typeface="Times New Roman" pitchFamily="18" charset="0"/>
              </a:rPr>
              <a:t>nằm đầu cao hoặc ngồi. </a:t>
            </a:r>
            <a:endParaRPr lang="en-GB" sz="2300" dirty="0">
              <a:latin typeface="Times New Roman" pitchFamily="18" charset="0"/>
              <a:cs typeface="Times New Roman" pitchFamily="18" charset="0"/>
            </a:endParaRPr>
          </a:p>
          <a:p>
            <a:pPr marL="457200" indent="-457200">
              <a:buAutoNum type="arabicPeriod"/>
            </a:pPr>
            <a:r>
              <a:rPr lang="vi-VN" sz="2300" dirty="0">
                <a:latin typeface="Times New Roman" pitchFamily="18" charset="0"/>
                <a:cs typeface="Times New Roman" pitchFamily="18" charset="0"/>
              </a:rPr>
              <a:t>Thở oxy: Tùy theo mức độ suy hô hấp và tình trạng lâm sàng, cho </a:t>
            </a:r>
            <a:r>
              <a:rPr lang="en-GB" sz="2300" dirty="0" smtClean="0">
                <a:latin typeface="Times New Roman" pitchFamily="18" charset="0"/>
                <a:cs typeface="Times New Roman" pitchFamily="18" charset="0"/>
              </a:rPr>
              <a:t>NB</a:t>
            </a:r>
            <a:r>
              <a:rPr lang="vi-VN" sz="2300" dirty="0" smtClean="0">
                <a:latin typeface="Times New Roman" pitchFamily="18" charset="0"/>
                <a:cs typeface="Times New Roman" pitchFamily="18" charset="0"/>
              </a:rPr>
              <a:t> </a:t>
            </a:r>
            <a:r>
              <a:rPr lang="vi-VN" sz="2300" dirty="0">
                <a:latin typeface="Times New Roman" pitchFamily="18" charset="0"/>
                <a:cs typeface="Times New Roman" pitchFamily="18" charset="0"/>
              </a:rPr>
              <a:t>thở oxy qua gọng kính mũi, qua mặt nạ thường, mặt nạ có túi. </a:t>
            </a:r>
            <a:endParaRPr lang="en-GB" sz="2300" dirty="0">
              <a:latin typeface="Times New Roman" pitchFamily="18" charset="0"/>
              <a:cs typeface="Times New Roman" pitchFamily="18" charset="0"/>
            </a:endParaRPr>
          </a:p>
          <a:p>
            <a:pPr marL="457200" indent="-457200">
              <a:buAutoNum type="arabicPeriod"/>
            </a:pPr>
            <a:r>
              <a:rPr lang="vi-VN" sz="2300" dirty="0">
                <a:latin typeface="Times New Roman" pitchFamily="18" charset="0"/>
                <a:cs typeface="Times New Roman" pitchFamily="18" charset="0"/>
              </a:rPr>
              <a:t>Can thiệp hỗ trợ hô hấp trong các trường hợp suy hô hấp nặng hoặc nguy kịch (bóp bóng qua mặt nạ, đặt nội khí quản, mở khí quản, thở máy không xâm nhập hoặc thở máy xâm nhập…) </a:t>
            </a:r>
            <a:endParaRPr lang="en-GB" sz="2300" dirty="0">
              <a:latin typeface="Times New Roman" pitchFamily="18" charset="0"/>
              <a:cs typeface="Times New Roman" pitchFamily="18" charset="0"/>
            </a:endParaRPr>
          </a:p>
          <a:p>
            <a:pPr marL="457200" indent="-457200">
              <a:buAutoNum type="arabicPeriod"/>
            </a:pPr>
            <a:r>
              <a:rPr lang="vi-VN" sz="2300" dirty="0">
                <a:latin typeface="Times New Roman" pitchFamily="18" charset="0"/>
                <a:cs typeface="Times New Roman" pitchFamily="18" charset="0"/>
              </a:rPr>
              <a:t>Một số biện pháp điều trị khác: dẫn lưu tư thế, hút hầu họng. </a:t>
            </a:r>
            <a:endParaRPr lang="en-GB" sz="2300" dirty="0">
              <a:latin typeface="Times New Roman" pitchFamily="18" charset="0"/>
              <a:cs typeface="Times New Roman" pitchFamily="18" charset="0"/>
            </a:endParaRPr>
          </a:p>
          <a:p>
            <a:pPr marL="457200" indent="-457200">
              <a:buAutoNum type="arabicPeriod"/>
            </a:pPr>
            <a:r>
              <a:rPr lang="vi-VN" sz="2300" dirty="0">
                <a:latin typeface="Times New Roman" pitchFamily="18" charset="0"/>
                <a:cs typeface="Times New Roman" pitchFamily="18" charset="0"/>
              </a:rPr>
              <a:t>Điều trị theo nguyên nhân: thuốc giãn phế quản, thuốc lợi tiểu, chọc dẫn lưu màng phổi…</a:t>
            </a:r>
            <a:endParaRPr lang="en-GB" sz="2300" dirty="0">
              <a:latin typeface="Times New Roman" pitchFamily="18" charset="0"/>
              <a:cs typeface="Times New Roman" pitchFamily="18" charset="0"/>
            </a:endParaRPr>
          </a:p>
          <a:p>
            <a:pPr marL="457200" indent="-457200">
              <a:buAutoNum type="arabicPeriod"/>
            </a:pPr>
            <a:endParaRPr lang="en-GB" sz="23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075392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52718"/>
            <a:ext cx="5544616" cy="900018"/>
          </a:xfrm>
        </p:spPr>
        <p:txBody>
          <a:bodyPr>
            <a:normAutofit fontScale="90000"/>
          </a:bodyPr>
          <a:lstStyle/>
          <a:p>
            <a:pPr algn="ctr"/>
            <a:r>
              <a:rPr lang="en-GB" sz="3200" b="1" dirty="0" smtClean="0">
                <a:latin typeface="Times New Roman" pitchFamily="18" charset="0"/>
                <a:cs typeface="Times New Roman" pitchFamily="18" charset="0"/>
              </a:rPr>
              <a:t>V. CHẨN ĐOÁN ĐIỀU DƯỠNG VÀ CHĂM SÓC</a:t>
            </a:r>
            <a:endParaRPr lang="en-GB"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67544" y="1268760"/>
            <a:ext cx="8064896" cy="4733603"/>
          </a:xfrm>
        </p:spPr>
        <p:txBody>
          <a:bodyPr>
            <a:normAutofit/>
          </a:bodyPr>
          <a:lstStyle/>
          <a:p>
            <a:pPr marL="457200" indent="-457200">
              <a:buAutoNum type="arabicPeriod"/>
            </a:pPr>
            <a:r>
              <a:rPr lang="en-GB" sz="2800" dirty="0" smtClean="0">
                <a:latin typeface="Times New Roman" pitchFamily="18" charset="0"/>
                <a:cs typeface="Times New Roman" pitchFamily="18" charset="0"/>
              </a:rPr>
              <a:t>CHẨN ĐOÁN ĐIỀU DƯỠNG</a:t>
            </a:r>
          </a:p>
          <a:p>
            <a:pPr marL="342900" indent="-342900">
              <a:buFontTx/>
              <a:buChar char="-"/>
            </a:pPr>
            <a:r>
              <a:rPr lang="vi-VN" sz="2400" dirty="0" smtClean="0">
                <a:latin typeface="Times New Roman" pitchFamily="18" charset="0"/>
                <a:cs typeface="Times New Roman" pitchFamily="18" charset="0"/>
              </a:rPr>
              <a:t>Tắc </a:t>
            </a:r>
            <a:r>
              <a:rPr lang="vi-VN" sz="2400" dirty="0">
                <a:latin typeface="Times New Roman" pitchFamily="18" charset="0"/>
                <a:cs typeface="Times New Roman" pitchFamily="18" charset="0"/>
              </a:rPr>
              <a:t>nghẽn đường thở </a:t>
            </a:r>
            <a:r>
              <a:rPr lang="en-GB" sz="2400" dirty="0" err="1" smtClean="0">
                <a:latin typeface="Times New Roman" pitchFamily="18" charset="0"/>
                <a:cs typeface="Times New Roman" pitchFamily="18" charset="0"/>
              </a:rPr>
              <a:t>liên</a:t>
            </a:r>
            <a:r>
              <a:rPr lang="en-GB" sz="2400" dirty="0">
                <a:latin typeface="Times New Roman" pitchFamily="18" charset="0"/>
                <a:cs typeface="Times New Roman" pitchFamily="18" charset="0"/>
              </a:rPr>
              <a:t> </a:t>
            </a:r>
            <a:r>
              <a:rPr lang="en-GB" sz="2400" dirty="0" err="1" smtClean="0">
                <a:latin typeface="Times New Roman" pitchFamily="18" charset="0"/>
                <a:cs typeface="Times New Roman" pitchFamily="18" charset="0"/>
              </a:rPr>
              <a:t>quan</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đến</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co thắt khí phế quản, tăng tiết đờm dãi</a:t>
            </a:r>
            <a:r>
              <a:rPr lang="vi-VN" sz="2400" dirty="0" smtClean="0">
                <a:latin typeface="Times New Roman" pitchFamily="18" charset="0"/>
                <a:cs typeface="Times New Roman" pitchFamily="18" charset="0"/>
              </a:rPr>
              <a:t>.</a:t>
            </a:r>
            <a:endParaRPr lang="en-GB" sz="2400" dirty="0" smtClean="0">
              <a:latin typeface="Times New Roman" pitchFamily="18" charset="0"/>
              <a:cs typeface="Times New Roman" pitchFamily="18" charset="0"/>
            </a:endParaRPr>
          </a:p>
          <a:p>
            <a:pPr marL="342900" indent="-342900">
              <a:buFontTx/>
              <a:buChar char="-"/>
            </a:pPr>
            <a:r>
              <a:rPr lang="vi-VN" sz="2400" dirty="0" smtClean="0">
                <a:latin typeface="Times New Roman" pitchFamily="18" charset="0"/>
                <a:cs typeface="Times New Roman" pitchFamily="18" charset="0"/>
              </a:rPr>
              <a:t>Trao </a:t>
            </a:r>
            <a:r>
              <a:rPr lang="vi-VN" sz="2400" dirty="0">
                <a:latin typeface="Times New Roman" pitchFamily="18" charset="0"/>
                <a:cs typeface="Times New Roman" pitchFamily="18" charset="0"/>
              </a:rPr>
              <a:t>đổi khí kém </a:t>
            </a:r>
            <a:r>
              <a:rPr lang="en-GB" sz="2400" dirty="0" err="1" smtClean="0">
                <a:latin typeface="Times New Roman" pitchFamily="18" charset="0"/>
                <a:cs typeface="Times New Roman" pitchFamily="18" charset="0"/>
              </a:rPr>
              <a:t>liên</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quan</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đến</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tổn thương phổi hoặc xẹp phế nang, tỷ lệ thông khí/tưới máu kém. </a:t>
            </a:r>
            <a:endParaRPr lang="en-GB" sz="2400" dirty="0" smtClean="0">
              <a:latin typeface="Times New Roman" pitchFamily="18" charset="0"/>
              <a:cs typeface="Times New Roman" pitchFamily="18" charset="0"/>
            </a:endParaRPr>
          </a:p>
          <a:p>
            <a:pPr marL="342900" indent="-342900">
              <a:buFontTx/>
              <a:buChar char="-"/>
            </a:pPr>
            <a:r>
              <a:rPr lang="vi-VN" sz="2400" dirty="0" smtClean="0">
                <a:latin typeface="Times New Roman" pitchFamily="18" charset="0"/>
                <a:cs typeface="Times New Roman" pitchFamily="18" charset="0"/>
              </a:rPr>
              <a:t>Động </a:t>
            </a:r>
            <a:r>
              <a:rPr lang="vi-VN" sz="2400" dirty="0">
                <a:latin typeface="Times New Roman" pitchFamily="18" charset="0"/>
                <a:cs typeface="Times New Roman" pitchFamily="18" charset="0"/>
              </a:rPr>
              <a:t>tác thở kém hiệu quả </a:t>
            </a:r>
            <a:r>
              <a:rPr lang="en-GB" sz="2400" dirty="0" err="1" smtClean="0">
                <a:latin typeface="Times New Roman" pitchFamily="18" charset="0"/>
                <a:cs typeface="Times New Roman" pitchFamily="18" charset="0"/>
              </a:rPr>
              <a:t>liên</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quan</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đến</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giảm vận động của thành ngực. </a:t>
            </a:r>
            <a:endParaRPr lang="en-GB" sz="2400" dirty="0" smtClean="0">
              <a:latin typeface="Times New Roman" pitchFamily="18" charset="0"/>
              <a:cs typeface="Times New Roman" pitchFamily="18" charset="0"/>
            </a:endParaRPr>
          </a:p>
          <a:p>
            <a:pPr marL="342900" indent="-342900">
              <a:buFontTx/>
              <a:buChar char="-"/>
            </a:pPr>
            <a:r>
              <a:rPr lang="vi-VN" sz="2400" dirty="0" smtClean="0">
                <a:latin typeface="Times New Roman" pitchFamily="18" charset="0"/>
                <a:cs typeface="Times New Roman" pitchFamily="18" charset="0"/>
              </a:rPr>
              <a:t>Rối </a:t>
            </a:r>
            <a:r>
              <a:rPr lang="vi-VN" sz="2400" dirty="0">
                <a:latin typeface="Times New Roman" pitchFamily="18" charset="0"/>
                <a:cs typeface="Times New Roman" pitchFamily="18" charset="0"/>
              </a:rPr>
              <a:t>loạn </a:t>
            </a:r>
            <a:r>
              <a:rPr lang="en-GB" sz="2400" dirty="0">
                <a:latin typeface="Times New Roman" pitchFamily="18" charset="0"/>
                <a:cs typeface="Times New Roman" pitchFamily="18" charset="0"/>
              </a:rPr>
              <a:t>ý</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thức </a:t>
            </a:r>
            <a:r>
              <a:rPr lang="en-GB" sz="2400" dirty="0" err="1" smtClean="0">
                <a:latin typeface="Times New Roman" pitchFamily="18" charset="0"/>
                <a:cs typeface="Times New Roman" pitchFamily="18" charset="0"/>
              </a:rPr>
              <a:t>liên</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quan</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đến</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giảm oxy máu </a:t>
            </a:r>
            <a:endParaRPr lang="en-GB" sz="2400" dirty="0" smtClean="0">
              <a:latin typeface="Times New Roman" pitchFamily="18" charset="0"/>
              <a:cs typeface="Times New Roman" pitchFamily="18" charset="0"/>
            </a:endParaRPr>
          </a:p>
          <a:p>
            <a:pPr marL="342900" indent="-342900">
              <a:buFontTx/>
              <a:buChar char="-"/>
            </a:pPr>
            <a:r>
              <a:rPr lang="vi-VN" sz="2400" dirty="0" smtClean="0">
                <a:latin typeface="Times New Roman" pitchFamily="18" charset="0"/>
                <a:cs typeface="Times New Roman" pitchFamily="18" charset="0"/>
              </a:rPr>
              <a:t>Lo </a:t>
            </a:r>
            <a:r>
              <a:rPr lang="vi-VN" sz="2400" dirty="0">
                <a:latin typeface="Times New Roman" pitchFamily="18" charset="0"/>
                <a:cs typeface="Times New Roman" pitchFamily="18" charset="0"/>
              </a:rPr>
              <a:t>lắng, mệt mỏi, sợ hãi </a:t>
            </a:r>
            <a:r>
              <a:rPr lang="en-GB" sz="2400" dirty="0" err="1" smtClean="0">
                <a:latin typeface="Times New Roman" pitchFamily="18" charset="0"/>
                <a:cs typeface="Times New Roman" pitchFamily="18" charset="0"/>
              </a:rPr>
              <a:t>liên</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quan</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đến</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thiếu oxy, thiếu hiểu biết về bệnh tật.</a:t>
            </a:r>
            <a:endParaRPr lang="en-GB"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226249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406</TotalTime>
  <Words>1096</Words>
  <Application>Microsoft Office PowerPoint</Application>
  <PresentationFormat>On-screen Show (4:3)</PresentationFormat>
  <Paragraphs>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Essential</vt:lpstr>
      <vt:lpstr>Chăm sóc người bệnh suy hô hấp cấp  môn học: Cấp cứu hồi sức </vt:lpstr>
      <vt:lpstr>Nội dung</vt:lpstr>
      <vt:lpstr>i. Định nghĩa</vt:lpstr>
      <vt:lpstr>II. Nguyên nhân và cơ chế bệnh sinh</vt:lpstr>
      <vt:lpstr>PowerPoint Presentation</vt:lpstr>
      <vt:lpstr>iiI. TRIỆU CHỨNG lâm sàng và phân loại</vt:lpstr>
      <vt:lpstr>PowerPoint Presentation</vt:lpstr>
      <vt:lpstr>iv.  xử trí</vt:lpstr>
      <vt:lpstr>V. CHẨN ĐOÁN ĐIỀU DƯỠNG VÀ CHĂM SÓC</vt:lpstr>
      <vt:lpstr>PowerPoint Presentation</vt:lpstr>
      <vt:lpstr>PowerPoint Presentation</vt:lpstr>
      <vt:lpstr>PowerPoint Presentation</vt:lpstr>
      <vt:lpstr>PowerPoint Presentation</vt:lpstr>
      <vt:lpstr>TÀI LIỆU THAM KHẢO</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30</cp:revision>
  <dcterms:created xsi:type="dcterms:W3CDTF">2017-05-30T09:32:28Z</dcterms:created>
  <dcterms:modified xsi:type="dcterms:W3CDTF">2017-05-31T11:29:11Z</dcterms:modified>
</cp:coreProperties>
</file>