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1" r:id="rId6"/>
    <p:sldId id="262" r:id="rId7"/>
    <p:sldId id="275" r:id="rId8"/>
    <p:sldId id="263" r:id="rId9"/>
    <p:sldId id="264" r:id="rId10"/>
    <p:sldId id="260" r:id="rId11"/>
    <p:sldId id="267" r:id="rId12"/>
    <p:sldId id="268" r:id="rId13"/>
    <p:sldId id="270" r:id="rId14"/>
    <p:sldId id="271" r:id="rId15"/>
    <p:sldId id="276" r:id="rId16"/>
    <p:sldId id="277" r:id="rId17"/>
    <p:sldId id="274"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AF7843-BA0D-44BC-98E8-6EFA6730AE3F}" type="datetimeFigureOut">
              <a:rPr lang="en-US" smtClean="0"/>
              <a:t>3/6/2017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1C4F8B-11C1-4766-B3E8-F8BADE47CC62}" type="slidenum">
              <a:rPr lang="en-US" smtClean="0"/>
              <a:t>‹#›</a:t>
            </a:fld>
            <a:endParaRPr lang="en-US"/>
          </a:p>
        </p:txBody>
      </p:sp>
    </p:spTree>
    <p:extLst>
      <p:ext uri="{BB962C8B-B14F-4D97-AF65-F5344CB8AC3E}">
        <p14:creationId xmlns:p14="http://schemas.microsoft.com/office/powerpoint/2010/main" val="1587281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1C4F8B-11C1-4766-B3E8-F8BADE47CC62}" type="slidenum">
              <a:rPr lang="en-US" smtClean="0"/>
              <a:t>3</a:t>
            </a:fld>
            <a:endParaRPr lang="en-US"/>
          </a:p>
        </p:txBody>
      </p:sp>
    </p:spTree>
    <p:extLst>
      <p:ext uri="{BB962C8B-B14F-4D97-AF65-F5344CB8AC3E}">
        <p14:creationId xmlns:p14="http://schemas.microsoft.com/office/powerpoint/2010/main" val="3562111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40905A-344B-47B8-A272-EED89E1D1876}"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76498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0905A-344B-47B8-A272-EED89E1D1876}"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972701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0905A-344B-47B8-A272-EED89E1D1876}"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199886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40905A-344B-47B8-A272-EED89E1D1876}"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2856871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40905A-344B-47B8-A272-EED89E1D1876}" type="datetimeFigureOut">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4183473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40905A-344B-47B8-A272-EED89E1D1876}"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423530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40905A-344B-47B8-A272-EED89E1D1876}" type="datetimeFigureOut">
              <a:rPr lang="en-US" smtClean="0"/>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2398656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40905A-344B-47B8-A272-EED89E1D1876}" type="datetimeFigureOut">
              <a:rPr lang="en-US" smtClean="0"/>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506365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40905A-344B-47B8-A272-EED89E1D1876}" type="datetimeFigureOut">
              <a:rPr lang="en-US" smtClean="0"/>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2290060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0905A-344B-47B8-A272-EED89E1D1876}"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3691610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40905A-344B-47B8-A272-EED89E1D1876}" type="datetimeFigureOut">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DE68D-1B50-4CA0-AF67-238A0015F644}" type="slidenum">
              <a:rPr lang="en-US" smtClean="0"/>
              <a:t>‹#›</a:t>
            </a:fld>
            <a:endParaRPr lang="en-US"/>
          </a:p>
        </p:txBody>
      </p:sp>
    </p:spTree>
    <p:extLst>
      <p:ext uri="{BB962C8B-B14F-4D97-AF65-F5344CB8AC3E}">
        <p14:creationId xmlns:p14="http://schemas.microsoft.com/office/powerpoint/2010/main" val="85073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0905A-344B-47B8-A272-EED89E1D1876}" type="datetimeFigureOut">
              <a:rPr lang="en-US" smtClean="0"/>
              <a:t>3/6/2017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DE68D-1B50-4CA0-AF67-238A0015F644}" type="slidenum">
              <a:rPr lang="en-US" smtClean="0"/>
              <a:t>‹#›</a:t>
            </a:fld>
            <a:endParaRPr lang="en-US"/>
          </a:p>
        </p:txBody>
      </p:sp>
    </p:spTree>
    <p:extLst>
      <p:ext uri="{BB962C8B-B14F-4D97-AF65-F5344CB8AC3E}">
        <p14:creationId xmlns:p14="http://schemas.microsoft.com/office/powerpoint/2010/main" val="47278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image" Target="../media/image10.jpg"/><Relationship Id="rId7" Type="http://schemas.openxmlformats.org/officeDocument/2006/relationships/image" Target="../media/image14.jp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g"/></Relationships>
</file>

<file path=ppt/slides/_rels/slide18.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400"/>
            <a:ext cx="7543800" cy="1295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 Box 7"/>
          <p:cNvSpPr txBox="1">
            <a:spLocks noChangeArrowheads="1"/>
          </p:cNvSpPr>
          <p:nvPr/>
        </p:nvSpPr>
        <p:spPr bwMode="auto">
          <a:xfrm>
            <a:off x="187036" y="3581400"/>
            <a:ext cx="7010400" cy="2014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Font typeface="Arial" charset="0"/>
              <a:buChar char="•"/>
            </a:pPr>
            <a:r>
              <a:rPr lang="en-US" b="1" dirty="0">
                <a:solidFill>
                  <a:schemeClr val="tx1"/>
                </a:solidFill>
                <a:latin typeface="Times New Roman" pitchFamily="16" charset="0"/>
                <a:cs typeface="Times New Roman" pitchFamily="16" charset="0"/>
              </a:rPr>
              <a:t> </a:t>
            </a:r>
            <a:r>
              <a:rPr lang="en-US" b="1" i="1" u="sng" dirty="0" err="1">
                <a:solidFill>
                  <a:schemeClr val="tx1"/>
                </a:solidFill>
                <a:latin typeface="Times New Roman" pitchFamily="16" charset="0"/>
                <a:cs typeface="Times New Roman" pitchFamily="16" charset="0"/>
              </a:rPr>
              <a:t>Nhóm</a:t>
            </a:r>
            <a:r>
              <a:rPr lang="en-US" b="1" i="1" u="sng" dirty="0">
                <a:solidFill>
                  <a:schemeClr val="tx1"/>
                </a:solidFill>
                <a:latin typeface="Times New Roman" pitchFamily="16" charset="0"/>
                <a:cs typeface="Times New Roman" pitchFamily="16" charset="0"/>
              </a:rPr>
              <a:t>:</a:t>
            </a:r>
            <a:r>
              <a:rPr lang="en-US" b="1" dirty="0">
                <a:solidFill>
                  <a:schemeClr val="tx1"/>
                </a:solidFill>
                <a:latin typeface="Times New Roman" pitchFamily="16" charset="0"/>
                <a:cs typeface="Times New Roman" pitchFamily="16" charset="0"/>
              </a:rPr>
              <a:t> 5.</a:t>
            </a:r>
          </a:p>
          <a:p>
            <a:pPr>
              <a:buClrTx/>
              <a:buFontTx/>
              <a:buNone/>
            </a:pPr>
            <a:endParaRPr lang="en-US" b="1" dirty="0">
              <a:solidFill>
                <a:schemeClr val="tx1"/>
              </a:solidFill>
              <a:latin typeface="Times New Roman" pitchFamily="16" charset="0"/>
              <a:cs typeface="Times New Roman" pitchFamily="16" charset="0"/>
            </a:endParaRPr>
          </a:p>
          <a:p>
            <a:pPr>
              <a:buFont typeface="Arial" charset="0"/>
              <a:buChar char="•"/>
            </a:pPr>
            <a:r>
              <a:rPr lang="en-US" b="1" i="1" u="sng" dirty="0">
                <a:solidFill>
                  <a:schemeClr val="tx1"/>
                </a:solidFill>
                <a:latin typeface="Times New Roman" pitchFamily="16" charset="0"/>
                <a:cs typeface="Times New Roman" pitchFamily="16" charset="0"/>
              </a:rPr>
              <a:t> </a:t>
            </a:r>
            <a:r>
              <a:rPr lang="en-US" b="1" i="1" u="sng" dirty="0" err="1">
                <a:solidFill>
                  <a:schemeClr val="tx1"/>
                </a:solidFill>
                <a:latin typeface="Times New Roman" pitchFamily="16" charset="0"/>
                <a:cs typeface="Times New Roman" pitchFamily="16" charset="0"/>
              </a:rPr>
              <a:t>Sinh</a:t>
            </a:r>
            <a:r>
              <a:rPr lang="en-US" b="1" i="1" u="sng" dirty="0">
                <a:solidFill>
                  <a:schemeClr val="tx1"/>
                </a:solidFill>
                <a:latin typeface="Times New Roman" pitchFamily="16" charset="0"/>
                <a:cs typeface="Times New Roman" pitchFamily="16" charset="0"/>
              </a:rPr>
              <a:t> </a:t>
            </a:r>
            <a:r>
              <a:rPr lang="en-US" b="1" i="1" u="sng" dirty="0" err="1">
                <a:solidFill>
                  <a:schemeClr val="tx1"/>
                </a:solidFill>
                <a:latin typeface="Times New Roman" pitchFamily="16" charset="0"/>
                <a:cs typeface="Times New Roman" pitchFamily="16" charset="0"/>
              </a:rPr>
              <a:t>viên</a:t>
            </a:r>
            <a:r>
              <a:rPr lang="en-US" b="1" i="1" u="sng" dirty="0">
                <a:solidFill>
                  <a:schemeClr val="tx1"/>
                </a:solidFill>
                <a:latin typeface="Times New Roman" pitchFamily="16" charset="0"/>
                <a:cs typeface="Times New Roman" pitchFamily="16" charset="0"/>
              </a:rPr>
              <a:t> </a:t>
            </a:r>
            <a:r>
              <a:rPr lang="en-US" b="1" i="1" u="sng" dirty="0" err="1">
                <a:solidFill>
                  <a:schemeClr val="tx1"/>
                </a:solidFill>
                <a:latin typeface="Times New Roman" pitchFamily="16" charset="0"/>
                <a:cs typeface="Times New Roman" pitchFamily="16" charset="0"/>
              </a:rPr>
              <a:t>thực</a:t>
            </a:r>
            <a:r>
              <a:rPr lang="en-US" b="1" i="1" u="sng" dirty="0">
                <a:solidFill>
                  <a:schemeClr val="tx1"/>
                </a:solidFill>
                <a:latin typeface="Times New Roman" pitchFamily="16" charset="0"/>
                <a:cs typeface="Times New Roman" pitchFamily="16" charset="0"/>
              </a:rPr>
              <a:t> </a:t>
            </a:r>
            <a:r>
              <a:rPr lang="en-US" b="1" i="1" u="sng" dirty="0" err="1">
                <a:solidFill>
                  <a:schemeClr val="tx1"/>
                </a:solidFill>
                <a:latin typeface="Times New Roman" pitchFamily="16" charset="0"/>
                <a:cs typeface="Times New Roman" pitchFamily="16" charset="0"/>
              </a:rPr>
              <a:t>hiện</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Lê</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Đức</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Anh</a:t>
            </a:r>
            <a:endParaRPr lang="en-US" b="1" dirty="0">
              <a:solidFill>
                <a:schemeClr val="tx1"/>
              </a:solidFill>
              <a:latin typeface="Times New Roman" pitchFamily="16" charset="0"/>
              <a:cs typeface="Times New Roman" pitchFamily="16" charset="0"/>
            </a:endParaRPr>
          </a:p>
          <a:p>
            <a:pPr>
              <a:buClrTx/>
              <a:buFontTx/>
              <a:buNone/>
            </a:pPr>
            <a:r>
              <a:rPr lang="en-US" b="1" dirty="0">
                <a:solidFill>
                  <a:schemeClr val="tx1"/>
                </a:solidFill>
                <a:latin typeface="Times New Roman" pitchFamily="16" charset="0"/>
                <a:cs typeface="Times New Roman" pitchFamily="16" charset="0"/>
              </a:rPr>
              <a:t>		          		  </a:t>
            </a:r>
            <a:r>
              <a:rPr lang="en-US" b="1" dirty="0" smtClean="0">
                <a:solidFill>
                  <a:schemeClr val="tx1"/>
                </a:solidFill>
                <a:latin typeface="Times New Roman" pitchFamily="16" charset="0"/>
                <a:cs typeface="Times New Roman" pitchFamily="16" charset="0"/>
              </a:rPr>
              <a:t>         </a:t>
            </a:r>
            <a:r>
              <a:rPr lang="en-US" b="1" dirty="0" err="1" smtClean="0">
                <a:solidFill>
                  <a:schemeClr val="tx1"/>
                </a:solidFill>
                <a:latin typeface="Times New Roman" pitchFamily="16" charset="0"/>
                <a:cs typeface="Times New Roman" pitchFamily="16" charset="0"/>
              </a:rPr>
              <a:t>Lê</a:t>
            </a:r>
            <a:r>
              <a:rPr lang="en-US" b="1" dirty="0" smtClean="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Tôn</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Viện</a:t>
            </a:r>
            <a:endParaRPr lang="en-US" b="1" dirty="0">
              <a:solidFill>
                <a:schemeClr val="tx1"/>
              </a:solidFill>
              <a:latin typeface="Times New Roman" pitchFamily="16" charset="0"/>
              <a:cs typeface="Times New Roman" pitchFamily="16" charset="0"/>
            </a:endParaRPr>
          </a:p>
          <a:p>
            <a:pPr>
              <a:buClrTx/>
              <a:buFontTx/>
              <a:buNone/>
            </a:pPr>
            <a:r>
              <a:rPr lang="en-US" b="1" dirty="0">
                <a:solidFill>
                  <a:schemeClr val="tx1"/>
                </a:solidFill>
                <a:latin typeface="Times New Roman" pitchFamily="16" charset="0"/>
                <a:cs typeface="Times New Roman" pitchFamily="16" charset="0"/>
              </a:rPr>
              <a:t>		          		 </a:t>
            </a:r>
            <a:r>
              <a:rPr lang="en-US" b="1" dirty="0" smtClean="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Võ</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Đình</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Thi</a:t>
            </a:r>
            <a:endParaRPr lang="en-US" b="1" dirty="0">
              <a:solidFill>
                <a:schemeClr val="tx1"/>
              </a:solidFill>
              <a:latin typeface="Times New Roman" pitchFamily="16" charset="0"/>
              <a:cs typeface="Times New Roman" pitchFamily="16" charset="0"/>
            </a:endParaRPr>
          </a:p>
          <a:p>
            <a:pPr>
              <a:buClrTx/>
              <a:buFontTx/>
              <a:buNone/>
            </a:pPr>
            <a:r>
              <a:rPr lang="en-US" b="1" dirty="0">
                <a:solidFill>
                  <a:schemeClr val="tx1"/>
                </a:solidFill>
                <a:latin typeface="Times New Roman" pitchFamily="16" charset="0"/>
                <a:cs typeface="Times New Roman" pitchFamily="16" charset="0"/>
              </a:rPr>
              <a:t>		          		 </a:t>
            </a:r>
            <a:r>
              <a:rPr lang="en-US" b="1" dirty="0" smtClean="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Trần</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Văn</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Thái</a:t>
            </a:r>
            <a:endParaRPr lang="en-US" b="1" dirty="0">
              <a:solidFill>
                <a:schemeClr val="tx1"/>
              </a:solidFill>
              <a:latin typeface="Times New Roman" pitchFamily="16" charset="0"/>
              <a:cs typeface="Times New Roman" pitchFamily="16" charset="0"/>
            </a:endParaRPr>
          </a:p>
          <a:p>
            <a:pPr>
              <a:buClrTx/>
              <a:buFontTx/>
              <a:buNone/>
            </a:pPr>
            <a:r>
              <a:rPr lang="en-US" b="1" dirty="0">
                <a:solidFill>
                  <a:schemeClr val="tx1"/>
                </a:solidFill>
                <a:latin typeface="Times New Roman" pitchFamily="16" charset="0"/>
                <a:cs typeface="Times New Roman" pitchFamily="16" charset="0"/>
              </a:rPr>
              <a:t>		          		</a:t>
            </a:r>
            <a:r>
              <a:rPr lang="en-US" b="1" dirty="0" smtClean="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Nguyễn</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Lê</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Hữu</a:t>
            </a:r>
            <a:r>
              <a:rPr lang="en-US" b="1" dirty="0">
                <a:solidFill>
                  <a:schemeClr val="tx1"/>
                </a:solidFill>
                <a:latin typeface="Times New Roman" pitchFamily="16" charset="0"/>
                <a:cs typeface="Times New Roman" pitchFamily="16" charset="0"/>
              </a:rPr>
              <a:t> </a:t>
            </a:r>
            <a:r>
              <a:rPr lang="en-US" b="1" dirty="0" err="1">
                <a:solidFill>
                  <a:schemeClr val="tx1"/>
                </a:solidFill>
                <a:latin typeface="Times New Roman" pitchFamily="16" charset="0"/>
                <a:cs typeface="Times New Roman" pitchFamily="16" charset="0"/>
              </a:rPr>
              <a:t>Phúc</a:t>
            </a:r>
            <a:r>
              <a:rPr lang="en-US" b="1" dirty="0">
                <a:solidFill>
                  <a:schemeClr val="tx1"/>
                </a:solidFill>
                <a:latin typeface="Times New Roman" pitchFamily="16" charset="0"/>
                <a:cs typeface="Times New Roman" pitchFamily="16" charset="0"/>
              </a:rPr>
              <a:t>.</a:t>
            </a:r>
            <a:r>
              <a:rPr lang="en-US" dirty="0">
                <a:latin typeface="Times New Roman" pitchFamily="16" charset="0"/>
                <a:cs typeface="Times New Roman" pitchFamily="16" charset="0"/>
              </a:rPr>
              <a:t>	   </a:t>
            </a:r>
          </a:p>
        </p:txBody>
      </p:sp>
      <p:sp>
        <p:nvSpPr>
          <p:cNvPr id="9" name="Text Box 6"/>
          <p:cNvSpPr txBox="1">
            <a:spLocks noChangeArrowheads="1"/>
          </p:cNvSpPr>
          <p:nvPr/>
        </p:nvSpPr>
        <p:spPr bwMode="auto">
          <a:xfrm>
            <a:off x="152400" y="3070225"/>
            <a:ext cx="601980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charset="0"/>
                <a:cs typeface="Arial" charset="0"/>
              </a:defRPr>
            </a:lvl9pPr>
          </a:lstStyle>
          <a:p>
            <a:pPr>
              <a:buFont typeface="Arial" charset="0"/>
              <a:buChar char="•"/>
            </a:pPr>
            <a:r>
              <a:rPr lang="en-US" b="1" dirty="0">
                <a:latin typeface="Times New Roman" pitchFamily="16" charset="0"/>
                <a:cs typeface="Times New Roman" pitchFamily="16" charset="0"/>
              </a:rPr>
              <a:t> </a:t>
            </a:r>
            <a:r>
              <a:rPr lang="en-US" b="1" i="1" u="sng" dirty="0" err="1">
                <a:latin typeface="Times New Roman" pitchFamily="16" charset="0"/>
                <a:cs typeface="Times New Roman" pitchFamily="16" charset="0"/>
              </a:rPr>
              <a:t>Giảng</a:t>
            </a:r>
            <a:r>
              <a:rPr lang="en-US" b="1" i="1" u="sng" dirty="0">
                <a:latin typeface="Times New Roman" pitchFamily="16" charset="0"/>
                <a:cs typeface="Times New Roman" pitchFamily="16" charset="0"/>
              </a:rPr>
              <a:t> </a:t>
            </a:r>
            <a:r>
              <a:rPr lang="en-US" b="1" i="1" u="sng" dirty="0" err="1">
                <a:latin typeface="Times New Roman" pitchFamily="16" charset="0"/>
                <a:cs typeface="Times New Roman" pitchFamily="16" charset="0"/>
              </a:rPr>
              <a:t>viên</a:t>
            </a:r>
            <a:r>
              <a:rPr lang="en-US" b="1" i="1" u="sng" dirty="0">
                <a:latin typeface="Times New Roman" pitchFamily="16" charset="0"/>
                <a:cs typeface="Times New Roman" pitchFamily="16" charset="0"/>
              </a:rPr>
              <a:t> </a:t>
            </a:r>
            <a:r>
              <a:rPr lang="en-US" b="1" i="1" u="sng" dirty="0" err="1">
                <a:latin typeface="Times New Roman" pitchFamily="16" charset="0"/>
                <a:cs typeface="Times New Roman" pitchFamily="16" charset="0"/>
              </a:rPr>
              <a:t>hướng</a:t>
            </a:r>
            <a:r>
              <a:rPr lang="en-US" b="1" i="1" u="sng" dirty="0">
                <a:latin typeface="Times New Roman" pitchFamily="16" charset="0"/>
                <a:cs typeface="Times New Roman" pitchFamily="16" charset="0"/>
              </a:rPr>
              <a:t> </a:t>
            </a:r>
            <a:r>
              <a:rPr lang="en-US" b="1" i="1" u="sng" dirty="0" err="1">
                <a:latin typeface="Times New Roman" pitchFamily="16" charset="0"/>
                <a:cs typeface="Times New Roman" pitchFamily="16" charset="0"/>
              </a:rPr>
              <a:t>dẫn</a:t>
            </a:r>
            <a:r>
              <a:rPr lang="en-US" b="1" dirty="0">
                <a:latin typeface="Times New Roman" pitchFamily="16" charset="0"/>
                <a:cs typeface="Times New Roman" pitchFamily="16" charset="0"/>
              </a:rPr>
              <a:t>: </a:t>
            </a:r>
            <a:r>
              <a:rPr lang="en-US" b="1" dirty="0" err="1">
                <a:latin typeface="Times New Roman" pitchFamily="16" charset="0"/>
                <a:cs typeface="Times New Roman" pitchFamily="16" charset="0"/>
              </a:rPr>
              <a:t>Ths</a:t>
            </a:r>
            <a:r>
              <a:rPr lang="en-US" b="1" dirty="0">
                <a:latin typeface="Times New Roman" pitchFamily="16" charset="0"/>
                <a:cs typeface="Times New Roman" pitchFamily="16" charset="0"/>
              </a:rPr>
              <a:t>. </a:t>
            </a:r>
            <a:r>
              <a:rPr lang="en-US" b="1" dirty="0" err="1">
                <a:latin typeface="Times New Roman" pitchFamily="16" charset="0"/>
                <a:cs typeface="Times New Roman" pitchFamily="16" charset="0"/>
              </a:rPr>
              <a:t>Bs</a:t>
            </a:r>
            <a:r>
              <a:rPr lang="en-US" b="1" dirty="0">
                <a:latin typeface="Times New Roman" pitchFamily="16" charset="0"/>
                <a:cs typeface="Times New Roman" pitchFamily="16" charset="0"/>
              </a:rPr>
              <a:t>. NGUYỄN PHÚC HỌC. </a:t>
            </a:r>
          </a:p>
        </p:txBody>
      </p:sp>
      <p:sp>
        <p:nvSpPr>
          <p:cNvPr id="3" name="TextBox 2"/>
          <p:cNvSpPr txBox="1"/>
          <p:nvPr/>
        </p:nvSpPr>
        <p:spPr>
          <a:xfrm>
            <a:off x="0" y="1676400"/>
            <a:ext cx="9144000" cy="830997"/>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vi-VN" sz="4800" b="1" dirty="0">
                <a:solidFill>
                  <a:srgbClr val="002060"/>
                </a:solidFill>
                <a:latin typeface="+mj-lt"/>
              </a:rPr>
              <a:t>BỆNH LÝ VỎ THƯỢNG THẬN</a:t>
            </a:r>
            <a:endParaRPr lang="en-US" sz="4800" b="1" dirty="0">
              <a:solidFill>
                <a:srgbClr val="002060"/>
              </a:solidFill>
              <a:latin typeface="+mj-l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399" y="3581400"/>
            <a:ext cx="3988209" cy="3276599"/>
          </a:xfrm>
          <a:prstGeom prst="rect">
            <a:avLst/>
          </a:prstGeom>
        </p:spPr>
      </p:pic>
    </p:spTree>
    <p:extLst>
      <p:ext uri="{BB962C8B-B14F-4D97-AF65-F5344CB8AC3E}">
        <p14:creationId xmlns:p14="http://schemas.microsoft.com/office/powerpoint/2010/main" val="1387537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0"/>
            <a:ext cx="7059612" cy="914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Oval 9"/>
          <p:cNvSpPr>
            <a:spLocks noChangeArrowheads="1"/>
          </p:cNvSpPr>
          <p:nvPr/>
        </p:nvSpPr>
        <p:spPr bwMode="auto">
          <a:xfrm>
            <a:off x="-17206" y="1032842"/>
            <a:ext cx="3505200" cy="857539"/>
          </a:xfrm>
          <a:prstGeom prst="ellipse">
            <a:avLst/>
          </a:prstGeom>
          <a:solidFill>
            <a:srgbClr val="595D63"/>
          </a:solidFill>
          <a:ln w="25560" cap="sq">
            <a:solidFill>
              <a:srgbClr val="BB612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vi-VN" sz="2000" b="1" dirty="0">
                <a:solidFill>
                  <a:srgbClr val="FFFF00"/>
                </a:solidFill>
                <a:latin typeface="Times New Roman" pitchFamily="18" charset="0"/>
                <a:cs typeface="Times New Roman" pitchFamily="18" charset="0"/>
              </a:rPr>
              <a:t>khối u tuyến thượng thận</a:t>
            </a:r>
            <a:endParaRPr lang="en-US" sz="2000" b="1" dirty="0">
              <a:solidFill>
                <a:srgbClr val="FFFF00"/>
              </a:solidFill>
              <a:latin typeface="Times New Roman" pitchFamily="18" charset="0"/>
              <a:cs typeface="Times New Roman" pitchFamily="18" charset="0"/>
            </a:endParaRPr>
          </a:p>
        </p:txBody>
      </p:sp>
      <p:sp>
        <p:nvSpPr>
          <p:cNvPr id="10" name="Oval 9"/>
          <p:cNvSpPr>
            <a:spLocks noChangeArrowheads="1"/>
          </p:cNvSpPr>
          <p:nvPr/>
        </p:nvSpPr>
        <p:spPr bwMode="auto">
          <a:xfrm>
            <a:off x="3619797" y="1032842"/>
            <a:ext cx="3327003" cy="1001104"/>
          </a:xfrm>
          <a:prstGeom prst="ellipse">
            <a:avLst/>
          </a:prstGeom>
          <a:solidFill>
            <a:srgbClr val="595D63"/>
          </a:solidFill>
          <a:ln w="25560" cap="sq">
            <a:solidFill>
              <a:srgbClr val="BB612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vi-VN" sz="2000" b="1" dirty="0">
                <a:solidFill>
                  <a:srgbClr val="FFFF00"/>
                </a:solidFill>
                <a:latin typeface="Times New Roman" pitchFamily="18" charset="0"/>
                <a:cs typeface="Times New Roman" pitchFamily="18" charset="0"/>
              </a:rPr>
              <a:t>hai tuyến thượng </a:t>
            </a:r>
            <a:r>
              <a:rPr lang="vi-VN" sz="2000" b="1" dirty="0" smtClean="0">
                <a:solidFill>
                  <a:srgbClr val="FFFF00"/>
                </a:solidFill>
                <a:latin typeface="Times New Roman" pitchFamily="18" charset="0"/>
                <a:cs typeface="Times New Roman" pitchFamily="18" charset="0"/>
              </a:rPr>
              <a:t>thận</a:t>
            </a:r>
            <a:endParaRPr lang="en-US" sz="2000" b="1" dirty="0" smtClean="0">
              <a:solidFill>
                <a:srgbClr val="FFFF00"/>
              </a:solidFill>
              <a:latin typeface="Times New Roman" pitchFamily="18" charset="0"/>
              <a:cs typeface="Times New Roman" pitchFamily="18" charset="0"/>
            </a:endParaRPr>
          </a:p>
          <a:p>
            <a:pPr algn="ctr"/>
            <a:r>
              <a:rPr lang="vi-VN" sz="2000" b="1" dirty="0">
                <a:solidFill>
                  <a:srgbClr val="FFFF00"/>
                </a:solidFill>
                <a:latin typeface="Times New Roman" pitchFamily="18" charset="0"/>
                <a:cs typeface="Times New Roman" pitchFamily="18" charset="0"/>
              </a:rPr>
              <a:t>hoạt động quá mức</a:t>
            </a:r>
            <a:endParaRPr lang="en-US" sz="2000" b="1" dirty="0">
              <a:solidFill>
                <a:srgbClr val="FFFF00"/>
              </a:solidFill>
              <a:latin typeface="Times New Roman" pitchFamily="18" charset="0"/>
              <a:cs typeface="Times New Roman" pitchFamily="18" charset="0"/>
            </a:endParaRPr>
          </a:p>
        </p:txBody>
      </p:sp>
      <p:sp>
        <p:nvSpPr>
          <p:cNvPr id="11" name="Rounded Rectangle 10"/>
          <p:cNvSpPr/>
          <p:nvPr/>
        </p:nvSpPr>
        <p:spPr>
          <a:xfrm>
            <a:off x="0" y="2255340"/>
            <a:ext cx="1354394" cy="17231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latin typeface="Times New Roman" pitchFamily="18" charset="0"/>
                <a:cs typeface="Times New Roman" pitchFamily="18" charset="0"/>
              </a:rPr>
              <a:t>Phẫu</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thuật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cắt</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bỏ</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tuyến</a:t>
            </a:r>
            <a:r>
              <a:rPr lang="en-US" dirty="0">
                <a:solidFill>
                  <a:schemeClr val="tx1"/>
                </a:solidFill>
                <a:latin typeface="Times New Roman" pitchFamily="18" charset="0"/>
                <a:cs typeface="Times New Roman" pitchFamily="18" charset="0"/>
              </a:rPr>
              <a:t>. </a:t>
            </a:r>
          </a:p>
        </p:txBody>
      </p:sp>
      <p:sp>
        <p:nvSpPr>
          <p:cNvPr id="12" name="Rounded Rectangle 11"/>
          <p:cNvSpPr/>
          <p:nvPr/>
        </p:nvSpPr>
        <p:spPr>
          <a:xfrm>
            <a:off x="1609486" y="2344818"/>
            <a:ext cx="2276714" cy="17231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tx1"/>
                </a:solidFill>
                <a:latin typeface="Times New Roman" pitchFamily="18" charset="0"/>
                <a:cs typeface="Times New Roman" pitchFamily="18" charset="0"/>
              </a:rPr>
              <a:t>Chặn aldosterone bằng thuốc chặn aldosterone (thuốc đối kháng thụ thể mineralocorticoid) và thay đổi lối sống </a:t>
            </a:r>
            <a:endParaRPr lang="en-US" dirty="0">
              <a:solidFill>
                <a:schemeClr val="tx1"/>
              </a:solidFill>
              <a:latin typeface="Times New Roman" pitchFamily="18" charset="0"/>
              <a:cs typeface="Times New Roman" pitchFamily="18" charset="0"/>
            </a:endParaRPr>
          </a:p>
        </p:txBody>
      </p:sp>
      <p:sp>
        <p:nvSpPr>
          <p:cNvPr id="13" name="Rounded Rectangle 12"/>
          <p:cNvSpPr/>
          <p:nvPr/>
        </p:nvSpPr>
        <p:spPr>
          <a:xfrm>
            <a:off x="4163961" y="2344818"/>
            <a:ext cx="2057400" cy="17231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dirty="0">
                <a:solidFill>
                  <a:schemeClr val="tx1"/>
                </a:solidFill>
                <a:latin typeface="Times New Roman" pitchFamily="18" charset="0"/>
                <a:cs typeface="Times New Roman" pitchFamily="18" charset="0"/>
              </a:rPr>
              <a:t>Sự </a:t>
            </a:r>
            <a:r>
              <a:rPr lang="vi-VN" dirty="0" smtClean="0">
                <a:solidFill>
                  <a:schemeClr val="tx1"/>
                </a:solidFill>
                <a:latin typeface="Times New Roman" pitchFamily="18" charset="0"/>
                <a:cs typeface="Times New Roman" pitchFamily="18" charset="0"/>
              </a:rPr>
              <a:t>kết </a:t>
            </a:r>
            <a:r>
              <a:rPr lang="vi-VN" dirty="0">
                <a:solidFill>
                  <a:schemeClr val="tx1"/>
                </a:solidFill>
                <a:latin typeface="Times New Roman" pitchFamily="18" charset="0"/>
                <a:cs typeface="Times New Roman" pitchFamily="18" charset="0"/>
              </a:rPr>
              <a:t>hợp thuốc và thay đổi lối sống có thể chữa trị hiệu quả cường aldosterone</a:t>
            </a:r>
            <a:endParaRPr lang="en-US" b="1" dirty="0">
              <a:solidFill>
                <a:schemeClr val="tx1"/>
              </a:solidFill>
              <a:latin typeface="Times New Roman" pitchFamily="18" charset="0"/>
              <a:cs typeface="Times New Roman" pitchFamily="18" charset="0"/>
            </a:endParaRPr>
          </a:p>
        </p:txBody>
      </p:sp>
      <p:cxnSp>
        <p:nvCxnSpPr>
          <p:cNvPr id="14" name="AutoShape 22"/>
          <p:cNvCxnSpPr>
            <a:cxnSpLocks noChangeShapeType="1"/>
            <a:stCxn id="9" idx="4"/>
            <a:endCxn id="11" idx="0"/>
          </p:cNvCxnSpPr>
          <p:nvPr/>
        </p:nvCxnSpPr>
        <p:spPr bwMode="auto">
          <a:xfrm flipH="1">
            <a:off x="677197" y="1890381"/>
            <a:ext cx="1058197" cy="364959"/>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 name="AutoShape 22"/>
          <p:cNvCxnSpPr>
            <a:cxnSpLocks noChangeShapeType="1"/>
            <a:stCxn id="9" idx="4"/>
            <a:endCxn id="12" idx="0"/>
          </p:cNvCxnSpPr>
          <p:nvPr/>
        </p:nvCxnSpPr>
        <p:spPr bwMode="auto">
          <a:xfrm>
            <a:off x="1735394" y="1890381"/>
            <a:ext cx="1012449" cy="454437"/>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 name="AutoShape 22"/>
          <p:cNvCxnSpPr>
            <a:cxnSpLocks noChangeShapeType="1"/>
            <a:stCxn id="10" idx="4"/>
            <a:endCxn id="13" idx="0"/>
          </p:cNvCxnSpPr>
          <p:nvPr/>
        </p:nvCxnSpPr>
        <p:spPr bwMode="auto">
          <a:xfrm flipH="1">
            <a:off x="5192661" y="2033946"/>
            <a:ext cx="90638" cy="310872"/>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35" name="Oval 9"/>
          <p:cNvSpPr>
            <a:spLocks noChangeArrowheads="1"/>
          </p:cNvSpPr>
          <p:nvPr/>
        </p:nvSpPr>
        <p:spPr bwMode="auto">
          <a:xfrm>
            <a:off x="7229838" y="956989"/>
            <a:ext cx="1778397" cy="1238431"/>
          </a:xfrm>
          <a:prstGeom prst="ellipse">
            <a:avLst/>
          </a:prstGeom>
          <a:solidFill>
            <a:srgbClr val="595D63"/>
          </a:solidFill>
          <a:ln w="25560" cap="sq">
            <a:solidFill>
              <a:srgbClr val="BB612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en-US" sz="2000" b="1" dirty="0" err="1">
                <a:solidFill>
                  <a:srgbClr val="FFFF00"/>
                </a:solidFill>
                <a:latin typeface="Times New Roman" pitchFamily="18" charset="0"/>
                <a:cs typeface="Times New Roman" pitchFamily="18" charset="0"/>
              </a:rPr>
              <a:t>Đối</a:t>
            </a:r>
            <a:r>
              <a:rPr lang="en-US" sz="2000" b="1" dirty="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kháng</a:t>
            </a:r>
            <a:r>
              <a:rPr lang="en-US" sz="2000" b="1" dirty="0">
                <a:solidFill>
                  <a:srgbClr val="FFFF00"/>
                </a:solidFill>
                <a:latin typeface="Times New Roman" pitchFamily="18" charset="0"/>
                <a:cs typeface="Times New Roman" pitchFamily="18" charset="0"/>
              </a:rPr>
              <a:t> </a:t>
            </a:r>
            <a:endParaRPr lang="en-US" sz="2000" b="1" dirty="0" smtClean="0">
              <a:solidFill>
                <a:srgbClr val="FFFF00"/>
              </a:solidFill>
              <a:latin typeface="Times New Roman" pitchFamily="18" charset="0"/>
              <a:cs typeface="Times New Roman" pitchFamily="18" charset="0"/>
            </a:endParaRPr>
          </a:p>
          <a:p>
            <a:pPr algn="ctr"/>
            <a:r>
              <a:rPr lang="en-US" sz="2000" b="1" dirty="0" err="1" smtClean="0">
                <a:solidFill>
                  <a:srgbClr val="FFFF00"/>
                </a:solidFill>
                <a:latin typeface="Times New Roman" pitchFamily="18" charset="0"/>
                <a:cs typeface="Times New Roman" pitchFamily="18" charset="0"/>
              </a:rPr>
              <a:t>thụ</a:t>
            </a:r>
            <a:r>
              <a:rPr lang="en-US" sz="2000" b="1" dirty="0" smtClean="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thể</a:t>
            </a:r>
            <a:endParaRPr lang="en-US" sz="2000" b="1" dirty="0">
              <a:solidFill>
                <a:srgbClr val="FFFF00"/>
              </a:solidFill>
              <a:latin typeface="Times New Roman" pitchFamily="18" charset="0"/>
              <a:cs typeface="Times New Roman" pitchFamily="18" charset="0"/>
            </a:endParaRPr>
          </a:p>
        </p:txBody>
      </p:sp>
      <p:sp>
        <p:nvSpPr>
          <p:cNvPr id="37" name="Rounded Rectangle 36"/>
          <p:cNvSpPr/>
          <p:nvPr/>
        </p:nvSpPr>
        <p:spPr>
          <a:xfrm>
            <a:off x="6582139" y="2434538"/>
            <a:ext cx="1295400" cy="15436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Times New Roman" pitchFamily="18" charset="0"/>
                <a:cs typeface="Times New Roman" pitchFamily="18" charset="0"/>
              </a:rPr>
              <a:t>spironolactone (</a:t>
            </a:r>
            <a:r>
              <a:rPr lang="en-US" sz="1600" dirty="0" err="1">
                <a:solidFill>
                  <a:schemeClr val="tx1"/>
                </a:solidFill>
                <a:latin typeface="Times New Roman" pitchFamily="18" charset="0"/>
                <a:cs typeface="Times New Roman" pitchFamily="18" charset="0"/>
              </a:rPr>
              <a:t>Aldactone</a:t>
            </a:r>
            <a:r>
              <a:rPr lang="en-US" sz="1600" dirty="0" smtClean="0">
                <a:solidFill>
                  <a:schemeClr val="tx1"/>
                </a:solidFill>
                <a:latin typeface="Times New Roman" pitchFamily="18" charset="0"/>
                <a:cs typeface="Times New Roman" pitchFamily="18" charset="0"/>
              </a:rPr>
              <a:t>)</a:t>
            </a:r>
            <a:endParaRPr lang="en-US" sz="1600" b="1" dirty="0">
              <a:solidFill>
                <a:schemeClr val="tx1"/>
              </a:solidFill>
              <a:latin typeface="Times New Roman" pitchFamily="18" charset="0"/>
              <a:cs typeface="Times New Roman" pitchFamily="18" charset="0"/>
            </a:endParaRPr>
          </a:p>
        </p:txBody>
      </p:sp>
      <p:sp>
        <p:nvSpPr>
          <p:cNvPr id="41" name="Rounded Rectangle 40"/>
          <p:cNvSpPr/>
          <p:nvPr/>
        </p:nvSpPr>
        <p:spPr>
          <a:xfrm>
            <a:off x="8032723" y="2428139"/>
            <a:ext cx="1129481" cy="15436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latin typeface="Times New Roman" pitchFamily="18" charset="0"/>
                <a:cs typeface="Times New Roman" pitchFamily="18" charset="0"/>
              </a:rPr>
              <a:t>Inspra</a:t>
            </a:r>
            <a:endParaRPr lang="en-US" b="1" dirty="0">
              <a:solidFill>
                <a:schemeClr val="tx1"/>
              </a:solidFill>
              <a:latin typeface="Times New Roman" pitchFamily="18" charset="0"/>
              <a:cs typeface="Times New Roman" pitchFamily="18" charset="0"/>
            </a:endParaRPr>
          </a:p>
        </p:txBody>
      </p:sp>
      <p:cxnSp>
        <p:nvCxnSpPr>
          <p:cNvPr id="42" name="AutoShape 22"/>
          <p:cNvCxnSpPr>
            <a:cxnSpLocks noChangeShapeType="1"/>
            <a:stCxn id="35" idx="4"/>
            <a:endCxn id="37" idx="0"/>
          </p:cNvCxnSpPr>
          <p:nvPr/>
        </p:nvCxnSpPr>
        <p:spPr bwMode="auto">
          <a:xfrm flipH="1">
            <a:off x="7229839" y="2195420"/>
            <a:ext cx="889198" cy="239118"/>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5" name="AutoShape 22"/>
          <p:cNvCxnSpPr>
            <a:cxnSpLocks noChangeShapeType="1"/>
            <a:stCxn id="35" idx="4"/>
            <a:endCxn id="41" idx="0"/>
          </p:cNvCxnSpPr>
          <p:nvPr/>
        </p:nvCxnSpPr>
        <p:spPr bwMode="auto">
          <a:xfrm>
            <a:off x="8119037" y="2195420"/>
            <a:ext cx="478427" cy="232719"/>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8" name="Rectangle 17"/>
          <p:cNvSpPr/>
          <p:nvPr/>
        </p:nvSpPr>
        <p:spPr>
          <a:xfrm>
            <a:off x="3458368" y="120343"/>
            <a:ext cx="2266647"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dirty="0" smtClean="0">
                <a:solidFill>
                  <a:srgbClr val="0070C0"/>
                </a:solidFill>
                <a:latin typeface="Times New Roman" pitchFamily="18" charset="0"/>
                <a:cs typeface="Times New Roman" pitchFamily="18" charset="0"/>
              </a:rPr>
              <a:t>ĐIỀU TRỊ</a:t>
            </a:r>
            <a:endParaRPr lang="en-US" sz="3600" b="1" cap="none" spc="50" dirty="0">
              <a:ln w="11430"/>
              <a:solidFill>
                <a:srgbClr val="0070C0"/>
              </a:solidFill>
              <a:latin typeface="Times New Roman" pitchFamily="18" charset="0"/>
              <a:cs typeface="Times New Roman" pitchFamily="18" charset="0"/>
            </a:endParaRPr>
          </a:p>
        </p:txBody>
      </p:sp>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4163785"/>
            <a:ext cx="4365883" cy="2179865"/>
          </a:xfrm>
          <a:prstGeom prst="rect">
            <a:avLst/>
          </a:prstGeom>
        </p:spPr>
      </p:pic>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5036" y="4163785"/>
            <a:ext cx="3163332" cy="2179865"/>
          </a:xfrm>
          <a:prstGeom prst="rect">
            <a:avLst/>
          </a:prstGeom>
        </p:spPr>
      </p:pic>
      <p:sp>
        <p:nvSpPr>
          <p:cNvPr id="31" name="Rectangle 30"/>
          <p:cNvSpPr/>
          <p:nvPr/>
        </p:nvSpPr>
        <p:spPr>
          <a:xfrm>
            <a:off x="5839072" y="6463781"/>
            <a:ext cx="2193651"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1,195 </a:t>
            </a:r>
            <a:r>
              <a:rPr lang="en-US" dirty="0" err="1" smtClean="0">
                <a:solidFill>
                  <a:schemeClr val="tx1"/>
                </a:solidFill>
                <a:latin typeface="Times New Roman" pitchFamily="18" charset="0"/>
                <a:cs typeface="Times New Roman" pitchFamily="18" charset="0"/>
              </a:rPr>
              <a:t>đồng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viên</a:t>
            </a:r>
            <a:endParaRPr lang="en-US" dirty="0">
              <a:solidFill>
                <a:schemeClr val="tx1"/>
              </a:solidFill>
              <a:latin typeface="Times New Roman" pitchFamily="18" charset="0"/>
              <a:cs typeface="Times New Roman" pitchFamily="18" charset="0"/>
            </a:endParaRPr>
          </a:p>
        </p:txBody>
      </p:sp>
      <p:sp>
        <p:nvSpPr>
          <p:cNvPr id="32" name="Rectangle 31"/>
          <p:cNvSpPr/>
          <p:nvPr/>
        </p:nvSpPr>
        <p:spPr>
          <a:xfrm>
            <a:off x="779876" y="6463781"/>
            <a:ext cx="2193651"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316,563 </a:t>
            </a:r>
            <a:r>
              <a:rPr lang="en-US" dirty="0" err="1" smtClean="0">
                <a:solidFill>
                  <a:schemeClr val="tx1"/>
                </a:solidFill>
                <a:latin typeface="Times New Roman" pitchFamily="18" charset="0"/>
                <a:cs typeface="Times New Roman" pitchFamily="18" charset="0"/>
              </a:rPr>
              <a:t>đồng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hộp</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093755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193" y="94526"/>
            <a:ext cx="7059612" cy="1066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Rectangle 5"/>
          <p:cNvSpPr/>
          <p:nvPr/>
        </p:nvSpPr>
        <p:spPr>
          <a:xfrm>
            <a:off x="1323032" y="304760"/>
            <a:ext cx="6497933"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smtClean="0">
                <a:ln w="11430"/>
                <a:solidFill>
                  <a:srgbClr val="002060"/>
                </a:solidFill>
                <a:latin typeface="Times New Roman" pitchFamily="18" charset="0"/>
                <a:cs typeface="Times New Roman" pitchFamily="18" charset="0"/>
              </a:rPr>
              <a:t>CƯỜNG VỎ THƯỢNG THẬN</a:t>
            </a:r>
            <a:endParaRPr lang="en-US" sz="3600" b="1" cap="none" spc="50" dirty="0">
              <a:ln w="11430"/>
              <a:solidFill>
                <a:srgbClr val="002060"/>
              </a:solidFill>
              <a:latin typeface="Times New Roman" pitchFamily="18" charset="0"/>
              <a:cs typeface="Times New Roman" pitchFamily="18" charset="0"/>
            </a:endParaRPr>
          </a:p>
        </p:txBody>
      </p:sp>
      <p:sp>
        <p:nvSpPr>
          <p:cNvPr id="3" name="Rectangle 2"/>
          <p:cNvSpPr/>
          <p:nvPr/>
        </p:nvSpPr>
        <p:spPr>
          <a:xfrm>
            <a:off x="2209800" y="1219200"/>
            <a:ext cx="6705600" cy="707886"/>
          </a:xfrm>
          <a:prstGeom prst="rect">
            <a:avLst/>
          </a:prstGeom>
        </p:spPr>
        <p:txBody>
          <a:bodyPr wrap="square">
            <a:spAutoFit/>
          </a:bodyPr>
          <a:lstStyle/>
          <a:p>
            <a:r>
              <a:rPr lang="vi-VN" sz="2000" dirty="0" smtClean="0">
                <a:latin typeface="Times New Roman" pitchFamily="18" charset="0"/>
                <a:cs typeface="Times New Roman" pitchFamily="18" charset="0"/>
              </a:rPr>
              <a:t>Sự </a:t>
            </a:r>
            <a:r>
              <a:rPr lang="vi-VN" sz="2000" dirty="0">
                <a:latin typeface="Times New Roman" pitchFamily="18" charset="0"/>
                <a:cs typeface="Times New Roman" pitchFamily="18" charset="0"/>
              </a:rPr>
              <a:t>gia tăng mạn tính hormon glucocorticoid do nhiều nguyên nhân khác nhau</a:t>
            </a:r>
            <a:endParaRPr lang="en-US" sz="2000" dirty="0">
              <a:latin typeface="Times New Roman" pitchFamily="18" charset="0"/>
              <a:cs typeface="Times New Roman" pitchFamily="18" charset="0"/>
            </a:endParaRPr>
          </a:p>
        </p:txBody>
      </p:sp>
      <p:sp>
        <p:nvSpPr>
          <p:cNvPr id="5" name="Rounded Rectangle 4"/>
          <p:cNvSpPr/>
          <p:nvPr/>
        </p:nvSpPr>
        <p:spPr>
          <a:xfrm>
            <a:off x="76200" y="1219200"/>
            <a:ext cx="2133600" cy="6096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err="1" smtClean="0">
                <a:solidFill>
                  <a:schemeClr val="bg1">
                    <a:lumMod val="95000"/>
                  </a:schemeClr>
                </a:solidFill>
                <a:latin typeface="Times New Roman" pitchFamily="18" charset="0"/>
                <a:cs typeface="Times New Roman" pitchFamily="18" charset="0"/>
              </a:rPr>
              <a:t>Định</a:t>
            </a:r>
            <a:r>
              <a:rPr lang="en-US" sz="2200" dirty="0" smtClean="0">
                <a:solidFill>
                  <a:schemeClr val="bg1">
                    <a:lumMod val="95000"/>
                  </a:schemeClr>
                </a:solidFill>
                <a:latin typeface="Times New Roman" pitchFamily="18" charset="0"/>
                <a:cs typeface="Times New Roman" pitchFamily="18" charset="0"/>
              </a:rPr>
              <a:t> </a:t>
            </a:r>
            <a:r>
              <a:rPr lang="en-US" sz="2200" dirty="0" err="1" smtClean="0">
                <a:solidFill>
                  <a:schemeClr val="bg1">
                    <a:lumMod val="95000"/>
                  </a:schemeClr>
                </a:solidFill>
                <a:latin typeface="Times New Roman" pitchFamily="18" charset="0"/>
                <a:cs typeface="Times New Roman" pitchFamily="18" charset="0"/>
              </a:rPr>
              <a:t>nghĩa</a:t>
            </a:r>
            <a:endParaRPr lang="en-US" sz="2200" dirty="0">
              <a:solidFill>
                <a:schemeClr val="bg1">
                  <a:lumMod val="95000"/>
                </a:schemeClr>
              </a:solidFill>
              <a:latin typeface="Times New Roman" pitchFamily="18" charset="0"/>
              <a:cs typeface="Times New Roman" pitchFamily="18" charset="0"/>
            </a:endParaRPr>
          </a:p>
        </p:txBody>
      </p:sp>
      <p:sp>
        <p:nvSpPr>
          <p:cNvPr id="7" name="Oval 6"/>
          <p:cNvSpPr/>
          <p:nvPr/>
        </p:nvSpPr>
        <p:spPr>
          <a:xfrm>
            <a:off x="3448665" y="1865531"/>
            <a:ext cx="2438400" cy="7620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latin typeface="Times New Roman" pitchFamily="18" charset="0"/>
                <a:cs typeface="Times New Roman" pitchFamily="18" charset="0"/>
              </a:rPr>
              <a:t>Nguyên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nhân</a:t>
            </a:r>
            <a:endParaRPr lang="en-US" sz="2000" dirty="0">
              <a:latin typeface="Times New Roman" pitchFamily="18" charset="0"/>
              <a:cs typeface="Times New Roman" pitchFamily="18" charset="0"/>
            </a:endParaRPr>
          </a:p>
        </p:txBody>
      </p:sp>
      <p:sp>
        <p:nvSpPr>
          <p:cNvPr id="8" name="Rounded Rectangle 7"/>
          <p:cNvSpPr/>
          <p:nvPr/>
        </p:nvSpPr>
        <p:spPr>
          <a:xfrm>
            <a:off x="76200" y="2971800"/>
            <a:ext cx="2133600" cy="6096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bg1">
                    <a:lumMod val="95000"/>
                  </a:schemeClr>
                </a:solidFill>
                <a:latin typeface="Times New Roman" pitchFamily="18" charset="0"/>
                <a:cs typeface="Times New Roman" pitchFamily="18" charset="0"/>
              </a:rPr>
              <a:t>Bệnh</a:t>
            </a:r>
            <a:r>
              <a:rPr lang="en-US" sz="2000" dirty="0" smtClean="0">
                <a:solidFill>
                  <a:schemeClr val="bg1">
                    <a:lumMod val="95000"/>
                  </a:schemeClr>
                </a:solidFill>
                <a:latin typeface="Times New Roman" pitchFamily="18" charset="0"/>
                <a:cs typeface="Times New Roman" pitchFamily="18" charset="0"/>
              </a:rPr>
              <a:t> </a:t>
            </a:r>
            <a:r>
              <a:rPr lang="en-US" sz="2000" dirty="0" err="1" smtClean="0">
                <a:solidFill>
                  <a:schemeClr val="bg1">
                    <a:lumMod val="95000"/>
                  </a:schemeClr>
                </a:solidFill>
                <a:latin typeface="Times New Roman" pitchFamily="18" charset="0"/>
                <a:cs typeface="Times New Roman" pitchFamily="18" charset="0"/>
              </a:rPr>
              <a:t>Cushin</a:t>
            </a:r>
            <a:endParaRPr lang="en-US" sz="2000" dirty="0">
              <a:solidFill>
                <a:schemeClr val="bg1">
                  <a:lumMod val="95000"/>
                </a:schemeClr>
              </a:solidFill>
              <a:latin typeface="Times New Roman" pitchFamily="18" charset="0"/>
              <a:cs typeface="Times New Roman" pitchFamily="18" charset="0"/>
            </a:endParaRPr>
          </a:p>
        </p:txBody>
      </p:sp>
      <p:sp>
        <p:nvSpPr>
          <p:cNvPr id="9" name="Rounded Rectangle 8"/>
          <p:cNvSpPr/>
          <p:nvPr/>
        </p:nvSpPr>
        <p:spPr>
          <a:xfrm>
            <a:off x="3601065" y="2959510"/>
            <a:ext cx="2133600" cy="6096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bg1">
                    <a:lumMod val="95000"/>
                  </a:schemeClr>
                </a:solidFill>
                <a:latin typeface="Times New Roman" pitchFamily="18" charset="0"/>
                <a:cs typeface="Times New Roman" pitchFamily="18" charset="0"/>
              </a:rPr>
              <a:t>Hội</a:t>
            </a:r>
            <a:r>
              <a:rPr lang="en-US" sz="2000" dirty="0" smtClean="0">
                <a:solidFill>
                  <a:schemeClr val="bg1">
                    <a:lumMod val="95000"/>
                  </a:schemeClr>
                </a:solidFill>
                <a:latin typeface="Times New Roman" pitchFamily="18" charset="0"/>
                <a:cs typeface="Times New Roman" pitchFamily="18" charset="0"/>
              </a:rPr>
              <a:t> </a:t>
            </a:r>
            <a:r>
              <a:rPr lang="en-US" sz="2000" dirty="0" err="1" smtClean="0">
                <a:solidFill>
                  <a:schemeClr val="bg1">
                    <a:lumMod val="95000"/>
                  </a:schemeClr>
                </a:solidFill>
                <a:latin typeface="Times New Roman" pitchFamily="18" charset="0"/>
                <a:cs typeface="Times New Roman" pitchFamily="18" charset="0"/>
              </a:rPr>
              <a:t>chứng</a:t>
            </a:r>
            <a:r>
              <a:rPr lang="en-US" sz="2000" dirty="0" smtClean="0">
                <a:solidFill>
                  <a:schemeClr val="bg1">
                    <a:lumMod val="95000"/>
                  </a:schemeClr>
                </a:solidFill>
                <a:latin typeface="Times New Roman" pitchFamily="18" charset="0"/>
                <a:cs typeface="Times New Roman" pitchFamily="18" charset="0"/>
              </a:rPr>
              <a:t> </a:t>
            </a:r>
            <a:r>
              <a:rPr lang="en-US" sz="2000" dirty="0" err="1" smtClean="0">
                <a:solidFill>
                  <a:schemeClr val="bg1">
                    <a:lumMod val="95000"/>
                  </a:schemeClr>
                </a:solidFill>
                <a:latin typeface="Times New Roman" pitchFamily="18" charset="0"/>
                <a:cs typeface="Times New Roman" pitchFamily="18" charset="0"/>
              </a:rPr>
              <a:t>tiết</a:t>
            </a:r>
            <a:r>
              <a:rPr lang="en-US" sz="2000" dirty="0" smtClean="0">
                <a:solidFill>
                  <a:schemeClr val="bg1">
                    <a:lumMod val="95000"/>
                  </a:schemeClr>
                </a:solidFill>
                <a:latin typeface="Times New Roman" pitchFamily="18" charset="0"/>
                <a:cs typeface="Times New Roman" pitchFamily="18" charset="0"/>
              </a:rPr>
              <a:t> ACTH </a:t>
            </a:r>
            <a:r>
              <a:rPr lang="en-US" sz="2000" dirty="0" err="1" smtClean="0">
                <a:solidFill>
                  <a:schemeClr val="bg1">
                    <a:lumMod val="95000"/>
                  </a:schemeClr>
                </a:solidFill>
                <a:latin typeface="Times New Roman" pitchFamily="18" charset="0"/>
                <a:cs typeface="Times New Roman" pitchFamily="18" charset="0"/>
              </a:rPr>
              <a:t>tại</a:t>
            </a:r>
            <a:r>
              <a:rPr lang="en-US" sz="2000" dirty="0" smtClean="0">
                <a:solidFill>
                  <a:schemeClr val="bg1">
                    <a:lumMod val="95000"/>
                  </a:schemeClr>
                </a:solidFill>
                <a:latin typeface="Times New Roman" pitchFamily="18" charset="0"/>
                <a:cs typeface="Times New Roman" pitchFamily="18" charset="0"/>
              </a:rPr>
              <a:t> </a:t>
            </a:r>
            <a:r>
              <a:rPr lang="en-US" sz="2000" dirty="0" err="1" smtClean="0">
                <a:solidFill>
                  <a:schemeClr val="bg1">
                    <a:lumMod val="95000"/>
                  </a:schemeClr>
                </a:solidFill>
                <a:latin typeface="Times New Roman" pitchFamily="18" charset="0"/>
                <a:cs typeface="Times New Roman" pitchFamily="18" charset="0"/>
              </a:rPr>
              <a:t>chỗ</a:t>
            </a:r>
            <a:endParaRPr lang="en-US" sz="2000" dirty="0">
              <a:solidFill>
                <a:schemeClr val="bg1">
                  <a:lumMod val="95000"/>
                </a:schemeClr>
              </a:solidFill>
              <a:latin typeface="Times New Roman" pitchFamily="18" charset="0"/>
              <a:cs typeface="Times New Roman" pitchFamily="18" charset="0"/>
            </a:endParaRPr>
          </a:p>
        </p:txBody>
      </p:sp>
      <p:sp>
        <p:nvSpPr>
          <p:cNvPr id="10" name="Rounded Rectangle 9"/>
          <p:cNvSpPr/>
          <p:nvPr/>
        </p:nvSpPr>
        <p:spPr>
          <a:xfrm>
            <a:off x="6813755" y="2959510"/>
            <a:ext cx="2133600" cy="6096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lumMod val="95000"/>
                  </a:schemeClr>
                </a:solidFill>
                <a:latin typeface="Times New Roman" pitchFamily="18" charset="0"/>
                <a:cs typeface="Times New Roman" pitchFamily="18" charset="0"/>
              </a:rPr>
              <a:t>U </a:t>
            </a:r>
            <a:r>
              <a:rPr lang="en-US" sz="2000" dirty="0" err="1" smtClean="0">
                <a:solidFill>
                  <a:schemeClr val="bg1">
                    <a:lumMod val="95000"/>
                  </a:schemeClr>
                </a:solidFill>
                <a:latin typeface="Times New Roman" pitchFamily="18" charset="0"/>
                <a:cs typeface="Times New Roman" pitchFamily="18" charset="0"/>
              </a:rPr>
              <a:t>tuyến</a:t>
            </a:r>
            <a:r>
              <a:rPr lang="en-US" sz="2000" dirty="0" smtClean="0">
                <a:solidFill>
                  <a:schemeClr val="bg1">
                    <a:lumMod val="95000"/>
                  </a:schemeClr>
                </a:solidFill>
                <a:latin typeface="Times New Roman" pitchFamily="18" charset="0"/>
                <a:cs typeface="Times New Roman" pitchFamily="18" charset="0"/>
              </a:rPr>
              <a:t> </a:t>
            </a:r>
            <a:r>
              <a:rPr lang="en-US" sz="2000" dirty="0" err="1" smtClean="0">
                <a:solidFill>
                  <a:schemeClr val="bg1">
                    <a:lumMod val="95000"/>
                  </a:schemeClr>
                </a:solidFill>
                <a:latin typeface="Times New Roman" pitchFamily="18" charset="0"/>
                <a:cs typeface="Times New Roman" pitchFamily="18" charset="0"/>
              </a:rPr>
              <a:t>thượng</a:t>
            </a:r>
            <a:r>
              <a:rPr lang="en-US" sz="2000" dirty="0" smtClean="0">
                <a:solidFill>
                  <a:schemeClr val="bg1">
                    <a:lumMod val="95000"/>
                  </a:schemeClr>
                </a:solidFill>
                <a:latin typeface="Times New Roman" pitchFamily="18" charset="0"/>
                <a:cs typeface="Times New Roman" pitchFamily="18" charset="0"/>
              </a:rPr>
              <a:t> </a:t>
            </a:r>
            <a:r>
              <a:rPr lang="en-US" sz="2000" dirty="0" err="1" smtClean="0">
                <a:solidFill>
                  <a:schemeClr val="bg1">
                    <a:lumMod val="95000"/>
                  </a:schemeClr>
                </a:solidFill>
                <a:latin typeface="Times New Roman" pitchFamily="18" charset="0"/>
                <a:cs typeface="Times New Roman" pitchFamily="18" charset="0"/>
              </a:rPr>
              <a:t>thận</a:t>
            </a:r>
            <a:endParaRPr lang="en-US" sz="2000" dirty="0" smtClean="0">
              <a:solidFill>
                <a:schemeClr val="bg1">
                  <a:lumMod val="95000"/>
                </a:schemeClr>
              </a:solidFill>
              <a:latin typeface="Times New Roman" pitchFamily="18" charset="0"/>
              <a:cs typeface="Times New Roman" pitchFamily="18" charset="0"/>
            </a:endParaRPr>
          </a:p>
        </p:txBody>
      </p:sp>
      <p:cxnSp>
        <p:nvCxnSpPr>
          <p:cNvPr id="14" name="AutoShape 22"/>
          <p:cNvCxnSpPr>
            <a:cxnSpLocks noChangeShapeType="1"/>
            <a:endCxn id="8" idx="0"/>
          </p:cNvCxnSpPr>
          <p:nvPr/>
        </p:nvCxnSpPr>
        <p:spPr bwMode="auto">
          <a:xfrm flipH="1">
            <a:off x="1143000" y="2612248"/>
            <a:ext cx="3535927" cy="359552"/>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6" name="AutoShape 22"/>
          <p:cNvCxnSpPr>
            <a:cxnSpLocks noChangeShapeType="1"/>
            <a:endCxn id="9" idx="0"/>
          </p:cNvCxnSpPr>
          <p:nvPr/>
        </p:nvCxnSpPr>
        <p:spPr bwMode="auto">
          <a:xfrm>
            <a:off x="4667865" y="2612248"/>
            <a:ext cx="0" cy="347262"/>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9" name="AutoShape 22"/>
          <p:cNvCxnSpPr>
            <a:cxnSpLocks noChangeShapeType="1"/>
            <a:endCxn id="10" idx="0"/>
          </p:cNvCxnSpPr>
          <p:nvPr/>
        </p:nvCxnSpPr>
        <p:spPr bwMode="auto">
          <a:xfrm>
            <a:off x="4699795" y="2627531"/>
            <a:ext cx="3180760" cy="331979"/>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2" name="Rectangle 21"/>
          <p:cNvSpPr/>
          <p:nvPr/>
        </p:nvSpPr>
        <p:spPr>
          <a:xfrm>
            <a:off x="44245" y="3733800"/>
            <a:ext cx="2546555" cy="3170099"/>
          </a:xfrm>
          <a:prstGeom prst="rect">
            <a:avLst/>
          </a:prstGeom>
          <a:solidFill>
            <a:schemeClr val="bg2">
              <a:lumMod val="50000"/>
            </a:schemeClr>
          </a:solidFill>
        </p:spPr>
        <p:txBody>
          <a:bodyPr wrap="square">
            <a:spAutoFit/>
          </a:bodyPr>
          <a:lstStyle/>
          <a:p>
            <a:pPr algn="just"/>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Sự tăng tiết ACTH xảy ra từng đợt ngẫu nhiên gây ra sự tăng tiết cortisol không còn tuân theo nhịp điệu trong ngày.</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90% trường hợp bệnh Cushing gây ra do u tuyến của tuyến yên</a:t>
            </a:r>
            <a:endParaRPr lang="en-US" sz="2000" dirty="0">
              <a:latin typeface="Times New Roman" pitchFamily="18" charset="0"/>
              <a:cs typeface="Times New Roman" pitchFamily="18" charset="0"/>
            </a:endParaRPr>
          </a:p>
        </p:txBody>
      </p:sp>
      <p:sp>
        <p:nvSpPr>
          <p:cNvPr id="23" name="Rectangle 22"/>
          <p:cNvSpPr/>
          <p:nvPr/>
        </p:nvSpPr>
        <p:spPr>
          <a:xfrm>
            <a:off x="2910964" y="3718679"/>
            <a:ext cx="3261236" cy="3170099"/>
          </a:xfrm>
          <a:prstGeom prst="rect">
            <a:avLst/>
          </a:prstGeom>
          <a:solidFill>
            <a:schemeClr val="bg2">
              <a:lumMod val="50000"/>
            </a:schemeClr>
          </a:solidFill>
        </p:spPr>
        <p:txBody>
          <a:bodyPr wrap="square">
            <a:spAutoFit/>
          </a:bodyPr>
          <a:lstStyle/>
          <a:p>
            <a:pPr algn="just"/>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Sự</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tiết</a:t>
            </a:r>
            <a:r>
              <a:rPr lang="en-US" sz="2000" dirty="0">
                <a:latin typeface="Times New Roman" pitchFamily="18" charset="0"/>
                <a:cs typeface="Times New Roman" pitchFamily="18" charset="0"/>
              </a:rPr>
              <a:t> ACTH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cortisol </a:t>
            </a:r>
            <a:r>
              <a:rPr lang="vi-VN" sz="2000" dirty="0">
                <a:latin typeface="Times New Roman" pitchFamily="18" charset="0"/>
                <a:cs typeface="Times New Roman" pitchFamily="18" charset="0"/>
              </a:rPr>
              <a:t>bệnh Cushing nhiều và cũng liên tục hơn</a:t>
            </a:r>
            <a:r>
              <a:rPr lang="vi-VN"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Tuy </a:t>
            </a:r>
            <a:r>
              <a:rPr lang="vi-VN" sz="2000" dirty="0">
                <a:latin typeface="Times New Roman" pitchFamily="18" charset="0"/>
                <a:cs typeface="Times New Roman" pitchFamily="18" charset="0"/>
              </a:rPr>
              <a:t>nhiên các triệu chứng điển hình của hội chứng Cushing lại ít gặp vì sự tăng tiết cortisol xảy ra nhanh và bệnh nhân kém ăn, ngoài ra còn có các biểu hiện khác của bệnh ác tính.  </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24" name="Rectangle 23"/>
          <p:cNvSpPr/>
          <p:nvPr/>
        </p:nvSpPr>
        <p:spPr>
          <a:xfrm>
            <a:off x="6290175" y="3718679"/>
            <a:ext cx="2853825" cy="3170099"/>
          </a:xfrm>
          <a:prstGeom prst="rect">
            <a:avLst/>
          </a:prstGeom>
          <a:solidFill>
            <a:schemeClr val="bg2">
              <a:lumMod val="50000"/>
            </a:schemeClr>
          </a:solidFill>
        </p:spPr>
        <p:txBody>
          <a:bodyPr wrap="square">
            <a:spAutoFit/>
          </a:bodyPr>
          <a:lstStyle/>
          <a:p>
            <a:pPr algn="just"/>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U </a:t>
            </a:r>
            <a:r>
              <a:rPr lang="vi-VN" sz="2000" dirty="0">
                <a:latin typeface="Times New Roman" pitchFamily="18" charset="0"/>
                <a:cs typeface="Times New Roman" pitchFamily="18" charset="0"/>
              </a:rPr>
              <a:t>tăng tiết cortisol tự phát, tuyến yên sẽ bị ức chế và sự tiết ACTH </a:t>
            </a:r>
            <a:r>
              <a:rPr lang="vi-VN" sz="2000" dirty="0" smtClean="0">
                <a:latin typeface="Times New Roman" pitchFamily="18" charset="0"/>
                <a:cs typeface="Times New Roman" pitchFamily="18" charset="0"/>
              </a:rPr>
              <a:t>giảm</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U </a:t>
            </a:r>
            <a:r>
              <a:rPr lang="vi-VN" sz="2000" dirty="0">
                <a:latin typeface="Times New Roman" pitchFamily="18" charset="0"/>
                <a:cs typeface="Times New Roman" pitchFamily="18" charset="0"/>
              </a:rPr>
              <a:t>tuyến của tuyến thượng thận thường chỉ tiết cortisol</a:t>
            </a:r>
            <a:r>
              <a:rPr lang="vi-VN"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Ung </a:t>
            </a:r>
            <a:r>
              <a:rPr lang="vi-VN" sz="2000" dirty="0">
                <a:latin typeface="Times New Roman" pitchFamily="18" charset="0"/>
                <a:cs typeface="Times New Roman" pitchFamily="18" charset="0"/>
              </a:rPr>
              <a:t>thư biểu mô tuyến thượng thận tiết nhiều loại hormon thượng thận và cả tiền chất của nó.</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422540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649936"/>
            <a:ext cx="5029200" cy="2208064"/>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193" y="-2458"/>
            <a:ext cx="7059612" cy="1066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2779682" y="207776"/>
            <a:ext cx="3584636"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smtClean="0">
                <a:ln w="11430"/>
                <a:solidFill>
                  <a:srgbClr val="002060"/>
                </a:solidFill>
                <a:latin typeface="Times New Roman" pitchFamily="18" charset="0"/>
                <a:cs typeface="Times New Roman" pitchFamily="18" charset="0"/>
              </a:rPr>
              <a:t>TRIỆU CHỨNG</a:t>
            </a:r>
            <a:endParaRPr lang="en-US" sz="3600" b="1" cap="none" spc="50" dirty="0">
              <a:ln w="11430"/>
              <a:solidFill>
                <a:srgbClr val="002060"/>
              </a:solidFill>
              <a:latin typeface="Times New Roman" pitchFamily="18" charset="0"/>
              <a:cs typeface="Times New Roman" pitchFamily="18" charset="0"/>
            </a:endParaRPr>
          </a:p>
        </p:txBody>
      </p:sp>
      <p:sp>
        <p:nvSpPr>
          <p:cNvPr id="2" name="Oval 1"/>
          <p:cNvSpPr/>
          <p:nvPr/>
        </p:nvSpPr>
        <p:spPr>
          <a:xfrm>
            <a:off x="850491" y="1180991"/>
            <a:ext cx="2133600" cy="9144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err="1" smtClean="0">
                <a:latin typeface="Times New Roman" pitchFamily="18" charset="0"/>
                <a:cs typeface="Times New Roman" pitchFamily="18" charset="0"/>
              </a:rPr>
              <a:t>Lâm</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sàng</a:t>
            </a:r>
            <a:endParaRPr lang="en-US" sz="2500" dirty="0">
              <a:latin typeface="Times New Roman" pitchFamily="18" charset="0"/>
              <a:cs typeface="Times New Roman" pitchFamily="18" charset="0"/>
            </a:endParaRPr>
          </a:p>
        </p:txBody>
      </p:sp>
      <p:sp>
        <p:nvSpPr>
          <p:cNvPr id="6" name="Oval 5"/>
          <p:cNvSpPr/>
          <p:nvPr/>
        </p:nvSpPr>
        <p:spPr>
          <a:xfrm>
            <a:off x="6135523" y="1166243"/>
            <a:ext cx="2206953" cy="9144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dirty="0" err="1" smtClean="0">
                <a:latin typeface="Times New Roman" pitchFamily="18" charset="0"/>
                <a:cs typeface="Times New Roman" pitchFamily="18" charset="0"/>
              </a:rPr>
              <a:t>Cận</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lâm</a:t>
            </a: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sàng</a:t>
            </a:r>
            <a:endParaRPr lang="en-US" sz="2500" dirty="0">
              <a:latin typeface="Times New Roman" pitchFamily="18" charset="0"/>
              <a:cs typeface="Times New Roman" pitchFamily="18" charset="0"/>
            </a:endParaRPr>
          </a:p>
        </p:txBody>
      </p:sp>
      <p:sp>
        <p:nvSpPr>
          <p:cNvPr id="7" name="Rectangle 6"/>
          <p:cNvSpPr/>
          <p:nvPr/>
        </p:nvSpPr>
        <p:spPr>
          <a:xfrm>
            <a:off x="381000" y="2095391"/>
            <a:ext cx="4419600" cy="2554545"/>
          </a:xfrm>
          <a:prstGeom prst="rect">
            <a:avLst/>
          </a:prstGeom>
        </p:spPr>
        <p:txBody>
          <a:bodyPr wrap="square">
            <a:spAutoFit/>
          </a:bodyPr>
          <a:lstStyle/>
          <a:p>
            <a:pPr algn="just"/>
            <a:r>
              <a:rPr lang="vi-VN" sz="2000" dirty="0">
                <a:latin typeface="Times New Roman" pitchFamily="18" charset="0"/>
                <a:cs typeface="Times New Roman" pitchFamily="18" charset="0"/>
              </a:rPr>
              <a:t>‒ Mập phì trung tâm, thay đổi ở da (da teo, mỏng, dễ bầm máu, vết nứt da), rậm </a:t>
            </a:r>
            <a:r>
              <a:rPr lang="vi-VN" sz="2000" dirty="0" smtClean="0">
                <a:latin typeface="Times New Roman" pitchFamily="18" charset="0"/>
                <a:cs typeface="Times New Roman" pitchFamily="18" charset="0"/>
              </a:rPr>
              <a:t>lông</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Tăng huyết </a:t>
            </a:r>
            <a:r>
              <a:rPr lang="vi-VN" sz="2000" dirty="0" smtClean="0">
                <a:latin typeface="Times New Roman" pitchFamily="18" charset="0"/>
                <a:cs typeface="Times New Roman" pitchFamily="18" charset="0"/>
              </a:rPr>
              <a:t>áp</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Rối loạn sinh dục, rối loạn thần kinh tâm </a:t>
            </a:r>
            <a:r>
              <a:rPr lang="vi-VN" sz="2000" dirty="0" smtClean="0">
                <a:latin typeface="Times New Roman" pitchFamily="18" charset="0"/>
                <a:cs typeface="Times New Roman" pitchFamily="18" charset="0"/>
              </a:rPr>
              <a:t>lý </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Yếu cơ, loãng xương, sỏi </a:t>
            </a:r>
            <a:r>
              <a:rPr lang="vi-VN" sz="2000" dirty="0" smtClean="0">
                <a:latin typeface="Times New Roman" pitchFamily="18" charset="0"/>
                <a:cs typeface="Times New Roman" pitchFamily="18" charset="0"/>
              </a:rPr>
              <a:t>thận</a:t>
            </a:r>
            <a:endParaRPr lang="en-US" sz="2000" dirty="0" smtClean="0">
              <a:latin typeface="Times New Roman" pitchFamily="18" charset="0"/>
              <a:cs typeface="Times New Roman" pitchFamily="18" charset="0"/>
            </a:endParaRPr>
          </a:p>
          <a:p>
            <a:pPr algn="just"/>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Khát và tiểu nhiều. </a:t>
            </a:r>
            <a:endParaRPr lang="en-US" sz="2000" dirty="0">
              <a:latin typeface="Times New Roman" pitchFamily="18" charset="0"/>
              <a:cs typeface="Times New Roman" pitchFamily="18" charset="0"/>
            </a:endParaRPr>
          </a:p>
        </p:txBody>
      </p:sp>
      <p:sp>
        <p:nvSpPr>
          <p:cNvPr id="8" name="Rectangle 7"/>
          <p:cNvSpPr/>
          <p:nvPr/>
        </p:nvSpPr>
        <p:spPr>
          <a:xfrm>
            <a:off x="5029200" y="2122507"/>
            <a:ext cx="4190999" cy="3477875"/>
          </a:xfrm>
          <a:prstGeom prst="rect">
            <a:avLst/>
          </a:prstGeom>
        </p:spPr>
        <p:txBody>
          <a:bodyPr wrap="square">
            <a:spAutoFit/>
          </a:bodyPr>
          <a:lstStyle/>
          <a:p>
            <a:pPr algn="just"/>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Nghiệm </a:t>
            </a:r>
            <a:r>
              <a:rPr lang="vi-VN" sz="2000" dirty="0">
                <a:latin typeface="Times New Roman" pitchFamily="18" charset="0"/>
                <a:cs typeface="Times New Roman" pitchFamily="18" charset="0"/>
              </a:rPr>
              <a:t>pháp ức chế bằng Dexamethason qua đêm kết hợp đo cortisol trong nước tiểu (nghiệm pháp tầm soát</a:t>
            </a:r>
            <a:r>
              <a:rPr lang="vi-VN"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Đo </a:t>
            </a:r>
            <a:r>
              <a:rPr lang="vi-VN" sz="2000" dirty="0">
                <a:latin typeface="Times New Roman" pitchFamily="18" charset="0"/>
                <a:cs typeface="Times New Roman" pitchFamily="18" charset="0"/>
              </a:rPr>
              <a:t>cortisol tự do trong nước tiểu:Khảo sát sự thay đổi nhịp điệu trong ngày: nồng độ cortisol huyết thanh 7 </a:t>
            </a:r>
            <a:r>
              <a:rPr lang="el-GR" sz="2000" dirty="0">
                <a:latin typeface="Times New Roman" pitchFamily="18" charset="0"/>
                <a:cs typeface="Times New Roman" pitchFamily="18" charset="0"/>
              </a:rPr>
              <a:t>μ</a:t>
            </a:r>
            <a:r>
              <a:rPr lang="vi-VN" sz="2000" dirty="0">
                <a:latin typeface="Times New Roman" pitchFamily="18" charset="0"/>
                <a:cs typeface="Times New Roman" pitchFamily="18" charset="0"/>
              </a:rPr>
              <a:t>g/dL lúc 24h được xem là đặc hiệu cho hội chứng Cushing.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Nghiệm </a:t>
            </a:r>
            <a:r>
              <a:rPr lang="vi-VN" sz="2000" dirty="0">
                <a:latin typeface="Times New Roman" pitchFamily="18" charset="0"/>
                <a:cs typeface="Times New Roman" pitchFamily="18" charset="0"/>
              </a:rPr>
              <a:t>pháp ức chế bằng dexamethason liều thấp</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9813960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445" y="0"/>
            <a:ext cx="8991600" cy="111081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6"/>
          <p:cNvSpPr/>
          <p:nvPr/>
        </p:nvSpPr>
        <p:spPr>
          <a:xfrm>
            <a:off x="3393366" y="232243"/>
            <a:ext cx="2317943"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smtClean="0">
                <a:ln w="11430"/>
                <a:solidFill>
                  <a:srgbClr val="002060"/>
                </a:solidFill>
                <a:latin typeface="Times New Roman" pitchFamily="18" charset="0"/>
                <a:cs typeface="Times New Roman" pitchFamily="18" charset="0"/>
              </a:rPr>
              <a:t>ĐIỀU TRỊ</a:t>
            </a:r>
            <a:endParaRPr lang="en-US" sz="3600" b="1" cap="none" spc="50" dirty="0">
              <a:ln w="11430"/>
              <a:solidFill>
                <a:srgbClr val="002060"/>
              </a:solidFill>
              <a:latin typeface="Times New Roman" pitchFamily="18" charset="0"/>
              <a:cs typeface="Times New Roman" pitchFamily="18" charset="0"/>
            </a:endParaRPr>
          </a:p>
        </p:txBody>
      </p:sp>
      <p:sp>
        <p:nvSpPr>
          <p:cNvPr id="4" name="Rounded Rectangle 3"/>
          <p:cNvSpPr/>
          <p:nvPr/>
        </p:nvSpPr>
        <p:spPr>
          <a:xfrm>
            <a:off x="-1" y="1219200"/>
            <a:ext cx="9116291" cy="53340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dirty="0" err="1" smtClean="0">
                <a:solidFill>
                  <a:srgbClr val="C00000"/>
                </a:solidFill>
                <a:latin typeface="Times New Roman" pitchFamily="18" charset="0"/>
                <a:cs typeface="Times New Roman" pitchFamily="18" charset="0"/>
              </a:rPr>
              <a:t>Bệnh</a:t>
            </a:r>
            <a:r>
              <a:rPr lang="en-US" sz="2100" dirty="0" smtClean="0">
                <a:solidFill>
                  <a:srgbClr val="C00000"/>
                </a:solidFill>
                <a:latin typeface="Times New Roman" pitchFamily="18" charset="0"/>
                <a:cs typeface="Times New Roman" pitchFamily="18" charset="0"/>
              </a:rPr>
              <a:t> </a:t>
            </a:r>
            <a:r>
              <a:rPr lang="en-US" sz="2100" dirty="0" err="1" smtClean="0">
                <a:solidFill>
                  <a:srgbClr val="C00000"/>
                </a:solidFill>
                <a:latin typeface="Times New Roman" pitchFamily="18" charset="0"/>
                <a:cs typeface="Times New Roman" pitchFamily="18" charset="0"/>
              </a:rPr>
              <a:t>cushing</a:t>
            </a:r>
            <a:r>
              <a:rPr lang="en-US" sz="2100" dirty="0" smtClean="0">
                <a:solidFill>
                  <a:srgbClr val="C00000"/>
                </a:solidFill>
                <a:latin typeface="Times New Roman" pitchFamily="18" charset="0"/>
                <a:cs typeface="Times New Roman" pitchFamily="18" charset="0"/>
              </a:rPr>
              <a:t> </a:t>
            </a:r>
            <a:r>
              <a:rPr lang="en-US" sz="2100" dirty="0" err="1" smtClean="0">
                <a:solidFill>
                  <a:srgbClr val="C00000"/>
                </a:solidFill>
                <a:latin typeface="Times New Roman" pitchFamily="18" charset="0"/>
                <a:cs typeface="Times New Roman" pitchFamily="18" charset="0"/>
              </a:rPr>
              <a:t>và</a:t>
            </a:r>
            <a:r>
              <a:rPr lang="en-US" sz="2100" dirty="0" smtClean="0">
                <a:solidFill>
                  <a:srgbClr val="C00000"/>
                </a:solidFill>
                <a:latin typeface="Times New Roman" pitchFamily="18" charset="0"/>
                <a:cs typeface="Times New Roman" pitchFamily="18" charset="0"/>
              </a:rPr>
              <a:t> U </a:t>
            </a:r>
            <a:r>
              <a:rPr lang="en-US" sz="2100" dirty="0" err="1" smtClean="0">
                <a:solidFill>
                  <a:srgbClr val="C00000"/>
                </a:solidFill>
                <a:latin typeface="Times New Roman" pitchFamily="18" charset="0"/>
                <a:cs typeface="Times New Roman" pitchFamily="18" charset="0"/>
              </a:rPr>
              <a:t>tuyến</a:t>
            </a:r>
            <a:r>
              <a:rPr lang="en-US" sz="2100" dirty="0" smtClean="0">
                <a:solidFill>
                  <a:srgbClr val="C00000"/>
                </a:solidFill>
                <a:latin typeface="Times New Roman" pitchFamily="18" charset="0"/>
                <a:cs typeface="Times New Roman" pitchFamily="18" charset="0"/>
              </a:rPr>
              <a:t> </a:t>
            </a:r>
            <a:r>
              <a:rPr lang="en-US" sz="2100" dirty="0" err="1" smtClean="0">
                <a:solidFill>
                  <a:srgbClr val="C00000"/>
                </a:solidFill>
                <a:latin typeface="Times New Roman" pitchFamily="18" charset="0"/>
                <a:cs typeface="Times New Roman" pitchFamily="18" charset="0"/>
              </a:rPr>
              <a:t>thượng</a:t>
            </a:r>
            <a:r>
              <a:rPr lang="en-US" sz="2100" dirty="0" smtClean="0">
                <a:solidFill>
                  <a:srgbClr val="C00000"/>
                </a:solidFill>
                <a:latin typeface="Times New Roman" pitchFamily="18" charset="0"/>
                <a:cs typeface="Times New Roman" pitchFamily="18" charset="0"/>
              </a:rPr>
              <a:t> </a:t>
            </a:r>
            <a:r>
              <a:rPr lang="en-US" sz="2100" dirty="0" err="1" smtClean="0">
                <a:solidFill>
                  <a:srgbClr val="C00000"/>
                </a:solidFill>
                <a:latin typeface="Times New Roman" pitchFamily="18" charset="0"/>
                <a:cs typeface="Times New Roman" pitchFamily="18" charset="0"/>
              </a:rPr>
              <a:t>thận</a:t>
            </a:r>
            <a:r>
              <a:rPr lang="en-US" sz="2100" dirty="0" smtClean="0">
                <a:solidFill>
                  <a:srgbClr val="C00000"/>
                </a:solidFill>
                <a:latin typeface="Times New Roman" pitchFamily="18" charset="0"/>
                <a:cs typeface="Times New Roman" pitchFamily="18" charset="0"/>
              </a:rPr>
              <a:t>: </a:t>
            </a:r>
            <a:r>
              <a:rPr lang="en-US" sz="2100" dirty="0" err="1" smtClean="0">
                <a:solidFill>
                  <a:srgbClr val="C00000"/>
                </a:solidFill>
                <a:latin typeface="Times New Roman" pitchFamily="18" charset="0"/>
                <a:cs typeface="Times New Roman" pitchFamily="18" charset="0"/>
              </a:rPr>
              <a:t>phương</a:t>
            </a:r>
            <a:r>
              <a:rPr lang="en-US" sz="2100" dirty="0" smtClean="0">
                <a:solidFill>
                  <a:srgbClr val="C00000"/>
                </a:solidFill>
                <a:latin typeface="Times New Roman" pitchFamily="18" charset="0"/>
                <a:cs typeface="Times New Roman" pitchFamily="18" charset="0"/>
              </a:rPr>
              <a:t> </a:t>
            </a:r>
            <a:r>
              <a:rPr lang="en-US" sz="2100" dirty="0" err="1" smtClean="0">
                <a:solidFill>
                  <a:srgbClr val="C00000"/>
                </a:solidFill>
                <a:latin typeface="Times New Roman" pitchFamily="18" charset="0"/>
                <a:cs typeface="Times New Roman" pitchFamily="18" charset="0"/>
              </a:rPr>
              <a:t>pháp</a:t>
            </a:r>
            <a:r>
              <a:rPr lang="en-US" sz="2100" dirty="0" smtClean="0">
                <a:solidFill>
                  <a:srgbClr val="C00000"/>
                </a:solidFill>
                <a:latin typeface="Times New Roman" pitchFamily="18" charset="0"/>
                <a:cs typeface="Times New Roman" pitchFamily="18" charset="0"/>
              </a:rPr>
              <a:t> </a:t>
            </a:r>
            <a:r>
              <a:rPr lang="en-US" sz="2100" dirty="0" err="1" smtClean="0">
                <a:solidFill>
                  <a:srgbClr val="C00000"/>
                </a:solidFill>
                <a:latin typeface="Times New Roman" pitchFamily="18" charset="0"/>
                <a:cs typeface="Times New Roman" pitchFamily="18" charset="0"/>
              </a:rPr>
              <a:t>điều</a:t>
            </a:r>
            <a:r>
              <a:rPr lang="en-US" sz="2100" dirty="0" smtClean="0">
                <a:solidFill>
                  <a:srgbClr val="C00000"/>
                </a:solidFill>
                <a:latin typeface="Times New Roman" pitchFamily="18" charset="0"/>
                <a:cs typeface="Times New Roman" pitchFamily="18" charset="0"/>
              </a:rPr>
              <a:t> </a:t>
            </a:r>
            <a:r>
              <a:rPr lang="en-US" sz="2100" dirty="0" err="1" smtClean="0">
                <a:solidFill>
                  <a:srgbClr val="C00000"/>
                </a:solidFill>
                <a:latin typeface="Times New Roman" pitchFamily="18" charset="0"/>
                <a:cs typeface="Times New Roman" pitchFamily="18" charset="0"/>
              </a:rPr>
              <a:t>trị</a:t>
            </a:r>
            <a:r>
              <a:rPr lang="en-US" sz="2100" dirty="0" smtClean="0">
                <a:solidFill>
                  <a:srgbClr val="C00000"/>
                </a:solidFill>
                <a:latin typeface="Times New Roman" pitchFamily="18" charset="0"/>
                <a:cs typeface="Times New Roman" pitchFamily="18" charset="0"/>
              </a:rPr>
              <a:t> </a:t>
            </a:r>
            <a:r>
              <a:rPr lang="en-US" sz="2100" dirty="0" err="1" smtClean="0">
                <a:solidFill>
                  <a:srgbClr val="C00000"/>
                </a:solidFill>
                <a:latin typeface="Times New Roman" pitchFamily="18" charset="0"/>
                <a:cs typeface="Times New Roman" pitchFamily="18" charset="0"/>
              </a:rPr>
              <a:t>tốt</a:t>
            </a:r>
            <a:r>
              <a:rPr lang="en-US" sz="2100" dirty="0" smtClean="0">
                <a:solidFill>
                  <a:srgbClr val="C00000"/>
                </a:solidFill>
                <a:latin typeface="Times New Roman" pitchFamily="18" charset="0"/>
                <a:cs typeface="Times New Roman" pitchFamily="18" charset="0"/>
              </a:rPr>
              <a:t> </a:t>
            </a:r>
            <a:r>
              <a:rPr lang="en-US" sz="2100" dirty="0" err="1" smtClean="0">
                <a:solidFill>
                  <a:srgbClr val="C00000"/>
                </a:solidFill>
                <a:latin typeface="Times New Roman" pitchFamily="18" charset="0"/>
                <a:cs typeface="Times New Roman" pitchFamily="18" charset="0"/>
              </a:rPr>
              <a:t>nhất</a:t>
            </a:r>
            <a:r>
              <a:rPr lang="en-US" sz="2100" dirty="0" smtClean="0">
                <a:solidFill>
                  <a:srgbClr val="C00000"/>
                </a:solidFill>
                <a:latin typeface="Times New Roman" pitchFamily="18" charset="0"/>
                <a:cs typeface="Times New Roman" pitchFamily="18" charset="0"/>
              </a:rPr>
              <a:t> </a:t>
            </a:r>
            <a:r>
              <a:rPr lang="en-US" sz="2100" dirty="0" err="1" smtClean="0">
                <a:solidFill>
                  <a:srgbClr val="C00000"/>
                </a:solidFill>
                <a:latin typeface="Times New Roman" pitchFamily="18" charset="0"/>
                <a:cs typeface="Times New Roman" pitchFamily="18" charset="0"/>
              </a:rPr>
              <a:t>là</a:t>
            </a:r>
            <a:r>
              <a:rPr lang="en-US" sz="2100" dirty="0" smtClean="0">
                <a:solidFill>
                  <a:srgbClr val="C00000"/>
                </a:solidFill>
                <a:latin typeface="Times New Roman" pitchFamily="18" charset="0"/>
                <a:cs typeface="Times New Roman" pitchFamily="18" charset="0"/>
              </a:rPr>
              <a:t> </a:t>
            </a:r>
            <a:r>
              <a:rPr lang="en-US" sz="2100" dirty="0" err="1" smtClean="0">
                <a:solidFill>
                  <a:srgbClr val="C00000"/>
                </a:solidFill>
                <a:latin typeface="Times New Roman" pitchFamily="18" charset="0"/>
                <a:cs typeface="Times New Roman" pitchFamily="18" charset="0"/>
              </a:rPr>
              <a:t>phẫu</a:t>
            </a:r>
            <a:r>
              <a:rPr lang="en-US" sz="2100" dirty="0" smtClean="0">
                <a:solidFill>
                  <a:srgbClr val="C00000"/>
                </a:solidFill>
                <a:latin typeface="Times New Roman" pitchFamily="18" charset="0"/>
                <a:cs typeface="Times New Roman" pitchFamily="18" charset="0"/>
              </a:rPr>
              <a:t> </a:t>
            </a:r>
            <a:r>
              <a:rPr lang="en-US" sz="2100" dirty="0" err="1" smtClean="0">
                <a:solidFill>
                  <a:srgbClr val="C00000"/>
                </a:solidFill>
                <a:latin typeface="Times New Roman" pitchFamily="18" charset="0"/>
                <a:cs typeface="Times New Roman" pitchFamily="18" charset="0"/>
              </a:rPr>
              <a:t>thuật</a:t>
            </a:r>
            <a:endParaRPr lang="en-US" sz="2100" dirty="0">
              <a:solidFill>
                <a:srgbClr val="C00000"/>
              </a:solidFill>
              <a:latin typeface="Times New Roman" pitchFamily="18" charset="0"/>
              <a:cs typeface="Times New Roman" pitchFamily="18" charset="0"/>
            </a:endParaRPr>
          </a:p>
        </p:txBody>
      </p:sp>
      <p:sp>
        <p:nvSpPr>
          <p:cNvPr id="5" name="Oval 4"/>
          <p:cNvSpPr/>
          <p:nvPr/>
        </p:nvSpPr>
        <p:spPr>
          <a:xfrm>
            <a:off x="304800" y="1981200"/>
            <a:ext cx="2362200" cy="10668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err="1" smtClean="0">
                <a:latin typeface="Times New Roman" pitchFamily="18" charset="0"/>
                <a:cs typeface="Times New Roman" pitchFamily="18" charset="0"/>
              </a:rPr>
              <a:t>Thuốc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ức</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chế</a:t>
            </a:r>
            <a:r>
              <a:rPr lang="en-US" sz="2200" dirty="0" smtClean="0">
                <a:latin typeface="Times New Roman" pitchFamily="18" charset="0"/>
                <a:cs typeface="Times New Roman" pitchFamily="18" charset="0"/>
              </a:rPr>
              <a:t> cortisol</a:t>
            </a:r>
            <a:endParaRPr lang="en-US" sz="2200" dirty="0">
              <a:latin typeface="Times New Roman" pitchFamily="18" charset="0"/>
              <a:cs typeface="Times New Roman" pitchFamily="18" charset="0"/>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9400" y="1778102"/>
            <a:ext cx="3050458" cy="2112589"/>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290" y="3070123"/>
            <a:ext cx="2667000" cy="1714500"/>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0445" y="5047943"/>
            <a:ext cx="2686050" cy="1695450"/>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56437" y="4332646"/>
            <a:ext cx="3050458" cy="2199040"/>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16753" y="3890691"/>
            <a:ext cx="2587109" cy="2514601"/>
          </a:xfrm>
          <a:prstGeom prst="rect">
            <a:avLst/>
          </a:prstGeom>
        </p:spPr>
      </p:pic>
      <p:pic>
        <p:nvPicPr>
          <p:cNvPr id="17" name="Picture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977398" y="1946787"/>
            <a:ext cx="3105150" cy="1466850"/>
          </a:xfrm>
          <a:prstGeom prst="rect">
            <a:avLst/>
          </a:prstGeom>
        </p:spPr>
      </p:pic>
      <p:sp>
        <p:nvSpPr>
          <p:cNvPr id="18" name="TextBox 17"/>
          <p:cNvSpPr txBox="1"/>
          <p:nvPr/>
        </p:nvSpPr>
        <p:spPr>
          <a:xfrm>
            <a:off x="7327490" y="3413637"/>
            <a:ext cx="457200" cy="477054"/>
          </a:xfrm>
          <a:prstGeom prst="rect">
            <a:avLst/>
          </a:prstGeom>
          <a:noFill/>
        </p:spPr>
        <p:txBody>
          <a:bodyPr wrap="square" rtlCol="0">
            <a:spAutoFit/>
          </a:bodyPr>
          <a:lstStyle/>
          <a:p>
            <a:pPr algn="ctr"/>
            <a:r>
              <a:rPr lang="en-US" sz="2500" dirty="0">
                <a:latin typeface="Times New Roman" pitchFamily="18" charset="0"/>
                <a:cs typeface="Times New Roman" pitchFamily="18" charset="0"/>
              </a:rPr>
              <a:t>+</a:t>
            </a:r>
          </a:p>
        </p:txBody>
      </p:sp>
      <p:sp>
        <p:nvSpPr>
          <p:cNvPr id="19" name="Rectangle 18"/>
          <p:cNvSpPr/>
          <p:nvPr/>
        </p:nvSpPr>
        <p:spPr>
          <a:xfrm>
            <a:off x="3247803" y="3927373"/>
            <a:ext cx="2193651"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150,000 </a:t>
            </a:r>
            <a:r>
              <a:rPr lang="en-US" dirty="0" err="1" smtClean="0">
                <a:solidFill>
                  <a:schemeClr val="tx1"/>
                </a:solidFill>
                <a:latin typeface="Times New Roman" pitchFamily="18" charset="0"/>
                <a:cs typeface="Times New Roman" pitchFamily="18" charset="0"/>
              </a:rPr>
              <a:t>đồng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hộp</a:t>
            </a:r>
            <a:endParaRPr lang="en-US" dirty="0">
              <a:solidFill>
                <a:schemeClr val="tx1"/>
              </a:solidFill>
              <a:latin typeface="Times New Roman" pitchFamily="18" charset="0"/>
              <a:cs typeface="Times New Roman" pitchFamily="18" charset="0"/>
            </a:endParaRPr>
          </a:p>
        </p:txBody>
      </p:sp>
      <p:sp>
        <p:nvSpPr>
          <p:cNvPr id="20" name="Rectangle 19"/>
          <p:cNvSpPr/>
          <p:nvPr/>
        </p:nvSpPr>
        <p:spPr>
          <a:xfrm>
            <a:off x="248964" y="4773862"/>
            <a:ext cx="2193651"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8,750 </a:t>
            </a:r>
            <a:r>
              <a:rPr lang="en-US" dirty="0" err="1" smtClean="0">
                <a:solidFill>
                  <a:schemeClr val="tx1"/>
                </a:solidFill>
                <a:latin typeface="Times New Roman" pitchFamily="18" charset="0"/>
                <a:cs typeface="Times New Roman" pitchFamily="18" charset="0"/>
              </a:rPr>
              <a:t>đồng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viên</a:t>
            </a:r>
            <a:endParaRPr lang="en-US" dirty="0">
              <a:solidFill>
                <a:schemeClr val="tx1"/>
              </a:solidFill>
              <a:latin typeface="Times New Roman" pitchFamily="18" charset="0"/>
              <a:cs typeface="Times New Roman" pitchFamily="18" charset="0"/>
            </a:endParaRPr>
          </a:p>
        </p:txBody>
      </p:sp>
      <p:sp>
        <p:nvSpPr>
          <p:cNvPr id="21" name="Rectangle 20"/>
          <p:cNvSpPr/>
          <p:nvPr/>
        </p:nvSpPr>
        <p:spPr>
          <a:xfrm>
            <a:off x="6433147" y="6531685"/>
            <a:ext cx="2193651"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1,100 </a:t>
            </a:r>
            <a:r>
              <a:rPr lang="en-US" dirty="0" err="1" smtClean="0">
                <a:solidFill>
                  <a:schemeClr val="tx1"/>
                </a:solidFill>
                <a:latin typeface="Times New Roman" pitchFamily="18" charset="0"/>
                <a:cs typeface="Times New Roman" pitchFamily="18" charset="0"/>
              </a:rPr>
              <a:t>đồng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viên</a:t>
            </a:r>
            <a:endParaRPr lang="en-US" dirty="0">
              <a:solidFill>
                <a:schemeClr val="tx1"/>
              </a:solidFill>
              <a:latin typeface="Times New Roman" pitchFamily="18" charset="0"/>
              <a:cs typeface="Times New Roman" pitchFamily="18" charset="0"/>
            </a:endParaRPr>
          </a:p>
        </p:txBody>
      </p:sp>
      <p:sp>
        <p:nvSpPr>
          <p:cNvPr id="24" name="Rectangle 23"/>
          <p:cNvSpPr/>
          <p:nvPr/>
        </p:nvSpPr>
        <p:spPr>
          <a:xfrm>
            <a:off x="3384840" y="6529836"/>
            <a:ext cx="2193651"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18,941 </a:t>
            </a:r>
            <a:r>
              <a:rPr lang="en-US" dirty="0" err="1" smtClean="0">
                <a:solidFill>
                  <a:schemeClr val="tx1"/>
                </a:solidFill>
                <a:latin typeface="Times New Roman" pitchFamily="18" charset="0"/>
                <a:cs typeface="Times New Roman" pitchFamily="18" charset="0"/>
              </a:rPr>
              <a:t>đồng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viên</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0338601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99"/>
            <a:ext cx="9144000" cy="1066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1157748" y="219133"/>
            <a:ext cx="6588215"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dirty="0" smtClean="0">
                <a:solidFill>
                  <a:srgbClr val="0070C0"/>
                </a:solidFill>
                <a:latin typeface="Times New Roman" pitchFamily="18" charset="0"/>
                <a:cs typeface="Times New Roman" pitchFamily="18" charset="0"/>
              </a:rPr>
              <a:t>SUY VỎ THƯỢNG </a:t>
            </a:r>
            <a:r>
              <a:rPr lang="en-US" sz="3600" b="1" dirty="0" smtClean="0">
                <a:solidFill>
                  <a:srgbClr val="0070C0"/>
                </a:solidFill>
                <a:latin typeface="Times New Roman" pitchFamily="18" charset="0"/>
                <a:cs typeface="Times New Roman" pitchFamily="18" charset="0"/>
              </a:rPr>
              <a:t>THẬN CẤP</a:t>
            </a:r>
            <a:endParaRPr lang="en-US" sz="3600" b="1" cap="none" spc="50" dirty="0">
              <a:ln w="11430"/>
              <a:solidFill>
                <a:srgbClr val="0070C0"/>
              </a:solidFill>
              <a:latin typeface="Times New Roman" pitchFamily="18" charset="0"/>
              <a:cs typeface="Times New Roman" pitchFamily="18" charset="0"/>
            </a:endParaRPr>
          </a:p>
        </p:txBody>
      </p:sp>
      <p:sp>
        <p:nvSpPr>
          <p:cNvPr id="6" name="Rounded Rectangle 5"/>
          <p:cNvSpPr/>
          <p:nvPr/>
        </p:nvSpPr>
        <p:spPr>
          <a:xfrm>
            <a:off x="76200" y="1140542"/>
            <a:ext cx="1828800" cy="45965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err="1" smtClean="0">
                <a:solidFill>
                  <a:schemeClr val="tx1"/>
                </a:solidFill>
                <a:latin typeface="Times New Roman" pitchFamily="18" charset="0"/>
                <a:cs typeface="Times New Roman" pitchFamily="18" charset="0"/>
              </a:rPr>
              <a:t>Nguyên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nhân</a:t>
            </a:r>
            <a:endParaRPr lang="en-US" sz="2200" dirty="0">
              <a:solidFill>
                <a:schemeClr val="tx1"/>
              </a:solidFill>
              <a:latin typeface="Times New Roman" pitchFamily="18" charset="0"/>
              <a:cs typeface="Times New Roman" pitchFamily="18" charset="0"/>
            </a:endParaRPr>
          </a:p>
        </p:txBody>
      </p:sp>
      <p:sp>
        <p:nvSpPr>
          <p:cNvPr id="2" name="Rectangle 1"/>
          <p:cNvSpPr/>
          <p:nvPr/>
        </p:nvSpPr>
        <p:spPr>
          <a:xfrm>
            <a:off x="1924665" y="1185705"/>
            <a:ext cx="7467600" cy="400110"/>
          </a:xfrm>
          <a:prstGeom prst="rect">
            <a:avLst/>
          </a:prstGeom>
        </p:spPr>
        <p:txBody>
          <a:bodyPr wrap="square">
            <a:spAutoFit/>
          </a:bodyPr>
          <a:lstStyle/>
          <a:p>
            <a:r>
              <a:rPr lang="vi-VN" sz="2000" dirty="0">
                <a:latin typeface="+mj-lt"/>
              </a:rPr>
              <a:t>Suy thượng thận cấp xảy ra do thiếu cortisol là một tình trạng cấp cứu.</a:t>
            </a:r>
            <a:endParaRPr lang="en-US" sz="2000" dirty="0">
              <a:latin typeface="+mj-lt"/>
            </a:endParaRPr>
          </a:p>
        </p:txBody>
      </p:sp>
      <p:sp>
        <p:nvSpPr>
          <p:cNvPr id="3" name="Rectangle 2"/>
          <p:cNvSpPr/>
          <p:nvPr/>
        </p:nvSpPr>
        <p:spPr>
          <a:xfrm>
            <a:off x="39328" y="1612490"/>
            <a:ext cx="9104671" cy="2139047"/>
          </a:xfrm>
          <a:prstGeom prst="rect">
            <a:avLst/>
          </a:prstGeom>
        </p:spPr>
        <p:txBody>
          <a:bodyPr wrap="square">
            <a:spAutoFit/>
          </a:bodyPr>
          <a:lstStyle/>
          <a:p>
            <a:pPr marL="342900" indent="-342900">
              <a:buFont typeface="Wingdings" pitchFamily="2" charset="2"/>
              <a:buChar char="Ø"/>
            </a:pPr>
            <a:r>
              <a:rPr lang="vi-VN" sz="1900" dirty="0">
                <a:latin typeface="+mj-lt"/>
              </a:rPr>
              <a:t>Đợt cấp hay gặp do suy thượng thận tiên phát (bệnh Addison) nhiều hơn là do suy thượng thận thứ phát do tổn thương từ tuyến yên. Đợt cấp có thể xảy ra trong những tình </a:t>
            </a:r>
            <a:r>
              <a:rPr lang="vi-VN" sz="1900" dirty="0" smtClean="0">
                <a:latin typeface="+mj-lt"/>
              </a:rPr>
              <a:t>huống</a:t>
            </a:r>
            <a:r>
              <a:rPr lang="en-US" sz="1900" dirty="0" smtClean="0">
                <a:latin typeface="+mj-lt"/>
              </a:rPr>
              <a:t>:</a:t>
            </a:r>
          </a:p>
          <a:p>
            <a:r>
              <a:rPr lang="en-US" sz="1900" dirty="0" smtClean="0">
                <a:latin typeface="+mj-lt"/>
              </a:rPr>
              <a:t>- </a:t>
            </a:r>
            <a:r>
              <a:rPr lang="vi-VN" sz="1900" dirty="0" smtClean="0">
                <a:latin typeface="+mj-lt"/>
              </a:rPr>
              <a:t>Sau </a:t>
            </a:r>
            <a:r>
              <a:rPr lang="vi-VN" sz="1900" dirty="0">
                <a:latin typeface="+mj-lt"/>
              </a:rPr>
              <a:t>stress như chấn thương, phẫu thuật, nhiễm trùng hoặc ăn kiêng kéo </a:t>
            </a:r>
            <a:r>
              <a:rPr lang="vi-VN" sz="1900" dirty="0" smtClean="0">
                <a:latin typeface="+mj-lt"/>
              </a:rPr>
              <a:t>dài</a:t>
            </a:r>
            <a:r>
              <a:rPr lang="en-US" sz="1900" dirty="0" smtClean="0">
                <a:latin typeface="+mj-lt"/>
              </a:rPr>
              <a:t>.</a:t>
            </a:r>
            <a:endParaRPr lang="en-US" sz="1900" dirty="0">
              <a:latin typeface="+mj-lt"/>
            </a:endParaRPr>
          </a:p>
          <a:p>
            <a:r>
              <a:rPr lang="en-US" sz="1900" dirty="0" smtClean="0">
                <a:latin typeface="+mj-lt"/>
              </a:rPr>
              <a:t>- </a:t>
            </a:r>
            <a:r>
              <a:rPr lang="vi-VN" sz="1900" dirty="0" smtClean="0">
                <a:latin typeface="+mj-lt"/>
              </a:rPr>
              <a:t>Bệnh </a:t>
            </a:r>
            <a:r>
              <a:rPr lang="vi-VN" sz="1900" dirty="0">
                <a:latin typeface="+mj-lt"/>
              </a:rPr>
              <a:t>nhân suy vỏ thượng thận mạn tính ngừng đột ngột hormon vỏ thượng </a:t>
            </a:r>
            <a:r>
              <a:rPr lang="vi-VN" sz="1900" dirty="0" smtClean="0">
                <a:latin typeface="+mj-lt"/>
              </a:rPr>
              <a:t>thận</a:t>
            </a:r>
            <a:endParaRPr lang="en-US" sz="1900" dirty="0" smtClean="0">
              <a:latin typeface="+mj-lt"/>
            </a:endParaRPr>
          </a:p>
          <a:p>
            <a:r>
              <a:rPr lang="en-US" sz="1900" dirty="0" smtClean="0">
                <a:latin typeface="+mj-lt"/>
              </a:rPr>
              <a:t>- </a:t>
            </a:r>
            <a:r>
              <a:rPr lang="vi-VN" sz="1900" dirty="0" smtClean="0">
                <a:latin typeface="+mj-lt"/>
              </a:rPr>
              <a:t>Sau </a:t>
            </a:r>
            <a:r>
              <a:rPr lang="vi-VN" sz="1900" dirty="0">
                <a:latin typeface="+mj-lt"/>
              </a:rPr>
              <a:t>phẫu thuật cắt thượng thận hai </a:t>
            </a:r>
            <a:r>
              <a:rPr lang="vi-VN" sz="1900" dirty="0" smtClean="0">
                <a:latin typeface="+mj-lt"/>
              </a:rPr>
              <a:t>bên</a:t>
            </a:r>
            <a:endParaRPr lang="en-US" sz="1900" dirty="0" smtClean="0">
              <a:latin typeface="+mj-lt"/>
            </a:endParaRPr>
          </a:p>
          <a:p>
            <a:r>
              <a:rPr lang="en-US" sz="1900" dirty="0" smtClean="0">
                <a:latin typeface="+mj-lt"/>
              </a:rPr>
              <a:t>- </a:t>
            </a:r>
            <a:r>
              <a:rPr lang="vi-VN" sz="1900" dirty="0" smtClean="0">
                <a:latin typeface="+mj-lt"/>
              </a:rPr>
              <a:t>Phá </a:t>
            </a:r>
            <a:r>
              <a:rPr lang="vi-VN" sz="1900" dirty="0">
                <a:latin typeface="+mj-lt"/>
              </a:rPr>
              <a:t>hủy tuyến yên đột ngột</a:t>
            </a:r>
            <a:endParaRPr lang="en-US" sz="1900" dirty="0">
              <a:latin typeface="+mj-lt"/>
            </a:endParaRPr>
          </a:p>
        </p:txBody>
      </p:sp>
      <p:sp>
        <p:nvSpPr>
          <p:cNvPr id="7" name="Oval 6"/>
          <p:cNvSpPr/>
          <p:nvPr/>
        </p:nvSpPr>
        <p:spPr>
          <a:xfrm>
            <a:off x="3228668" y="3377115"/>
            <a:ext cx="2209800" cy="5334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Triệu</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chứng</a:t>
            </a:r>
            <a:endParaRPr lang="en-US" sz="2000" dirty="0">
              <a:solidFill>
                <a:schemeClr val="tx1"/>
              </a:solidFill>
              <a:latin typeface="Times New Roman" pitchFamily="18" charset="0"/>
              <a:cs typeface="Times New Roman" pitchFamily="18" charset="0"/>
            </a:endParaRPr>
          </a:p>
        </p:txBody>
      </p:sp>
      <p:sp>
        <p:nvSpPr>
          <p:cNvPr id="8" name="Rounded Rectangle 7"/>
          <p:cNvSpPr/>
          <p:nvPr/>
        </p:nvSpPr>
        <p:spPr>
          <a:xfrm>
            <a:off x="0" y="3783925"/>
            <a:ext cx="3581400" cy="307407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a:t>
            </a:r>
          </a:p>
          <a:p>
            <a:r>
              <a:rPr lang="vi-VN" dirty="0">
                <a:latin typeface="Times New Roman" pitchFamily="18" charset="0"/>
                <a:cs typeface="Times New Roman" pitchFamily="18" charset="0"/>
              </a:rPr>
              <a:t>Đau đầu, mệt mỏi, buồn nôn và nôn, đau bụng, ỉa </a:t>
            </a:r>
            <a:r>
              <a:rPr lang="vi-VN" dirty="0" smtClean="0">
                <a:latin typeface="Times New Roman" pitchFamily="18" charset="0"/>
                <a:cs typeface="Times New Roman" pitchFamily="18" charset="0"/>
              </a:rPr>
              <a:t>chảy</a:t>
            </a:r>
            <a:endParaRPr lang="en-US" dirty="0" smtClean="0">
              <a:latin typeface="Times New Roman" pitchFamily="18" charset="0"/>
              <a:cs typeface="Times New Roman" pitchFamily="18" charset="0"/>
            </a:endParaRPr>
          </a:p>
          <a:p>
            <a:r>
              <a:rPr lang="vi-VN" dirty="0">
                <a:latin typeface="Times New Roman" pitchFamily="18" charset="0"/>
                <a:cs typeface="Times New Roman" pitchFamily="18" charset="0"/>
              </a:rPr>
              <a:t>xanh tím, mất nước, da sạm, lông nách thưa thớtNhiễm khuẩn huyết do não mô cầu có thể gây suy thượng thận do nhồi máu thượng thận (hội chứng Waterhouse - Friderichsen) </a:t>
            </a:r>
            <a:endParaRPr lang="en-US" dirty="0">
              <a:latin typeface="Times New Roman" pitchFamily="18" charset="0"/>
              <a:cs typeface="Times New Roman" pitchFamily="18" charset="0"/>
            </a:endParaRPr>
          </a:p>
        </p:txBody>
      </p:sp>
      <p:sp>
        <p:nvSpPr>
          <p:cNvPr id="9" name="Rounded Rectangle 8"/>
          <p:cNvSpPr/>
          <p:nvPr/>
        </p:nvSpPr>
        <p:spPr>
          <a:xfrm>
            <a:off x="5257800" y="3783925"/>
            <a:ext cx="3886199" cy="3074075"/>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latin typeface="Times New Roman" pitchFamily="18" charset="0"/>
                <a:ea typeface="Times" pitchFamily="34" charset="0"/>
                <a:cs typeface="Times New Roman" pitchFamily="18" charset="0"/>
              </a:rPr>
              <a:t>Cận</a:t>
            </a:r>
            <a:r>
              <a:rPr lang="en-US" dirty="0" smtClean="0">
                <a:latin typeface="Times New Roman" pitchFamily="18" charset="0"/>
                <a:ea typeface="Times" pitchFamily="34" charset="0"/>
                <a:cs typeface="Times New Roman" pitchFamily="18" charset="0"/>
              </a:rPr>
              <a:t> </a:t>
            </a:r>
            <a:r>
              <a:rPr lang="en-US" dirty="0" err="1" smtClean="0">
                <a:latin typeface="Times New Roman" pitchFamily="18" charset="0"/>
                <a:ea typeface="Times" pitchFamily="34" charset="0"/>
                <a:cs typeface="Times New Roman" pitchFamily="18" charset="0"/>
              </a:rPr>
              <a:t>lâm</a:t>
            </a:r>
            <a:r>
              <a:rPr lang="en-US" dirty="0" smtClean="0">
                <a:latin typeface="Times New Roman" pitchFamily="18" charset="0"/>
                <a:ea typeface="Times" pitchFamily="34" charset="0"/>
                <a:cs typeface="Times New Roman" pitchFamily="18" charset="0"/>
              </a:rPr>
              <a:t> </a:t>
            </a:r>
            <a:r>
              <a:rPr lang="en-US" dirty="0" err="1" smtClean="0">
                <a:latin typeface="Times New Roman" pitchFamily="18" charset="0"/>
                <a:ea typeface="Times" pitchFamily="34" charset="0"/>
                <a:cs typeface="Times New Roman" pitchFamily="18" charset="0"/>
              </a:rPr>
              <a:t>sàng</a:t>
            </a:r>
            <a:r>
              <a:rPr lang="en-US" dirty="0" smtClean="0">
                <a:latin typeface="Times New Roman" pitchFamily="18" charset="0"/>
                <a:ea typeface="Times" pitchFamily="34" charset="0"/>
                <a:cs typeface="Times New Roman" pitchFamily="18" charset="0"/>
              </a:rPr>
              <a:t>:</a:t>
            </a:r>
          </a:p>
          <a:p>
            <a:r>
              <a:rPr lang="vi-VN" dirty="0">
                <a:latin typeface="Times New Roman" pitchFamily="18" charset="0"/>
                <a:ea typeface="Times" pitchFamily="34" charset="0"/>
                <a:cs typeface="Times New Roman" pitchFamily="18" charset="0"/>
              </a:rPr>
              <a:t>Số lượng bạch cầu ưa acid có thể tăng, giảm natri, máu giảm; tăng kali máu, giảm đường máu. Có thể tăng calci máu. </a:t>
            </a:r>
            <a:endParaRPr lang="en-US" dirty="0" smtClean="0">
              <a:latin typeface="Times New Roman" pitchFamily="18" charset="0"/>
              <a:ea typeface="Times" pitchFamily="34" charset="0"/>
              <a:cs typeface="Times New Roman" pitchFamily="18" charset="0"/>
            </a:endParaRPr>
          </a:p>
          <a:p>
            <a:r>
              <a:rPr lang="vi-VN" dirty="0">
                <a:latin typeface="Times New Roman" pitchFamily="18" charset="0"/>
                <a:ea typeface="Times" pitchFamily="34" charset="0"/>
                <a:cs typeface="Times New Roman" pitchFamily="18" charset="0"/>
              </a:rPr>
              <a:t>Nếu suy thượng thận cấp được khởi phát bởi nhiễm trùng thì cấy máu, ACTH huyết tương tăng rõ rệt nếu bệnh nhân có tổn thương thượng thận tiên phát (thường là ACTH &gt; 200 µ/ml).</a:t>
            </a:r>
            <a:endParaRPr lang="en-US" dirty="0">
              <a:latin typeface="Times New Roman" pitchFamily="18" charset="0"/>
              <a:ea typeface="Times" pitchFamily="34" charset="0"/>
              <a:cs typeface="Times New Roman" pitchFamily="18" charset="0"/>
            </a:endParaRPr>
          </a:p>
        </p:txBody>
      </p:sp>
    </p:spTree>
    <p:extLst>
      <p:ext uri="{BB962C8B-B14F-4D97-AF65-F5344CB8AC3E}">
        <p14:creationId xmlns:p14="http://schemas.microsoft.com/office/powerpoint/2010/main" val="2954128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4845" y="8898"/>
            <a:ext cx="7059612" cy="86922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3458368" y="120343"/>
            <a:ext cx="2266647"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dirty="0" smtClean="0">
                <a:solidFill>
                  <a:srgbClr val="0070C0"/>
                </a:solidFill>
                <a:latin typeface="Times New Roman" pitchFamily="18" charset="0"/>
                <a:cs typeface="Times New Roman" pitchFamily="18" charset="0"/>
              </a:rPr>
              <a:t>ĐIỀU TRỊ</a:t>
            </a:r>
            <a:endParaRPr lang="en-US" sz="3600" b="1" cap="none" spc="50" dirty="0">
              <a:ln w="11430"/>
              <a:solidFill>
                <a:srgbClr val="0070C0"/>
              </a:solidFill>
              <a:latin typeface="Times New Roman" pitchFamily="18" charset="0"/>
              <a:cs typeface="Times New Roman" pitchFamily="18" charset="0"/>
            </a:endParaRPr>
          </a:p>
        </p:txBody>
      </p:sp>
      <p:sp>
        <p:nvSpPr>
          <p:cNvPr id="6" name="Rounded Rectangle 5"/>
          <p:cNvSpPr/>
          <p:nvPr/>
        </p:nvSpPr>
        <p:spPr>
          <a:xfrm>
            <a:off x="364851" y="1087988"/>
            <a:ext cx="2438400" cy="512212"/>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Điều</a:t>
            </a:r>
            <a:r>
              <a:rPr lang="en-US" dirty="0" smtClean="0"/>
              <a:t> </a:t>
            </a:r>
            <a:r>
              <a:rPr lang="en-US" dirty="0" err="1" smtClean="0"/>
              <a:t>trị</a:t>
            </a:r>
            <a:r>
              <a:rPr lang="en-US" dirty="0" smtClean="0"/>
              <a:t> </a:t>
            </a:r>
            <a:r>
              <a:rPr lang="en-US" dirty="0" err="1" smtClean="0"/>
              <a:t>cấp</a:t>
            </a:r>
            <a:r>
              <a:rPr lang="en-US" dirty="0" smtClean="0"/>
              <a:t> </a:t>
            </a:r>
            <a:r>
              <a:rPr lang="en-US" dirty="0" err="1" smtClean="0"/>
              <a:t>tính</a:t>
            </a:r>
            <a:endParaRPr lang="en-US" dirty="0" smtClean="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67" y="1600200"/>
            <a:ext cx="2927897" cy="2076136"/>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3676336"/>
            <a:ext cx="3465742" cy="2743200"/>
          </a:xfrm>
          <a:prstGeom prst="rect">
            <a:avLst/>
          </a:prstGeom>
        </p:spPr>
      </p:pic>
      <p:sp>
        <p:nvSpPr>
          <p:cNvPr id="10" name="Rounded Rectangle 9"/>
          <p:cNvSpPr/>
          <p:nvPr/>
        </p:nvSpPr>
        <p:spPr>
          <a:xfrm>
            <a:off x="5105400" y="1087988"/>
            <a:ext cx="2438400" cy="512212"/>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Giai</a:t>
            </a:r>
            <a:r>
              <a:rPr lang="en-US" dirty="0" smtClean="0"/>
              <a:t> </a:t>
            </a:r>
            <a:r>
              <a:rPr lang="en-US" dirty="0" err="1" smtClean="0"/>
              <a:t>đoạn</a:t>
            </a:r>
            <a:r>
              <a:rPr lang="en-US" dirty="0" smtClean="0"/>
              <a:t> </a:t>
            </a:r>
            <a:r>
              <a:rPr lang="en-US" dirty="0" err="1" smtClean="0"/>
              <a:t>phục</a:t>
            </a:r>
            <a:r>
              <a:rPr lang="en-US" dirty="0" smtClean="0"/>
              <a:t> </a:t>
            </a:r>
            <a:r>
              <a:rPr lang="en-US" dirty="0" err="1" smtClean="0"/>
              <a:t>hồi</a:t>
            </a:r>
            <a:endParaRPr lang="en-US" dirty="0" smtClean="0"/>
          </a:p>
        </p:txBody>
      </p:sp>
      <p:sp>
        <p:nvSpPr>
          <p:cNvPr id="11" name="Rectangle 10"/>
          <p:cNvSpPr/>
          <p:nvPr/>
        </p:nvSpPr>
        <p:spPr>
          <a:xfrm>
            <a:off x="3599771" y="1810064"/>
            <a:ext cx="5449658" cy="4401205"/>
          </a:xfrm>
          <a:prstGeom prst="rect">
            <a:avLst/>
          </a:prstGeom>
        </p:spPr>
        <p:txBody>
          <a:bodyPr wrap="square">
            <a:spAutoFit/>
          </a:bodyPr>
          <a:lstStyle/>
          <a:p>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Kh</a:t>
            </a:r>
            <a:r>
              <a:rPr lang="en-US" sz="2000" dirty="0" smtClean="0">
                <a:latin typeface="Times New Roman" pitchFamily="18" charset="0"/>
                <a:cs typeface="Times New Roman" pitchFamily="18" charset="0"/>
              </a:rPr>
              <a:t>i</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bệnh nhân ăn được bằng đường miệng, dùng hydrocortison uống 10 - 20 mg/ 6 giờ và giảm liều dùng để duy trì ở mức phù hợp. </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Nhiều bệnh nhân sau này cần liều hydrocortison 2 lần/ngày (sáng 10 - 20 mg, chiều 5 - 10 mg), dùng corticoid khoáng là không cần thiết khi đang sử dụng một lượng lớn hydrocortison, nhưng khi giảm liều hydrocortison thì cần thêm fludrocortison acetat 0,05 - 0,2 mg/ngày</a:t>
            </a:r>
            <a:r>
              <a:rPr lang="vi-VN"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Một số bệnh nhân cần dùng fludrocortison hoặc bị phù ở liều trên 0,05 mg chỉ 1- 2 lần/ tuần. </a:t>
            </a:r>
            <a:endParaRPr lang="en-US" sz="2000" dirty="0" smtClean="0">
              <a:latin typeface="Times New Roman" pitchFamily="18" charset="0"/>
              <a:cs typeface="Times New Roman" pitchFamily="18" charset="0"/>
            </a:endParaRPr>
          </a:p>
          <a:p>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Bệnh nhân đã có một đợt cấp suy thượng thận thì cần phải thăm dò đánh giá mức độ suy thượng thận lâu dài và tìm nguyên nhân nếu có thể</a:t>
            </a:r>
            <a:endParaRPr lang="en-US" sz="2000" dirty="0">
              <a:latin typeface="Times New Roman" pitchFamily="18" charset="0"/>
              <a:cs typeface="Times New Roman" pitchFamily="18" charset="0"/>
            </a:endParaRPr>
          </a:p>
        </p:txBody>
      </p:sp>
      <p:sp>
        <p:nvSpPr>
          <p:cNvPr id="12" name="Rectangle 11"/>
          <p:cNvSpPr/>
          <p:nvPr/>
        </p:nvSpPr>
        <p:spPr>
          <a:xfrm>
            <a:off x="589935" y="6463781"/>
            <a:ext cx="2193651"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15,569 </a:t>
            </a:r>
            <a:r>
              <a:rPr lang="en-US" dirty="0" err="1" smtClean="0">
                <a:solidFill>
                  <a:schemeClr val="tx1"/>
                </a:solidFill>
                <a:latin typeface="Times New Roman" pitchFamily="18" charset="0"/>
                <a:cs typeface="Times New Roman" pitchFamily="18" charset="0"/>
              </a:rPr>
              <a:t>đồng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ống</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23264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0" y="3527395"/>
            <a:ext cx="3962400" cy="333060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Times New Roman" pitchFamily="18" charset="0"/>
                <a:cs typeface="Times New Roman" pitchFamily="18" charset="0"/>
              </a:rPr>
              <a:t>Lâm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sàng</a:t>
            </a:r>
            <a:endParaRPr lang="en-US" dirty="0" smtClean="0">
              <a:solidFill>
                <a:schemeClr val="tx1"/>
              </a:solidFill>
              <a:latin typeface="Times New Roman" pitchFamily="18" charset="0"/>
              <a:cs typeface="Times New Roman" pitchFamily="18" charset="0"/>
            </a:endParaRPr>
          </a:p>
          <a:p>
            <a:pPr algn="just"/>
            <a:r>
              <a:rPr lang="en-US" dirty="0" smtClean="0">
                <a:latin typeface="+mj-lt"/>
              </a:rPr>
              <a:t>- </a:t>
            </a:r>
            <a:r>
              <a:rPr lang="vi-VN" dirty="0" smtClean="0">
                <a:latin typeface="+mj-lt"/>
              </a:rPr>
              <a:t>Các </a:t>
            </a:r>
            <a:r>
              <a:rPr lang="vi-VN" dirty="0">
                <a:latin typeface="+mj-lt"/>
              </a:rPr>
              <a:t>triệu chứng bao gồm yếu, mệt mỏi, gầy sút, đau cơ, đau khớp, sốt, chán ăn, nôn và buồn nôn, lo âu, dễ bị kích thích</a:t>
            </a:r>
            <a:r>
              <a:rPr lang="vi-VN" dirty="0" smtClean="0">
                <a:latin typeface="+mj-lt"/>
              </a:rPr>
              <a:t>.</a:t>
            </a:r>
            <a:endParaRPr lang="en-US" dirty="0" smtClean="0">
              <a:latin typeface="+mj-lt"/>
            </a:endParaRPr>
          </a:p>
          <a:p>
            <a:pPr algn="just"/>
            <a:r>
              <a:rPr lang="en-US" dirty="0" smtClean="0">
                <a:latin typeface="+mj-lt"/>
              </a:rPr>
              <a:t>- </a:t>
            </a:r>
            <a:r>
              <a:rPr lang="en-US" dirty="0" err="1" smtClean="0">
                <a:latin typeface="+mj-lt"/>
              </a:rPr>
              <a:t>Sạm</a:t>
            </a:r>
            <a:r>
              <a:rPr lang="en-US" dirty="0" smtClean="0">
                <a:latin typeface="+mj-lt"/>
              </a:rPr>
              <a:t> </a:t>
            </a:r>
            <a:r>
              <a:rPr lang="en-US" dirty="0">
                <a:latin typeface="+mj-lt"/>
              </a:rPr>
              <a:t>da </a:t>
            </a:r>
            <a:r>
              <a:rPr lang="en-US" dirty="0" err="1">
                <a:latin typeface="+mj-lt"/>
              </a:rPr>
              <a:t>toàn</a:t>
            </a:r>
            <a:r>
              <a:rPr lang="en-US" dirty="0">
                <a:latin typeface="+mj-lt"/>
              </a:rPr>
              <a:t> </a:t>
            </a:r>
            <a:r>
              <a:rPr lang="en-US" dirty="0" err="1">
                <a:latin typeface="+mj-lt"/>
              </a:rPr>
              <a:t>thân</a:t>
            </a:r>
            <a:r>
              <a:rPr lang="en-US" dirty="0">
                <a:latin typeface="+mj-lt"/>
              </a:rPr>
              <a:t>, </a:t>
            </a:r>
            <a:r>
              <a:rPr lang="en-US" dirty="0" err="1">
                <a:latin typeface="+mj-lt"/>
              </a:rPr>
              <a:t>cả</a:t>
            </a:r>
            <a:r>
              <a:rPr lang="en-US" dirty="0">
                <a:latin typeface="+mj-lt"/>
              </a:rPr>
              <a:t> </a:t>
            </a:r>
            <a:r>
              <a:rPr lang="en-US" dirty="0" err="1">
                <a:latin typeface="+mj-lt"/>
              </a:rPr>
              <a:t>vùng</a:t>
            </a:r>
            <a:r>
              <a:rPr lang="en-US" dirty="0">
                <a:latin typeface="+mj-lt"/>
              </a:rPr>
              <a:t> </a:t>
            </a:r>
            <a:r>
              <a:rPr lang="en-US" dirty="0" err="1">
                <a:latin typeface="+mj-lt"/>
              </a:rPr>
              <a:t>kín</a:t>
            </a:r>
            <a:r>
              <a:rPr lang="en-US" dirty="0">
                <a:latin typeface="+mj-lt"/>
              </a:rPr>
              <a:t> </a:t>
            </a:r>
            <a:r>
              <a:rPr lang="en-US" dirty="0" err="1">
                <a:latin typeface="+mj-lt"/>
              </a:rPr>
              <a:t>và</a:t>
            </a:r>
            <a:r>
              <a:rPr lang="en-US" dirty="0">
                <a:latin typeface="+mj-lt"/>
              </a:rPr>
              <a:t> </a:t>
            </a:r>
            <a:r>
              <a:rPr lang="en-US" dirty="0" err="1">
                <a:latin typeface="+mj-lt"/>
              </a:rPr>
              <a:t>vùng</a:t>
            </a:r>
            <a:r>
              <a:rPr lang="en-US" dirty="0">
                <a:latin typeface="+mj-lt"/>
              </a:rPr>
              <a:t> </a:t>
            </a:r>
            <a:r>
              <a:rPr lang="en-US" dirty="0" err="1">
                <a:latin typeface="+mj-lt"/>
              </a:rPr>
              <a:t>hở</a:t>
            </a:r>
            <a:r>
              <a:rPr lang="en-US" dirty="0">
                <a:latin typeface="+mj-lt"/>
              </a:rPr>
              <a:t>, </a:t>
            </a:r>
            <a:r>
              <a:rPr lang="en-US" dirty="0" err="1">
                <a:latin typeface="+mj-lt"/>
              </a:rPr>
              <a:t>nhiều</a:t>
            </a:r>
            <a:r>
              <a:rPr lang="en-US" dirty="0">
                <a:latin typeface="+mj-lt"/>
              </a:rPr>
              <a:t> </a:t>
            </a:r>
            <a:r>
              <a:rPr lang="en-US" dirty="0" err="1">
                <a:latin typeface="+mj-lt"/>
              </a:rPr>
              <a:t>tàn</a:t>
            </a:r>
            <a:r>
              <a:rPr lang="en-US" dirty="0">
                <a:latin typeface="+mj-lt"/>
              </a:rPr>
              <a:t> </a:t>
            </a:r>
            <a:r>
              <a:rPr lang="en-US" dirty="0" err="1">
                <a:latin typeface="+mj-lt"/>
              </a:rPr>
              <a:t>nhang</a:t>
            </a:r>
            <a:r>
              <a:rPr lang="en-US" dirty="0" smtClean="0">
                <a:latin typeface="+mj-lt"/>
              </a:rPr>
              <a:t>.</a:t>
            </a:r>
          </a:p>
          <a:p>
            <a:pPr algn="just"/>
            <a:r>
              <a:rPr lang="en-US" dirty="0" smtClean="0">
                <a:latin typeface="+mj-lt"/>
              </a:rPr>
              <a:t>- </a:t>
            </a:r>
            <a:r>
              <a:rPr lang="vi-VN" dirty="0" smtClean="0">
                <a:latin typeface="+mj-lt"/>
              </a:rPr>
              <a:t>Nếu </a:t>
            </a:r>
            <a:r>
              <a:rPr lang="vi-VN" dirty="0">
                <a:latin typeface="+mj-lt"/>
              </a:rPr>
              <a:t>xảy ra hạ đường huyết thì bệnh nhân càng yếu hơn </a:t>
            </a:r>
            <a:endParaRPr lang="en-US" dirty="0" smtClean="0">
              <a:latin typeface="+mj-lt"/>
            </a:endParaRPr>
          </a:p>
          <a:p>
            <a:pPr algn="just"/>
            <a:r>
              <a:rPr lang="en-US" dirty="0" smtClean="0">
                <a:latin typeface="+mj-lt"/>
              </a:rPr>
              <a:t>- </a:t>
            </a:r>
            <a:r>
              <a:rPr lang="vi-VN" dirty="0" smtClean="0">
                <a:latin typeface="+mj-lt"/>
              </a:rPr>
              <a:t>Các </a:t>
            </a:r>
            <a:r>
              <a:rPr lang="vi-VN" dirty="0">
                <a:latin typeface="+mj-lt"/>
              </a:rPr>
              <a:t>triệu chứng khác có thể gồm tim nhỏ, tăng sản mô lympho, lông nách, lông mu ít (nhất là ở nữ). </a:t>
            </a:r>
            <a:endParaRPr lang="en-US" dirty="0">
              <a:latin typeface="+mj-lt"/>
            </a:endParaRPr>
          </a:p>
        </p:txBody>
      </p:sp>
      <p:sp>
        <p:nvSpPr>
          <p:cNvPr id="15" name="Rounded Rectangle 14"/>
          <p:cNvSpPr/>
          <p:nvPr/>
        </p:nvSpPr>
        <p:spPr>
          <a:xfrm>
            <a:off x="5181600" y="3559422"/>
            <a:ext cx="3962400" cy="3330606"/>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Times New Roman" pitchFamily="18" charset="0"/>
                <a:cs typeface="Times New Roman" pitchFamily="18" charset="0"/>
              </a:rPr>
              <a:t>Cận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lâm</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sàng</a:t>
            </a:r>
            <a:endParaRPr lang="en-US" dirty="0" smtClean="0">
              <a:solidFill>
                <a:schemeClr val="tx1"/>
              </a:solidFill>
              <a:latin typeface="Times New Roman" pitchFamily="18" charset="0"/>
              <a:cs typeface="Times New Roman" pitchFamily="18" charset="0"/>
            </a:endParaRPr>
          </a:p>
          <a:p>
            <a:pPr algn="just"/>
            <a:r>
              <a:rPr lang="en-US" dirty="0" smtClean="0">
                <a:latin typeface="+mj-lt"/>
              </a:rPr>
              <a:t>- </a:t>
            </a:r>
            <a:r>
              <a:rPr lang="vi-VN" dirty="0" smtClean="0">
                <a:latin typeface="+mj-lt"/>
              </a:rPr>
              <a:t>Bạch </a:t>
            </a:r>
            <a:r>
              <a:rPr lang="vi-VN" dirty="0">
                <a:latin typeface="+mj-lt"/>
              </a:rPr>
              <a:t>cầu trung tính giảm vừa phải, tăng lympho bào và số lượng bạch cầu ưa acid vượt quá 300/ ml máu. </a:t>
            </a:r>
            <a:endParaRPr lang="en-US" dirty="0" smtClean="0">
              <a:latin typeface="+mj-lt"/>
            </a:endParaRPr>
          </a:p>
          <a:p>
            <a:pPr algn="just"/>
            <a:r>
              <a:rPr lang="en-US" dirty="0" smtClean="0">
                <a:latin typeface="+mj-lt"/>
              </a:rPr>
              <a:t>- </a:t>
            </a:r>
            <a:r>
              <a:rPr lang="vi-VN" dirty="0" smtClean="0">
                <a:latin typeface="+mj-lt"/>
              </a:rPr>
              <a:t>Đường </a:t>
            </a:r>
            <a:r>
              <a:rPr lang="vi-VN" dirty="0">
                <a:latin typeface="+mj-lt"/>
              </a:rPr>
              <a:t>máu lúc đói tháp. Calci máu có thể tăng</a:t>
            </a:r>
            <a:r>
              <a:rPr lang="vi-VN" dirty="0" smtClean="0">
                <a:latin typeface="+mj-lt"/>
              </a:rPr>
              <a:t>.</a:t>
            </a:r>
            <a:endParaRPr lang="en-US" dirty="0" smtClean="0">
              <a:latin typeface="+mj-lt"/>
            </a:endParaRPr>
          </a:p>
          <a:p>
            <a:pPr algn="just"/>
            <a:r>
              <a:rPr lang="en-US" dirty="0" smtClean="0">
                <a:latin typeface="+mj-lt"/>
              </a:rPr>
              <a:t>- </a:t>
            </a:r>
            <a:r>
              <a:rPr lang="vi-VN" dirty="0" smtClean="0">
                <a:latin typeface="+mj-lt"/>
              </a:rPr>
              <a:t>Cortisol </a:t>
            </a:r>
            <a:r>
              <a:rPr lang="vi-VN" dirty="0">
                <a:latin typeface="+mj-lt"/>
              </a:rPr>
              <a:t>huyết tương thấp (&lt; 5mg/dl) Kháng thể kháng thượng thận được thấy trong huyết thanh vào khoảng 50% các trường hợp bệnh Addison tự miễn</a:t>
            </a:r>
            <a:endParaRPr lang="en-US" dirty="0" smtClean="0">
              <a:solidFill>
                <a:schemeClr val="tx1"/>
              </a:solidFill>
              <a:latin typeface="+mj-lt"/>
              <a:cs typeface="Times New Roman"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4845" y="8898"/>
            <a:ext cx="7059612" cy="86922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6"/>
          <p:cNvSpPr/>
          <p:nvPr/>
        </p:nvSpPr>
        <p:spPr>
          <a:xfrm>
            <a:off x="1220643" y="120343"/>
            <a:ext cx="6742103"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dirty="0" smtClean="0">
                <a:solidFill>
                  <a:srgbClr val="0070C0"/>
                </a:solidFill>
                <a:latin typeface="Times New Roman" pitchFamily="18" charset="0"/>
                <a:cs typeface="Times New Roman" pitchFamily="18" charset="0"/>
              </a:rPr>
              <a:t>SUY VỎ THƯỢNG THẬN MẠN</a:t>
            </a:r>
            <a:endParaRPr lang="en-US" sz="3600" b="1" cap="none" spc="50" dirty="0">
              <a:ln w="11430"/>
              <a:solidFill>
                <a:srgbClr val="0070C0"/>
              </a:solidFill>
              <a:latin typeface="Times New Roman" pitchFamily="18" charset="0"/>
              <a:cs typeface="Times New Roman" pitchFamily="18" charset="0"/>
            </a:endParaRPr>
          </a:p>
        </p:txBody>
      </p:sp>
      <p:sp>
        <p:nvSpPr>
          <p:cNvPr id="8" name="Rounded Rectangle 7"/>
          <p:cNvSpPr/>
          <p:nvPr/>
        </p:nvSpPr>
        <p:spPr>
          <a:xfrm>
            <a:off x="0" y="910713"/>
            <a:ext cx="1828800" cy="45965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err="1" smtClean="0">
                <a:solidFill>
                  <a:schemeClr val="tx1"/>
                </a:solidFill>
                <a:latin typeface="Times New Roman" pitchFamily="18" charset="0"/>
                <a:cs typeface="Times New Roman" pitchFamily="18" charset="0"/>
              </a:rPr>
              <a:t>Nguyên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nhân</a:t>
            </a:r>
            <a:endParaRPr lang="en-US" sz="2200" dirty="0">
              <a:solidFill>
                <a:schemeClr val="tx1"/>
              </a:solidFill>
              <a:latin typeface="Times New Roman" pitchFamily="18" charset="0"/>
              <a:cs typeface="Times New Roman" pitchFamily="18" charset="0"/>
            </a:endParaRPr>
          </a:p>
        </p:txBody>
      </p:sp>
      <p:sp>
        <p:nvSpPr>
          <p:cNvPr id="9" name="Rectangle 8"/>
          <p:cNvSpPr/>
          <p:nvPr/>
        </p:nvSpPr>
        <p:spPr>
          <a:xfrm>
            <a:off x="1838632" y="955876"/>
            <a:ext cx="7305368" cy="400110"/>
          </a:xfrm>
          <a:prstGeom prst="rect">
            <a:avLst/>
          </a:prstGeom>
        </p:spPr>
        <p:txBody>
          <a:bodyPr wrap="square">
            <a:spAutoFit/>
          </a:bodyPr>
          <a:lstStyle/>
          <a:p>
            <a:r>
              <a:rPr lang="en-US" sz="2000" dirty="0" smtClean="0">
                <a:latin typeface="Times New Roman" pitchFamily="18" charset="0"/>
                <a:cs typeface="Times New Roman" pitchFamily="18" charset="0"/>
              </a:rPr>
              <a:t>D</a:t>
            </a:r>
            <a:r>
              <a:rPr lang="vi-VN" sz="2000" dirty="0" smtClean="0">
                <a:latin typeface="Times New Roman" pitchFamily="18" charset="0"/>
                <a:cs typeface="Times New Roman" pitchFamily="18" charset="0"/>
              </a:rPr>
              <a:t>o </a:t>
            </a:r>
            <a:r>
              <a:rPr lang="vi-VN" sz="2000" dirty="0">
                <a:latin typeface="Times New Roman" pitchFamily="18" charset="0"/>
                <a:cs typeface="Times New Roman" pitchFamily="18" charset="0"/>
              </a:rPr>
              <a:t>sự phá hủy hoặc rối loạn chức năng của vỏ thượng thận.</a:t>
            </a:r>
            <a:endParaRPr lang="en-US" sz="2000" dirty="0">
              <a:latin typeface="Times New Roman" pitchFamily="18" charset="0"/>
              <a:cs typeface="Times New Roman" pitchFamily="18" charset="0"/>
            </a:endParaRPr>
          </a:p>
        </p:txBody>
      </p:sp>
      <p:sp>
        <p:nvSpPr>
          <p:cNvPr id="10" name="Rectangle 9"/>
          <p:cNvSpPr/>
          <p:nvPr/>
        </p:nvSpPr>
        <p:spPr>
          <a:xfrm>
            <a:off x="152400" y="1426510"/>
            <a:ext cx="8839200" cy="1938992"/>
          </a:xfrm>
          <a:prstGeom prst="rect">
            <a:avLst/>
          </a:prstGeom>
        </p:spPr>
        <p:txBody>
          <a:bodyPr wrap="square">
            <a:spAutoFit/>
          </a:bodyPr>
          <a:lstStyle/>
          <a:p>
            <a:pPr algn="just"/>
            <a:r>
              <a:rPr lang="vi-VN" sz="2000" dirty="0">
                <a:latin typeface="+mj-lt"/>
              </a:rPr>
              <a:t>Bệnh được đặc trưng bởi sự thiếu hụt mạn tính cortisol, aldosteron và androgen thượng thận, gây sạm da kín đáo hoặc rõ rệt. Mất nước, mất natri và tăng kali có thể xảy ra trong suy thượng thận tiên phát. </a:t>
            </a:r>
            <a:endParaRPr lang="en-US" sz="2000" dirty="0" smtClean="0">
              <a:latin typeface="+mj-lt"/>
            </a:endParaRPr>
          </a:p>
          <a:p>
            <a:pPr algn="just"/>
            <a:r>
              <a:rPr lang="vi-VN" sz="2000" dirty="0">
                <a:latin typeface="+mj-lt"/>
              </a:rPr>
              <a:t>suy tuyến yên (teo, hoại tử, khối u), sự sản xuất corticoid khoáng (đựợc kiểm soát bởi hệ renin - angiotensin) vẫn được duy trì nên không có tăng kali máuBệnh có thể đơn độc hoặc nằm trong hội chứng đa tuyến nội tiết tự miễn</a:t>
            </a:r>
            <a:endParaRPr lang="en-US" sz="2000" dirty="0">
              <a:latin typeface="+mj-lt"/>
            </a:endParaRPr>
          </a:p>
        </p:txBody>
      </p:sp>
      <p:sp>
        <p:nvSpPr>
          <p:cNvPr id="11" name="Oval 10"/>
          <p:cNvSpPr/>
          <p:nvPr/>
        </p:nvSpPr>
        <p:spPr>
          <a:xfrm>
            <a:off x="3458368" y="3320991"/>
            <a:ext cx="2266647" cy="412809"/>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Times New Roman" pitchFamily="18" charset="0"/>
                <a:cs typeface="Times New Roman" pitchFamily="18" charset="0"/>
              </a:rPr>
              <a:t>Triệu</a:t>
            </a:r>
            <a:r>
              <a:rPr lang="en-US" sz="2000" dirty="0" smtClean="0">
                <a:solidFill>
                  <a:schemeClr val="tx1"/>
                </a:solidFill>
                <a:latin typeface="Times New Roman" pitchFamily="18" charset="0"/>
                <a:cs typeface="Times New Roman" pitchFamily="18" charset="0"/>
              </a:rPr>
              <a:t> </a:t>
            </a:r>
            <a:r>
              <a:rPr lang="en-US" sz="2000" dirty="0" err="1" smtClean="0">
                <a:solidFill>
                  <a:schemeClr val="tx1"/>
                </a:solidFill>
                <a:latin typeface="Times New Roman" pitchFamily="18" charset="0"/>
                <a:cs typeface="Times New Roman" pitchFamily="18" charset="0"/>
              </a:rPr>
              <a:t>chứng</a:t>
            </a:r>
            <a:endParaRPr lang="en-US"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80137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4845" y="8898"/>
            <a:ext cx="7059612" cy="86922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Rectangle 3"/>
          <p:cNvSpPr/>
          <p:nvPr/>
        </p:nvSpPr>
        <p:spPr>
          <a:xfrm>
            <a:off x="3458368" y="120343"/>
            <a:ext cx="2266647"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dirty="0" smtClean="0">
                <a:solidFill>
                  <a:srgbClr val="0070C0"/>
                </a:solidFill>
                <a:latin typeface="Times New Roman" pitchFamily="18" charset="0"/>
                <a:cs typeface="Times New Roman" pitchFamily="18" charset="0"/>
              </a:rPr>
              <a:t>ĐIỀU TRỊ</a:t>
            </a:r>
            <a:endParaRPr lang="en-US" sz="3600" b="1" cap="none" spc="50" dirty="0">
              <a:ln w="11430"/>
              <a:solidFill>
                <a:srgbClr val="0070C0"/>
              </a:solidFill>
              <a:latin typeface="Times New Roman" pitchFamily="18" charset="0"/>
              <a:cs typeface="Times New Roman" pitchFamily="18" charset="0"/>
            </a:endParaRPr>
          </a:p>
        </p:txBody>
      </p:sp>
      <p:sp>
        <p:nvSpPr>
          <p:cNvPr id="2" name="Rectangle 1"/>
          <p:cNvSpPr/>
          <p:nvPr/>
        </p:nvSpPr>
        <p:spPr>
          <a:xfrm>
            <a:off x="2305690" y="925274"/>
            <a:ext cx="6990710" cy="646331"/>
          </a:xfrm>
          <a:prstGeom prst="rect">
            <a:avLst/>
          </a:prstGeom>
        </p:spPr>
        <p:txBody>
          <a:bodyPr wrap="square">
            <a:spAutoFit/>
          </a:bodyPr>
          <a:lstStyle/>
          <a:p>
            <a:r>
              <a:rPr lang="vi-VN" dirty="0" smtClean="0">
                <a:latin typeface="+mj-lt"/>
              </a:rPr>
              <a:t>Điều </a:t>
            </a:r>
            <a:r>
              <a:rPr lang="vi-VN" dirty="0">
                <a:latin typeface="+mj-lt"/>
              </a:rPr>
              <a:t>trị ngay và tích cực tất cả các nhiễm trùng, đồng thời tăng liều hydrocortison cho phù hợp.</a:t>
            </a:r>
            <a:endParaRPr lang="en-US" dirty="0">
              <a:latin typeface="+mj-lt"/>
            </a:endParaRPr>
          </a:p>
        </p:txBody>
      </p:sp>
      <p:sp>
        <p:nvSpPr>
          <p:cNvPr id="6" name="Rounded Rectangle 5"/>
          <p:cNvSpPr/>
          <p:nvPr/>
        </p:nvSpPr>
        <p:spPr>
          <a:xfrm>
            <a:off x="0" y="910713"/>
            <a:ext cx="2209800" cy="45965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err="1" smtClean="0">
                <a:solidFill>
                  <a:schemeClr val="tx1"/>
                </a:solidFill>
                <a:latin typeface="Times New Roman" pitchFamily="18" charset="0"/>
                <a:cs typeface="Times New Roman" pitchFamily="18" charset="0"/>
              </a:rPr>
              <a:t>Biện</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pháp</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chung</a:t>
            </a:r>
            <a:endParaRPr lang="en-US" sz="2200" dirty="0">
              <a:solidFill>
                <a:schemeClr val="tx1"/>
              </a:solidFill>
              <a:latin typeface="Times New Roman" pitchFamily="18" charset="0"/>
              <a:cs typeface="Times New Roman" pitchFamily="18" charset="0"/>
            </a:endParaRPr>
          </a:p>
        </p:txBody>
      </p:sp>
      <p:sp>
        <p:nvSpPr>
          <p:cNvPr id="7" name="Rounded Rectangle 6"/>
          <p:cNvSpPr/>
          <p:nvPr/>
        </p:nvSpPr>
        <p:spPr>
          <a:xfrm>
            <a:off x="0" y="1582666"/>
            <a:ext cx="2209800" cy="459658"/>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err="1" smtClean="0">
                <a:solidFill>
                  <a:schemeClr val="tx1"/>
                </a:solidFill>
                <a:latin typeface="Times New Roman" pitchFamily="18" charset="0"/>
                <a:cs typeface="Times New Roman" pitchFamily="18" charset="0"/>
              </a:rPr>
              <a:t>Đặc</a:t>
            </a:r>
            <a:r>
              <a:rPr lang="en-US" sz="2200" dirty="0" smtClean="0">
                <a:solidFill>
                  <a:schemeClr val="tx1"/>
                </a:solidFill>
                <a:latin typeface="Times New Roman" pitchFamily="18" charset="0"/>
                <a:cs typeface="Times New Roman" pitchFamily="18" charset="0"/>
              </a:rPr>
              <a:t> </a:t>
            </a:r>
            <a:r>
              <a:rPr lang="en-US" sz="2200" dirty="0" err="1" smtClean="0">
                <a:solidFill>
                  <a:schemeClr val="tx1"/>
                </a:solidFill>
                <a:latin typeface="Times New Roman" pitchFamily="18" charset="0"/>
                <a:cs typeface="Times New Roman" pitchFamily="18" charset="0"/>
              </a:rPr>
              <a:t>hiệu</a:t>
            </a:r>
            <a:endParaRPr lang="en-US" sz="2200" dirty="0">
              <a:solidFill>
                <a:schemeClr val="tx1"/>
              </a:solidFill>
              <a:latin typeface="Times New Roman" pitchFamily="18" charset="0"/>
              <a:cs typeface="Times New Roman" pitchFamily="18" charset="0"/>
            </a:endParaRPr>
          </a:p>
        </p:txBody>
      </p:sp>
      <p:sp>
        <p:nvSpPr>
          <p:cNvPr id="5" name="Rectangle 4"/>
          <p:cNvSpPr/>
          <p:nvPr/>
        </p:nvSpPr>
        <p:spPr>
          <a:xfrm>
            <a:off x="2364218" y="1627829"/>
            <a:ext cx="3810659" cy="400110"/>
          </a:xfrm>
          <a:prstGeom prst="rect">
            <a:avLst/>
          </a:prstGeom>
        </p:spPr>
        <p:txBody>
          <a:bodyPr wrap="none">
            <a:spAutoFit/>
          </a:bodyPr>
          <a:lstStyle/>
          <a:p>
            <a:r>
              <a:rPr lang="en-US" sz="2000" dirty="0">
                <a:latin typeface="Times New Roman" pitchFamily="18" charset="0"/>
                <a:cs typeface="Times New Roman" pitchFamily="18" charset="0"/>
              </a:rPr>
              <a:t>Glucocorticoid + </a:t>
            </a:r>
            <a:r>
              <a:rPr lang="en-US" sz="2000" dirty="0" smtClean="0">
                <a:latin typeface="Times New Roman" pitchFamily="18" charset="0"/>
                <a:cs typeface="Times New Roman" pitchFamily="18" charset="0"/>
              </a:rPr>
              <a:t>mineralocorticoid</a:t>
            </a:r>
            <a:endParaRPr lang="en-US" sz="2000" dirty="0">
              <a:latin typeface="Times New Roman" pitchFamily="18" charset="0"/>
              <a:cs typeface="Times New Roman" pitchFamily="18" charset="0"/>
            </a:endParaRPr>
          </a:p>
        </p:txBody>
      </p:sp>
      <p:sp>
        <p:nvSpPr>
          <p:cNvPr id="8" name="Rectangle 7"/>
          <p:cNvSpPr/>
          <p:nvPr/>
        </p:nvSpPr>
        <p:spPr>
          <a:xfrm>
            <a:off x="78218" y="2107447"/>
            <a:ext cx="9065782" cy="1631216"/>
          </a:xfrm>
          <a:prstGeom prst="rect">
            <a:avLst/>
          </a:prstGeom>
        </p:spPr>
        <p:txBody>
          <a:bodyPr wrap="square">
            <a:spAutoFit/>
          </a:bodyPr>
          <a:lstStyle/>
          <a:p>
            <a:pPr marL="285750" indent="-285750">
              <a:buFont typeface="Wingdings" pitchFamily="2" charset="2"/>
              <a:buChar char="Ø"/>
            </a:pPr>
            <a:r>
              <a:rPr lang="vi-VN" sz="2000" dirty="0">
                <a:latin typeface="+mj-lt"/>
              </a:rPr>
              <a:t>Hydrocortison là thuốc được lựa chọn, hầu hết các bệnh nhân Addison dùng đường uống với liều duy trì 15 - 25 mg/ngày chia làm 2 lần: 2/3 liều uống vào buổi sáng và 1/3 liều uống vào lúc chiều tôi. </a:t>
            </a:r>
            <a:endParaRPr lang="en-US" sz="2000" dirty="0" smtClean="0">
              <a:latin typeface="+mj-lt"/>
            </a:endParaRPr>
          </a:p>
          <a:p>
            <a:pPr marL="285750" indent="-285750">
              <a:buFont typeface="Wingdings" pitchFamily="2" charset="2"/>
              <a:buChar char="Ø"/>
            </a:pPr>
            <a:r>
              <a:rPr lang="en-US" sz="2000" dirty="0" err="1" smtClean="0">
                <a:latin typeface="Times New Roman" pitchFamily="18" charset="0"/>
                <a:cs typeface="Times New Roman" pitchFamily="18" charset="0"/>
              </a:rPr>
              <a:t>Prednison</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với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liều</a:t>
            </a:r>
            <a:r>
              <a:rPr lang="en-US" sz="2000" dirty="0">
                <a:latin typeface="Times New Roman" pitchFamily="18" charset="0"/>
                <a:cs typeface="Times New Roman" pitchFamily="18" charset="0"/>
              </a:rPr>
              <a:t> 3 mg </a:t>
            </a:r>
            <a:r>
              <a:rPr lang="en-US" sz="2000" dirty="0" err="1">
                <a:latin typeface="Times New Roman" pitchFamily="18" charset="0"/>
                <a:cs typeface="Times New Roman" pitchFamily="18" charset="0"/>
              </a:rPr>
              <a:t>sáng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và</a:t>
            </a:r>
            <a:r>
              <a:rPr lang="en-US" sz="2000" dirty="0">
                <a:latin typeface="Times New Roman" pitchFamily="18" charset="0"/>
                <a:cs typeface="Times New Roman" pitchFamily="18" charset="0"/>
              </a:rPr>
              <a:t> 2 mg </a:t>
            </a:r>
            <a:r>
              <a:rPr lang="en-US" sz="2000" dirty="0" err="1">
                <a:latin typeface="Times New Roman" pitchFamily="18" charset="0"/>
                <a:cs typeface="Times New Roman" pitchFamily="18" charset="0"/>
              </a:rPr>
              <a:t>chiều</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tối</a:t>
            </a:r>
            <a:endParaRPr lang="en-US" sz="2000" dirty="0" smtClean="0">
              <a:latin typeface="Times New Roman" pitchFamily="18" charset="0"/>
              <a:cs typeface="Times New Roman" pitchFamily="18" charset="0"/>
            </a:endParaRPr>
          </a:p>
          <a:p>
            <a:pPr marL="285750" indent="-285750">
              <a:buFont typeface="Wingdings" pitchFamily="2" charset="2"/>
              <a:buChar char="Ø"/>
            </a:pPr>
            <a:r>
              <a:rPr lang="en-US" sz="2000" dirty="0" err="1">
                <a:latin typeface="Times New Roman" pitchFamily="18" charset="0"/>
                <a:cs typeface="Times New Roman" pitchFamily="18" charset="0"/>
              </a:rPr>
              <a:t>Fludrocortison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acetat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có</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tác</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dụng</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giữ</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muối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mạnh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Liều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uống</a:t>
            </a:r>
            <a:r>
              <a:rPr lang="en-US" sz="2000" dirty="0">
                <a:latin typeface="Times New Roman" pitchFamily="18" charset="0"/>
                <a:cs typeface="Times New Roman" pitchFamily="18" charset="0"/>
              </a:rPr>
              <a:t> 0,05 mg - 0,3 mg/</a:t>
            </a:r>
            <a:r>
              <a:rPr lang="en-US" sz="2000" dirty="0" err="1">
                <a:latin typeface="Times New Roman" pitchFamily="18" charset="0"/>
                <a:cs typeface="Times New Roman" pitchFamily="18" charset="0"/>
              </a:rPr>
              <a:t>ngày</a:t>
            </a:r>
            <a:endParaRPr lang="en-US" sz="2000" dirty="0">
              <a:latin typeface="Times New Roman" pitchFamily="18" charset="0"/>
              <a:cs typeface="Times New Roman" pitchFamily="18"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86200"/>
            <a:ext cx="2514599" cy="2667000"/>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19400" y="3886200"/>
            <a:ext cx="2352676" cy="2667000"/>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10200" y="3886200"/>
            <a:ext cx="3457424" cy="2667000"/>
          </a:xfrm>
          <a:prstGeom prst="rect">
            <a:avLst/>
          </a:prstGeom>
        </p:spPr>
      </p:pic>
      <p:sp>
        <p:nvSpPr>
          <p:cNvPr id="13" name="Rectangle 12"/>
          <p:cNvSpPr/>
          <p:nvPr/>
        </p:nvSpPr>
        <p:spPr>
          <a:xfrm>
            <a:off x="6152754" y="6557187"/>
            <a:ext cx="2193651"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15,569 </a:t>
            </a:r>
            <a:r>
              <a:rPr lang="en-US" dirty="0" err="1" smtClean="0">
                <a:solidFill>
                  <a:schemeClr val="tx1"/>
                </a:solidFill>
                <a:latin typeface="Times New Roman" pitchFamily="18" charset="0"/>
                <a:cs typeface="Times New Roman" pitchFamily="18" charset="0"/>
              </a:rPr>
              <a:t>đồng</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ống</a:t>
            </a:r>
            <a:endParaRPr lang="en-US" dirty="0">
              <a:solidFill>
                <a:schemeClr val="tx1"/>
              </a:solidFill>
              <a:latin typeface="Times New Roman" pitchFamily="18" charset="0"/>
              <a:cs typeface="Times New Roman" pitchFamily="18" charset="0"/>
            </a:endParaRPr>
          </a:p>
        </p:txBody>
      </p:sp>
      <p:sp>
        <p:nvSpPr>
          <p:cNvPr id="14" name="Rectangle 13"/>
          <p:cNvSpPr/>
          <p:nvPr/>
        </p:nvSpPr>
        <p:spPr>
          <a:xfrm>
            <a:off x="2898912" y="6562103"/>
            <a:ext cx="2193651"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18,485 </a:t>
            </a:r>
            <a:r>
              <a:rPr lang="en-US" dirty="0" err="1" smtClean="0">
                <a:solidFill>
                  <a:schemeClr val="tx1"/>
                </a:solidFill>
                <a:latin typeface="Times New Roman" pitchFamily="18" charset="0"/>
                <a:cs typeface="Times New Roman" pitchFamily="18" charset="0"/>
              </a:rPr>
              <a:t>đồng</a:t>
            </a:r>
            <a:r>
              <a:rPr lang="en-US" dirty="0" smtClean="0">
                <a:solidFill>
                  <a:schemeClr val="tx1"/>
                </a:solidFill>
                <a:latin typeface="Times New Roman" pitchFamily="18" charset="0"/>
                <a:cs typeface="Times New Roman" pitchFamily="18" charset="0"/>
              </a:rPr>
              <a:t>/1 </a:t>
            </a:r>
            <a:r>
              <a:rPr lang="en-US" dirty="0" err="1" smtClean="0">
                <a:solidFill>
                  <a:schemeClr val="tx1"/>
                </a:solidFill>
                <a:latin typeface="Times New Roman" pitchFamily="18" charset="0"/>
                <a:cs typeface="Times New Roman" pitchFamily="18" charset="0"/>
              </a:rPr>
              <a:t>viên</a:t>
            </a:r>
            <a:endParaRPr lang="en-US" dirty="0">
              <a:solidFill>
                <a:schemeClr val="tx1"/>
              </a:solidFill>
              <a:latin typeface="Times New Roman" pitchFamily="18" charset="0"/>
              <a:cs typeface="Times New Roman" pitchFamily="18" charset="0"/>
            </a:endParaRPr>
          </a:p>
        </p:txBody>
      </p:sp>
      <p:sp>
        <p:nvSpPr>
          <p:cNvPr id="15" name="Rectangle 14"/>
          <p:cNvSpPr/>
          <p:nvPr/>
        </p:nvSpPr>
        <p:spPr>
          <a:xfrm>
            <a:off x="204980" y="6552271"/>
            <a:ext cx="2193651"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Times New Roman" pitchFamily="18" charset="0"/>
                <a:cs typeface="Times New Roman" pitchFamily="18" charset="0"/>
              </a:rPr>
              <a:t>1,825 </a:t>
            </a:r>
            <a:r>
              <a:rPr lang="en-US" dirty="0" err="1" smtClean="0">
                <a:solidFill>
                  <a:schemeClr val="tx1"/>
                </a:solidFill>
                <a:latin typeface="Times New Roman" pitchFamily="18" charset="0"/>
                <a:cs typeface="Times New Roman" pitchFamily="18" charset="0"/>
              </a:rPr>
              <a:t>đồng</a:t>
            </a:r>
            <a:r>
              <a:rPr lang="en-US" dirty="0" smtClean="0">
                <a:solidFill>
                  <a:schemeClr val="tx1"/>
                </a:solidFill>
                <a:latin typeface="Times New Roman" pitchFamily="18" charset="0"/>
                <a:cs typeface="Times New Roman" pitchFamily="18" charset="0"/>
              </a:rPr>
              <a:t>/1 </a:t>
            </a:r>
            <a:r>
              <a:rPr lang="en-US" dirty="0" err="1" smtClean="0">
                <a:solidFill>
                  <a:schemeClr val="tx1"/>
                </a:solidFill>
                <a:latin typeface="Times New Roman" pitchFamily="18" charset="0"/>
                <a:cs typeface="Times New Roman" pitchFamily="18" charset="0"/>
              </a:rPr>
              <a:t>viên</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986448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36" y="0"/>
            <a:ext cx="9178636" cy="6858000"/>
          </a:xfrm>
          <a:prstGeom prst="rect">
            <a:avLst/>
          </a:prstGeom>
        </p:spPr>
      </p:pic>
    </p:spTree>
    <p:extLst>
      <p:ext uri="{BB962C8B-B14F-4D97-AF65-F5344CB8AC3E}">
        <p14:creationId xmlns:p14="http://schemas.microsoft.com/office/powerpoint/2010/main" val="3530444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2"/>
          <p:cNvSpPr>
            <a:spLocks noChangeArrowheads="1"/>
          </p:cNvSpPr>
          <p:nvPr/>
        </p:nvSpPr>
        <p:spPr bwMode="gray">
          <a:xfrm>
            <a:off x="263013" y="2359458"/>
            <a:ext cx="2777838" cy="1461081"/>
          </a:xfrm>
          <a:prstGeom prst="cube">
            <a:avLst>
              <a:gd name="adj" fmla="val 12949"/>
            </a:avLst>
          </a:prstGeom>
          <a:gradFill rotWithShape="1">
            <a:gsLst>
              <a:gs pos="0">
                <a:srgbClr val="A3BA4E"/>
              </a:gs>
              <a:gs pos="100000">
                <a:srgbClr val="D6F4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vi-VN" sz="2400" b="1" dirty="0">
                <a:latin typeface="+mj-lt"/>
              </a:rPr>
              <a:t>Vỏ thượng thận</a:t>
            </a:r>
            <a:endParaRPr lang="en-GB" sz="2400" b="1" dirty="0">
              <a:latin typeface="+mj-lt"/>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128" y="87923"/>
            <a:ext cx="8527471" cy="103388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7"/>
          <p:cNvSpPr/>
          <p:nvPr/>
        </p:nvSpPr>
        <p:spPr>
          <a:xfrm>
            <a:off x="574962" y="250920"/>
            <a:ext cx="8305799"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4000" b="1" dirty="0">
                <a:solidFill>
                  <a:srgbClr val="00B0F0"/>
                </a:solidFill>
              </a:rPr>
              <a:t>Giải phẫu sinh lý vỏ thượng thận</a:t>
            </a:r>
            <a:endParaRPr lang="en-US" sz="4000" b="1" cap="none" spc="50" dirty="0">
              <a:ln w="11430"/>
              <a:solidFill>
                <a:srgbClr val="00B0F0"/>
              </a:solidFill>
              <a:latin typeface="Times New Roman" pitchFamily="18" charset="0"/>
              <a:cs typeface="Times New Roman" pitchFamily="18" charset="0"/>
            </a:endParaRPr>
          </a:p>
        </p:txBody>
      </p:sp>
      <p:sp>
        <p:nvSpPr>
          <p:cNvPr id="6" name="Rectangle 5"/>
          <p:cNvSpPr/>
          <p:nvPr/>
        </p:nvSpPr>
        <p:spPr>
          <a:xfrm>
            <a:off x="778982" y="1141468"/>
            <a:ext cx="7848600" cy="769441"/>
          </a:xfrm>
          <a:prstGeom prst="rect">
            <a:avLst/>
          </a:prstGeom>
        </p:spPr>
        <p:txBody>
          <a:bodyPr wrap="square">
            <a:spAutoFit/>
          </a:bodyPr>
          <a:lstStyle/>
          <a:p>
            <a:pPr marL="342900" indent="-342900">
              <a:buFont typeface="Wingdings" pitchFamily="2" charset="2"/>
              <a:buChar char="v"/>
            </a:pPr>
            <a:r>
              <a:rPr lang="vi-VN" sz="2200" dirty="0">
                <a:latin typeface="+mj-lt"/>
              </a:rPr>
              <a:t>Tuyến thượng thận gồm hai tuyến nhỏ úp trên hai thận, mỗi tuyến nặng khoảng 4g.</a:t>
            </a:r>
            <a:endParaRPr lang="en-US" sz="2200" dirty="0">
              <a:latin typeface="+mj-lt"/>
            </a:endParaRPr>
          </a:p>
        </p:txBody>
      </p:sp>
      <p:sp>
        <p:nvSpPr>
          <p:cNvPr id="17" name="AutoShape 3"/>
          <p:cNvSpPr>
            <a:spLocks noChangeArrowheads="1"/>
          </p:cNvSpPr>
          <p:nvPr/>
        </p:nvSpPr>
        <p:spPr bwMode="gray">
          <a:xfrm>
            <a:off x="3810000" y="1832724"/>
            <a:ext cx="1409495" cy="516194"/>
          </a:xfrm>
          <a:prstGeom prst="cube">
            <a:avLst>
              <a:gd name="adj" fmla="val 12949"/>
            </a:avLst>
          </a:prstGeom>
          <a:gradFill rotWithShape="1">
            <a:gsLst>
              <a:gs pos="0">
                <a:srgbClr val="FA8EBF"/>
              </a:gs>
              <a:gs pos="100000">
                <a:srgbClr val="FA95C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200" b="1" dirty="0" err="1">
                <a:latin typeface="Times New Roman" pitchFamily="18" charset="0"/>
                <a:cs typeface="Times New Roman" pitchFamily="18" charset="0"/>
              </a:rPr>
              <a:t>Lớp</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cầu</a:t>
            </a:r>
            <a:endParaRPr lang="en-GB" sz="2200" b="1" dirty="0">
              <a:latin typeface="Times New Roman" pitchFamily="18" charset="0"/>
              <a:cs typeface="Times New Roman" pitchFamily="18" charset="0"/>
            </a:endParaRPr>
          </a:p>
        </p:txBody>
      </p:sp>
      <p:sp>
        <p:nvSpPr>
          <p:cNvPr id="18" name="AutoShape 3"/>
          <p:cNvSpPr>
            <a:spLocks noChangeArrowheads="1"/>
          </p:cNvSpPr>
          <p:nvPr/>
        </p:nvSpPr>
        <p:spPr bwMode="gray">
          <a:xfrm>
            <a:off x="3809998" y="2783237"/>
            <a:ext cx="1409495" cy="516194"/>
          </a:xfrm>
          <a:prstGeom prst="cube">
            <a:avLst>
              <a:gd name="adj" fmla="val 12949"/>
            </a:avLst>
          </a:prstGeom>
          <a:gradFill rotWithShape="1">
            <a:gsLst>
              <a:gs pos="0">
                <a:srgbClr val="FA8EBF"/>
              </a:gs>
              <a:gs pos="100000">
                <a:srgbClr val="FA95C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200" b="1" dirty="0" err="1" smtClean="0">
                <a:latin typeface="Times New Roman" pitchFamily="18" charset="0"/>
                <a:cs typeface="Times New Roman" pitchFamily="18" charset="0"/>
              </a:rPr>
              <a:t>Lớp</a:t>
            </a:r>
            <a:r>
              <a:rPr lang="en-US" sz="2200" b="1" dirty="0" smtClean="0">
                <a:latin typeface="Times New Roman" pitchFamily="18" charset="0"/>
                <a:cs typeface="Times New Roman" pitchFamily="18" charset="0"/>
              </a:rPr>
              <a:t> </a:t>
            </a:r>
            <a:r>
              <a:rPr lang="en-US" sz="2200" b="1" dirty="0" err="1">
                <a:latin typeface="Times New Roman" pitchFamily="18" charset="0"/>
                <a:cs typeface="Times New Roman" pitchFamily="18" charset="0"/>
              </a:rPr>
              <a:t>bó</a:t>
            </a:r>
            <a:endParaRPr lang="en-GB" sz="2200" b="1" dirty="0">
              <a:latin typeface="Times New Roman" pitchFamily="18" charset="0"/>
              <a:cs typeface="Times New Roman" pitchFamily="18" charset="0"/>
            </a:endParaRPr>
          </a:p>
        </p:txBody>
      </p:sp>
      <p:sp>
        <p:nvSpPr>
          <p:cNvPr id="19" name="AutoShape 3"/>
          <p:cNvSpPr>
            <a:spLocks noChangeArrowheads="1"/>
          </p:cNvSpPr>
          <p:nvPr/>
        </p:nvSpPr>
        <p:spPr bwMode="gray">
          <a:xfrm>
            <a:off x="3809999" y="3726275"/>
            <a:ext cx="1409495" cy="516194"/>
          </a:xfrm>
          <a:prstGeom prst="cube">
            <a:avLst>
              <a:gd name="adj" fmla="val 12949"/>
            </a:avLst>
          </a:prstGeom>
          <a:gradFill rotWithShape="1">
            <a:gsLst>
              <a:gs pos="0">
                <a:srgbClr val="FA8EBF"/>
              </a:gs>
              <a:gs pos="100000">
                <a:srgbClr val="FA95C3"/>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vi-VN" sz="2200" b="1" dirty="0" smtClean="0">
                <a:latin typeface="Times New Roman" pitchFamily="18" charset="0"/>
                <a:cs typeface="Times New Roman" pitchFamily="18" charset="0"/>
              </a:rPr>
              <a:t>Lớp </a:t>
            </a:r>
            <a:r>
              <a:rPr lang="vi-VN" sz="2200" b="1" dirty="0">
                <a:latin typeface="Times New Roman" pitchFamily="18" charset="0"/>
                <a:cs typeface="Times New Roman" pitchFamily="18" charset="0"/>
              </a:rPr>
              <a:t>lưới</a:t>
            </a:r>
            <a:endParaRPr lang="en-GB" sz="2200" b="1" dirty="0">
              <a:latin typeface="Times New Roman" pitchFamily="18" charset="0"/>
              <a:cs typeface="Times New Roman" pitchFamily="18" charset="0"/>
            </a:endParaRPr>
          </a:p>
        </p:txBody>
      </p:sp>
      <p:cxnSp>
        <p:nvCxnSpPr>
          <p:cNvPr id="20" name="AutoShape 22"/>
          <p:cNvCxnSpPr>
            <a:cxnSpLocks noChangeShapeType="1"/>
            <a:stCxn id="14" idx="5"/>
            <a:endCxn id="17" idx="2"/>
          </p:cNvCxnSpPr>
          <p:nvPr/>
        </p:nvCxnSpPr>
        <p:spPr bwMode="auto">
          <a:xfrm flipV="1">
            <a:off x="3040851" y="2124242"/>
            <a:ext cx="769149" cy="871159"/>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2" name="AutoShape 22"/>
          <p:cNvCxnSpPr>
            <a:cxnSpLocks noChangeShapeType="1"/>
            <a:stCxn id="14" idx="5"/>
            <a:endCxn id="18" idx="2"/>
          </p:cNvCxnSpPr>
          <p:nvPr/>
        </p:nvCxnSpPr>
        <p:spPr bwMode="auto">
          <a:xfrm>
            <a:off x="3040851" y="2995401"/>
            <a:ext cx="769147" cy="79354"/>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5" name="AutoShape 22"/>
          <p:cNvCxnSpPr>
            <a:cxnSpLocks noChangeShapeType="1"/>
            <a:stCxn id="14" idx="5"/>
            <a:endCxn id="19" idx="2"/>
          </p:cNvCxnSpPr>
          <p:nvPr/>
        </p:nvCxnSpPr>
        <p:spPr bwMode="auto">
          <a:xfrm>
            <a:off x="3040851" y="2995401"/>
            <a:ext cx="769148" cy="1022392"/>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41" name="Rounded Rectangle 40"/>
          <p:cNvSpPr/>
          <p:nvPr/>
        </p:nvSpPr>
        <p:spPr>
          <a:xfrm>
            <a:off x="5334000" y="1701218"/>
            <a:ext cx="3810000" cy="82190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200" dirty="0">
                <a:solidFill>
                  <a:schemeClr val="tx1"/>
                </a:solidFill>
                <a:latin typeface="Times New Roman" pitchFamily="18" charset="0"/>
                <a:cs typeface="Times New Roman" pitchFamily="18" charset="0"/>
              </a:rPr>
              <a:t>sản xuất hormon chuyển hoá muối nước là mineralocorticoid </a:t>
            </a:r>
            <a:endParaRPr lang="en-US" sz="2200" dirty="0">
              <a:solidFill>
                <a:schemeClr val="tx1"/>
              </a:solidFill>
              <a:latin typeface="Times New Roman" pitchFamily="18" charset="0"/>
              <a:cs typeface="Times New Roman" pitchFamily="18" charset="0"/>
            </a:endParaRPr>
          </a:p>
        </p:txBody>
      </p:sp>
      <p:sp>
        <p:nvSpPr>
          <p:cNvPr id="42" name="Rounded Rectangle 41"/>
          <p:cNvSpPr/>
          <p:nvPr/>
        </p:nvSpPr>
        <p:spPr>
          <a:xfrm>
            <a:off x="5304503" y="2663802"/>
            <a:ext cx="3810000" cy="82190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latin typeface="Times New Roman" pitchFamily="18" charset="0"/>
                <a:cs typeface="Times New Roman" pitchFamily="18" charset="0"/>
              </a:rPr>
              <a:t>ở </a:t>
            </a:r>
            <a:r>
              <a:rPr lang="en-US" sz="2200" dirty="0" err="1">
                <a:solidFill>
                  <a:schemeClr val="tx1"/>
                </a:solidFill>
                <a:latin typeface="Times New Roman" pitchFamily="18" charset="0"/>
                <a:cs typeface="Times New Roman" pitchFamily="18" charset="0"/>
              </a:rPr>
              <a:t>giữa</a:t>
            </a:r>
            <a:r>
              <a:rPr lang="en-US" sz="2200" dirty="0">
                <a:solidFill>
                  <a:schemeClr val="tx1"/>
                </a:solidFill>
                <a:latin typeface="Times New Roman" pitchFamily="18" charset="0"/>
                <a:cs typeface="Times New Roman" pitchFamily="18" charset="0"/>
              </a:rPr>
              <a:t> </a:t>
            </a:r>
            <a:r>
              <a:rPr lang="en-US" sz="2200" dirty="0" err="1">
                <a:solidFill>
                  <a:schemeClr val="tx1"/>
                </a:solidFill>
                <a:latin typeface="Times New Roman" pitchFamily="18" charset="0"/>
                <a:cs typeface="Times New Roman" pitchFamily="18" charset="0"/>
              </a:rPr>
              <a:t>sản</a:t>
            </a:r>
            <a:r>
              <a:rPr lang="en-US" sz="2200" dirty="0">
                <a:solidFill>
                  <a:schemeClr val="tx1"/>
                </a:solidFill>
                <a:latin typeface="Times New Roman" pitchFamily="18" charset="0"/>
                <a:cs typeface="Times New Roman" pitchFamily="18" charset="0"/>
              </a:rPr>
              <a:t> </a:t>
            </a:r>
            <a:r>
              <a:rPr lang="en-US" sz="2200" dirty="0" err="1">
                <a:solidFill>
                  <a:schemeClr val="tx1"/>
                </a:solidFill>
                <a:latin typeface="Times New Roman" pitchFamily="18" charset="0"/>
                <a:cs typeface="Times New Roman" pitchFamily="18" charset="0"/>
              </a:rPr>
              <a:t>xuất</a:t>
            </a:r>
            <a:r>
              <a:rPr lang="en-US" sz="2200" dirty="0">
                <a:solidFill>
                  <a:schemeClr val="tx1"/>
                </a:solidFill>
                <a:latin typeface="Times New Roman" pitchFamily="18" charset="0"/>
                <a:cs typeface="Times New Roman" pitchFamily="18" charset="0"/>
              </a:rPr>
              <a:t> glucocorticoid (cortisol</a:t>
            </a:r>
            <a:r>
              <a:rPr lang="en-US" sz="2200" dirty="0" smtClean="0">
                <a:solidFill>
                  <a:schemeClr val="tx1"/>
                </a:solidFill>
                <a:latin typeface="Times New Roman" pitchFamily="18" charset="0"/>
                <a:cs typeface="Times New Roman" pitchFamily="18" charset="0"/>
              </a:rPr>
              <a:t>)</a:t>
            </a:r>
            <a:endParaRPr lang="en-US" sz="2200" dirty="0">
              <a:solidFill>
                <a:schemeClr val="tx1"/>
              </a:solidFill>
              <a:latin typeface="Times New Roman" pitchFamily="18" charset="0"/>
              <a:cs typeface="Times New Roman" pitchFamily="18" charset="0"/>
            </a:endParaRPr>
          </a:p>
        </p:txBody>
      </p:sp>
      <p:sp>
        <p:nvSpPr>
          <p:cNvPr id="46" name="Rounded Rectangle 45"/>
          <p:cNvSpPr/>
          <p:nvPr/>
        </p:nvSpPr>
        <p:spPr>
          <a:xfrm>
            <a:off x="5306961" y="3606840"/>
            <a:ext cx="3810000" cy="82190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err="1">
                <a:solidFill>
                  <a:schemeClr val="tx1"/>
                </a:solidFill>
                <a:latin typeface="Times New Roman" pitchFamily="18" charset="0"/>
                <a:cs typeface="Times New Roman" pitchFamily="18" charset="0"/>
              </a:rPr>
              <a:t>trong</a:t>
            </a:r>
            <a:r>
              <a:rPr lang="en-US" sz="2200" dirty="0">
                <a:solidFill>
                  <a:schemeClr val="tx1"/>
                </a:solidFill>
                <a:latin typeface="Times New Roman" pitchFamily="18" charset="0"/>
                <a:cs typeface="Times New Roman" pitchFamily="18" charset="0"/>
              </a:rPr>
              <a:t> </a:t>
            </a:r>
            <a:r>
              <a:rPr lang="en-US" sz="2200" dirty="0" err="1">
                <a:solidFill>
                  <a:schemeClr val="tx1"/>
                </a:solidFill>
                <a:latin typeface="Times New Roman" pitchFamily="18" charset="0"/>
                <a:cs typeface="Times New Roman" pitchFamily="18" charset="0"/>
              </a:rPr>
              <a:t>cùng</a:t>
            </a:r>
            <a:r>
              <a:rPr lang="en-US" sz="2200" dirty="0">
                <a:solidFill>
                  <a:schemeClr val="tx1"/>
                </a:solidFill>
                <a:latin typeface="Times New Roman" pitchFamily="18" charset="0"/>
                <a:cs typeface="Times New Roman" pitchFamily="18" charset="0"/>
              </a:rPr>
              <a:t> </a:t>
            </a:r>
            <a:r>
              <a:rPr lang="en-US" sz="2200" dirty="0" err="1">
                <a:solidFill>
                  <a:schemeClr val="tx1"/>
                </a:solidFill>
                <a:latin typeface="Times New Roman" pitchFamily="18" charset="0"/>
                <a:cs typeface="Times New Roman" pitchFamily="18" charset="0"/>
              </a:rPr>
              <a:t>bài</a:t>
            </a:r>
            <a:r>
              <a:rPr lang="en-US" sz="2200" dirty="0">
                <a:solidFill>
                  <a:schemeClr val="tx1"/>
                </a:solidFill>
                <a:latin typeface="Times New Roman" pitchFamily="18" charset="0"/>
                <a:cs typeface="Times New Roman" pitchFamily="18" charset="0"/>
              </a:rPr>
              <a:t> </a:t>
            </a:r>
            <a:r>
              <a:rPr lang="en-US" sz="2200" dirty="0" err="1">
                <a:solidFill>
                  <a:schemeClr val="tx1"/>
                </a:solidFill>
                <a:latin typeface="Times New Roman" pitchFamily="18" charset="0"/>
                <a:cs typeface="Times New Roman" pitchFamily="18" charset="0"/>
              </a:rPr>
              <a:t>tiết</a:t>
            </a:r>
            <a:r>
              <a:rPr lang="en-US" sz="2200" dirty="0">
                <a:solidFill>
                  <a:schemeClr val="tx1"/>
                </a:solidFill>
                <a:latin typeface="Times New Roman" pitchFamily="18" charset="0"/>
                <a:cs typeface="Times New Roman" pitchFamily="18" charset="0"/>
              </a:rPr>
              <a:t> androgen</a:t>
            </a:r>
          </a:p>
        </p:txBody>
      </p:sp>
      <p:sp>
        <p:nvSpPr>
          <p:cNvPr id="48" name="Rounded Rectangle 47"/>
          <p:cNvSpPr/>
          <p:nvPr/>
        </p:nvSpPr>
        <p:spPr>
          <a:xfrm>
            <a:off x="5503607" y="4800600"/>
            <a:ext cx="3628103" cy="1295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err="1">
                <a:solidFill>
                  <a:schemeClr val="tx1"/>
                </a:solidFill>
                <a:latin typeface="Times New Roman" pitchFamily="18" charset="0"/>
                <a:cs typeface="Times New Roman" pitchFamily="18" charset="0"/>
              </a:rPr>
              <a:t>Nằm</a:t>
            </a:r>
            <a:r>
              <a:rPr lang="en-US" sz="2200" dirty="0">
                <a:solidFill>
                  <a:schemeClr val="tx1"/>
                </a:solidFill>
                <a:latin typeface="Times New Roman" pitchFamily="18" charset="0"/>
                <a:cs typeface="Times New Roman" pitchFamily="18" charset="0"/>
              </a:rPr>
              <a:t> ở </a:t>
            </a:r>
            <a:r>
              <a:rPr lang="en-US" sz="2200" dirty="0" err="1">
                <a:solidFill>
                  <a:schemeClr val="tx1"/>
                </a:solidFill>
                <a:latin typeface="Times New Roman" pitchFamily="18" charset="0"/>
                <a:cs typeface="Times New Roman" pitchFamily="18" charset="0"/>
              </a:rPr>
              <a:t>trung</a:t>
            </a:r>
            <a:r>
              <a:rPr lang="en-US" sz="2200" dirty="0">
                <a:solidFill>
                  <a:schemeClr val="tx1"/>
                </a:solidFill>
                <a:latin typeface="Times New Roman" pitchFamily="18" charset="0"/>
                <a:cs typeface="Times New Roman" pitchFamily="18" charset="0"/>
              </a:rPr>
              <a:t> </a:t>
            </a:r>
            <a:r>
              <a:rPr lang="en-US" sz="2200" dirty="0" err="1">
                <a:solidFill>
                  <a:schemeClr val="tx1"/>
                </a:solidFill>
                <a:latin typeface="Times New Roman" pitchFamily="18" charset="0"/>
                <a:cs typeface="Times New Roman" pitchFamily="18" charset="0"/>
              </a:rPr>
              <a:t>tâm</a:t>
            </a:r>
            <a:r>
              <a:rPr lang="en-US" sz="2200" dirty="0">
                <a:solidFill>
                  <a:schemeClr val="tx1"/>
                </a:solidFill>
                <a:latin typeface="Times New Roman" pitchFamily="18" charset="0"/>
                <a:cs typeface="Times New Roman" pitchFamily="18" charset="0"/>
              </a:rPr>
              <a:t> </a:t>
            </a:r>
            <a:r>
              <a:rPr lang="en-US" sz="2200" dirty="0" err="1">
                <a:solidFill>
                  <a:schemeClr val="tx1"/>
                </a:solidFill>
                <a:latin typeface="Times New Roman" pitchFamily="18" charset="0"/>
                <a:cs typeface="Times New Roman" pitchFamily="18" charset="0"/>
              </a:rPr>
              <a:t>của</a:t>
            </a:r>
            <a:r>
              <a:rPr lang="en-US" sz="2200" dirty="0">
                <a:solidFill>
                  <a:schemeClr val="tx1"/>
                </a:solidFill>
                <a:latin typeface="Times New Roman" pitchFamily="18" charset="0"/>
                <a:cs typeface="Times New Roman" pitchFamily="18" charset="0"/>
              </a:rPr>
              <a:t> </a:t>
            </a:r>
            <a:r>
              <a:rPr lang="en-US" sz="2200" dirty="0" err="1">
                <a:solidFill>
                  <a:schemeClr val="tx1"/>
                </a:solidFill>
                <a:latin typeface="Times New Roman" pitchFamily="18" charset="0"/>
                <a:cs typeface="Times New Roman" pitchFamily="18" charset="0"/>
              </a:rPr>
              <a:t>tuyến</a:t>
            </a:r>
            <a:r>
              <a:rPr lang="en-US" sz="2200" dirty="0">
                <a:solidFill>
                  <a:schemeClr val="tx1"/>
                </a:solidFill>
                <a:latin typeface="Times New Roman" pitchFamily="18" charset="0"/>
                <a:cs typeface="Times New Roman" pitchFamily="18" charset="0"/>
              </a:rPr>
              <a:t>, </a:t>
            </a:r>
            <a:r>
              <a:rPr lang="en-US" sz="2200" dirty="0" err="1">
                <a:solidFill>
                  <a:schemeClr val="tx1"/>
                </a:solidFill>
                <a:latin typeface="Times New Roman" pitchFamily="18" charset="0"/>
                <a:cs typeface="Times New Roman" pitchFamily="18" charset="0"/>
              </a:rPr>
              <a:t>sản</a:t>
            </a:r>
            <a:r>
              <a:rPr lang="en-US" sz="2200" dirty="0">
                <a:solidFill>
                  <a:schemeClr val="tx1"/>
                </a:solidFill>
                <a:latin typeface="Times New Roman" pitchFamily="18" charset="0"/>
                <a:cs typeface="Times New Roman" pitchFamily="18" charset="0"/>
              </a:rPr>
              <a:t> </a:t>
            </a:r>
            <a:r>
              <a:rPr lang="en-US" sz="2200" dirty="0" err="1">
                <a:solidFill>
                  <a:schemeClr val="tx1"/>
                </a:solidFill>
                <a:latin typeface="Times New Roman" pitchFamily="18" charset="0"/>
                <a:cs typeface="Times New Roman" pitchFamily="18" charset="0"/>
              </a:rPr>
              <a:t>xuất</a:t>
            </a:r>
            <a:r>
              <a:rPr lang="en-US" sz="2200" dirty="0">
                <a:solidFill>
                  <a:schemeClr val="tx1"/>
                </a:solidFill>
                <a:latin typeface="Times New Roman" pitchFamily="18" charset="0"/>
                <a:cs typeface="Times New Roman" pitchFamily="18" charset="0"/>
              </a:rPr>
              <a:t> </a:t>
            </a:r>
            <a:r>
              <a:rPr lang="en-US" sz="2200" dirty="0" err="1">
                <a:solidFill>
                  <a:schemeClr val="tx1"/>
                </a:solidFill>
                <a:latin typeface="Times New Roman" pitchFamily="18" charset="0"/>
                <a:cs typeface="Times New Roman" pitchFamily="18" charset="0"/>
              </a:rPr>
              <a:t>và</a:t>
            </a:r>
            <a:r>
              <a:rPr lang="en-US" sz="2200" dirty="0">
                <a:solidFill>
                  <a:schemeClr val="tx1"/>
                </a:solidFill>
                <a:latin typeface="Times New Roman" pitchFamily="18" charset="0"/>
                <a:cs typeface="Times New Roman" pitchFamily="18" charset="0"/>
              </a:rPr>
              <a:t> </a:t>
            </a:r>
            <a:r>
              <a:rPr lang="en-US" sz="2200" dirty="0" err="1">
                <a:solidFill>
                  <a:schemeClr val="tx1"/>
                </a:solidFill>
                <a:latin typeface="Times New Roman" pitchFamily="18" charset="0"/>
                <a:cs typeface="Times New Roman" pitchFamily="18" charset="0"/>
              </a:rPr>
              <a:t>bài</a:t>
            </a:r>
            <a:r>
              <a:rPr lang="en-US" sz="2200" dirty="0">
                <a:solidFill>
                  <a:schemeClr val="tx1"/>
                </a:solidFill>
                <a:latin typeface="Times New Roman" pitchFamily="18" charset="0"/>
                <a:cs typeface="Times New Roman" pitchFamily="18" charset="0"/>
              </a:rPr>
              <a:t> </a:t>
            </a:r>
            <a:r>
              <a:rPr lang="en-US" sz="2200" dirty="0" err="1">
                <a:solidFill>
                  <a:schemeClr val="tx1"/>
                </a:solidFill>
                <a:latin typeface="Times New Roman" pitchFamily="18" charset="0"/>
                <a:cs typeface="Times New Roman" pitchFamily="18" charset="0"/>
              </a:rPr>
              <a:t>tiết</a:t>
            </a:r>
            <a:r>
              <a:rPr lang="en-US" sz="2200" dirty="0">
                <a:solidFill>
                  <a:schemeClr val="tx1"/>
                </a:solidFill>
                <a:latin typeface="Times New Roman" pitchFamily="18" charset="0"/>
                <a:cs typeface="Times New Roman" pitchFamily="18" charset="0"/>
              </a:rPr>
              <a:t> catecholamine</a:t>
            </a:r>
          </a:p>
        </p:txBody>
      </p:sp>
      <p:sp>
        <p:nvSpPr>
          <p:cNvPr id="49" name="Right Arrow 48"/>
          <p:cNvSpPr/>
          <p:nvPr/>
        </p:nvSpPr>
        <p:spPr>
          <a:xfrm>
            <a:off x="3200401" y="5026537"/>
            <a:ext cx="2104102" cy="84352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utoShape 2"/>
          <p:cNvSpPr>
            <a:spLocks noChangeArrowheads="1"/>
          </p:cNvSpPr>
          <p:nvPr/>
        </p:nvSpPr>
        <p:spPr bwMode="gray">
          <a:xfrm>
            <a:off x="243348" y="4648199"/>
            <a:ext cx="2777838" cy="1447801"/>
          </a:xfrm>
          <a:prstGeom prst="cube">
            <a:avLst>
              <a:gd name="adj" fmla="val 12949"/>
            </a:avLst>
          </a:prstGeom>
          <a:gradFill rotWithShape="1">
            <a:gsLst>
              <a:gs pos="0">
                <a:srgbClr val="A3BA4E"/>
              </a:gs>
              <a:gs pos="100000">
                <a:srgbClr val="D6F466"/>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vi-VN" sz="2400" b="1" dirty="0" smtClean="0">
                <a:latin typeface="Times New Roman" pitchFamily="18" charset="0"/>
                <a:cs typeface="Times New Roman" pitchFamily="18" charset="0"/>
              </a:rPr>
              <a:t>Tủy thượng thận</a:t>
            </a:r>
            <a:endParaRPr lang="en-GB"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288241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220200" cy="6858000"/>
          </a:xfrm>
          <a:prstGeom prst="rect">
            <a:avLst/>
          </a:prstGeom>
        </p:spPr>
      </p:pic>
      <p:sp>
        <p:nvSpPr>
          <p:cNvPr id="6" name="TextBox 5"/>
          <p:cNvSpPr txBox="1"/>
          <p:nvPr/>
        </p:nvSpPr>
        <p:spPr>
          <a:xfrm>
            <a:off x="228600" y="715382"/>
            <a:ext cx="3429000" cy="830997"/>
          </a:xfrm>
          <a:prstGeom prst="rect">
            <a:avLst/>
          </a:prstGeom>
          <a:noFill/>
        </p:spPr>
        <p:txBody>
          <a:bodyPr wrap="square" rtlCol="0">
            <a:spAutoFit/>
          </a:bodyPr>
          <a:lstStyle/>
          <a:p>
            <a:pPr algn="ctr"/>
            <a:r>
              <a:rPr lang="vi-VN" sz="2400" b="1" dirty="0">
                <a:solidFill>
                  <a:srgbClr val="FF0000"/>
                </a:solidFill>
                <a:latin typeface="Times New Roman" pitchFamily="18" charset="0"/>
                <a:cs typeface="Times New Roman" pitchFamily="18" charset="0"/>
              </a:rPr>
              <a:t>Sơ đồ: Sinh tổng hợp hormon vỏ thượng thận</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660361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
            <a:ext cx="8115684" cy="809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Rectangle 4"/>
          <p:cNvSpPr/>
          <p:nvPr/>
        </p:nvSpPr>
        <p:spPr>
          <a:xfrm>
            <a:off x="1474844" y="39759"/>
            <a:ext cx="6232796"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dirty="0" err="1">
                <a:solidFill>
                  <a:srgbClr val="00B0F0"/>
                </a:solidFill>
                <a:latin typeface="Times New Roman" pitchFamily="18" charset="0"/>
                <a:cs typeface="Times New Roman" pitchFamily="18" charset="0"/>
              </a:rPr>
              <a:t>Nhóm</a:t>
            </a:r>
            <a:r>
              <a:rPr lang="en-US" sz="4400" b="1" dirty="0">
                <a:solidFill>
                  <a:srgbClr val="00B0F0"/>
                </a:solidFill>
                <a:latin typeface="Times New Roman" pitchFamily="18" charset="0"/>
                <a:cs typeface="Times New Roman" pitchFamily="18" charset="0"/>
              </a:rPr>
              <a:t> mineralocorticoid </a:t>
            </a:r>
            <a:endParaRPr lang="en-US" sz="4400" b="1" cap="none" spc="50" dirty="0">
              <a:ln w="11430"/>
              <a:solidFill>
                <a:srgbClr val="00B0F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3" name="Rectangle 2"/>
          <p:cNvSpPr/>
          <p:nvPr/>
        </p:nvSpPr>
        <p:spPr>
          <a:xfrm>
            <a:off x="0" y="809201"/>
            <a:ext cx="9296400" cy="1107996"/>
          </a:xfrm>
          <a:prstGeom prst="rect">
            <a:avLst/>
          </a:prstGeom>
        </p:spPr>
        <p:txBody>
          <a:bodyPr wrap="square">
            <a:spAutoFit/>
          </a:bodyPr>
          <a:lstStyle/>
          <a:p>
            <a:pPr marL="285750" indent="-285750">
              <a:buFont typeface="Wingdings" pitchFamily="2" charset="2"/>
              <a:buChar char="v"/>
            </a:pPr>
            <a:r>
              <a:rPr lang="vi-VN" sz="2200" dirty="0">
                <a:latin typeface="Times New Roman" pitchFamily="18" charset="0"/>
                <a:cs typeface="Times New Roman" pitchFamily="18" charset="0"/>
              </a:rPr>
              <a:t>Chủ yếu là aldosteron chiếm 90% hoạt tính mineralocorticoid của các hormon vỏ thượng thận. Ngoài ra còn các hormon khác như DOC (deoxycorticosteron) hoạt tính = 1/50 aldosteron.</a:t>
            </a:r>
            <a:endParaRPr lang="en-US" sz="2200" dirty="0">
              <a:latin typeface="Times New Roman" pitchFamily="18" charset="0"/>
              <a:cs typeface="Times New Roman" pitchFamily="18" charset="0"/>
            </a:endParaRPr>
          </a:p>
        </p:txBody>
      </p:sp>
      <p:sp>
        <p:nvSpPr>
          <p:cNvPr id="4" name="Rectangle 3"/>
          <p:cNvSpPr/>
          <p:nvPr/>
        </p:nvSpPr>
        <p:spPr>
          <a:xfrm>
            <a:off x="0" y="1917197"/>
            <a:ext cx="8915399" cy="5109091"/>
          </a:xfrm>
          <a:prstGeom prst="rect">
            <a:avLst/>
          </a:prstGeom>
        </p:spPr>
        <p:txBody>
          <a:bodyPr wrap="square">
            <a:spAutoFit/>
          </a:bodyPr>
          <a:lstStyle/>
          <a:p>
            <a:pPr fontAlgn="base"/>
            <a:r>
              <a:rPr lang="vi-VN"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Tác dụng trên tuyến mồ hôi, tuyến nước bọt và ruột: ảnh hưởng trên tuyến mồ hôi, tuyến nước bọt tương tự như trên ống thận. Ở ruột, aldosteron gây tăng tái hấp thu Na</a:t>
            </a:r>
            <a:r>
              <a:rPr lang="vi-VN" sz="2200" baseline="30000" dirty="0">
                <a:latin typeface="Times New Roman" pitchFamily="18" charset="0"/>
                <a:cs typeface="Times New Roman" pitchFamily="18" charset="0"/>
              </a:rPr>
              <a:t>+</a:t>
            </a:r>
            <a:r>
              <a:rPr lang="vi-VN" sz="2200" dirty="0">
                <a:latin typeface="Times New Roman" pitchFamily="18" charset="0"/>
                <a:cs typeface="Times New Roman" pitchFamily="18" charset="0"/>
              </a:rPr>
              <a:t> nhất là ở đại tràng kéo theo nước, Cl</a:t>
            </a:r>
            <a:r>
              <a:rPr lang="vi-VN" sz="2200" baseline="30000" dirty="0">
                <a:latin typeface="Times New Roman" pitchFamily="18" charset="0"/>
                <a:cs typeface="Times New Roman" pitchFamily="18" charset="0"/>
              </a:rPr>
              <a:t>-</a:t>
            </a:r>
            <a:r>
              <a:rPr lang="vi-VN" sz="2200" dirty="0">
                <a:latin typeface="Times New Roman" pitchFamily="18" charset="0"/>
                <a:cs typeface="Times New Roman" pitchFamily="18" charset="0"/>
              </a:rPr>
              <a:t> và các anion khác.</a:t>
            </a:r>
          </a:p>
          <a:p>
            <a:pPr fontAlgn="base"/>
            <a:r>
              <a:rPr lang="vi-VN"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Điều hòa bài tiết: các yếu tố đóng vai trò đặc biệt trong điều hòa bài tiết aldosteron được sắp xếp theo thứ tự mức độ quan trọng như sau:</a:t>
            </a:r>
          </a:p>
          <a:p>
            <a:pPr fontAlgn="base"/>
            <a:r>
              <a:rPr lang="vi-VN" sz="2200" dirty="0">
                <a:latin typeface="Times New Roman" pitchFamily="18" charset="0"/>
                <a:cs typeface="Times New Roman" pitchFamily="18" charset="0"/>
              </a:rPr>
              <a:t>          + Tăng nồng độ K</a:t>
            </a:r>
            <a:r>
              <a:rPr lang="vi-VN" sz="2200" baseline="30000" dirty="0">
                <a:latin typeface="Times New Roman" pitchFamily="18" charset="0"/>
                <a:cs typeface="Times New Roman" pitchFamily="18" charset="0"/>
              </a:rPr>
              <a:t>+</a:t>
            </a:r>
            <a:r>
              <a:rPr lang="vi-VN" sz="2200" dirty="0">
                <a:latin typeface="Times New Roman" pitchFamily="18" charset="0"/>
                <a:cs typeface="Times New Roman" pitchFamily="18" charset="0"/>
              </a:rPr>
              <a:t>  trong dịch ngoại bào gây tăng bài tiết aldosteron. Nồng độ K</a:t>
            </a:r>
            <a:r>
              <a:rPr lang="vi-VN" sz="2200" baseline="30000" dirty="0">
                <a:latin typeface="Times New Roman" pitchFamily="18" charset="0"/>
                <a:cs typeface="Times New Roman" pitchFamily="18" charset="0"/>
              </a:rPr>
              <a:t>+</a:t>
            </a:r>
            <a:r>
              <a:rPr lang="vi-VN" sz="2200" dirty="0">
                <a:latin typeface="Times New Roman" pitchFamily="18" charset="0"/>
                <a:cs typeface="Times New Roman" pitchFamily="18" charset="0"/>
              </a:rPr>
              <a:t>  chỉ tăng nhẹ cũng dẫn đến tăng bài tiết aldosteron lên vài lần.</a:t>
            </a:r>
          </a:p>
          <a:p>
            <a:pPr fontAlgn="base"/>
            <a:r>
              <a:rPr lang="vi-VN" sz="2200" dirty="0">
                <a:latin typeface="Times New Roman" pitchFamily="18" charset="0"/>
                <a:cs typeface="Times New Roman" pitchFamily="18" charset="0"/>
              </a:rPr>
              <a:t>          + Tăng hoạt tính của hệ thống renin-angiotensin dẫn đến tăng bài tiết aldosteron.</a:t>
            </a:r>
          </a:p>
          <a:p>
            <a:pPr fontAlgn="base"/>
            <a:r>
              <a:rPr lang="vi-VN" sz="2200" dirty="0">
                <a:latin typeface="Times New Roman" pitchFamily="18" charset="0"/>
                <a:cs typeface="Times New Roman" pitchFamily="18" charset="0"/>
              </a:rPr>
              <a:t>          + Tăng nồng độ Na</a:t>
            </a:r>
            <a:r>
              <a:rPr lang="vi-VN" sz="2200" baseline="30000" dirty="0">
                <a:latin typeface="Times New Roman" pitchFamily="18" charset="0"/>
                <a:cs typeface="Times New Roman" pitchFamily="18" charset="0"/>
              </a:rPr>
              <a:t>+</a:t>
            </a:r>
            <a:r>
              <a:rPr lang="vi-VN" sz="2200" dirty="0">
                <a:latin typeface="Times New Roman" pitchFamily="18" charset="0"/>
                <a:cs typeface="Times New Roman" pitchFamily="18" charset="0"/>
              </a:rPr>
              <a:t> trong dịch ngoại bào làm giảm nhẹ bài tiết aldosteron. Nồng độ Na</a:t>
            </a:r>
            <a:r>
              <a:rPr lang="vi-VN" sz="2200" baseline="30000" dirty="0">
                <a:latin typeface="Times New Roman" pitchFamily="18" charset="0"/>
                <a:cs typeface="Times New Roman" pitchFamily="18" charset="0"/>
              </a:rPr>
              <a:t>+</a:t>
            </a:r>
            <a:r>
              <a:rPr lang="vi-VN" sz="2200" dirty="0">
                <a:latin typeface="Times New Roman" pitchFamily="18" charset="0"/>
                <a:cs typeface="Times New Roman" pitchFamily="18" charset="0"/>
              </a:rPr>
              <a:t> giảm 10-20% làm tăng bài tiết aldosteron lên gấp đôi.</a:t>
            </a:r>
          </a:p>
          <a:p>
            <a:pPr fontAlgn="base"/>
            <a:r>
              <a:rPr lang="vi-VN" sz="2200" dirty="0">
                <a:latin typeface="Times New Roman" pitchFamily="18" charset="0"/>
                <a:cs typeface="Times New Roman" pitchFamily="18" charset="0"/>
              </a:rPr>
              <a:t>          Ngoài ra, aldosteron cũng được bài tiết theo nhịp sinh học tăng cao vào buổi sáng và giảm vào buổi chiều.</a:t>
            </a:r>
          </a:p>
          <a:p>
            <a:endParaRPr lang="en-US" dirty="0"/>
          </a:p>
        </p:txBody>
      </p:sp>
    </p:spTree>
    <p:extLst>
      <p:ext uri="{BB962C8B-B14F-4D97-AF65-F5344CB8AC3E}">
        <p14:creationId xmlns:p14="http://schemas.microsoft.com/office/powerpoint/2010/main" val="1633369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1" y="0"/>
            <a:ext cx="7772400"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Rectangle 5"/>
          <p:cNvSpPr/>
          <p:nvPr/>
        </p:nvSpPr>
        <p:spPr>
          <a:xfrm>
            <a:off x="1964556" y="-7441"/>
            <a:ext cx="5214889"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dirty="0" err="1">
                <a:solidFill>
                  <a:srgbClr val="00B0F0"/>
                </a:solidFill>
                <a:latin typeface="Times New Roman" pitchFamily="18" charset="0"/>
                <a:cs typeface="Times New Roman" pitchFamily="18" charset="0"/>
              </a:rPr>
              <a:t>Nhóm</a:t>
            </a:r>
            <a:r>
              <a:rPr lang="en-US" sz="4400" b="1" dirty="0">
                <a:solidFill>
                  <a:srgbClr val="00B0F0"/>
                </a:solidFill>
                <a:latin typeface="Times New Roman" pitchFamily="18" charset="0"/>
                <a:cs typeface="Times New Roman" pitchFamily="18" charset="0"/>
              </a:rPr>
              <a:t> glucocorticoid</a:t>
            </a:r>
            <a:endParaRPr lang="en-US" sz="4400" b="1" spc="50" dirty="0">
              <a:ln w="11430"/>
              <a:solidFill>
                <a:srgbClr val="00B0F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89732414"/>
              </p:ext>
            </p:extLst>
          </p:nvPr>
        </p:nvGraphicFramePr>
        <p:xfrm>
          <a:off x="-38099" y="762000"/>
          <a:ext cx="9220200" cy="7193280"/>
        </p:xfrm>
        <a:graphic>
          <a:graphicData uri="http://schemas.openxmlformats.org/drawingml/2006/table">
            <a:tbl>
              <a:tblPr firstRow="1" bandRow="1">
                <a:tableStyleId>{5C22544A-7EE6-4342-B048-85BDC9FD1C3A}</a:tableStyleId>
              </a:tblPr>
              <a:tblGrid>
                <a:gridCol w="845185"/>
                <a:gridCol w="691515"/>
                <a:gridCol w="768350"/>
                <a:gridCol w="768350"/>
                <a:gridCol w="768350"/>
                <a:gridCol w="768350"/>
                <a:gridCol w="768350"/>
                <a:gridCol w="768350"/>
                <a:gridCol w="768350"/>
                <a:gridCol w="768350"/>
                <a:gridCol w="768350"/>
                <a:gridCol w="768350"/>
              </a:tblGrid>
              <a:tr h="1524000">
                <a:tc>
                  <a:txBody>
                    <a:bodyPr/>
                    <a:lstStyle/>
                    <a:p>
                      <a:pPr algn="ctr"/>
                      <a:r>
                        <a:rPr lang="en-US" sz="1600" b="1" i="0" kern="1200" dirty="0" err="1" smtClean="0">
                          <a:solidFill>
                            <a:schemeClr val="lt1"/>
                          </a:solidFill>
                          <a:effectLst/>
                          <a:latin typeface="Times New Roman" pitchFamily="18" charset="0"/>
                          <a:ea typeface="+mn-ea"/>
                          <a:cs typeface="Times New Roman" pitchFamily="18" charset="0"/>
                        </a:rPr>
                        <a:t>Trên</a:t>
                      </a:r>
                      <a:r>
                        <a:rPr lang="en-US" sz="1600" b="1" i="0" kern="1200" dirty="0" smtClean="0">
                          <a:solidFill>
                            <a:schemeClr val="lt1"/>
                          </a:solidFill>
                          <a:effectLst/>
                          <a:latin typeface="Times New Roman" pitchFamily="18" charset="0"/>
                          <a:ea typeface="+mn-ea"/>
                          <a:cs typeface="Times New Roman" pitchFamily="18" charset="0"/>
                        </a:rPr>
                        <a:t> </a:t>
                      </a:r>
                      <a:r>
                        <a:rPr lang="en-US" sz="1600" b="1" i="0" kern="1200" dirty="0" err="1" smtClean="0">
                          <a:solidFill>
                            <a:schemeClr val="lt1"/>
                          </a:solidFill>
                          <a:effectLst/>
                          <a:latin typeface="Times New Roman" pitchFamily="18" charset="0"/>
                          <a:ea typeface="+mn-ea"/>
                          <a:cs typeface="Times New Roman" pitchFamily="18" charset="0"/>
                        </a:rPr>
                        <a:t>chuyển</a:t>
                      </a:r>
                      <a:r>
                        <a:rPr lang="en-US" sz="1600" b="1" i="0" kern="1200" dirty="0" smtClean="0">
                          <a:solidFill>
                            <a:schemeClr val="lt1"/>
                          </a:solidFill>
                          <a:effectLst/>
                          <a:latin typeface="Times New Roman" pitchFamily="18" charset="0"/>
                          <a:ea typeface="+mn-ea"/>
                          <a:cs typeface="Times New Roman" pitchFamily="18" charset="0"/>
                        </a:rPr>
                        <a:t> </a:t>
                      </a:r>
                      <a:r>
                        <a:rPr lang="en-US" sz="1600" b="1" i="0" kern="1200" dirty="0" err="1" smtClean="0">
                          <a:solidFill>
                            <a:schemeClr val="lt1"/>
                          </a:solidFill>
                          <a:effectLst/>
                          <a:latin typeface="Times New Roman" pitchFamily="18" charset="0"/>
                          <a:ea typeface="+mn-ea"/>
                          <a:cs typeface="Times New Roman" pitchFamily="18" charset="0"/>
                        </a:rPr>
                        <a:t>hóa</a:t>
                      </a:r>
                      <a:r>
                        <a:rPr lang="en-US" sz="1600" b="1" i="0" kern="1200" dirty="0" smtClean="0">
                          <a:solidFill>
                            <a:schemeClr val="lt1"/>
                          </a:solidFill>
                          <a:effectLst/>
                          <a:latin typeface="Times New Roman" pitchFamily="18" charset="0"/>
                          <a:ea typeface="+mn-ea"/>
                          <a:cs typeface="Times New Roman" pitchFamily="18" charset="0"/>
                        </a:rPr>
                        <a:t> </a:t>
                      </a:r>
                      <a:r>
                        <a:rPr lang="en-US" sz="1600" b="1" i="0" kern="1200" dirty="0" err="1" smtClean="0">
                          <a:solidFill>
                            <a:schemeClr val="lt1"/>
                          </a:solidFill>
                          <a:effectLst/>
                          <a:latin typeface="Times New Roman" pitchFamily="18" charset="0"/>
                          <a:ea typeface="+mn-ea"/>
                          <a:cs typeface="Times New Roman" pitchFamily="18" charset="0"/>
                        </a:rPr>
                        <a:t>glucid</a:t>
                      </a:r>
                      <a:endParaRPr lang="en-US" sz="1600" b="1" dirty="0">
                        <a:latin typeface="Times New Roman" pitchFamily="18" charset="0"/>
                        <a:cs typeface="Times New Roman" pitchFamily="18" charset="0"/>
                      </a:endParaRPr>
                    </a:p>
                  </a:txBody>
                  <a:tcPr/>
                </a:tc>
                <a:tc>
                  <a:txBody>
                    <a:bodyPr/>
                    <a:lstStyle/>
                    <a:p>
                      <a:pPr algn="ctr"/>
                      <a:r>
                        <a:rPr lang="en-US" sz="1600" b="1" i="0" kern="1200" dirty="0" err="1" smtClean="0">
                          <a:solidFill>
                            <a:schemeClr val="lt1"/>
                          </a:solidFill>
                          <a:effectLst/>
                          <a:latin typeface="Times New Roman" pitchFamily="18" charset="0"/>
                          <a:ea typeface="+mn-ea"/>
                          <a:cs typeface="Times New Roman" pitchFamily="18" charset="0"/>
                        </a:rPr>
                        <a:t>Trên</a:t>
                      </a:r>
                      <a:r>
                        <a:rPr lang="en-US" sz="1600" b="1" i="0" kern="1200" dirty="0" smtClean="0">
                          <a:solidFill>
                            <a:schemeClr val="lt1"/>
                          </a:solidFill>
                          <a:effectLst/>
                          <a:latin typeface="Times New Roman" pitchFamily="18" charset="0"/>
                          <a:ea typeface="+mn-ea"/>
                          <a:cs typeface="Times New Roman" pitchFamily="18" charset="0"/>
                        </a:rPr>
                        <a:t> </a:t>
                      </a:r>
                      <a:r>
                        <a:rPr lang="en-US" sz="1600" b="1" i="0" kern="1200" dirty="0" err="1" smtClean="0">
                          <a:solidFill>
                            <a:schemeClr val="lt1"/>
                          </a:solidFill>
                          <a:effectLst/>
                          <a:latin typeface="Times New Roman" pitchFamily="18" charset="0"/>
                          <a:ea typeface="+mn-ea"/>
                          <a:cs typeface="Times New Roman" pitchFamily="18" charset="0"/>
                        </a:rPr>
                        <a:t>chuyển</a:t>
                      </a:r>
                      <a:r>
                        <a:rPr lang="en-US" sz="1600" b="1" i="0" kern="1200" dirty="0" smtClean="0">
                          <a:solidFill>
                            <a:schemeClr val="lt1"/>
                          </a:solidFill>
                          <a:effectLst/>
                          <a:latin typeface="Times New Roman" pitchFamily="18" charset="0"/>
                          <a:ea typeface="+mn-ea"/>
                          <a:cs typeface="Times New Roman" pitchFamily="18" charset="0"/>
                        </a:rPr>
                        <a:t> </a:t>
                      </a:r>
                      <a:r>
                        <a:rPr lang="en-US" sz="1600" b="1" i="0" kern="1200" dirty="0" err="1" smtClean="0">
                          <a:solidFill>
                            <a:schemeClr val="lt1"/>
                          </a:solidFill>
                          <a:effectLst/>
                          <a:latin typeface="Times New Roman" pitchFamily="18" charset="0"/>
                          <a:ea typeface="+mn-ea"/>
                          <a:cs typeface="Times New Roman" pitchFamily="18" charset="0"/>
                        </a:rPr>
                        <a:t>hóa</a:t>
                      </a:r>
                      <a:r>
                        <a:rPr lang="en-US" sz="1600" b="1" i="0" kern="1200" dirty="0" smtClean="0">
                          <a:solidFill>
                            <a:schemeClr val="lt1"/>
                          </a:solidFill>
                          <a:effectLst/>
                          <a:latin typeface="Times New Roman" pitchFamily="18" charset="0"/>
                          <a:ea typeface="+mn-ea"/>
                          <a:cs typeface="Times New Roman" pitchFamily="18" charset="0"/>
                        </a:rPr>
                        <a:t> </a:t>
                      </a:r>
                      <a:r>
                        <a:rPr lang="en-US" sz="1400" b="1" i="0" kern="1200" dirty="0" err="1" smtClean="0">
                          <a:solidFill>
                            <a:schemeClr val="lt1"/>
                          </a:solidFill>
                          <a:effectLst/>
                          <a:latin typeface="Times New Roman" pitchFamily="18" charset="0"/>
                          <a:ea typeface="+mn-ea"/>
                          <a:cs typeface="Times New Roman" pitchFamily="18" charset="0"/>
                        </a:rPr>
                        <a:t>protid</a:t>
                      </a:r>
                      <a:endParaRPr lang="en-US" sz="1400" b="1" dirty="0">
                        <a:latin typeface="Times New Roman" pitchFamily="18" charset="0"/>
                        <a:cs typeface="Times New Roman" pitchFamily="18" charset="0"/>
                      </a:endParaRPr>
                    </a:p>
                  </a:txBody>
                  <a:tcPr/>
                </a:tc>
                <a:tc>
                  <a:txBody>
                    <a:bodyPr/>
                    <a:lstStyle/>
                    <a:p>
                      <a:pPr algn="ctr"/>
                      <a:r>
                        <a:rPr lang="en-US" sz="1800" b="1" i="0" kern="1200" dirty="0" err="1" smtClean="0">
                          <a:solidFill>
                            <a:schemeClr val="lt1"/>
                          </a:solidFill>
                          <a:effectLst/>
                          <a:latin typeface="Times New Roman" pitchFamily="18" charset="0"/>
                          <a:ea typeface="+mn-ea"/>
                          <a:cs typeface="Times New Roman" pitchFamily="18" charset="0"/>
                        </a:rPr>
                        <a:t>Trên</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chuyển</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hóa</a:t>
                      </a:r>
                      <a:r>
                        <a:rPr lang="en-US" sz="1800" b="1" i="0" kern="1200" dirty="0" smtClean="0">
                          <a:solidFill>
                            <a:schemeClr val="lt1"/>
                          </a:solidFill>
                          <a:effectLst/>
                          <a:latin typeface="Times New Roman" pitchFamily="18" charset="0"/>
                          <a:ea typeface="+mn-ea"/>
                          <a:cs typeface="Times New Roman" pitchFamily="18" charset="0"/>
                        </a:rPr>
                        <a:t> lipid</a:t>
                      </a:r>
                      <a:endParaRPr lang="en-US" b="1" dirty="0">
                        <a:latin typeface="Times New Roman" pitchFamily="18" charset="0"/>
                        <a:cs typeface="Times New Roman" pitchFamily="18" charset="0"/>
                      </a:endParaRPr>
                    </a:p>
                  </a:txBody>
                  <a:tcPr/>
                </a:tc>
                <a:tc>
                  <a:txBody>
                    <a:bodyPr/>
                    <a:lstStyle/>
                    <a:p>
                      <a:pPr algn="ctr"/>
                      <a:r>
                        <a:rPr lang="en-US" sz="1800" b="1" i="0" kern="1200" dirty="0" err="1" smtClean="0">
                          <a:solidFill>
                            <a:schemeClr val="lt1"/>
                          </a:solidFill>
                          <a:effectLst/>
                          <a:latin typeface="Times New Roman" pitchFamily="18" charset="0"/>
                          <a:ea typeface="+mn-ea"/>
                          <a:cs typeface="Times New Roman" pitchFamily="18" charset="0"/>
                        </a:rPr>
                        <a:t>Tác</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dụng</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chống</a:t>
                      </a:r>
                      <a:r>
                        <a:rPr lang="en-US" sz="1800" b="1" i="0" kern="1200" dirty="0" smtClean="0">
                          <a:solidFill>
                            <a:schemeClr val="lt1"/>
                          </a:solidFill>
                          <a:effectLst/>
                          <a:latin typeface="Times New Roman" pitchFamily="18" charset="0"/>
                          <a:ea typeface="+mn-ea"/>
                          <a:cs typeface="Times New Roman" pitchFamily="18" charset="0"/>
                        </a:rPr>
                        <a:t> stress</a:t>
                      </a:r>
                      <a:endParaRPr lang="en-US" b="1" dirty="0">
                        <a:latin typeface="Times New Roman" pitchFamily="18" charset="0"/>
                        <a:cs typeface="Times New Roman" pitchFamily="18" charset="0"/>
                      </a:endParaRPr>
                    </a:p>
                  </a:txBody>
                  <a:tcPr/>
                </a:tc>
                <a:tc>
                  <a:txBody>
                    <a:bodyPr/>
                    <a:lstStyle/>
                    <a:p>
                      <a:pPr algn="ctr"/>
                      <a:r>
                        <a:rPr lang="en-US" sz="1800" b="1" i="0" kern="1200" dirty="0" err="1" smtClean="0">
                          <a:solidFill>
                            <a:schemeClr val="lt1"/>
                          </a:solidFill>
                          <a:effectLst/>
                          <a:latin typeface="Times New Roman" pitchFamily="18" charset="0"/>
                          <a:ea typeface="+mn-ea"/>
                          <a:cs typeface="Times New Roman" pitchFamily="18" charset="0"/>
                        </a:rPr>
                        <a:t>Tác</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dụng</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kháng</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viêm</a:t>
                      </a:r>
                      <a:endParaRPr lang="en-US" b="1" dirty="0">
                        <a:latin typeface="Times New Roman" pitchFamily="18" charset="0"/>
                        <a:cs typeface="Times New Roman" pitchFamily="18" charset="0"/>
                      </a:endParaRPr>
                    </a:p>
                  </a:txBody>
                  <a:tcPr/>
                </a:tc>
                <a:tc>
                  <a:txBody>
                    <a:bodyPr/>
                    <a:lstStyle/>
                    <a:p>
                      <a:pPr algn="ctr"/>
                      <a:r>
                        <a:rPr lang="en-US" sz="1800" b="1" i="0" kern="1200" dirty="0" err="1" smtClean="0">
                          <a:solidFill>
                            <a:schemeClr val="lt1"/>
                          </a:solidFill>
                          <a:effectLst/>
                          <a:latin typeface="Times New Roman" pitchFamily="18" charset="0"/>
                          <a:ea typeface="+mn-ea"/>
                          <a:cs typeface="Times New Roman" pitchFamily="18" charset="0"/>
                        </a:rPr>
                        <a:t>Chống</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dị</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ứng</a:t>
                      </a:r>
                      <a:endParaRPr lang="en-US" b="1" dirty="0">
                        <a:latin typeface="Times New Roman" pitchFamily="18" charset="0"/>
                        <a:cs typeface="Times New Roman" pitchFamily="18" charset="0"/>
                      </a:endParaRPr>
                    </a:p>
                  </a:txBody>
                  <a:tcPr/>
                </a:tc>
                <a:tc>
                  <a:txBody>
                    <a:bodyPr/>
                    <a:lstStyle/>
                    <a:p>
                      <a:pPr algn="ctr"/>
                      <a:r>
                        <a:rPr lang="en-US" sz="1800" b="1" i="0" kern="1200" dirty="0" err="1" smtClean="0">
                          <a:solidFill>
                            <a:schemeClr val="lt1"/>
                          </a:solidFill>
                          <a:effectLst/>
                          <a:latin typeface="Times New Roman" pitchFamily="18" charset="0"/>
                          <a:ea typeface="+mn-ea"/>
                          <a:cs typeface="Times New Roman" pitchFamily="18" charset="0"/>
                        </a:rPr>
                        <a:t>Trên</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tế</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bào</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máu</a:t>
                      </a:r>
                      <a:endParaRPr lang="en-US" b="1" dirty="0">
                        <a:latin typeface="Times New Roman" pitchFamily="18" charset="0"/>
                        <a:cs typeface="Times New Roman" pitchFamily="18" charset="0"/>
                      </a:endParaRPr>
                    </a:p>
                  </a:txBody>
                  <a:tcPr/>
                </a:tc>
                <a:tc>
                  <a:txBody>
                    <a:bodyPr/>
                    <a:lstStyle/>
                    <a:p>
                      <a:pPr algn="ctr"/>
                      <a:r>
                        <a:rPr lang="en-US" sz="1800" b="1" i="0" kern="1200" dirty="0" err="1" smtClean="0">
                          <a:solidFill>
                            <a:schemeClr val="lt1"/>
                          </a:solidFill>
                          <a:effectLst/>
                          <a:latin typeface="Times New Roman" pitchFamily="18" charset="0"/>
                          <a:ea typeface="+mn-ea"/>
                          <a:cs typeface="Times New Roman" pitchFamily="18" charset="0"/>
                        </a:rPr>
                        <a:t>Trên</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dạ</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dày</a:t>
                      </a:r>
                      <a:endParaRPr lang="en-US" b="1" dirty="0">
                        <a:latin typeface="Times New Roman" pitchFamily="18" charset="0"/>
                        <a:cs typeface="Times New Roman" pitchFamily="18" charset="0"/>
                      </a:endParaRPr>
                    </a:p>
                  </a:txBody>
                  <a:tcPr/>
                </a:tc>
                <a:tc>
                  <a:txBody>
                    <a:bodyPr/>
                    <a:lstStyle/>
                    <a:p>
                      <a:pPr algn="ctr"/>
                      <a:r>
                        <a:rPr lang="en-US" sz="1800" b="1" i="0" kern="1200" dirty="0" err="1" smtClean="0">
                          <a:solidFill>
                            <a:schemeClr val="lt1"/>
                          </a:solidFill>
                          <a:effectLst/>
                          <a:latin typeface="Times New Roman" pitchFamily="18" charset="0"/>
                          <a:ea typeface="+mn-ea"/>
                          <a:cs typeface="Times New Roman" pitchFamily="18" charset="0"/>
                        </a:rPr>
                        <a:t>Trên</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tâm</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thần</a:t>
                      </a:r>
                      <a:endParaRPr lang="en-US" b="1" dirty="0">
                        <a:latin typeface="Times New Roman" pitchFamily="18" charset="0"/>
                        <a:cs typeface="Times New Roman" pitchFamily="18" charset="0"/>
                      </a:endParaRPr>
                    </a:p>
                  </a:txBody>
                  <a:tcPr/>
                </a:tc>
                <a:tc>
                  <a:txBody>
                    <a:bodyPr/>
                    <a:lstStyle/>
                    <a:p>
                      <a:pPr algn="ctr"/>
                      <a:r>
                        <a:rPr lang="en-US" sz="1800" b="1" i="0" kern="1200" dirty="0" err="1" smtClean="0">
                          <a:solidFill>
                            <a:schemeClr val="lt1"/>
                          </a:solidFill>
                          <a:effectLst/>
                          <a:latin typeface="Times New Roman" pitchFamily="18" charset="0"/>
                          <a:ea typeface="+mn-ea"/>
                          <a:cs typeface="Times New Roman" pitchFamily="18" charset="0"/>
                        </a:rPr>
                        <a:t>Điều</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hòa</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bài</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tiết</a:t>
                      </a:r>
                      <a:endParaRPr lang="en-US" b="1" dirty="0">
                        <a:latin typeface="Times New Roman" pitchFamily="18" charset="0"/>
                        <a:cs typeface="Times New Roman" pitchFamily="18" charset="0"/>
                      </a:endParaRPr>
                    </a:p>
                  </a:txBody>
                  <a:tcPr/>
                </a:tc>
                <a:tc>
                  <a:txBody>
                    <a:bodyPr/>
                    <a:lstStyle/>
                    <a:p>
                      <a:pPr algn="ctr"/>
                      <a:r>
                        <a:rPr lang="en-US" sz="1600" b="1" i="0" kern="1200" dirty="0" err="1" smtClean="0">
                          <a:solidFill>
                            <a:schemeClr val="lt1"/>
                          </a:solidFill>
                          <a:effectLst/>
                          <a:latin typeface="Times New Roman" pitchFamily="18" charset="0"/>
                          <a:ea typeface="+mn-ea"/>
                          <a:cs typeface="Times New Roman" pitchFamily="18" charset="0"/>
                        </a:rPr>
                        <a:t>Bài</a:t>
                      </a:r>
                      <a:r>
                        <a:rPr lang="en-US" sz="1600" b="1" i="0" kern="1200" dirty="0" smtClean="0">
                          <a:solidFill>
                            <a:schemeClr val="lt1"/>
                          </a:solidFill>
                          <a:effectLst/>
                          <a:latin typeface="Times New Roman" pitchFamily="18" charset="0"/>
                          <a:ea typeface="+mn-ea"/>
                          <a:cs typeface="Times New Roman" pitchFamily="18" charset="0"/>
                        </a:rPr>
                        <a:t> </a:t>
                      </a:r>
                      <a:r>
                        <a:rPr lang="en-US" sz="1600" b="1" i="0" kern="1200" dirty="0" err="1" smtClean="0">
                          <a:solidFill>
                            <a:schemeClr val="lt1"/>
                          </a:solidFill>
                          <a:effectLst/>
                          <a:latin typeface="Times New Roman" pitchFamily="18" charset="0"/>
                          <a:ea typeface="+mn-ea"/>
                          <a:cs typeface="Times New Roman" pitchFamily="18" charset="0"/>
                        </a:rPr>
                        <a:t>tiết</a:t>
                      </a:r>
                      <a:r>
                        <a:rPr lang="en-US" sz="1600" b="1" i="0" kern="1200" dirty="0" smtClean="0">
                          <a:solidFill>
                            <a:schemeClr val="lt1"/>
                          </a:solidFill>
                          <a:effectLst/>
                          <a:latin typeface="Times New Roman" pitchFamily="18" charset="0"/>
                          <a:ea typeface="+mn-ea"/>
                          <a:cs typeface="Times New Roman" pitchFamily="18" charset="0"/>
                        </a:rPr>
                        <a:t> </a:t>
                      </a:r>
                      <a:r>
                        <a:rPr lang="en-US" sz="1600" b="1" i="0" kern="1200" dirty="0" err="1" smtClean="0">
                          <a:solidFill>
                            <a:schemeClr val="lt1"/>
                          </a:solidFill>
                          <a:effectLst/>
                          <a:latin typeface="Times New Roman" pitchFamily="18" charset="0"/>
                          <a:ea typeface="+mn-ea"/>
                          <a:cs typeface="Times New Roman" pitchFamily="18" charset="0"/>
                        </a:rPr>
                        <a:t>theo</a:t>
                      </a:r>
                      <a:r>
                        <a:rPr lang="en-US" sz="1600" b="1" i="0" kern="1200" dirty="0" smtClean="0">
                          <a:solidFill>
                            <a:schemeClr val="lt1"/>
                          </a:solidFill>
                          <a:effectLst/>
                          <a:latin typeface="Times New Roman" pitchFamily="18" charset="0"/>
                          <a:ea typeface="+mn-ea"/>
                          <a:cs typeface="Times New Roman" pitchFamily="18" charset="0"/>
                        </a:rPr>
                        <a:t> </a:t>
                      </a:r>
                      <a:r>
                        <a:rPr lang="en-US" sz="1600" b="1" i="0" kern="1200" dirty="0" err="1" smtClean="0">
                          <a:solidFill>
                            <a:schemeClr val="lt1"/>
                          </a:solidFill>
                          <a:effectLst/>
                          <a:latin typeface="Times New Roman" pitchFamily="18" charset="0"/>
                          <a:ea typeface="+mn-ea"/>
                          <a:cs typeface="Times New Roman" pitchFamily="18" charset="0"/>
                        </a:rPr>
                        <a:t>nhịp</a:t>
                      </a:r>
                      <a:r>
                        <a:rPr lang="en-US" sz="1600" b="1" i="0" kern="1200" dirty="0" smtClean="0">
                          <a:solidFill>
                            <a:schemeClr val="lt1"/>
                          </a:solidFill>
                          <a:effectLst/>
                          <a:latin typeface="Times New Roman" pitchFamily="18" charset="0"/>
                          <a:ea typeface="+mn-ea"/>
                          <a:cs typeface="Times New Roman" pitchFamily="18" charset="0"/>
                        </a:rPr>
                        <a:t> </a:t>
                      </a:r>
                      <a:r>
                        <a:rPr lang="en-US" sz="1600" b="1" i="0" kern="1200" dirty="0" err="1" smtClean="0">
                          <a:solidFill>
                            <a:schemeClr val="lt1"/>
                          </a:solidFill>
                          <a:effectLst/>
                          <a:latin typeface="Times New Roman" pitchFamily="18" charset="0"/>
                          <a:ea typeface="+mn-ea"/>
                          <a:cs typeface="Times New Roman" pitchFamily="18" charset="0"/>
                        </a:rPr>
                        <a:t>sinh</a:t>
                      </a:r>
                      <a:r>
                        <a:rPr lang="en-US" sz="1600" b="1" i="0" kern="1200" dirty="0" smtClean="0">
                          <a:solidFill>
                            <a:schemeClr val="lt1"/>
                          </a:solidFill>
                          <a:effectLst/>
                          <a:latin typeface="Times New Roman" pitchFamily="18" charset="0"/>
                          <a:ea typeface="+mn-ea"/>
                          <a:cs typeface="Times New Roman" pitchFamily="18" charset="0"/>
                        </a:rPr>
                        <a:t> </a:t>
                      </a:r>
                      <a:r>
                        <a:rPr lang="en-US" sz="1600" b="1" i="0" kern="1200" dirty="0" err="1" smtClean="0">
                          <a:solidFill>
                            <a:schemeClr val="lt1"/>
                          </a:solidFill>
                          <a:effectLst/>
                          <a:latin typeface="Times New Roman" pitchFamily="18" charset="0"/>
                          <a:ea typeface="+mn-ea"/>
                          <a:cs typeface="Times New Roman" pitchFamily="18" charset="0"/>
                        </a:rPr>
                        <a:t>học</a:t>
                      </a:r>
                      <a:endParaRPr lang="en-US" sz="1600" b="1" dirty="0">
                        <a:latin typeface="Times New Roman" pitchFamily="18" charset="0"/>
                        <a:cs typeface="Times New Roman" pitchFamily="18" charset="0"/>
                      </a:endParaRPr>
                    </a:p>
                  </a:txBody>
                  <a:tcPr/>
                </a:tc>
                <a:tc>
                  <a:txBody>
                    <a:bodyPr/>
                    <a:lstStyle/>
                    <a:p>
                      <a:pPr algn="ctr"/>
                      <a:r>
                        <a:rPr lang="fi-FI" sz="1800" b="1" i="0" kern="1200" dirty="0" smtClean="0">
                          <a:solidFill>
                            <a:schemeClr val="lt1"/>
                          </a:solidFill>
                          <a:effectLst/>
                          <a:latin typeface="Times New Roman" pitchFamily="18" charset="0"/>
                          <a:ea typeface="+mn-ea"/>
                          <a:cs typeface="Times New Roman" pitchFamily="18" charset="0"/>
                        </a:rPr>
                        <a:t>Đối kháng với vitamin D</a:t>
                      </a:r>
                      <a:endParaRPr lang="en-US" b="1" dirty="0">
                        <a:latin typeface="Times New Roman" pitchFamily="18" charset="0"/>
                        <a:cs typeface="Times New Roman" pitchFamily="18" charset="0"/>
                      </a:endParaRPr>
                    </a:p>
                  </a:txBody>
                  <a:tcPr/>
                </a:tc>
              </a:tr>
              <a:tr h="4700195">
                <a:tc>
                  <a:txBody>
                    <a:bodyPr/>
                    <a:lstStyle/>
                    <a:p>
                      <a:r>
                        <a:rPr lang="en-US" sz="1300" b="0" i="0" kern="1200" dirty="0" smtClean="0">
                          <a:solidFill>
                            <a:schemeClr val="dk1"/>
                          </a:solidFill>
                          <a:effectLst/>
                          <a:latin typeface="Times New Roman" pitchFamily="18" charset="0"/>
                          <a:ea typeface="+mn-ea"/>
                          <a:cs typeface="Times New Roman" pitchFamily="18" charset="0"/>
                        </a:rPr>
                        <a:t>-</a:t>
                      </a:r>
                      <a:r>
                        <a:rPr lang="vi-VN" sz="1300" b="0" i="0" kern="1200" dirty="0" smtClean="0">
                          <a:solidFill>
                            <a:schemeClr val="dk1"/>
                          </a:solidFill>
                          <a:effectLst/>
                          <a:latin typeface="Times New Roman" pitchFamily="18" charset="0"/>
                          <a:ea typeface="+mn-ea"/>
                          <a:cs typeface="Times New Roman" pitchFamily="18" charset="0"/>
                        </a:rPr>
                        <a:t>tăng đường huyết do kích thích tân tạo đường và giảm sử dụng glucose ở tế bào.</a:t>
                      </a:r>
                      <a:endParaRPr lang="en-US" sz="1300" b="0" i="0" kern="1200" dirty="0" smtClean="0">
                        <a:solidFill>
                          <a:schemeClr val="dk1"/>
                        </a:solidFill>
                        <a:effectLst/>
                        <a:latin typeface="Times New Roman" pitchFamily="18" charset="0"/>
                        <a:ea typeface="+mn-ea"/>
                        <a:cs typeface="Times New Roman" pitchFamily="18" charset="0"/>
                      </a:endParaRPr>
                    </a:p>
                    <a:p>
                      <a:r>
                        <a:rPr lang="en-US" sz="1300" b="0" i="0" kern="1200" dirty="0" smtClean="0">
                          <a:solidFill>
                            <a:schemeClr val="dk1"/>
                          </a:solidFill>
                          <a:effectLst/>
                          <a:latin typeface="Times New Roman" pitchFamily="18" charset="0"/>
                          <a:ea typeface="+mn-ea"/>
                          <a:cs typeface="Times New Roman" pitchFamily="18" charset="0"/>
                        </a:rPr>
                        <a:t> -</a:t>
                      </a:r>
                      <a:r>
                        <a:rPr lang="vi-VN" sz="1300" b="0" i="0" kern="1200" dirty="0" smtClean="0">
                          <a:solidFill>
                            <a:schemeClr val="dk1"/>
                          </a:solidFill>
                          <a:effectLst/>
                          <a:latin typeface="Times New Roman" pitchFamily="18" charset="0"/>
                          <a:ea typeface="+mn-ea"/>
                          <a:cs typeface="Times New Roman" pitchFamily="18" charset="0"/>
                        </a:rPr>
                        <a:t>Đường huyết tăng sẽ dẫn đến tăng tổng hợp glycogen ở gan.</a:t>
                      </a:r>
                      <a:endParaRPr lang="en-US" sz="13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ngoại trừ tế bào gan, cortisol làm giảm protein trong tất cả các tế bào</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tăng thoái hóa lipid ở mô mỡ dự trữ làm tăng acid béo trong máu, tăng oxy hóa acid béo ở mô tạo năng lượng.</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hầu như tất cả các loại stress đều kích thích tiền yên bài tiết ACTH</a:t>
                      </a:r>
                      <a:endParaRPr lang="en-US" sz="1400" b="0" i="0" kern="1200" dirty="0" smtClean="0">
                        <a:solidFill>
                          <a:schemeClr val="dk1"/>
                        </a:solidFill>
                        <a:effectLst/>
                        <a:latin typeface="Times New Roman" pitchFamily="18" charset="0"/>
                        <a:ea typeface="+mn-ea"/>
                        <a:cs typeface="Times New Roman" pitchFamily="18" charset="0"/>
                      </a:endParaRPr>
                    </a:p>
                    <a:p>
                      <a:r>
                        <a:rPr lang="en-US" sz="1400" b="0" i="0" kern="1200" dirty="0" smtClean="0">
                          <a:solidFill>
                            <a:schemeClr val="dk1"/>
                          </a:solidFill>
                          <a:effectLst/>
                          <a:latin typeface="Times New Roman" pitchFamily="18" charset="0"/>
                          <a:ea typeface="+mn-ea"/>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ACTH sẽ tác dụng lên vỏ thượng thận làm phóng thích nhiều cortisol trong vòng vài phút sau đó. </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ngăn cản sự hình thành và phát triển của phản ứng viêm do làm ổn định màng tiêu thể giảm phóng thích các enzym thủy phân protein</a:t>
                      </a:r>
                      <a:endParaRPr lang="en-US" sz="1400" dirty="0">
                        <a:latin typeface="Times New Roman" pitchFamily="18" charset="0"/>
                        <a:cs typeface="Times New Roman" pitchFamily="18" charset="0"/>
                      </a:endParaRPr>
                    </a:p>
                  </a:txBody>
                  <a:tcPr/>
                </a:tc>
                <a:tc>
                  <a:txBody>
                    <a:bodyPr/>
                    <a:lstStyle/>
                    <a:p>
                      <a:r>
                        <a:rPr lang="vi-VN" sz="1400" dirty="0" smtClean="0">
                          <a:latin typeface="Times New Roman" pitchFamily="18" charset="0"/>
                          <a:cs typeface="Times New Roman" pitchFamily="18" charset="0"/>
                        </a:rPr>
                        <a:t>Cortisol ức chế sự giải phóng histamin trong các phản ứng kháng nguyên-kháng thể, do đó làm giảm hiện tượng dị ứng. </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 giảm số lượng eosinophil và tế bào lympho, giảm tạo kháng thể, tăng hồng</a:t>
                      </a:r>
                      <a:endParaRPr lang="en-US" sz="1400" b="0" i="0" kern="1200" dirty="0" smtClean="0">
                        <a:solidFill>
                          <a:schemeClr val="dk1"/>
                        </a:solidFill>
                        <a:effectLst/>
                        <a:latin typeface="Times New Roman" pitchFamily="18" charset="0"/>
                        <a:ea typeface="+mn-ea"/>
                        <a:cs typeface="Times New Roman" pitchFamily="18" charset="0"/>
                      </a:endParaRPr>
                    </a:p>
                    <a:p>
                      <a:r>
                        <a:rPr lang="vi-VN" sz="1400" b="0" i="0" kern="1200" dirty="0" smtClean="0">
                          <a:solidFill>
                            <a:schemeClr val="dk1"/>
                          </a:solidFill>
                          <a:effectLst/>
                          <a:latin typeface="Times New Roman" pitchFamily="18" charset="0"/>
                          <a:ea typeface="+mn-ea"/>
                          <a:cs typeface="Times New Roman" pitchFamily="18" charset="0"/>
                        </a:rPr>
                        <a:t>Cầu</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tăng bài tiết HCl, giảm chất nhầy.</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khó ngủ, hưng phấn, thèm ăn, tăng các triệu chứng tâm thần có sẵn. </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khác mineralocorticoid, việc điều hòa bài tiết glucocorticoid hầu như hoàn toàn do ACTH của tiền yên quyết định.</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 ở điều kiện căn bản ACTH được bài tiết theo chu kỳ cao nhất vào buổi sáng và giảm dần vào buổi chiều </a:t>
                      </a:r>
                      <a:endParaRPr lang="en-US" sz="1400" dirty="0">
                        <a:latin typeface="Times New Roman" pitchFamily="18" charset="0"/>
                        <a:cs typeface="Times New Roman" pitchFamily="18" charset="0"/>
                      </a:endParaRPr>
                    </a:p>
                  </a:txBody>
                  <a:tcPr/>
                </a:tc>
                <a:tc>
                  <a:txBody>
                    <a:bodyPr/>
                    <a:lstStyle/>
                    <a:p>
                      <a:r>
                        <a:rPr lang="en-US" sz="1400" dirty="0" smtClean="0">
                          <a:latin typeface="Times New Roman" pitchFamily="18" charset="0"/>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hiệp đồng với adrenalin và thyroxin làm tăng đường huyết.</a:t>
                      </a:r>
                      <a:endParaRPr lang="en-US" sz="1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330396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220" y="-88039"/>
            <a:ext cx="7358380" cy="1066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 name="Rectangle 11"/>
          <p:cNvSpPr/>
          <p:nvPr/>
        </p:nvSpPr>
        <p:spPr>
          <a:xfrm>
            <a:off x="967464" y="122195"/>
            <a:ext cx="7062704" cy="64633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3600" b="1" dirty="0">
                <a:solidFill>
                  <a:srgbClr val="00B0F0"/>
                </a:solidFill>
                <a:latin typeface="+mj-lt"/>
              </a:rPr>
              <a:t>HORMON TỦY THƯỢNG THẬN</a:t>
            </a:r>
            <a:endParaRPr lang="en-US" sz="3600" b="1" spc="50" dirty="0">
              <a:ln w="11430"/>
              <a:solidFill>
                <a:srgbClr val="00B0F0"/>
              </a:solidFill>
              <a:effectLst>
                <a:outerShdw blurRad="76200" dist="50800" dir="5400000" algn="tl" rotWithShape="0">
                  <a:srgbClr val="000000">
                    <a:alpha val="65000"/>
                  </a:srgbClr>
                </a:outerShdw>
              </a:effectLst>
              <a:latin typeface="+mj-lt"/>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32770187"/>
              </p:ext>
            </p:extLst>
          </p:nvPr>
        </p:nvGraphicFramePr>
        <p:xfrm>
          <a:off x="0" y="981218"/>
          <a:ext cx="9144000" cy="6134714"/>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863600"/>
                <a:gridCol w="1168400"/>
                <a:gridCol w="1016000"/>
                <a:gridCol w="1016000"/>
              </a:tblGrid>
              <a:tr h="1562714">
                <a:tc>
                  <a:txBody>
                    <a:bodyPr/>
                    <a:lstStyle/>
                    <a:p>
                      <a:pPr algn="ctr"/>
                      <a:r>
                        <a:rPr lang="en-US" sz="1800" b="1" i="0" kern="1200" dirty="0" err="1" smtClean="0">
                          <a:solidFill>
                            <a:schemeClr val="lt1"/>
                          </a:solidFill>
                          <a:effectLst/>
                          <a:latin typeface="Times New Roman" pitchFamily="18" charset="0"/>
                          <a:ea typeface="+mn-ea"/>
                          <a:cs typeface="Times New Roman" pitchFamily="18" charset="0"/>
                        </a:rPr>
                        <a:t>Trên</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tim</a:t>
                      </a:r>
                      <a:endParaRPr lang="en-US" b="1" dirty="0">
                        <a:latin typeface="Times New Roman" pitchFamily="18" charset="0"/>
                        <a:cs typeface="Times New Roman" pitchFamily="18" charset="0"/>
                      </a:endParaRPr>
                    </a:p>
                  </a:txBody>
                  <a:tcPr/>
                </a:tc>
                <a:tc>
                  <a:txBody>
                    <a:bodyPr/>
                    <a:lstStyle/>
                    <a:p>
                      <a:pPr algn="ctr"/>
                      <a:r>
                        <a:rPr lang="en-US" sz="1800" b="1" i="0" kern="1200" dirty="0" err="1" smtClean="0">
                          <a:solidFill>
                            <a:schemeClr val="lt1"/>
                          </a:solidFill>
                          <a:effectLst/>
                          <a:latin typeface="Times New Roman" pitchFamily="18" charset="0"/>
                          <a:ea typeface="+mn-ea"/>
                          <a:cs typeface="Times New Roman" pitchFamily="18" charset="0"/>
                        </a:rPr>
                        <a:t>Trên</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mạch</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máu</a:t>
                      </a:r>
                      <a:endParaRPr lang="en-US" b="1" dirty="0">
                        <a:latin typeface="Times New Roman" pitchFamily="18" charset="0"/>
                        <a:cs typeface="Times New Roman" pitchFamily="18" charset="0"/>
                      </a:endParaRPr>
                    </a:p>
                  </a:txBody>
                  <a:tcPr/>
                </a:tc>
                <a:tc>
                  <a:txBody>
                    <a:bodyPr/>
                    <a:lstStyle/>
                    <a:p>
                      <a:pPr algn="ctr"/>
                      <a:r>
                        <a:rPr lang="en-US" sz="1800" b="1" i="0" kern="1200" dirty="0" err="1" smtClean="0">
                          <a:solidFill>
                            <a:schemeClr val="lt1"/>
                          </a:solidFill>
                          <a:effectLst/>
                          <a:latin typeface="Times New Roman" pitchFamily="18" charset="0"/>
                          <a:ea typeface="+mn-ea"/>
                          <a:cs typeface="Times New Roman" pitchFamily="18" charset="0"/>
                        </a:rPr>
                        <a:t>Trên</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huyết</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áp</a:t>
                      </a:r>
                      <a:endParaRPr lang="en-US" b="1" dirty="0">
                        <a:latin typeface="Times New Roman" pitchFamily="18" charset="0"/>
                        <a:cs typeface="Times New Roman" pitchFamily="18" charset="0"/>
                      </a:endParaRPr>
                    </a:p>
                  </a:txBody>
                  <a:tcPr/>
                </a:tc>
                <a:tc>
                  <a:txBody>
                    <a:bodyPr/>
                    <a:lstStyle/>
                    <a:p>
                      <a:pPr algn="ctr"/>
                      <a:r>
                        <a:rPr lang="en-US" sz="1800" b="1" i="0" kern="1200" dirty="0" err="1" smtClean="0">
                          <a:solidFill>
                            <a:schemeClr val="lt1"/>
                          </a:solidFill>
                          <a:effectLst/>
                          <a:latin typeface="Times New Roman" pitchFamily="18" charset="0"/>
                          <a:ea typeface="+mn-ea"/>
                          <a:cs typeface="Times New Roman" pitchFamily="18" charset="0"/>
                        </a:rPr>
                        <a:t>Gây</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trạng</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thái</a:t>
                      </a:r>
                      <a:endParaRPr lang="en-US" b="1" dirty="0">
                        <a:latin typeface="Times New Roman" pitchFamily="18" charset="0"/>
                        <a:cs typeface="Times New Roman" pitchFamily="18" charset="0"/>
                      </a:endParaRPr>
                    </a:p>
                  </a:txBody>
                  <a:tcPr/>
                </a:tc>
                <a:tc>
                  <a:txBody>
                    <a:bodyPr/>
                    <a:lstStyle/>
                    <a:p>
                      <a:pPr algn="ctr"/>
                      <a:r>
                        <a:rPr lang="en-US" sz="1800" b="1" i="0" kern="1200" dirty="0" err="1" smtClean="0">
                          <a:solidFill>
                            <a:schemeClr val="lt1"/>
                          </a:solidFill>
                          <a:effectLst/>
                          <a:latin typeface="Times New Roman" pitchFamily="18" charset="0"/>
                          <a:ea typeface="+mn-ea"/>
                          <a:cs typeface="Times New Roman" pitchFamily="18" charset="0"/>
                        </a:rPr>
                        <a:t>Trên</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mắt</a:t>
                      </a:r>
                      <a:endParaRPr lang="en-US" b="1" dirty="0">
                        <a:latin typeface="Times New Roman" pitchFamily="18" charset="0"/>
                        <a:cs typeface="Times New Roman" pitchFamily="18" charset="0"/>
                      </a:endParaRPr>
                    </a:p>
                  </a:txBody>
                  <a:tcPr/>
                </a:tc>
                <a:tc>
                  <a:txBody>
                    <a:bodyPr/>
                    <a:lstStyle/>
                    <a:p>
                      <a:pPr algn="ctr"/>
                      <a:r>
                        <a:rPr lang="vi-VN" sz="1800" b="1" i="0" kern="1200" dirty="0" smtClean="0">
                          <a:solidFill>
                            <a:schemeClr val="lt1"/>
                          </a:solidFill>
                          <a:effectLst/>
                          <a:latin typeface="Times New Roman" pitchFamily="18" charset="0"/>
                          <a:ea typeface="+mn-ea"/>
                          <a:cs typeface="Times New Roman" pitchFamily="18" charset="0"/>
                        </a:rPr>
                        <a:t>Trên cơ trơn</a:t>
                      </a:r>
                      <a:endParaRPr lang="en-US" b="1" dirty="0">
                        <a:latin typeface="Times New Roman" pitchFamily="18" charset="0"/>
                        <a:cs typeface="Times New Roman" pitchFamily="18" charset="0"/>
                      </a:endParaRPr>
                    </a:p>
                  </a:txBody>
                  <a:tcPr/>
                </a:tc>
                <a:tc>
                  <a:txBody>
                    <a:bodyPr/>
                    <a:lstStyle/>
                    <a:p>
                      <a:pPr algn="ctr"/>
                      <a:r>
                        <a:rPr lang="en-US" sz="1800" b="1" i="0" kern="1200" dirty="0" err="1" smtClean="0">
                          <a:solidFill>
                            <a:schemeClr val="lt1"/>
                          </a:solidFill>
                          <a:effectLst/>
                          <a:latin typeface="Times New Roman" pitchFamily="18" charset="0"/>
                          <a:ea typeface="+mn-ea"/>
                          <a:cs typeface="Times New Roman" pitchFamily="18" charset="0"/>
                        </a:rPr>
                        <a:t>Trên</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chuyển</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hóa</a:t>
                      </a:r>
                      <a:endParaRPr lang="en-US" b="1" dirty="0">
                        <a:latin typeface="Times New Roman" pitchFamily="18" charset="0"/>
                        <a:cs typeface="Times New Roman" pitchFamily="18" charset="0"/>
                      </a:endParaRPr>
                    </a:p>
                  </a:txBody>
                  <a:tcPr/>
                </a:tc>
                <a:tc>
                  <a:txBody>
                    <a:bodyPr/>
                    <a:lstStyle/>
                    <a:p>
                      <a:pPr algn="ctr"/>
                      <a:r>
                        <a:rPr lang="en-US" sz="1800" b="1" i="0" kern="1200" dirty="0" err="1" smtClean="0">
                          <a:solidFill>
                            <a:schemeClr val="lt1"/>
                          </a:solidFill>
                          <a:effectLst/>
                          <a:latin typeface="Times New Roman" pitchFamily="18" charset="0"/>
                          <a:ea typeface="+mn-ea"/>
                          <a:cs typeface="Times New Roman" pitchFamily="18" charset="0"/>
                        </a:rPr>
                        <a:t>Trên</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hệ</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nội</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tiết</a:t>
                      </a:r>
                      <a:endParaRPr lang="en-US" b="1" dirty="0">
                        <a:latin typeface="Times New Roman" pitchFamily="18" charset="0"/>
                        <a:cs typeface="Times New Roman" pitchFamily="18" charset="0"/>
                      </a:endParaRPr>
                    </a:p>
                  </a:txBody>
                  <a:tcPr/>
                </a:tc>
                <a:tc>
                  <a:txBody>
                    <a:bodyPr/>
                    <a:lstStyle/>
                    <a:p>
                      <a:pPr algn="ctr"/>
                      <a:r>
                        <a:rPr lang="en-US" sz="1800" b="1" i="0" kern="1200" dirty="0" err="1" smtClean="0">
                          <a:solidFill>
                            <a:schemeClr val="lt1"/>
                          </a:solidFill>
                          <a:effectLst/>
                          <a:latin typeface="Times New Roman" pitchFamily="18" charset="0"/>
                          <a:ea typeface="+mn-ea"/>
                          <a:cs typeface="Times New Roman" pitchFamily="18" charset="0"/>
                        </a:rPr>
                        <a:t>Điều</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hòa</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bài</a:t>
                      </a:r>
                      <a:r>
                        <a:rPr lang="en-US" sz="1800" b="1" i="0" kern="1200" dirty="0" smtClean="0">
                          <a:solidFill>
                            <a:schemeClr val="lt1"/>
                          </a:solidFill>
                          <a:effectLst/>
                          <a:latin typeface="Times New Roman" pitchFamily="18" charset="0"/>
                          <a:ea typeface="+mn-ea"/>
                          <a:cs typeface="Times New Roman" pitchFamily="18" charset="0"/>
                        </a:rPr>
                        <a:t> </a:t>
                      </a:r>
                      <a:r>
                        <a:rPr lang="en-US" sz="1800" b="1" i="0" kern="1200" dirty="0" err="1" smtClean="0">
                          <a:solidFill>
                            <a:schemeClr val="lt1"/>
                          </a:solidFill>
                          <a:effectLst/>
                          <a:latin typeface="Times New Roman" pitchFamily="18" charset="0"/>
                          <a:ea typeface="+mn-ea"/>
                          <a:cs typeface="Times New Roman" pitchFamily="18" charset="0"/>
                        </a:rPr>
                        <a:t>tiết</a:t>
                      </a:r>
                      <a:endParaRPr lang="en-US" b="1" dirty="0">
                        <a:latin typeface="Times New Roman" pitchFamily="18" charset="0"/>
                        <a:cs typeface="Times New Roman" pitchFamily="18" charset="0"/>
                      </a:endParaRPr>
                    </a:p>
                  </a:txBody>
                  <a:tcPr/>
                </a:tc>
              </a:tr>
              <a:tr h="4314067">
                <a:tc>
                  <a:txBody>
                    <a:bodyPr/>
                    <a:lstStyle/>
                    <a:p>
                      <a:pPr algn="l"/>
                      <a:r>
                        <a:rPr lang="en-US" sz="1400" b="0" i="0" kern="1200" dirty="0" smtClean="0">
                          <a:solidFill>
                            <a:schemeClr val="dk1"/>
                          </a:solidFill>
                          <a:effectLst/>
                          <a:latin typeface="Times New Roman" pitchFamily="18" charset="0"/>
                          <a:ea typeface="+mn-ea"/>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tác dụng của adrenalin mạnh hơn noradrenalin làm tăng tần số tim, tăng trương lực, tăng co bóp, tăng dẫn truyền.</a:t>
                      </a:r>
                      <a:endParaRPr lang="en-US" sz="1400" dirty="0">
                        <a:latin typeface="Times New Roman" pitchFamily="18" charset="0"/>
                        <a:cs typeface="Times New Roman" pitchFamily="18" charset="0"/>
                      </a:endParaRPr>
                    </a:p>
                  </a:txBody>
                  <a:tcPr/>
                </a:tc>
                <a:tc>
                  <a:txBody>
                    <a:bodyPr/>
                    <a:lstStyle/>
                    <a:p>
                      <a:pPr algn="l"/>
                      <a:r>
                        <a:rPr lang="vi-VN" sz="1400" b="0" i="0" kern="1200" dirty="0" smtClean="0">
                          <a:solidFill>
                            <a:schemeClr val="dk1"/>
                          </a:solidFill>
                          <a:effectLst/>
                          <a:latin typeface="Times New Roman" pitchFamily="18" charset="0"/>
                          <a:ea typeface="+mn-ea"/>
                          <a:cs typeface="Times New Roman" pitchFamily="18" charset="0"/>
                        </a:rPr>
                        <a:t> </a:t>
                      </a:r>
                      <a:r>
                        <a:rPr lang="en-US" sz="1400" b="0" i="0" kern="1200" dirty="0" smtClean="0">
                          <a:solidFill>
                            <a:schemeClr val="dk1"/>
                          </a:solidFill>
                          <a:effectLst/>
                          <a:latin typeface="Times New Roman" pitchFamily="18" charset="0"/>
                          <a:ea typeface="+mn-ea"/>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adrenalin gây giãn các mạch máu ở cơ vân cùng lúc co mạch ở da và các cơ quan nội tạng; noradrenalin gây co mạch toàn thân làm tăng sức cản ngoại biên.</a:t>
                      </a:r>
                      <a:endParaRPr lang="en-US" sz="1400" dirty="0">
                        <a:latin typeface="Times New Roman" pitchFamily="18" charset="0"/>
                        <a:cs typeface="Times New Roman" pitchFamily="18" charset="0"/>
                      </a:endParaRPr>
                    </a:p>
                  </a:txBody>
                  <a:tcPr/>
                </a:tc>
                <a:tc>
                  <a:txBody>
                    <a:bodyPr/>
                    <a:lstStyle/>
                    <a:p>
                      <a:pPr algn="l"/>
                      <a:r>
                        <a:rPr lang="en-US" sz="1400" b="0" i="0" kern="1200" dirty="0" smtClean="0">
                          <a:solidFill>
                            <a:schemeClr val="dk1"/>
                          </a:solidFill>
                          <a:effectLst/>
                          <a:latin typeface="Times New Roman" pitchFamily="18" charset="0"/>
                          <a:ea typeface="+mn-ea"/>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tác dụng của noradrenalin mạnh hơn adrenalin. Adrenalin làm tăng huyết áp tâm thu, huyết áp tâm trương không tăng. Trong khi đó noradrenalin làm cả tăng huyết áp tâm thu và tâm trương.</a:t>
                      </a:r>
                      <a:endParaRPr lang="en-US" sz="1400" dirty="0">
                        <a:latin typeface="Times New Roman" pitchFamily="18" charset="0"/>
                        <a:cs typeface="Times New Roman" pitchFamily="18" charset="0"/>
                      </a:endParaRPr>
                    </a:p>
                  </a:txBody>
                  <a:tcPr/>
                </a:tc>
                <a:tc>
                  <a:txBody>
                    <a:bodyPr/>
                    <a:lstStyle/>
                    <a:p>
                      <a:pPr algn="l"/>
                      <a:r>
                        <a:rPr lang="vi-VN" sz="1400" b="0" i="0" kern="1200" dirty="0" smtClean="0">
                          <a:solidFill>
                            <a:schemeClr val="dk1"/>
                          </a:solidFill>
                          <a:effectLst/>
                          <a:latin typeface="Times New Roman" pitchFamily="18" charset="0"/>
                          <a:ea typeface="+mn-ea"/>
                          <a:cs typeface="Times New Roman" pitchFamily="18" charset="0"/>
                        </a:rPr>
                        <a:t> </a:t>
                      </a:r>
                      <a:r>
                        <a:rPr lang="en-US" sz="1400" b="0" i="0" kern="1200" dirty="0" smtClean="0">
                          <a:solidFill>
                            <a:schemeClr val="dk1"/>
                          </a:solidFill>
                          <a:effectLst/>
                          <a:latin typeface="Times New Roman" pitchFamily="18" charset="0"/>
                          <a:ea typeface="+mn-ea"/>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hưng phấn tinh thần.</a:t>
                      </a:r>
                      <a:endParaRPr lang="en-US" sz="1400" dirty="0">
                        <a:latin typeface="Times New Roman" pitchFamily="18" charset="0"/>
                        <a:cs typeface="Times New Roman" pitchFamily="18" charset="0"/>
                      </a:endParaRPr>
                    </a:p>
                  </a:txBody>
                  <a:tcPr/>
                </a:tc>
                <a:tc>
                  <a:txBody>
                    <a:bodyPr/>
                    <a:lstStyle/>
                    <a:p>
                      <a:pPr algn="l"/>
                      <a:r>
                        <a:rPr lang="en-US" sz="1400" b="0" i="0" kern="1200" dirty="0" smtClean="0">
                          <a:solidFill>
                            <a:schemeClr val="dk1"/>
                          </a:solidFill>
                          <a:effectLst/>
                          <a:latin typeface="Times New Roman" pitchFamily="18" charset="0"/>
                          <a:ea typeface="+mn-ea"/>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giãn đồng tử do co cơ tia mống mắt.</a:t>
                      </a:r>
                      <a:endParaRPr lang="en-US" sz="1400" dirty="0">
                        <a:latin typeface="Times New Roman" pitchFamily="18" charset="0"/>
                        <a:cs typeface="Times New Roman" pitchFamily="18" charset="0"/>
                      </a:endParaRPr>
                    </a:p>
                  </a:txBody>
                  <a:tcPr/>
                </a:tc>
                <a:tc>
                  <a:txBody>
                    <a:bodyPr/>
                    <a:lstStyle/>
                    <a:p>
                      <a:pPr algn="l"/>
                      <a:r>
                        <a:rPr lang="en-US" sz="1400" b="0" i="0" kern="1200" dirty="0" smtClean="0">
                          <a:solidFill>
                            <a:schemeClr val="dk1"/>
                          </a:solidFill>
                          <a:effectLst/>
                          <a:latin typeface="Times New Roman" pitchFamily="18" charset="0"/>
                          <a:ea typeface="+mn-ea"/>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 tác dụng của adrenalin mạnh hơn noradrenalin. Giãn cơ trơn đường tiêu hóa, phế quản, bàng quang.</a:t>
                      </a:r>
                      <a:endParaRPr lang="en-US" sz="1400" dirty="0">
                        <a:latin typeface="Times New Roman" pitchFamily="18" charset="0"/>
                        <a:cs typeface="Times New Roman" pitchFamily="18" charset="0"/>
                      </a:endParaRPr>
                    </a:p>
                  </a:txBody>
                  <a:tcPr/>
                </a:tc>
                <a:tc>
                  <a:txBody>
                    <a:bodyPr/>
                    <a:lstStyle/>
                    <a:p>
                      <a:pPr algn="l"/>
                      <a:r>
                        <a:rPr lang="en-US" sz="1400" b="0" i="0" kern="1200" dirty="0" smtClean="0">
                          <a:solidFill>
                            <a:schemeClr val="dk1"/>
                          </a:solidFill>
                          <a:effectLst/>
                          <a:latin typeface="Times New Roman" pitchFamily="18" charset="0"/>
                          <a:ea typeface="+mn-ea"/>
                          <a:cs typeface="Times New Roman" pitchFamily="18" charset="0"/>
                        </a:rPr>
                        <a:t>- </a:t>
                      </a:r>
                      <a:r>
                        <a:rPr lang="en-US" sz="1400" b="0" i="0" kern="1200" dirty="0" err="1" smtClean="0">
                          <a:solidFill>
                            <a:schemeClr val="dk1"/>
                          </a:solidFill>
                          <a:effectLst/>
                          <a:latin typeface="Times New Roman" pitchFamily="18" charset="0"/>
                          <a:ea typeface="+mn-ea"/>
                          <a:cs typeface="Times New Roman" pitchFamily="18" charset="0"/>
                        </a:rPr>
                        <a:t>tác</a:t>
                      </a:r>
                      <a:r>
                        <a:rPr lang="en-US" sz="1400" b="0" i="0" kern="1200" dirty="0" smtClean="0">
                          <a:solidFill>
                            <a:schemeClr val="dk1"/>
                          </a:solidFill>
                          <a:effectLst/>
                          <a:latin typeface="Times New Roman" pitchFamily="18" charset="0"/>
                          <a:ea typeface="+mn-ea"/>
                          <a:cs typeface="Times New Roman" pitchFamily="18" charset="0"/>
                        </a:rPr>
                        <a:t> </a:t>
                      </a:r>
                      <a:r>
                        <a:rPr lang="en-US" sz="1400" b="0" i="0" kern="1200" dirty="0" err="1" smtClean="0">
                          <a:solidFill>
                            <a:schemeClr val="dk1"/>
                          </a:solidFill>
                          <a:effectLst/>
                          <a:latin typeface="Times New Roman" pitchFamily="18" charset="0"/>
                          <a:ea typeface="+mn-ea"/>
                          <a:cs typeface="Times New Roman" pitchFamily="18" charset="0"/>
                        </a:rPr>
                        <a:t>dụng</a:t>
                      </a:r>
                      <a:r>
                        <a:rPr lang="en-US" sz="1400" b="0" i="0" kern="1200" dirty="0" smtClean="0">
                          <a:solidFill>
                            <a:schemeClr val="dk1"/>
                          </a:solidFill>
                          <a:effectLst/>
                          <a:latin typeface="Times New Roman" pitchFamily="18" charset="0"/>
                          <a:ea typeface="+mn-ea"/>
                          <a:cs typeface="Times New Roman" pitchFamily="18" charset="0"/>
                        </a:rPr>
                        <a:t> </a:t>
                      </a:r>
                      <a:r>
                        <a:rPr lang="en-US" sz="1400" b="0" i="0" kern="1200" dirty="0" err="1" smtClean="0">
                          <a:solidFill>
                            <a:schemeClr val="dk1"/>
                          </a:solidFill>
                          <a:effectLst/>
                          <a:latin typeface="Times New Roman" pitchFamily="18" charset="0"/>
                          <a:ea typeface="+mn-ea"/>
                          <a:cs typeface="Times New Roman" pitchFamily="18" charset="0"/>
                        </a:rPr>
                        <a:t>của</a:t>
                      </a:r>
                      <a:r>
                        <a:rPr lang="en-US" sz="1400" b="0" i="0" kern="1200" dirty="0" smtClean="0">
                          <a:solidFill>
                            <a:schemeClr val="dk1"/>
                          </a:solidFill>
                          <a:effectLst/>
                          <a:latin typeface="Times New Roman" pitchFamily="18" charset="0"/>
                          <a:ea typeface="+mn-ea"/>
                          <a:cs typeface="Times New Roman" pitchFamily="18" charset="0"/>
                        </a:rPr>
                        <a:t> adrenalin </a:t>
                      </a:r>
                      <a:r>
                        <a:rPr lang="en-US" sz="1400" b="0" i="0" kern="1200" dirty="0" err="1" smtClean="0">
                          <a:solidFill>
                            <a:schemeClr val="dk1"/>
                          </a:solidFill>
                          <a:effectLst/>
                          <a:latin typeface="Times New Roman" pitchFamily="18" charset="0"/>
                          <a:ea typeface="+mn-ea"/>
                          <a:cs typeface="Times New Roman" pitchFamily="18" charset="0"/>
                        </a:rPr>
                        <a:t>mạnh</a:t>
                      </a:r>
                      <a:r>
                        <a:rPr lang="en-US" sz="1400" b="0" i="0" kern="1200" dirty="0" smtClean="0">
                          <a:solidFill>
                            <a:schemeClr val="dk1"/>
                          </a:solidFill>
                          <a:effectLst/>
                          <a:latin typeface="Times New Roman" pitchFamily="18" charset="0"/>
                          <a:ea typeface="+mn-ea"/>
                          <a:cs typeface="Times New Roman" pitchFamily="18" charset="0"/>
                        </a:rPr>
                        <a:t> </a:t>
                      </a:r>
                      <a:r>
                        <a:rPr lang="en-US" sz="1400" b="0" i="0" kern="1200" dirty="0" err="1" smtClean="0">
                          <a:solidFill>
                            <a:schemeClr val="dk1"/>
                          </a:solidFill>
                          <a:effectLst/>
                          <a:latin typeface="Times New Roman" pitchFamily="18" charset="0"/>
                          <a:ea typeface="+mn-ea"/>
                          <a:cs typeface="Times New Roman" pitchFamily="18" charset="0"/>
                        </a:rPr>
                        <a:t>gấp</a:t>
                      </a:r>
                      <a:r>
                        <a:rPr lang="en-US" sz="1400" b="0" i="0" kern="1200" dirty="0" smtClean="0">
                          <a:solidFill>
                            <a:schemeClr val="dk1"/>
                          </a:solidFill>
                          <a:effectLst/>
                          <a:latin typeface="Times New Roman" pitchFamily="18" charset="0"/>
                          <a:ea typeface="+mn-ea"/>
                          <a:cs typeface="Times New Roman" pitchFamily="18" charset="0"/>
                        </a:rPr>
                        <a:t> 5-10 </a:t>
                      </a:r>
                      <a:r>
                        <a:rPr lang="en-US" sz="1400" b="0" i="0" kern="1200" dirty="0" err="1" smtClean="0">
                          <a:solidFill>
                            <a:schemeClr val="dk1"/>
                          </a:solidFill>
                          <a:effectLst/>
                          <a:latin typeface="Times New Roman" pitchFamily="18" charset="0"/>
                          <a:ea typeface="+mn-ea"/>
                          <a:cs typeface="Times New Roman" pitchFamily="18" charset="0"/>
                        </a:rPr>
                        <a:t>lần</a:t>
                      </a:r>
                      <a:r>
                        <a:rPr lang="en-US" sz="1400" b="0" i="0" kern="1200" dirty="0" smtClean="0">
                          <a:solidFill>
                            <a:schemeClr val="dk1"/>
                          </a:solidFill>
                          <a:effectLst/>
                          <a:latin typeface="Times New Roman" pitchFamily="18" charset="0"/>
                          <a:ea typeface="+mn-ea"/>
                          <a:cs typeface="Times New Roman" pitchFamily="18" charset="0"/>
                        </a:rPr>
                        <a:t> noradrenalin.</a:t>
                      </a:r>
                    </a:p>
                    <a:p>
                      <a:pPr algn="l"/>
                      <a:r>
                        <a:rPr lang="en-US" sz="1400" b="0" i="0" kern="1200" dirty="0" smtClean="0">
                          <a:solidFill>
                            <a:schemeClr val="dk1"/>
                          </a:solidFill>
                          <a:effectLst/>
                          <a:latin typeface="Times New Roman" pitchFamily="18" charset="0"/>
                          <a:ea typeface="+mn-ea"/>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Ly giải glycogen trong gan, cơ, tăng tân tạo đường làm tăng đường huyết.</a:t>
                      </a:r>
                      <a:endParaRPr lang="en-US" sz="1400" b="0" i="0" kern="1200" dirty="0" smtClean="0">
                        <a:solidFill>
                          <a:schemeClr val="dk1"/>
                        </a:solidFill>
                        <a:effectLst/>
                        <a:latin typeface="Times New Roman" pitchFamily="18" charset="0"/>
                        <a:ea typeface="+mn-ea"/>
                        <a:cs typeface="Times New Roman" pitchFamily="18" charset="0"/>
                      </a:endParaRPr>
                    </a:p>
                    <a:p>
                      <a:pPr algn="l"/>
                      <a:r>
                        <a:rPr lang="en-US" sz="1400" b="0" i="0" kern="1200" dirty="0" smtClean="0">
                          <a:solidFill>
                            <a:schemeClr val="dk1"/>
                          </a:solidFill>
                          <a:effectLst/>
                          <a:latin typeface="Times New Roman" pitchFamily="18" charset="0"/>
                          <a:ea typeface="+mn-ea"/>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Ly giải mỡ làm tăng acid béo trong huyết tương và kích thích sinh ceton. Giảm phóng thích acid amin từ cơ.</a:t>
                      </a:r>
                      <a:endParaRPr lang="en-US" sz="1400" dirty="0">
                        <a:latin typeface="Times New Roman" pitchFamily="18" charset="0"/>
                        <a:cs typeface="Times New Roman" pitchFamily="18" charset="0"/>
                      </a:endParaRPr>
                    </a:p>
                  </a:txBody>
                  <a:tcPr/>
                </a:tc>
                <a:tc>
                  <a:txBody>
                    <a:bodyPr/>
                    <a:lstStyle/>
                    <a:p>
                      <a:pPr algn="l"/>
                      <a:r>
                        <a:rPr lang="en-US" sz="1400" b="0" i="0" kern="1200" dirty="0" smtClean="0">
                          <a:solidFill>
                            <a:schemeClr val="dk1"/>
                          </a:solidFill>
                          <a:effectLst/>
                          <a:latin typeface="Times New Roman" pitchFamily="18" charset="0"/>
                          <a:ea typeface="+mn-ea"/>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ức chế bài tiết insulin, renin, PTH. Tăng bài tiết glucagon, hormon tuyến giáp.</a:t>
                      </a:r>
                      <a:endParaRPr lang="en-US" sz="1400" dirty="0">
                        <a:latin typeface="Times New Roman" pitchFamily="18" charset="0"/>
                        <a:cs typeface="Times New Roman" pitchFamily="18" charset="0"/>
                      </a:endParaRPr>
                    </a:p>
                  </a:txBody>
                  <a:tcPr/>
                </a:tc>
                <a:tc>
                  <a:txBody>
                    <a:bodyPr/>
                    <a:lstStyle/>
                    <a:p>
                      <a:pPr algn="l"/>
                      <a:r>
                        <a:rPr lang="en-US" sz="1400" dirty="0" smtClean="0">
                          <a:latin typeface="Times New Roman" pitchFamily="18" charset="0"/>
                          <a:cs typeface="Times New Roman" pitchFamily="18" charset="0"/>
                        </a:rPr>
                        <a:t>-</a:t>
                      </a:r>
                      <a:r>
                        <a:rPr lang="vi-VN" sz="1400" b="0" i="0" kern="1200" dirty="0" smtClean="0">
                          <a:solidFill>
                            <a:schemeClr val="dk1"/>
                          </a:solidFill>
                          <a:effectLst/>
                          <a:latin typeface="Times New Roman" pitchFamily="18" charset="0"/>
                          <a:ea typeface="+mn-ea"/>
                          <a:cs typeface="Times New Roman" pitchFamily="18" charset="0"/>
                        </a:rPr>
                        <a:t>đường huyết giảm, huyết áp giảm, lạnh, stress... gây kích thích bài tiết hormon tủy thượng thận.</a:t>
                      </a:r>
                      <a:endParaRPr lang="en-US" sz="14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817253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8" descr="Warning+Sig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828800"/>
            <a:ext cx="16764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969342" y="381000"/>
            <a:ext cx="3924300" cy="1107996"/>
          </a:xfrm>
          <a:prstGeom prst="rect">
            <a:avLst/>
          </a:prstGeom>
          <a:noFill/>
        </p:spPr>
        <p:txBody>
          <a:bodyPr wrap="square" rtlCol="0">
            <a:spAutoFit/>
          </a:bodyPr>
          <a:lstStyle/>
          <a:p>
            <a:r>
              <a:rPr lang="en-US" sz="6600" b="1" dirty="0" smtClean="0">
                <a:solidFill>
                  <a:srgbClr val="FF0000"/>
                </a:solidFill>
                <a:latin typeface="Times New Roman" pitchFamily="18" charset="0"/>
                <a:cs typeface="Times New Roman" pitchFamily="18" charset="0"/>
              </a:rPr>
              <a:t>LƯU Ý</a:t>
            </a:r>
            <a:endParaRPr lang="en-US" sz="6600" b="1" dirty="0">
              <a:solidFill>
                <a:srgbClr val="FF0000"/>
              </a:solidFill>
              <a:latin typeface="Times New Roman" pitchFamily="18" charset="0"/>
              <a:cs typeface="Times New Roman" pitchFamily="18" charset="0"/>
            </a:endParaRPr>
          </a:p>
        </p:txBody>
      </p:sp>
      <p:sp>
        <p:nvSpPr>
          <p:cNvPr id="7" name="Rectangle 6"/>
          <p:cNvSpPr/>
          <p:nvPr/>
        </p:nvSpPr>
        <p:spPr>
          <a:xfrm>
            <a:off x="609600" y="3962400"/>
            <a:ext cx="8153400" cy="2462213"/>
          </a:xfrm>
          <a:prstGeom prst="rect">
            <a:avLst/>
          </a:prstGeom>
        </p:spPr>
        <p:txBody>
          <a:bodyPr wrap="square">
            <a:spAutoFit/>
          </a:bodyPr>
          <a:lstStyle/>
          <a:p>
            <a:pPr algn="just"/>
            <a:r>
              <a:rPr lang="en-US" sz="2200" dirty="0">
                <a:latin typeface="Times New Roman" pitchFamily="18" charset="0"/>
                <a:cs typeface="Times New Roman" pitchFamily="18" charset="0"/>
              </a:rPr>
              <a:t>T</a:t>
            </a:r>
            <a:r>
              <a:rPr lang="vi-VN" sz="2200" dirty="0" smtClean="0">
                <a:latin typeface="Times New Roman" pitchFamily="18" charset="0"/>
                <a:cs typeface="Times New Roman" pitchFamily="18" charset="0"/>
              </a:rPr>
              <a:t>ủy </a:t>
            </a:r>
            <a:r>
              <a:rPr lang="vi-VN" sz="2200" dirty="0">
                <a:latin typeface="Times New Roman" pitchFamily="18" charset="0"/>
                <a:cs typeface="Times New Roman" pitchFamily="18" charset="0"/>
              </a:rPr>
              <a:t>thượng thận và hệ thần kinh giao cảm (sợi hậu hạch tiết noradrenalin) hoạt động liên hệ mật thiết với nhau: hỗ trợ hoặc thay thế cho nhau. Hầu như tất cả các cơ quan khi bị kích thích bởi hoạt tính giao cảm chịu cùng lúc tác động của thần kinh giao cảm và hormon tủy thượng thận. Ngoài ra có những cấu trúc của cơ thể không có sự phân bố của thần kinh giao cảm sẽ nhận được sự chi phối của hormon tủy thượng thận.</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val="2860765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08381"/>
            <a:ext cx="8793851" cy="1066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 name="Rectangle 9"/>
          <p:cNvSpPr/>
          <p:nvPr/>
        </p:nvSpPr>
        <p:spPr>
          <a:xfrm>
            <a:off x="1000243" y="327512"/>
            <a:ext cx="7451078" cy="70788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4000" dirty="0">
                <a:latin typeface="+mj-lt"/>
              </a:rPr>
              <a:t>Cường aldosterone vỏ thượng thận </a:t>
            </a:r>
            <a:endParaRPr lang="en-US" sz="4000" b="1" spc="50" dirty="0">
              <a:ln w="11430"/>
              <a:solidFill>
                <a:srgbClr val="002060"/>
              </a:solidFill>
              <a:effectLst>
                <a:outerShdw blurRad="76200" dist="50800" dir="5400000" algn="tl" rotWithShape="0">
                  <a:srgbClr val="000000">
                    <a:alpha val="65000"/>
                  </a:srgbClr>
                </a:outerShdw>
              </a:effectLst>
              <a:latin typeface="+mj-lt"/>
              <a:cs typeface="Times New Roman" pitchFamily="18" charset="0"/>
            </a:endParaRPr>
          </a:p>
        </p:txBody>
      </p:sp>
      <p:sp>
        <p:nvSpPr>
          <p:cNvPr id="14" name="Oval 9"/>
          <p:cNvSpPr>
            <a:spLocks noChangeArrowheads="1"/>
          </p:cNvSpPr>
          <p:nvPr/>
        </p:nvSpPr>
        <p:spPr bwMode="auto">
          <a:xfrm>
            <a:off x="899038" y="1295400"/>
            <a:ext cx="1676400" cy="857539"/>
          </a:xfrm>
          <a:prstGeom prst="ellipse">
            <a:avLst/>
          </a:prstGeom>
          <a:solidFill>
            <a:srgbClr val="595D63"/>
          </a:solidFill>
          <a:ln w="25560" cap="sq">
            <a:solidFill>
              <a:srgbClr val="BB612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en-US" sz="2000" b="1" dirty="0" err="1">
                <a:solidFill>
                  <a:srgbClr val="FFFF00"/>
                </a:solidFill>
                <a:latin typeface="Times New Roman" pitchFamily="18" charset="0"/>
                <a:cs typeface="Times New Roman" pitchFamily="18" charset="0"/>
              </a:rPr>
              <a:t>Định</a:t>
            </a:r>
            <a:r>
              <a:rPr lang="en-US" sz="2000" b="1" dirty="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nghĩa</a:t>
            </a:r>
            <a:r>
              <a:rPr lang="en-US" sz="2000" b="1" dirty="0">
                <a:solidFill>
                  <a:srgbClr val="FFFF00"/>
                </a:solidFill>
                <a:latin typeface="Times New Roman" pitchFamily="18" charset="0"/>
                <a:cs typeface="Times New Roman" pitchFamily="18" charset="0"/>
              </a:rPr>
              <a:t> </a:t>
            </a:r>
          </a:p>
        </p:txBody>
      </p:sp>
      <p:sp>
        <p:nvSpPr>
          <p:cNvPr id="15" name="Rounded Rectangle 14"/>
          <p:cNvSpPr/>
          <p:nvPr/>
        </p:nvSpPr>
        <p:spPr>
          <a:xfrm>
            <a:off x="1" y="2438400"/>
            <a:ext cx="1676400" cy="4419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600" dirty="0">
                <a:solidFill>
                  <a:schemeClr val="tx1"/>
                </a:solidFill>
                <a:latin typeface="+mj-lt"/>
              </a:rPr>
              <a:t>Cường Aldosterone là một loại rối loạn nội tiết dẫn đến cao huyết áp. Tuyến thượng thận sản xuất một số hormone cần thiết. Một trong số này là aldosterone. </a:t>
            </a:r>
            <a:endParaRPr lang="en-US" sz="1600" dirty="0">
              <a:solidFill>
                <a:schemeClr val="tx1"/>
              </a:solidFill>
              <a:latin typeface="+mj-lt"/>
              <a:cs typeface="Times New Roman" pitchFamily="18" charset="0"/>
            </a:endParaRPr>
          </a:p>
        </p:txBody>
      </p:sp>
      <p:sp>
        <p:nvSpPr>
          <p:cNvPr id="18" name="Rounded Rectangle 17"/>
          <p:cNvSpPr/>
          <p:nvPr/>
        </p:nvSpPr>
        <p:spPr>
          <a:xfrm>
            <a:off x="1676401" y="2438400"/>
            <a:ext cx="1600199" cy="4419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600" dirty="0">
                <a:solidFill>
                  <a:schemeClr val="tx1"/>
                </a:solidFill>
                <a:latin typeface="+mj-lt"/>
              </a:rPr>
              <a:t>Trong cường aldosterone, tuyến thượng thận sản xuất quá nhiều aldosterone, khiến thải kali và giữ lại natri. Natri dư thừa giữ nước, tăng lượng máu và huyết áp.</a:t>
            </a:r>
            <a:endParaRPr lang="en-US" sz="1600" dirty="0">
              <a:solidFill>
                <a:schemeClr val="tx1"/>
              </a:solidFill>
              <a:latin typeface="+mj-lt"/>
              <a:cs typeface="Times New Roman" pitchFamily="18" charset="0"/>
            </a:endParaRPr>
          </a:p>
        </p:txBody>
      </p:sp>
      <p:sp>
        <p:nvSpPr>
          <p:cNvPr id="19" name="Oval 9"/>
          <p:cNvSpPr>
            <a:spLocks noChangeArrowheads="1"/>
          </p:cNvSpPr>
          <p:nvPr/>
        </p:nvSpPr>
        <p:spPr bwMode="auto">
          <a:xfrm>
            <a:off x="5531673" y="1285567"/>
            <a:ext cx="1676400" cy="857539"/>
          </a:xfrm>
          <a:prstGeom prst="ellipse">
            <a:avLst/>
          </a:prstGeom>
          <a:solidFill>
            <a:srgbClr val="595D63"/>
          </a:solidFill>
          <a:ln w="25560" cap="sq">
            <a:solidFill>
              <a:srgbClr val="BB612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en-US" sz="2000" b="1" dirty="0" err="1">
                <a:solidFill>
                  <a:srgbClr val="FFFF00"/>
                </a:solidFill>
                <a:latin typeface="Times New Roman" pitchFamily="18" charset="0"/>
                <a:cs typeface="Times New Roman" pitchFamily="18" charset="0"/>
              </a:rPr>
              <a:t>Nguyên</a:t>
            </a:r>
            <a:r>
              <a:rPr lang="en-US" sz="2000" b="1" dirty="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nhân</a:t>
            </a:r>
            <a:r>
              <a:rPr lang="en-US" sz="2000" b="1" dirty="0">
                <a:solidFill>
                  <a:srgbClr val="FFFF00"/>
                </a:solidFill>
                <a:latin typeface="Times New Roman" pitchFamily="18" charset="0"/>
                <a:cs typeface="Times New Roman" pitchFamily="18" charset="0"/>
              </a:rPr>
              <a:t> </a:t>
            </a:r>
          </a:p>
        </p:txBody>
      </p:sp>
      <p:sp>
        <p:nvSpPr>
          <p:cNvPr id="20" name="Rounded Rectangle 19"/>
          <p:cNvSpPr/>
          <p:nvPr/>
        </p:nvSpPr>
        <p:spPr>
          <a:xfrm>
            <a:off x="3733800" y="2152938"/>
            <a:ext cx="2209800" cy="707457"/>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Times New Roman" pitchFamily="18" charset="0"/>
                <a:cs typeface="Times New Roman" pitchFamily="18" charset="0"/>
              </a:rPr>
              <a:t>D</a:t>
            </a:r>
            <a:r>
              <a:rPr lang="vi-VN" b="1" dirty="0" smtClean="0">
                <a:solidFill>
                  <a:schemeClr val="tx1"/>
                </a:solidFill>
                <a:latin typeface="Times New Roman" pitchFamily="18" charset="0"/>
                <a:cs typeface="Times New Roman" pitchFamily="18" charset="0"/>
              </a:rPr>
              <a:t>ư </a:t>
            </a:r>
            <a:r>
              <a:rPr lang="vi-VN" b="1" dirty="0">
                <a:solidFill>
                  <a:schemeClr val="tx1"/>
                </a:solidFill>
                <a:latin typeface="Times New Roman" pitchFamily="18" charset="0"/>
                <a:cs typeface="Times New Roman" pitchFamily="18" charset="0"/>
              </a:rPr>
              <a:t>thừa aldosterone</a:t>
            </a:r>
            <a:endParaRPr lang="en-US" b="1" dirty="0">
              <a:solidFill>
                <a:schemeClr val="tx1"/>
              </a:solidFill>
              <a:latin typeface="Times New Roman" pitchFamily="18" charset="0"/>
              <a:cs typeface="Times New Roman" pitchFamily="18" charset="0"/>
            </a:endParaRPr>
          </a:p>
        </p:txBody>
      </p:sp>
      <p:sp>
        <p:nvSpPr>
          <p:cNvPr id="21" name="Rounded Rectangle 20"/>
          <p:cNvSpPr/>
          <p:nvPr/>
        </p:nvSpPr>
        <p:spPr>
          <a:xfrm>
            <a:off x="6847177" y="2162444"/>
            <a:ext cx="2088251" cy="707457"/>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Times New Roman" pitchFamily="18" charset="0"/>
                <a:cs typeface="Times New Roman" pitchFamily="18" charset="0"/>
              </a:rPr>
              <a:t>H</a:t>
            </a:r>
            <a:r>
              <a:rPr lang="vi-VN" b="1" dirty="0" smtClean="0">
                <a:solidFill>
                  <a:schemeClr val="tx1"/>
                </a:solidFill>
                <a:latin typeface="Times New Roman" pitchFamily="18" charset="0"/>
                <a:cs typeface="Times New Roman" pitchFamily="18" charset="0"/>
              </a:rPr>
              <a:t>iếm </a:t>
            </a:r>
            <a:r>
              <a:rPr lang="vi-VN" b="1" dirty="0">
                <a:solidFill>
                  <a:schemeClr val="tx1"/>
                </a:solidFill>
                <a:latin typeface="Times New Roman" pitchFamily="18" charset="0"/>
                <a:cs typeface="Times New Roman" pitchFamily="18" charset="0"/>
              </a:rPr>
              <a:t>hoi, cường aldosterone</a:t>
            </a:r>
            <a:endParaRPr lang="en-US" b="1" dirty="0">
              <a:solidFill>
                <a:schemeClr val="tx1"/>
              </a:solidFill>
              <a:latin typeface="Times New Roman" pitchFamily="18" charset="0"/>
              <a:cs typeface="Times New Roman" pitchFamily="18" charset="0"/>
            </a:endParaRPr>
          </a:p>
        </p:txBody>
      </p:sp>
      <p:sp>
        <p:nvSpPr>
          <p:cNvPr id="22" name="Rounded Rectangle 21"/>
          <p:cNvSpPr/>
          <p:nvPr/>
        </p:nvSpPr>
        <p:spPr>
          <a:xfrm>
            <a:off x="3313471" y="3048000"/>
            <a:ext cx="1381585" cy="381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600" dirty="0">
                <a:solidFill>
                  <a:schemeClr val="tx1"/>
                </a:solidFill>
                <a:latin typeface="+mj-lt"/>
              </a:rPr>
              <a:t>Sự phát triển lành tính (u tuyến thượng thận </a:t>
            </a:r>
            <a:r>
              <a:rPr lang="vi-VN" sz="1600" dirty="0" smtClean="0">
                <a:solidFill>
                  <a:schemeClr val="tx1"/>
                </a:solidFill>
                <a:latin typeface="+mj-lt"/>
              </a:rPr>
              <a:t>aldosteronoma</a:t>
            </a:r>
            <a:r>
              <a:rPr lang="vi-VN" sz="1600" dirty="0">
                <a:solidFill>
                  <a:schemeClr val="tx1"/>
                </a:solidFill>
                <a:latin typeface="+mj-lt"/>
              </a:rPr>
              <a:t>) trong tuyến thượng thận </a:t>
            </a:r>
            <a:r>
              <a:rPr lang="vi-VN" sz="1600" dirty="0" smtClean="0">
                <a:solidFill>
                  <a:schemeClr val="tx1"/>
                </a:solidFill>
                <a:latin typeface="+mj-lt"/>
              </a:rPr>
              <a:t>–vấn </a:t>
            </a:r>
            <a:r>
              <a:rPr lang="vi-VN" sz="1600" dirty="0">
                <a:solidFill>
                  <a:schemeClr val="tx1"/>
                </a:solidFill>
                <a:latin typeface="+mj-lt"/>
              </a:rPr>
              <a:t>đề còn được gọi là hội chứng của Conn.</a:t>
            </a:r>
            <a:endParaRPr lang="en-US" sz="1600" dirty="0">
              <a:solidFill>
                <a:schemeClr val="tx1"/>
              </a:solidFill>
              <a:latin typeface="+mj-lt"/>
              <a:cs typeface="Times New Roman" pitchFamily="18" charset="0"/>
            </a:endParaRPr>
          </a:p>
        </p:txBody>
      </p:sp>
      <p:sp>
        <p:nvSpPr>
          <p:cNvPr id="24" name="Rounded Rectangle 23"/>
          <p:cNvSpPr/>
          <p:nvPr/>
        </p:nvSpPr>
        <p:spPr>
          <a:xfrm>
            <a:off x="4725783" y="3048000"/>
            <a:ext cx="1370217" cy="381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600" dirty="0">
                <a:solidFill>
                  <a:schemeClr val="tx1"/>
                </a:solidFill>
                <a:latin typeface="+mj-lt"/>
              </a:rPr>
              <a:t>Hoạt động quá mức của cả hai tuyến thượng thận.</a:t>
            </a:r>
            <a:endParaRPr lang="en-US" sz="1600" dirty="0">
              <a:solidFill>
                <a:schemeClr val="tx1"/>
              </a:solidFill>
              <a:latin typeface="+mj-lt"/>
              <a:cs typeface="Times New Roman" pitchFamily="18" charset="0"/>
            </a:endParaRPr>
          </a:p>
        </p:txBody>
      </p:sp>
      <p:sp>
        <p:nvSpPr>
          <p:cNvPr id="28" name="Rounded Rectangle 27"/>
          <p:cNvSpPr/>
          <p:nvPr/>
        </p:nvSpPr>
        <p:spPr>
          <a:xfrm>
            <a:off x="7592515" y="3048000"/>
            <a:ext cx="1551486" cy="381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600" dirty="0">
                <a:solidFill>
                  <a:schemeClr val="tx1"/>
                </a:solidFill>
                <a:latin typeface="+mj-lt"/>
              </a:rPr>
              <a:t>Một loại hiếm của cường aldosterone gọi là aldosteronism glucocorticoid (GRA) chạy trong gia đình và nguyên nhân gây huyết áp cao ở trẻ em và thanh thiếu niên.</a:t>
            </a:r>
            <a:endParaRPr lang="en-US" sz="1600" dirty="0">
              <a:solidFill>
                <a:schemeClr val="tx1"/>
              </a:solidFill>
              <a:latin typeface="+mj-lt"/>
              <a:cs typeface="Times New Roman" pitchFamily="18" charset="0"/>
            </a:endParaRPr>
          </a:p>
        </p:txBody>
      </p:sp>
      <p:sp>
        <p:nvSpPr>
          <p:cNvPr id="29" name="Rounded Rectangle 28"/>
          <p:cNvSpPr/>
          <p:nvPr/>
        </p:nvSpPr>
        <p:spPr>
          <a:xfrm>
            <a:off x="6123485" y="3048000"/>
            <a:ext cx="1469029" cy="381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600" dirty="0">
                <a:solidFill>
                  <a:schemeClr val="tx1"/>
                </a:solidFill>
                <a:latin typeface="+mj-lt"/>
              </a:rPr>
              <a:t>Tăng trưởng ung thư (ác tính) các lớp ngoài (vỏ) của tuyến thượng thận.</a:t>
            </a:r>
            <a:endParaRPr lang="en-US" sz="1600" dirty="0">
              <a:solidFill>
                <a:schemeClr val="tx1"/>
              </a:solidFill>
              <a:latin typeface="+mj-lt"/>
              <a:cs typeface="Times New Roman" pitchFamily="18" charset="0"/>
            </a:endParaRPr>
          </a:p>
        </p:txBody>
      </p:sp>
      <p:cxnSp>
        <p:nvCxnSpPr>
          <p:cNvPr id="30" name="AutoShape 22"/>
          <p:cNvCxnSpPr>
            <a:cxnSpLocks noChangeShapeType="1"/>
            <a:stCxn id="14" idx="4"/>
            <a:endCxn id="15" idx="0"/>
          </p:cNvCxnSpPr>
          <p:nvPr/>
        </p:nvCxnSpPr>
        <p:spPr bwMode="auto">
          <a:xfrm flipH="1">
            <a:off x="838201" y="2152939"/>
            <a:ext cx="899037" cy="285461"/>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1" name="AutoShape 22"/>
          <p:cNvCxnSpPr>
            <a:cxnSpLocks noChangeShapeType="1"/>
            <a:stCxn id="14" idx="4"/>
            <a:endCxn id="18" idx="0"/>
          </p:cNvCxnSpPr>
          <p:nvPr/>
        </p:nvCxnSpPr>
        <p:spPr bwMode="auto">
          <a:xfrm>
            <a:off x="1737238" y="2152939"/>
            <a:ext cx="739263" cy="285461"/>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3" name="AutoShape 22"/>
          <p:cNvCxnSpPr>
            <a:cxnSpLocks noChangeShapeType="1"/>
            <a:stCxn id="19" idx="4"/>
            <a:endCxn id="20" idx="3"/>
          </p:cNvCxnSpPr>
          <p:nvPr/>
        </p:nvCxnSpPr>
        <p:spPr bwMode="auto">
          <a:xfrm flipH="1">
            <a:off x="5943600" y="2143106"/>
            <a:ext cx="426273" cy="363561"/>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6" name="AutoShape 22"/>
          <p:cNvCxnSpPr>
            <a:cxnSpLocks noChangeShapeType="1"/>
            <a:stCxn id="19" idx="4"/>
            <a:endCxn id="21" idx="1"/>
          </p:cNvCxnSpPr>
          <p:nvPr/>
        </p:nvCxnSpPr>
        <p:spPr bwMode="auto">
          <a:xfrm>
            <a:off x="6369873" y="2143106"/>
            <a:ext cx="477304" cy="373067"/>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9" name="AutoShape 22"/>
          <p:cNvCxnSpPr>
            <a:cxnSpLocks noChangeShapeType="1"/>
            <a:stCxn id="20" idx="2"/>
            <a:endCxn id="22" idx="0"/>
          </p:cNvCxnSpPr>
          <p:nvPr/>
        </p:nvCxnSpPr>
        <p:spPr bwMode="auto">
          <a:xfrm flipH="1">
            <a:off x="4004264" y="2860395"/>
            <a:ext cx="834436" cy="187605"/>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2" name="AutoShape 22"/>
          <p:cNvCxnSpPr>
            <a:cxnSpLocks noChangeShapeType="1"/>
            <a:stCxn id="20" idx="2"/>
            <a:endCxn id="24" idx="0"/>
          </p:cNvCxnSpPr>
          <p:nvPr/>
        </p:nvCxnSpPr>
        <p:spPr bwMode="auto">
          <a:xfrm>
            <a:off x="4838700" y="2860395"/>
            <a:ext cx="572192" cy="187605"/>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5" name="AutoShape 22"/>
          <p:cNvCxnSpPr>
            <a:cxnSpLocks noChangeShapeType="1"/>
            <a:stCxn id="21" idx="2"/>
            <a:endCxn id="29" idx="0"/>
          </p:cNvCxnSpPr>
          <p:nvPr/>
        </p:nvCxnSpPr>
        <p:spPr bwMode="auto">
          <a:xfrm flipH="1">
            <a:off x="6858000" y="2869901"/>
            <a:ext cx="1033303" cy="178099"/>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8" name="AutoShape 22"/>
          <p:cNvCxnSpPr>
            <a:cxnSpLocks noChangeShapeType="1"/>
            <a:stCxn id="21" idx="2"/>
            <a:endCxn id="28" idx="0"/>
          </p:cNvCxnSpPr>
          <p:nvPr/>
        </p:nvCxnSpPr>
        <p:spPr bwMode="auto">
          <a:xfrm>
            <a:off x="7891303" y="2869901"/>
            <a:ext cx="476955" cy="178099"/>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3163501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0"/>
            <a:ext cx="7059612" cy="1066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 name="Rectangle 8"/>
          <p:cNvSpPr/>
          <p:nvPr/>
        </p:nvSpPr>
        <p:spPr>
          <a:xfrm>
            <a:off x="2821310" y="148679"/>
            <a:ext cx="3271858"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400" b="1" dirty="0" err="1">
                <a:solidFill>
                  <a:srgbClr val="002060"/>
                </a:solidFill>
                <a:latin typeface="Times New Roman" pitchFamily="18" charset="0"/>
                <a:cs typeface="Times New Roman" pitchFamily="18" charset="0"/>
              </a:rPr>
              <a:t>Triệu</a:t>
            </a:r>
            <a:r>
              <a:rPr lang="en-US" sz="4400" b="1" dirty="0">
                <a:solidFill>
                  <a:srgbClr val="002060"/>
                </a:solidFill>
                <a:latin typeface="Times New Roman" pitchFamily="18" charset="0"/>
                <a:cs typeface="Times New Roman" pitchFamily="18" charset="0"/>
              </a:rPr>
              <a:t> </a:t>
            </a:r>
            <a:r>
              <a:rPr lang="en-US" sz="4400" b="1" dirty="0" err="1">
                <a:solidFill>
                  <a:srgbClr val="002060"/>
                </a:solidFill>
                <a:latin typeface="Times New Roman" pitchFamily="18" charset="0"/>
                <a:cs typeface="Times New Roman" pitchFamily="18" charset="0"/>
              </a:rPr>
              <a:t>chứng</a:t>
            </a:r>
            <a:r>
              <a:rPr lang="en-US" sz="4400" b="1" dirty="0">
                <a:solidFill>
                  <a:srgbClr val="002060"/>
                </a:solidFill>
                <a:latin typeface="Times New Roman" pitchFamily="18" charset="0"/>
                <a:cs typeface="Times New Roman" pitchFamily="18" charset="0"/>
              </a:rPr>
              <a:t> </a:t>
            </a:r>
            <a:endParaRPr lang="en-US" sz="4400" b="1" spc="50" dirty="0">
              <a:ln w="11430"/>
              <a:solidFill>
                <a:srgbClr val="00206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6" name="Oval 9"/>
          <p:cNvSpPr>
            <a:spLocks noChangeArrowheads="1"/>
          </p:cNvSpPr>
          <p:nvPr/>
        </p:nvSpPr>
        <p:spPr bwMode="auto">
          <a:xfrm>
            <a:off x="1144910" y="1267690"/>
            <a:ext cx="1676400" cy="857539"/>
          </a:xfrm>
          <a:prstGeom prst="ellipse">
            <a:avLst/>
          </a:prstGeom>
          <a:solidFill>
            <a:srgbClr val="595D63"/>
          </a:solidFill>
          <a:ln w="25560" cap="sq">
            <a:solidFill>
              <a:srgbClr val="BB612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en-US" sz="2000" b="1" dirty="0" err="1">
                <a:solidFill>
                  <a:srgbClr val="FFFF00"/>
                </a:solidFill>
                <a:latin typeface="Times New Roman" pitchFamily="18" charset="0"/>
                <a:cs typeface="Times New Roman" pitchFamily="18" charset="0"/>
              </a:rPr>
              <a:t>Lâm</a:t>
            </a:r>
            <a:r>
              <a:rPr lang="en-US" sz="2000" b="1" dirty="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sàng</a:t>
            </a:r>
            <a:endParaRPr lang="en-US" sz="2000" b="1" dirty="0">
              <a:solidFill>
                <a:srgbClr val="FFFF00"/>
              </a:solidFill>
              <a:latin typeface="Times New Roman" pitchFamily="18" charset="0"/>
              <a:cs typeface="Times New Roman" pitchFamily="18" charset="0"/>
            </a:endParaRPr>
          </a:p>
        </p:txBody>
      </p:sp>
      <p:sp>
        <p:nvSpPr>
          <p:cNvPr id="32" name="Oval 9"/>
          <p:cNvSpPr>
            <a:spLocks noChangeArrowheads="1"/>
          </p:cNvSpPr>
          <p:nvPr/>
        </p:nvSpPr>
        <p:spPr bwMode="auto">
          <a:xfrm>
            <a:off x="5867400" y="1267690"/>
            <a:ext cx="1905000" cy="857539"/>
          </a:xfrm>
          <a:prstGeom prst="ellipse">
            <a:avLst/>
          </a:prstGeom>
          <a:solidFill>
            <a:srgbClr val="595D63"/>
          </a:solidFill>
          <a:ln w="25560" cap="sq">
            <a:solidFill>
              <a:srgbClr val="BB6126"/>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lang="en-US" sz="2000" b="1" dirty="0" err="1">
                <a:solidFill>
                  <a:srgbClr val="FFFF00"/>
                </a:solidFill>
                <a:latin typeface="Times New Roman" pitchFamily="18" charset="0"/>
                <a:cs typeface="Times New Roman" pitchFamily="18" charset="0"/>
              </a:rPr>
              <a:t>Cận</a:t>
            </a:r>
            <a:r>
              <a:rPr lang="en-US" sz="2000" b="1" dirty="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lâm</a:t>
            </a:r>
            <a:r>
              <a:rPr lang="en-US" sz="2000" b="1" dirty="0">
                <a:solidFill>
                  <a:srgbClr val="FFFF00"/>
                </a:solidFill>
                <a:latin typeface="Times New Roman" pitchFamily="18" charset="0"/>
                <a:cs typeface="Times New Roman" pitchFamily="18" charset="0"/>
              </a:rPr>
              <a:t> </a:t>
            </a:r>
            <a:r>
              <a:rPr lang="en-US" sz="2000" b="1" dirty="0" err="1">
                <a:solidFill>
                  <a:srgbClr val="FFFF00"/>
                </a:solidFill>
                <a:latin typeface="Times New Roman" pitchFamily="18" charset="0"/>
                <a:cs typeface="Times New Roman" pitchFamily="18" charset="0"/>
              </a:rPr>
              <a:t>sàng</a:t>
            </a:r>
            <a:r>
              <a:rPr lang="en-US" sz="2000" b="1" dirty="0">
                <a:solidFill>
                  <a:srgbClr val="FFFF00"/>
                </a:solidFill>
                <a:latin typeface="Times New Roman" pitchFamily="18" charset="0"/>
                <a:cs typeface="Times New Roman" pitchFamily="18" charset="0"/>
              </a:rPr>
              <a:t> </a:t>
            </a:r>
          </a:p>
        </p:txBody>
      </p:sp>
      <p:sp>
        <p:nvSpPr>
          <p:cNvPr id="33" name="Rounded Rectangle 32"/>
          <p:cNvSpPr/>
          <p:nvPr/>
        </p:nvSpPr>
        <p:spPr>
          <a:xfrm>
            <a:off x="152400" y="2514600"/>
            <a:ext cx="1144910" cy="201807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600" dirty="0">
                <a:solidFill>
                  <a:schemeClr val="tx1"/>
                </a:solidFill>
                <a:latin typeface="Times New Roman" pitchFamily="18" charset="0"/>
                <a:cs typeface="Times New Roman" pitchFamily="18" charset="0"/>
              </a:rPr>
              <a:t>Tăng huyết áp trung bình đến nặng.</a:t>
            </a:r>
            <a:endParaRPr lang="en-US" sz="1600" dirty="0">
              <a:solidFill>
                <a:schemeClr val="tx1"/>
              </a:solidFill>
              <a:latin typeface="Times New Roman" pitchFamily="18" charset="0"/>
              <a:cs typeface="Times New Roman" pitchFamily="18" charset="0"/>
            </a:endParaRPr>
          </a:p>
        </p:txBody>
      </p:sp>
      <p:sp>
        <p:nvSpPr>
          <p:cNvPr id="34" name="Rounded Rectangle 33"/>
          <p:cNvSpPr/>
          <p:nvPr/>
        </p:nvSpPr>
        <p:spPr>
          <a:xfrm>
            <a:off x="1410655" y="2514600"/>
            <a:ext cx="1144910" cy="20254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600" dirty="0">
                <a:solidFill>
                  <a:schemeClr val="tx1"/>
                </a:solidFill>
                <a:latin typeface="Times New Roman" pitchFamily="18" charset="0"/>
                <a:cs typeface="Times New Roman" pitchFamily="18" charset="0"/>
              </a:rPr>
              <a:t>Tăng huyết áp mặc dù có dùng một số thuốc để kiểm soát.</a:t>
            </a:r>
            <a:endParaRPr lang="en-US" sz="1600" dirty="0">
              <a:solidFill>
                <a:schemeClr val="tx1"/>
              </a:solidFill>
              <a:latin typeface="Times New Roman" pitchFamily="18" charset="0"/>
              <a:cs typeface="Times New Roman" pitchFamily="18" charset="0"/>
            </a:endParaRPr>
          </a:p>
        </p:txBody>
      </p:sp>
      <p:sp>
        <p:nvSpPr>
          <p:cNvPr id="35" name="Rounded Rectangle 34"/>
          <p:cNvSpPr/>
          <p:nvPr/>
        </p:nvSpPr>
        <p:spPr>
          <a:xfrm>
            <a:off x="2667000" y="2514600"/>
            <a:ext cx="1144910" cy="20254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600" dirty="0">
                <a:solidFill>
                  <a:schemeClr val="tx1"/>
                </a:solidFill>
                <a:latin typeface="Times New Roman" pitchFamily="18" charset="0"/>
                <a:cs typeface="Times New Roman" pitchFamily="18" charset="0"/>
              </a:rPr>
              <a:t>Tăng huyết áp cùng với mức kali máu thấp (hạ kali máu). </a:t>
            </a:r>
            <a:endParaRPr lang="en-US" sz="1600" dirty="0">
              <a:solidFill>
                <a:schemeClr val="tx1"/>
              </a:solidFill>
              <a:latin typeface="Times New Roman" pitchFamily="18" charset="0"/>
              <a:cs typeface="Times New Roman" pitchFamily="18" charset="0"/>
            </a:endParaRPr>
          </a:p>
        </p:txBody>
      </p:sp>
      <p:sp>
        <p:nvSpPr>
          <p:cNvPr id="36" name="Rounded Rectangle 35"/>
          <p:cNvSpPr/>
          <p:nvPr/>
        </p:nvSpPr>
        <p:spPr>
          <a:xfrm>
            <a:off x="5474010" y="2490019"/>
            <a:ext cx="1144910" cy="20254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tx1"/>
                </a:solidFill>
                <a:latin typeface="Times New Roman" pitchFamily="18" charset="0"/>
                <a:cs typeface="Times New Roman" pitchFamily="18" charset="0"/>
              </a:rPr>
              <a:t>Thử</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nghiệm</a:t>
            </a:r>
            <a:r>
              <a:rPr lang="en-US" sz="1600" dirty="0">
                <a:solidFill>
                  <a:schemeClr val="tx1"/>
                </a:solidFill>
                <a:latin typeface="Times New Roman" pitchFamily="18" charset="0"/>
                <a:cs typeface="Times New Roman" pitchFamily="18" charset="0"/>
              </a:rPr>
              <a:t> Fludrocortisone (FST).</a:t>
            </a:r>
          </a:p>
        </p:txBody>
      </p:sp>
      <p:sp>
        <p:nvSpPr>
          <p:cNvPr id="37" name="Rounded Rectangle 36"/>
          <p:cNvSpPr/>
          <p:nvPr/>
        </p:nvSpPr>
        <p:spPr>
          <a:xfrm>
            <a:off x="7199945" y="2514600"/>
            <a:ext cx="1144910" cy="202544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a:solidFill>
                  <a:schemeClr val="tx1"/>
                </a:solidFill>
                <a:latin typeface="Times New Roman" pitchFamily="18" charset="0"/>
                <a:cs typeface="Times New Roman" pitchFamily="18" charset="0"/>
              </a:rPr>
              <a:t>Chụp</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cắt</a:t>
            </a:r>
            <a:r>
              <a:rPr lang="en-US" sz="1600" dirty="0">
                <a:solidFill>
                  <a:schemeClr val="tx1"/>
                </a:solidFill>
                <a:latin typeface="Times New Roman" pitchFamily="18" charset="0"/>
                <a:cs typeface="Times New Roman" pitchFamily="18" charset="0"/>
              </a:rPr>
              <a:t> </a:t>
            </a:r>
            <a:r>
              <a:rPr lang="en-US" sz="1600" dirty="0" err="1">
                <a:solidFill>
                  <a:schemeClr val="tx1"/>
                </a:solidFill>
                <a:latin typeface="Times New Roman" pitchFamily="18" charset="0"/>
                <a:cs typeface="Times New Roman" pitchFamily="18" charset="0"/>
              </a:rPr>
              <a:t>lớp</a:t>
            </a:r>
            <a:r>
              <a:rPr lang="en-US" sz="1600" dirty="0">
                <a:solidFill>
                  <a:schemeClr val="tx1"/>
                </a:solidFill>
                <a:latin typeface="Times New Roman" pitchFamily="18" charset="0"/>
                <a:cs typeface="Times New Roman" pitchFamily="18" charset="0"/>
              </a:rPr>
              <a:t> vi </a:t>
            </a:r>
            <a:r>
              <a:rPr lang="en-US" sz="1600" dirty="0" err="1">
                <a:solidFill>
                  <a:schemeClr val="tx1"/>
                </a:solidFill>
                <a:latin typeface="Times New Roman" pitchFamily="18" charset="0"/>
                <a:cs typeface="Times New Roman" pitchFamily="18" charset="0"/>
              </a:rPr>
              <a:t>tính</a:t>
            </a:r>
            <a:r>
              <a:rPr lang="en-US" sz="1600" dirty="0">
                <a:solidFill>
                  <a:schemeClr val="tx1"/>
                </a:solidFill>
                <a:latin typeface="Times New Roman" pitchFamily="18" charset="0"/>
                <a:cs typeface="Times New Roman" pitchFamily="18" charset="0"/>
              </a:rPr>
              <a:t> ổ </a:t>
            </a:r>
            <a:r>
              <a:rPr lang="en-US" sz="1600" dirty="0" err="1">
                <a:solidFill>
                  <a:schemeClr val="tx1"/>
                </a:solidFill>
                <a:latin typeface="Times New Roman" pitchFamily="18" charset="0"/>
                <a:cs typeface="Times New Roman" pitchFamily="18" charset="0"/>
              </a:rPr>
              <a:t>bụng</a:t>
            </a:r>
            <a:r>
              <a:rPr lang="en-US" sz="1600" dirty="0">
                <a:solidFill>
                  <a:schemeClr val="tx1"/>
                </a:solidFill>
                <a:latin typeface="Times New Roman" pitchFamily="18" charset="0"/>
                <a:cs typeface="Times New Roman" pitchFamily="18" charset="0"/>
              </a:rPr>
              <a:t> (CT scan).</a:t>
            </a:r>
          </a:p>
        </p:txBody>
      </p:sp>
      <p:cxnSp>
        <p:nvCxnSpPr>
          <p:cNvPr id="38" name="AutoShape 22"/>
          <p:cNvCxnSpPr>
            <a:cxnSpLocks noChangeShapeType="1"/>
            <a:stCxn id="26" idx="4"/>
            <a:endCxn id="33" idx="0"/>
          </p:cNvCxnSpPr>
          <p:nvPr/>
        </p:nvCxnSpPr>
        <p:spPr bwMode="auto">
          <a:xfrm flipH="1">
            <a:off x="724855" y="2125229"/>
            <a:ext cx="1258255" cy="389371"/>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39" name="AutoShape 22"/>
          <p:cNvCxnSpPr>
            <a:cxnSpLocks noChangeShapeType="1"/>
            <a:stCxn id="26" idx="4"/>
            <a:endCxn id="34" idx="0"/>
          </p:cNvCxnSpPr>
          <p:nvPr/>
        </p:nvCxnSpPr>
        <p:spPr bwMode="auto">
          <a:xfrm>
            <a:off x="1983110" y="2125229"/>
            <a:ext cx="0" cy="389371"/>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0" name="AutoShape 22"/>
          <p:cNvCxnSpPr>
            <a:cxnSpLocks noChangeShapeType="1"/>
            <a:stCxn id="26" idx="4"/>
            <a:endCxn id="35" idx="0"/>
          </p:cNvCxnSpPr>
          <p:nvPr/>
        </p:nvCxnSpPr>
        <p:spPr bwMode="auto">
          <a:xfrm>
            <a:off x="1983110" y="2125229"/>
            <a:ext cx="1256345" cy="389371"/>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1" name="AutoShape 22"/>
          <p:cNvCxnSpPr>
            <a:cxnSpLocks noChangeShapeType="1"/>
            <a:endCxn id="36" idx="0"/>
          </p:cNvCxnSpPr>
          <p:nvPr/>
        </p:nvCxnSpPr>
        <p:spPr bwMode="auto">
          <a:xfrm flipH="1">
            <a:off x="6046465" y="2132603"/>
            <a:ext cx="817307" cy="357416"/>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42" name="AutoShape 22"/>
          <p:cNvCxnSpPr>
            <a:cxnSpLocks noChangeShapeType="1"/>
            <a:stCxn id="32" idx="4"/>
            <a:endCxn id="37" idx="0"/>
          </p:cNvCxnSpPr>
          <p:nvPr/>
        </p:nvCxnSpPr>
        <p:spPr bwMode="auto">
          <a:xfrm>
            <a:off x="6819900" y="2125229"/>
            <a:ext cx="952500" cy="389371"/>
          </a:xfrm>
          <a:prstGeom prst="straightConnector1">
            <a:avLst/>
          </a:prstGeom>
          <a:noFill/>
          <a:ln w="12600" cap="sq">
            <a:solidFill>
              <a:srgbClr val="FF6903"/>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Tree>
    <p:extLst>
      <p:ext uri="{BB962C8B-B14F-4D97-AF65-F5344CB8AC3E}">
        <p14:creationId xmlns:p14="http://schemas.microsoft.com/office/powerpoint/2010/main" val="14672596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2156</Words>
  <Application>Microsoft Office PowerPoint</Application>
  <PresentationFormat>On-screen Show (4:3)</PresentationFormat>
  <Paragraphs>195</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81</cp:revision>
  <dcterms:created xsi:type="dcterms:W3CDTF">2017-02-19T10:41:03Z</dcterms:created>
  <dcterms:modified xsi:type="dcterms:W3CDTF">2017-03-06T05:23:04Z</dcterms:modified>
</cp:coreProperties>
</file>