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8" r:id="rId3"/>
    <p:sldId id="279" r:id="rId4"/>
    <p:sldId id="280" r:id="rId5"/>
    <p:sldId id="281" r:id="rId6"/>
    <p:sldId id="282" r:id="rId7"/>
    <p:sldId id="257" r:id="rId8"/>
    <p:sldId id="283" r:id="rId9"/>
    <p:sldId id="284" r:id="rId10"/>
    <p:sldId id="261" r:id="rId11"/>
    <p:sldId id="262" r:id="rId12"/>
    <p:sldId id="285" r:id="rId13"/>
    <p:sldId id="286" r:id="rId14"/>
    <p:sldId id="287" r:id="rId15"/>
    <p:sldId id="288" r:id="rId16"/>
    <p:sldId id="28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1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AF7843-BA0D-44BC-98E8-6EFA6730AE3F}" type="datetimeFigureOut">
              <a:rPr lang="en-US" smtClean="0"/>
              <a:t>3/20/2017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C4F8B-11C1-4766-B3E8-F8BADE47CC62}" type="slidenum">
              <a:rPr lang="en-US" smtClean="0"/>
              <a:t>‹#›</a:t>
            </a:fld>
            <a:endParaRPr lang="en-US"/>
          </a:p>
        </p:txBody>
      </p:sp>
    </p:spTree>
    <p:extLst>
      <p:ext uri="{BB962C8B-B14F-4D97-AF65-F5344CB8AC3E}">
        <p14:creationId xmlns:p14="http://schemas.microsoft.com/office/powerpoint/2010/main" val="158728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1C4F8B-11C1-4766-B3E8-F8BADE47CC62}" type="slidenum">
              <a:rPr lang="en-US" smtClean="0"/>
              <a:t>16</a:t>
            </a:fld>
            <a:endParaRPr lang="en-US"/>
          </a:p>
        </p:txBody>
      </p:sp>
    </p:spTree>
    <p:extLst>
      <p:ext uri="{BB962C8B-B14F-4D97-AF65-F5344CB8AC3E}">
        <p14:creationId xmlns:p14="http://schemas.microsoft.com/office/powerpoint/2010/main" val="124616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76498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97270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199886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285687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0905A-344B-47B8-A272-EED89E1D1876}"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418347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0905A-344B-47B8-A272-EED89E1D1876}"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423530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0905A-344B-47B8-A272-EED89E1D1876}" type="datetimeFigureOut">
              <a:rPr lang="en-US" smtClean="0"/>
              <a:t>3/20/2017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239865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0905A-344B-47B8-A272-EED89E1D1876}" type="datetimeFigureOut">
              <a:rPr lang="en-US" smtClean="0"/>
              <a:t>3/20/2017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50636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0905A-344B-47B8-A272-EED89E1D1876}" type="datetimeFigureOut">
              <a:rPr lang="en-US" smtClean="0"/>
              <a:t>3/20/2017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229006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0905A-344B-47B8-A272-EED89E1D1876}"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369161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0905A-344B-47B8-A272-EED89E1D1876}"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85073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0905A-344B-47B8-A272-EED89E1D1876}" type="datetimeFigureOut">
              <a:rPr lang="en-US" smtClean="0"/>
              <a:t>3/20/2017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DE68D-1B50-4CA0-AF67-238A0015F644}" type="slidenum">
              <a:rPr lang="en-US" smtClean="0"/>
              <a:t>‹#›</a:t>
            </a:fld>
            <a:endParaRPr lang="en-US"/>
          </a:p>
        </p:txBody>
      </p:sp>
    </p:spTree>
    <p:extLst>
      <p:ext uri="{BB962C8B-B14F-4D97-AF65-F5344CB8AC3E}">
        <p14:creationId xmlns:p14="http://schemas.microsoft.com/office/powerpoint/2010/main" val="47278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1.jpg"/><Relationship Id="rId3" Type="http://schemas.openxmlformats.org/officeDocument/2006/relationships/image" Target="../media/image16.jpg"/><Relationship Id="rId7" Type="http://schemas.openxmlformats.org/officeDocument/2006/relationships/image" Target="../media/image20.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3.gif"/></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17.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3070225"/>
            <a:ext cx="4419600" cy="3787775"/>
          </a:xfrm>
          <a:prstGeom prst="rect">
            <a:avLst/>
          </a:prstGeom>
        </p:spPr>
      </p:pic>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2400"/>
            <a:ext cx="7543800" cy="1295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7"/>
          <p:cNvSpPr txBox="1">
            <a:spLocks noChangeArrowheads="1"/>
          </p:cNvSpPr>
          <p:nvPr/>
        </p:nvSpPr>
        <p:spPr bwMode="auto">
          <a:xfrm>
            <a:off x="187036" y="3581400"/>
            <a:ext cx="7010400" cy="201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Font typeface="Arial" charset="0"/>
              <a:buChar char="•"/>
            </a:pPr>
            <a:r>
              <a:rPr lang="en-US" b="1"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Nhóm</a:t>
            </a:r>
            <a:r>
              <a:rPr lang="en-US" b="1" i="1" u="sng" dirty="0">
                <a:solidFill>
                  <a:schemeClr val="tx1"/>
                </a:solidFill>
                <a:latin typeface="Times New Roman" pitchFamily="16" charset="0"/>
                <a:cs typeface="Times New Roman" pitchFamily="16" charset="0"/>
              </a:rPr>
              <a:t>:</a:t>
            </a:r>
            <a:r>
              <a:rPr lang="en-US" b="1" dirty="0">
                <a:solidFill>
                  <a:schemeClr val="tx1"/>
                </a:solidFill>
                <a:latin typeface="Times New Roman" pitchFamily="16" charset="0"/>
                <a:cs typeface="Times New Roman" pitchFamily="16" charset="0"/>
              </a:rPr>
              <a:t> 5.</a:t>
            </a:r>
          </a:p>
          <a:p>
            <a:pPr>
              <a:buClrTx/>
              <a:buFontTx/>
              <a:buNone/>
            </a:pPr>
            <a:endParaRPr lang="en-US" b="1" dirty="0">
              <a:solidFill>
                <a:schemeClr val="tx1"/>
              </a:solidFill>
              <a:latin typeface="Times New Roman" pitchFamily="16" charset="0"/>
              <a:cs typeface="Times New Roman" pitchFamily="16" charset="0"/>
            </a:endParaRPr>
          </a:p>
          <a:p>
            <a:pPr>
              <a:buFont typeface="Arial" charset="0"/>
              <a:buChar char="•"/>
            </a:pP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Sinh</a:t>
            </a: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viên</a:t>
            </a: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thực</a:t>
            </a: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hiện</a:t>
            </a: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Lê</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Đức</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Anh</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smtClean="0">
                <a:solidFill>
                  <a:schemeClr val="tx1"/>
                </a:solidFill>
                <a:latin typeface="Times New Roman" pitchFamily="16" charset="0"/>
                <a:cs typeface="Times New Roman" pitchFamily="16" charset="0"/>
              </a:rPr>
              <a:t>Lê</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Tôn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Viện</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Võ</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Đình</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Thi</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Trần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Văn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Thái</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smtClean="0">
                <a:solidFill>
                  <a:schemeClr val="tx1"/>
                </a:solidFill>
                <a:latin typeface="Times New Roman" pitchFamily="16" charset="0"/>
                <a:cs typeface="Times New Roman" pitchFamily="16" charset="0"/>
              </a:rPr>
              <a:t>Nguyễn</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Lê</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Hữu</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Phúc</a:t>
            </a:r>
            <a:r>
              <a:rPr lang="en-US" b="1" dirty="0">
                <a:solidFill>
                  <a:schemeClr val="tx1"/>
                </a:solidFill>
                <a:latin typeface="Times New Roman" pitchFamily="16" charset="0"/>
                <a:cs typeface="Times New Roman" pitchFamily="16" charset="0"/>
              </a:rPr>
              <a:t>.</a:t>
            </a:r>
            <a:r>
              <a:rPr lang="en-US" dirty="0">
                <a:latin typeface="Times New Roman" pitchFamily="16" charset="0"/>
                <a:cs typeface="Times New Roman" pitchFamily="16" charset="0"/>
              </a:rPr>
              <a:t>	   </a:t>
            </a:r>
          </a:p>
        </p:txBody>
      </p:sp>
      <p:sp>
        <p:nvSpPr>
          <p:cNvPr id="9" name="Text Box 6"/>
          <p:cNvSpPr txBox="1">
            <a:spLocks noChangeArrowheads="1"/>
          </p:cNvSpPr>
          <p:nvPr/>
        </p:nvSpPr>
        <p:spPr bwMode="auto">
          <a:xfrm>
            <a:off x="152400" y="3070225"/>
            <a:ext cx="60198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Font typeface="Arial" charset="0"/>
              <a:buChar char="•"/>
            </a:pPr>
            <a:r>
              <a:rPr lang="en-US" b="1" dirty="0">
                <a:latin typeface="Times New Roman" pitchFamily="16" charset="0"/>
                <a:cs typeface="Times New Roman" pitchFamily="16" charset="0"/>
              </a:rPr>
              <a:t> </a:t>
            </a:r>
            <a:r>
              <a:rPr lang="en-US" b="1" i="1" u="sng" dirty="0" err="1">
                <a:latin typeface="Times New Roman" pitchFamily="16" charset="0"/>
                <a:cs typeface="Times New Roman" pitchFamily="16" charset="0"/>
              </a:rPr>
              <a:t>Giảng</a:t>
            </a:r>
            <a:r>
              <a:rPr lang="en-US" b="1" i="1" u="sng" dirty="0">
                <a:latin typeface="Times New Roman" pitchFamily="16" charset="0"/>
                <a:cs typeface="Times New Roman" pitchFamily="16" charset="0"/>
              </a:rPr>
              <a:t> </a:t>
            </a:r>
            <a:r>
              <a:rPr lang="en-US" b="1" i="1" u="sng" dirty="0" err="1">
                <a:latin typeface="Times New Roman" pitchFamily="16" charset="0"/>
                <a:cs typeface="Times New Roman" pitchFamily="16" charset="0"/>
              </a:rPr>
              <a:t>viên</a:t>
            </a:r>
            <a:r>
              <a:rPr lang="en-US" b="1" i="1" u="sng" dirty="0">
                <a:latin typeface="Times New Roman" pitchFamily="16" charset="0"/>
                <a:cs typeface="Times New Roman" pitchFamily="16" charset="0"/>
              </a:rPr>
              <a:t> </a:t>
            </a:r>
            <a:r>
              <a:rPr lang="en-US" b="1" i="1" u="sng" dirty="0" err="1">
                <a:latin typeface="Times New Roman" pitchFamily="16" charset="0"/>
                <a:cs typeface="Times New Roman" pitchFamily="16" charset="0"/>
              </a:rPr>
              <a:t>hướng</a:t>
            </a:r>
            <a:r>
              <a:rPr lang="en-US" b="1" i="1" u="sng" dirty="0">
                <a:latin typeface="Times New Roman" pitchFamily="16" charset="0"/>
                <a:cs typeface="Times New Roman" pitchFamily="16" charset="0"/>
              </a:rPr>
              <a:t> </a:t>
            </a:r>
            <a:r>
              <a:rPr lang="en-US" b="1" i="1" u="sng" dirty="0" err="1">
                <a:latin typeface="Times New Roman" pitchFamily="16" charset="0"/>
                <a:cs typeface="Times New Roman" pitchFamily="16" charset="0"/>
              </a:rPr>
              <a:t>dẫn</a:t>
            </a:r>
            <a:r>
              <a:rPr lang="en-US" b="1" dirty="0">
                <a:latin typeface="Times New Roman" pitchFamily="16" charset="0"/>
                <a:cs typeface="Times New Roman" pitchFamily="16" charset="0"/>
              </a:rPr>
              <a:t>: </a:t>
            </a:r>
            <a:r>
              <a:rPr lang="en-US" b="1" dirty="0" err="1">
                <a:latin typeface="Times New Roman" pitchFamily="16" charset="0"/>
                <a:cs typeface="Times New Roman" pitchFamily="16" charset="0"/>
              </a:rPr>
              <a:t>Ths</a:t>
            </a:r>
            <a:r>
              <a:rPr lang="en-US" b="1" dirty="0">
                <a:latin typeface="Times New Roman" pitchFamily="16" charset="0"/>
                <a:cs typeface="Times New Roman" pitchFamily="16" charset="0"/>
              </a:rPr>
              <a:t>. </a:t>
            </a:r>
            <a:r>
              <a:rPr lang="en-US" b="1" dirty="0" err="1">
                <a:latin typeface="Times New Roman" pitchFamily="16" charset="0"/>
                <a:cs typeface="Times New Roman" pitchFamily="16" charset="0"/>
              </a:rPr>
              <a:t>Bs</a:t>
            </a:r>
            <a:r>
              <a:rPr lang="en-US" b="1" dirty="0">
                <a:latin typeface="Times New Roman" pitchFamily="16" charset="0"/>
                <a:cs typeface="Times New Roman" pitchFamily="16" charset="0"/>
              </a:rPr>
              <a:t>. NGUYỄN PHÚC HỌC. </a:t>
            </a:r>
          </a:p>
        </p:txBody>
      </p:sp>
      <p:sp>
        <p:nvSpPr>
          <p:cNvPr id="3" name="TextBox 2"/>
          <p:cNvSpPr txBox="1"/>
          <p:nvPr/>
        </p:nvSpPr>
        <p:spPr>
          <a:xfrm>
            <a:off x="1295400" y="1676400"/>
            <a:ext cx="64770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4800" b="1" dirty="0" smtClean="0">
                <a:solidFill>
                  <a:srgbClr val="002060"/>
                </a:solidFill>
                <a:latin typeface="Times New Roman" pitchFamily="18" charset="0"/>
                <a:ea typeface="Times" pitchFamily="34" charset="0"/>
                <a:cs typeface="Times New Roman" pitchFamily="18" charset="0"/>
              </a:rPr>
              <a:t>THIẾU MÁU</a:t>
            </a:r>
            <a:endParaRPr lang="en-US" sz="4800" b="1" dirty="0">
              <a:solidFill>
                <a:srgbClr val="002060"/>
              </a:solidFill>
              <a:latin typeface="Times New Roman" pitchFamily="18" charset="0"/>
              <a:ea typeface="Times" pitchFamily="34" charset="0"/>
              <a:cs typeface="Times New Roman" pitchFamily="18" charset="0"/>
            </a:endParaRPr>
          </a:p>
        </p:txBody>
      </p:sp>
    </p:spTree>
    <p:extLst>
      <p:ext uri="{BB962C8B-B14F-4D97-AF65-F5344CB8AC3E}">
        <p14:creationId xmlns:p14="http://schemas.microsoft.com/office/powerpoint/2010/main" val="138753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0"/>
            <a:ext cx="7772400"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5"/>
          <p:cNvSpPr/>
          <p:nvPr/>
        </p:nvSpPr>
        <p:spPr>
          <a:xfrm>
            <a:off x="3207167" y="-7441"/>
            <a:ext cx="2729658"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smtClean="0">
                <a:solidFill>
                  <a:srgbClr val="00B0F0"/>
                </a:solidFill>
                <a:latin typeface="Times New Roman" pitchFamily="18" charset="0"/>
                <a:cs typeface="Times New Roman" pitchFamily="18" charset="0"/>
              </a:rPr>
              <a:t>ĐIỀU TRỊ</a:t>
            </a:r>
            <a:endParaRPr lang="en-US" sz="44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 name="Rectangle 1"/>
          <p:cNvSpPr/>
          <p:nvPr/>
        </p:nvSpPr>
        <p:spPr>
          <a:xfrm>
            <a:off x="152400" y="1066800"/>
            <a:ext cx="8458200" cy="2862322"/>
          </a:xfrm>
          <a:prstGeom prst="rect">
            <a:avLst/>
          </a:prstGeom>
        </p:spPr>
        <p:txBody>
          <a:bodyPr wrap="square">
            <a:spAutoFit/>
          </a:bodyPr>
          <a:lstStyle/>
          <a:p>
            <a:r>
              <a:rPr lang="vi-VN" dirty="0">
                <a:latin typeface="Times New Roman" pitchFamily="18" charset="0"/>
                <a:cs typeface="Times New Roman" pitchFamily="18" charset="0"/>
              </a:rPr>
              <a:t>‒ Acid folic uống, 1 mg mỗi ngày cho tới khi các triệu chứng thuyên giảm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Nếu bằng đường uống không hiệu quả, thì tiêm bắp thịt acid folic</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vi-VN" dirty="0">
                <a:latin typeface="Times New Roman" pitchFamily="18" charset="0"/>
                <a:cs typeface="Times New Roman" pitchFamily="18" charset="0"/>
              </a:rPr>
              <a:t>‒ Trong trường hợp thiếu máu nguyên hồng cầu khổng lồ do bệnh spru hoặc do hội chứng kém hấp thu, thì bắt đầu diều trị bằng acid folic tiêm bắp thịt, với liều 10mg/ngày, tiếp theo bởi liều duy trì 1mg uống mỗi ngày. Thường cần phối hợp với vitamin B12 và muối sắt, đôi khi sử dụng corticoid cũng có ích</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vi-VN" dirty="0">
                <a:latin typeface="Times New Roman" pitchFamily="18" charset="0"/>
                <a:cs typeface="Times New Roman" pitchFamily="18" charset="0"/>
              </a:rPr>
              <a:t>‒ Chú </a:t>
            </a:r>
            <a:r>
              <a:rPr lang="en-US" dirty="0">
                <a:latin typeface="Times New Roman" pitchFamily="18" charset="0"/>
                <a:cs typeface="Times New Roman" pitchFamily="18" charset="0"/>
              </a:rPr>
              <a:t>ý</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thiếu máu nguyên hồng cầu khổng lồ kháng vitamin B12 và kháng acid folic có thể do những nguyên nhân hiếm dưới đây gây ra</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Nguyên nhân di truyền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Tác động đến tổng hợp AND của một số thuốc chống ung thư</a:t>
            </a:r>
            <a:r>
              <a:rPr lang="vi-VN"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3918620"/>
            <a:ext cx="2647950" cy="232978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4821" y="3929123"/>
            <a:ext cx="2654979" cy="231927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3929122"/>
            <a:ext cx="2667000" cy="2319278"/>
          </a:xfrm>
          <a:prstGeom prst="rect">
            <a:avLst/>
          </a:prstGeom>
        </p:spPr>
      </p:pic>
      <p:sp>
        <p:nvSpPr>
          <p:cNvPr id="8" name="Rectangle 7"/>
          <p:cNvSpPr/>
          <p:nvPr/>
        </p:nvSpPr>
        <p:spPr>
          <a:xfrm>
            <a:off x="6934201" y="6324600"/>
            <a:ext cx="1981200" cy="369332"/>
          </a:xfrm>
          <a:prstGeom prst="rect">
            <a:avLst/>
          </a:prstGeom>
        </p:spPr>
        <p:txBody>
          <a:bodyPr wrap="square">
            <a:spAutoFit/>
          </a:bodyPr>
          <a:lstStyle/>
          <a:p>
            <a:r>
              <a:rPr lang="en-US" dirty="0" smtClean="0">
                <a:latin typeface="Times New Roman" pitchFamily="18" charset="0"/>
                <a:cs typeface="Times New Roman" pitchFamily="18" charset="0"/>
              </a:rPr>
              <a:t>46,454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lọ</a:t>
            </a:r>
            <a:endParaRPr lang="en-US" dirty="0">
              <a:latin typeface="Times New Roman" pitchFamily="18" charset="0"/>
              <a:cs typeface="Times New Roman" pitchFamily="18" charset="0"/>
            </a:endParaRPr>
          </a:p>
        </p:txBody>
      </p:sp>
      <p:sp>
        <p:nvSpPr>
          <p:cNvPr id="9" name="Rectangle 8"/>
          <p:cNvSpPr/>
          <p:nvPr/>
        </p:nvSpPr>
        <p:spPr>
          <a:xfrm>
            <a:off x="647700" y="6317974"/>
            <a:ext cx="1981200" cy="369332"/>
          </a:xfrm>
          <a:prstGeom prst="rect">
            <a:avLst/>
          </a:prstGeom>
        </p:spPr>
        <p:txBody>
          <a:bodyPr wrap="square">
            <a:spAutoFit/>
          </a:bodyPr>
          <a:lstStyle/>
          <a:p>
            <a:r>
              <a:rPr lang="en-US" dirty="0" smtClean="0">
                <a:latin typeface="Times New Roman" pitchFamily="18" charset="0"/>
                <a:cs typeface="Times New Roman" pitchFamily="18" charset="0"/>
              </a:rPr>
              <a:t>910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endParaRPr lang="en-US" dirty="0">
              <a:latin typeface="Times New Roman" pitchFamily="18" charset="0"/>
              <a:cs typeface="Times New Roman" pitchFamily="18" charset="0"/>
            </a:endParaRPr>
          </a:p>
        </p:txBody>
      </p:sp>
      <p:sp>
        <p:nvSpPr>
          <p:cNvPr id="10" name="Rectangle 9"/>
          <p:cNvSpPr/>
          <p:nvPr/>
        </p:nvSpPr>
        <p:spPr>
          <a:xfrm>
            <a:off x="3701710" y="6324600"/>
            <a:ext cx="1981200" cy="369332"/>
          </a:xfrm>
          <a:prstGeom prst="rect">
            <a:avLst/>
          </a:prstGeom>
        </p:spPr>
        <p:txBody>
          <a:bodyPr wrap="square">
            <a:spAutoFit/>
          </a:bodyPr>
          <a:lstStyle/>
          <a:p>
            <a:r>
              <a:rPr lang="en-US" dirty="0" smtClean="0">
                <a:latin typeface="Times New Roman" pitchFamily="18" charset="0"/>
                <a:cs typeface="Times New Roman" pitchFamily="18" charset="0"/>
              </a:rPr>
              <a:t>455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30396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220" y="-88039"/>
            <a:ext cx="7358380"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11"/>
          <p:cNvSpPr/>
          <p:nvPr/>
        </p:nvSpPr>
        <p:spPr>
          <a:xfrm>
            <a:off x="1273220" y="122195"/>
            <a:ext cx="645119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dirty="0" smtClean="0">
                <a:solidFill>
                  <a:srgbClr val="00B0F0"/>
                </a:solidFill>
                <a:latin typeface="Times New Roman" pitchFamily="18" charset="0"/>
                <a:cs typeface="Times New Roman" pitchFamily="18" charset="0"/>
              </a:rPr>
              <a:t>THIẾU MÁU TAN TỰ NHIỄM</a:t>
            </a:r>
            <a:endParaRPr lang="en-US" sz="36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Oval 4"/>
          <p:cNvSpPr/>
          <p:nvPr/>
        </p:nvSpPr>
        <p:spPr>
          <a:xfrm>
            <a:off x="40768" y="1125607"/>
            <a:ext cx="205598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Nguyên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endParaRPr lang="en-US" sz="2000" dirty="0">
              <a:solidFill>
                <a:schemeClr val="tx1"/>
              </a:solidFill>
              <a:latin typeface="Times New Roman" pitchFamily="18" charset="0"/>
              <a:cs typeface="Times New Roman" pitchFamily="18" charset="0"/>
            </a:endParaRPr>
          </a:p>
        </p:txBody>
      </p:sp>
      <p:sp>
        <p:nvSpPr>
          <p:cNvPr id="6" name="Rounded Rectangle 5"/>
          <p:cNvSpPr/>
          <p:nvPr/>
        </p:nvSpPr>
        <p:spPr>
          <a:xfrm>
            <a:off x="2895600" y="1163707"/>
            <a:ext cx="59436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miễn</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7" name="Rounded Rectangle 6"/>
          <p:cNvSpPr/>
          <p:nvPr/>
        </p:nvSpPr>
        <p:spPr>
          <a:xfrm>
            <a:off x="2667000" y="2133600"/>
            <a:ext cx="2743200" cy="16764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u="sng" dirty="0" err="1" smtClean="0">
                <a:solidFill>
                  <a:schemeClr val="tx1"/>
                </a:solidFill>
                <a:latin typeface="Times New Roman" pitchFamily="18" charset="0"/>
                <a:cs typeface="Times New Roman" pitchFamily="18" charset="0"/>
              </a:rPr>
              <a:t>Tiên</a:t>
            </a:r>
            <a:r>
              <a:rPr lang="en-US" u="sng" dirty="0" smtClean="0">
                <a:solidFill>
                  <a:schemeClr val="tx1"/>
                </a:solidFill>
                <a:latin typeface="Times New Roman" pitchFamily="18" charset="0"/>
                <a:cs typeface="Times New Roman" pitchFamily="18" charset="0"/>
              </a:rPr>
              <a:t> </a:t>
            </a:r>
            <a:r>
              <a:rPr lang="en-US" u="sng" dirty="0" err="1" smtClean="0">
                <a:solidFill>
                  <a:schemeClr val="tx1"/>
                </a:solidFill>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vi-VN" dirty="0">
                <a:latin typeface="Times New Roman" pitchFamily="18" charset="0"/>
                <a:cs typeface="Times New Roman" pitchFamily="18" charset="0"/>
              </a:rPr>
              <a:t>xuất hiện đột ngột không có căn nguyên và do hai loại kháng thể thuộc lớp IgG và IgM gây nên. </a:t>
            </a:r>
            <a:endParaRPr lang="en-US" dirty="0">
              <a:latin typeface="Times New Roman" pitchFamily="18" charset="0"/>
              <a:cs typeface="Times New Roman" pitchFamily="18" charset="0"/>
            </a:endParaRPr>
          </a:p>
        </p:txBody>
      </p:sp>
      <p:sp>
        <p:nvSpPr>
          <p:cNvPr id="8" name="Rounded Rectangle 7"/>
          <p:cNvSpPr/>
          <p:nvPr/>
        </p:nvSpPr>
        <p:spPr>
          <a:xfrm>
            <a:off x="6380922" y="2133600"/>
            <a:ext cx="2743200" cy="16764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u="sng" dirty="0" smtClean="0">
                <a:solidFill>
                  <a:schemeClr val="tx1"/>
                </a:solidFill>
                <a:latin typeface="Times New Roman" pitchFamily="18" charset="0"/>
                <a:cs typeface="Times New Roman" pitchFamily="18" charset="0"/>
              </a:rPr>
              <a:t>T</a:t>
            </a:r>
            <a:r>
              <a:rPr lang="vi-VN" u="sng" dirty="0" smtClean="0">
                <a:solidFill>
                  <a:schemeClr val="tx1"/>
                </a:solidFill>
                <a:latin typeface="Times New Roman" pitchFamily="18" charset="0"/>
                <a:cs typeface="Times New Roman" pitchFamily="18" charset="0"/>
              </a:rPr>
              <a:t>hứ phát</a:t>
            </a:r>
            <a:r>
              <a:rPr lang="en-US" dirty="0" smtClean="0">
                <a:solidFill>
                  <a:schemeClr val="tx1"/>
                </a:solidFill>
                <a:latin typeface="Times New Roman" pitchFamily="18" charset="0"/>
                <a:cs typeface="Times New Roman" pitchFamily="18" charset="0"/>
              </a:rPr>
              <a:t>:</a:t>
            </a:r>
            <a:r>
              <a:rPr lang="vi-VN" dirty="0" smtClean="0">
                <a:solidFill>
                  <a:schemeClr val="tx1"/>
                </a:solidFill>
                <a:latin typeface="Times New Roman" pitchFamily="18" charset="0"/>
                <a:cs typeface="Times New Roman" pitchFamily="18" charset="0"/>
              </a:rPr>
              <a:t> </a:t>
            </a:r>
            <a:r>
              <a:rPr lang="vi-VN" dirty="0">
                <a:latin typeface="Times New Roman" pitchFamily="18" charset="0"/>
                <a:cs typeface="Times New Roman" pitchFamily="18" charset="0"/>
              </a:rPr>
              <a:t>thường xuất hiện trong các bệnh cảnh Lupus ban dỏ, suy giảm miễn dịch, nhiễm trùng, nhiễm độc do thuốc và một số bệnh máu ác tính</a:t>
            </a:r>
            <a:endParaRPr lang="en-US" dirty="0">
              <a:latin typeface="Times New Roman" pitchFamily="18" charset="0"/>
              <a:cs typeface="Times New Roman" pitchFamily="18" charset="0"/>
            </a:endParaRPr>
          </a:p>
        </p:txBody>
      </p:sp>
      <p:cxnSp>
        <p:nvCxnSpPr>
          <p:cNvPr id="9" name="Straight Arrow Connector 8"/>
          <p:cNvCxnSpPr>
            <a:stCxn id="5" idx="6"/>
            <a:endCxn id="6" idx="1"/>
          </p:cNvCxnSpPr>
          <p:nvPr/>
        </p:nvCxnSpPr>
        <p:spPr>
          <a:xfrm>
            <a:off x="2096751" y="1506607"/>
            <a:ext cx="798849"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a:stCxn id="6" idx="2"/>
            <a:endCxn id="8" idx="0"/>
          </p:cNvCxnSpPr>
          <p:nvPr/>
        </p:nvCxnSpPr>
        <p:spPr>
          <a:xfrm>
            <a:off x="5867400" y="1849507"/>
            <a:ext cx="1885122" cy="28409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a:stCxn id="6" idx="2"/>
            <a:endCxn id="7" idx="0"/>
          </p:cNvCxnSpPr>
          <p:nvPr/>
        </p:nvCxnSpPr>
        <p:spPr>
          <a:xfrm flipH="1">
            <a:off x="4038600" y="1849507"/>
            <a:ext cx="1828800" cy="28409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1" name="Oval 20"/>
          <p:cNvSpPr/>
          <p:nvPr/>
        </p:nvSpPr>
        <p:spPr>
          <a:xfrm>
            <a:off x="-29817" y="5234608"/>
            <a:ext cx="2055984"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
        <p:nvSpPr>
          <p:cNvPr id="22" name="Rectangle 21"/>
          <p:cNvSpPr/>
          <p:nvPr/>
        </p:nvSpPr>
        <p:spPr>
          <a:xfrm>
            <a:off x="2286000" y="4461446"/>
            <a:ext cx="6857999" cy="2031325"/>
          </a:xfrm>
          <a:prstGeom prst="rect">
            <a:avLst/>
          </a:prstGeom>
          <a:solidFill>
            <a:schemeClr val="bg2">
              <a:lumMod val="50000"/>
            </a:schemeClr>
          </a:solidFill>
        </p:spPr>
        <p:txBody>
          <a:bodyPr wrap="square">
            <a:spAutoFit/>
          </a:bodyPr>
          <a:lstStyle/>
          <a:p>
            <a:r>
              <a:rPr lang="vi-VN" dirty="0">
                <a:latin typeface="Times New Roman" pitchFamily="18" charset="0"/>
                <a:cs typeface="Times New Roman" pitchFamily="18" charset="0"/>
              </a:rPr>
              <a:t>‒ Bệnh xẩy ra đột ngột, hoặc có thể từ từ.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Người bệnh thiếu máu thường xanh xao, nhợt nhạt, cảm giác mệt mỏi, huyết áp tụt, mạch nhanh, xương khớp bị đau nhức, nhức đầu, hay bị chóng mặt.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Có trường hợp sốt cao, rét run, cũng có bệnh nhân không bị sốt.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Mắt người bệnh vàng, da vàng nhạt, lách to, mềm.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Gan cũng có thể bị to ra; nước tiểu sẫm mầu, số lượng ít.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17253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0"/>
            <a:ext cx="7772400"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3207167" y="-7441"/>
            <a:ext cx="2729658"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smtClean="0">
                <a:solidFill>
                  <a:srgbClr val="00B0F0"/>
                </a:solidFill>
                <a:latin typeface="Times New Roman" pitchFamily="18" charset="0"/>
                <a:cs typeface="Times New Roman" pitchFamily="18" charset="0"/>
              </a:rPr>
              <a:t>ĐIỀU TRỊ</a:t>
            </a:r>
            <a:endParaRPr lang="en-US" sz="44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260" y="850320"/>
            <a:ext cx="3468340" cy="219768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243" y="3796747"/>
            <a:ext cx="2902367" cy="255477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873511"/>
            <a:ext cx="2466975" cy="217449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19330" y="3733800"/>
            <a:ext cx="1905000" cy="2554771"/>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96000" y="3859696"/>
            <a:ext cx="2847975" cy="2428875"/>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13200" y="873511"/>
            <a:ext cx="2235200" cy="2174489"/>
          </a:xfrm>
          <a:prstGeom prst="rect">
            <a:avLst/>
          </a:prstGeom>
        </p:spPr>
      </p:pic>
      <p:sp>
        <p:nvSpPr>
          <p:cNvPr id="11" name="Rectangle 10"/>
          <p:cNvSpPr/>
          <p:nvPr/>
        </p:nvSpPr>
        <p:spPr>
          <a:xfrm>
            <a:off x="4087743" y="3124200"/>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Times New Roman" pitchFamily="18" charset="0"/>
                <a:cs typeface="Times New Roman" pitchFamily="18" charset="0"/>
              </a:rPr>
              <a:t>132,077 </a:t>
            </a:r>
            <a:r>
              <a:rPr lang="en-US" dirty="0" err="1">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
        <p:nvSpPr>
          <p:cNvPr id="14" name="Rectangle 13"/>
          <p:cNvSpPr/>
          <p:nvPr/>
        </p:nvSpPr>
        <p:spPr>
          <a:xfrm>
            <a:off x="3902765" y="6361457"/>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205,631 </a:t>
            </a:r>
            <a:r>
              <a:rPr lang="en-US" dirty="0" err="1">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
        <p:nvSpPr>
          <p:cNvPr id="18" name="Rectangle 17"/>
          <p:cNvSpPr/>
          <p:nvPr/>
        </p:nvSpPr>
        <p:spPr>
          <a:xfrm>
            <a:off x="788297" y="3124200"/>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38,257 </a:t>
            </a:r>
            <a:r>
              <a:rPr lang="en-US" dirty="0" err="1">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
        <p:nvSpPr>
          <p:cNvPr id="19" name="Rectangle 18"/>
          <p:cNvSpPr/>
          <p:nvPr/>
        </p:nvSpPr>
        <p:spPr>
          <a:xfrm>
            <a:off x="715618" y="6371396"/>
            <a:ext cx="2256182"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1,550,548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chai</a:t>
            </a:r>
            <a:endParaRPr lang="en-US" dirty="0">
              <a:solidFill>
                <a:schemeClr val="tx1"/>
              </a:solidFill>
              <a:latin typeface="Times New Roman" pitchFamily="18" charset="0"/>
              <a:cs typeface="Times New Roman" pitchFamily="18" charset="0"/>
            </a:endParaRPr>
          </a:p>
        </p:txBody>
      </p:sp>
      <p:sp>
        <p:nvSpPr>
          <p:cNvPr id="22" name="Rectangle 21"/>
          <p:cNvSpPr/>
          <p:nvPr/>
        </p:nvSpPr>
        <p:spPr>
          <a:xfrm>
            <a:off x="6554235" y="6372223"/>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386,360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ống</a:t>
            </a:r>
            <a:endParaRPr lang="en-US" dirty="0">
              <a:solidFill>
                <a:schemeClr val="tx1"/>
              </a:solidFill>
              <a:latin typeface="Times New Roman" pitchFamily="18" charset="0"/>
              <a:cs typeface="Times New Roman" pitchFamily="18" charset="0"/>
            </a:endParaRPr>
          </a:p>
        </p:txBody>
      </p:sp>
      <p:sp>
        <p:nvSpPr>
          <p:cNvPr id="23" name="Rectangle 22"/>
          <p:cNvSpPr/>
          <p:nvPr/>
        </p:nvSpPr>
        <p:spPr>
          <a:xfrm>
            <a:off x="6706358" y="3134139"/>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859,872 </a:t>
            </a:r>
            <a:r>
              <a:rPr lang="en-US" dirty="0" err="1">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18714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0"/>
            <a:ext cx="7772400"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3264940" y="-7441"/>
            <a:ext cx="2614114"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smtClean="0">
                <a:solidFill>
                  <a:srgbClr val="00B0F0"/>
                </a:solidFill>
                <a:latin typeface="Times New Roman" pitchFamily="18" charset="0"/>
                <a:cs typeface="Times New Roman" pitchFamily="18" charset="0"/>
              </a:rPr>
              <a:t>SUY TỦY</a:t>
            </a:r>
            <a:endParaRPr lang="en-US" sz="44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6" name="Oval 5"/>
          <p:cNvSpPr/>
          <p:nvPr/>
        </p:nvSpPr>
        <p:spPr>
          <a:xfrm>
            <a:off x="40768" y="1668947"/>
            <a:ext cx="205598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Nguyên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endParaRPr lang="en-US" sz="2000" dirty="0">
              <a:solidFill>
                <a:schemeClr val="tx1"/>
              </a:solidFill>
              <a:latin typeface="Times New Roman" pitchFamily="18" charset="0"/>
              <a:cs typeface="Times New Roman" pitchFamily="18" charset="0"/>
            </a:endParaRPr>
          </a:p>
        </p:txBody>
      </p:sp>
      <p:sp>
        <p:nvSpPr>
          <p:cNvPr id="7" name="Rounded Rectangle 6"/>
          <p:cNvSpPr/>
          <p:nvPr/>
        </p:nvSpPr>
        <p:spPr>
          <a:xfrm>
            <a:off x="2362200" y="1112356"/>
            <a:ext cx="26670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Suy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một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dòng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tế</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bào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tủy</a:t>
            </a:r>
            <a:endParaRPr lang="en-US" dirty="0">
              <a:solidFill>
                <a:schemeClr val="tx1"/>
              </a:solidFill>
              <a:latin typeface="Times New Roman" pitchFamily="18" charset="0"/>
              <a:cs typeface="Times New Roman" pitchFamily="18" charset="0"/>
            </a:endParaRPr>
          </a:p>
        </p:txBody>
      </p:sp>
      <p:sp>
        <p:nvSpPr>
          <p:cNvPr id="8" name="Rounded Rectangle 7"/>
          <p:cNvSpPr/>
          <p:nvPr/>
        </p:nvSpPr>
        <p:spPr>
          <a:xfrm>
            <a:off x="5715000" y="819978"/>
            <a:ext cx="2286000" cy="3429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endParaRPr lang="en-US" dirty="0">
              <a:latin typeface="Times New Roman" pitchFamily="18" charset="0"/>
              <a:cs typeface="Times New Roman" pitchFamily="18" charset="0"/>
            </a:endParaRPr>
          </a:p>
        </p:txBody>
      </p:sp>
      <p:sp>
        <p:nvSpPr>
          <p:cNvPr id="9" name="Rounded Rectangle 8"/>
          <p:cNvSpPr/>
          <p:nvPr/>
        </p:nvSpPr>
        <p:spPr>
          <a:xfrm>
            <a:off x="2362200" y="2657889"/>
            <a:ext cx="26670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Suy</a:t>
            </a:r>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dòng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tế</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bào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tủy</a:t>
            </a:r>
            <a:endParaRPr lang="en-US" dirty="0">
              <a:solidFill>
                <a:schemeClr val="tx1"/>
              </a:solidFill>
              <a:latin typeface="Times New Roman" pitchFamily="18" charset="0"/>
              <a:cs typeface="Times New Roman" pitchFamily="18" charset="0"/>
            </a:endParaRPr>
          </a:p>
        </p:txBody>
      </p:sp>
      <p:sp>
        <p:nvSpPr>
          <p:cNvPr id="10" name="Rounded Rectangle 9"/>
          <p:cNvSpPr/>
          <p:nvPr/>
        </p:nvSpPr>
        <p:spPr>
          <a:xfrm>
            <a:off x="5715000" y="2314989"/>
            <a:ext cx="2286000" cy="3429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Bẩm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endParaRPr lang="en-US" dirty="0">
              <a:latin typeface="Times New Roman" pitchFamily="18" charset="0"/>
              <a:cs typeface="Times New Roman" pitchFamily="18" charset="0"/>
            </a:endParaRPr>
          </a:p>
        </p:txBody>
      </p:sp>
      <p:sp>
        <p:nvSpPr>
          <p:cNvPr id="11" name="Rounded Rectangle 10"/>
          <p:cNvSpPr/>
          <p:nvPr/>
        </p:nvSpPr>
        <p:spPr>
          <a:xfrm>
            <a:off x="5715000" y="1196837"/>
            <a:ext cx="2286000" cy="3429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dòng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endParaRPr lang="en-US" dirty="0">
              <a:latin typeface="Times New Roman" pitchFamily="18" charset="0"/>
              <a:cs typeface="Times New Roman" pitchFamily="18" charset="0"/>
            </a:endParaRPr>
          </a:p>
        </p:txBody>
      </p:sp>
      <p:sp>
        <p:nvSpPr>
          <p:cNvPr id="12" name="Rounded Rectangle 11"/>
          <p:cNvSpPr/>
          <p:nvPr/>
        </p:nvSpPr>
        <p:spPr>
          <a:xfrm>
            <a:off x="5715000" y="1539737"/>
            <a:ext cx="2286000" cy="3429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endParaRPr lang="en-US" dirty="0">
              <a:latin typeface="Times New Roman" pitchFamily="18" charset="0"/>
              <a:cs typeface="Times New Roman" pitchFamily="18" charset="0"/>
            </a:endParaRPr>
          </a:p>
        </p:txBody>
      </p:sp>
      <p:sp>
        <p:nvSpPr>
          <p:cNvPr id="13" name="Rounded Rectangle 12"/>
          <p:cNvSpPr/>
          <p:nvPr/>
        </p:nvSpPr>
        <p:spPr>
          <a:xfrm>
            <a:off x="5715000" y="2657889"/>
            <a:ext cx="2286000" cy="3429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endParaRPr lang="en-US" dirty="0">
              <a:latin typeface="Times New Roman" pitchFamily="18" charset="0"/>
              <a:cs typeface="Times New Roman" pitchFamily="18" charset="0"/>
            </a:endParaRPr>
          </a:p>
        </p:txBody>
      </p:sp>
      <p:sp>
        <p:nvSpPr>
          <p:cNvPr id="14" name="Rounded Rectangle 13"/>
          <p:cNvSpPr/>
          <p:nvPr/>
        </p:nvSpPr>
        <p:spPr>
          <a:xfrm>
            <a:off x="5708374" y="3006587"/>
            <a:ext cx="2286000" cy="3429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Mắc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endParaRPr lang="en-US" dirty="0">
              <a:latin typeface="Times New Roman" pitchFamily="18" charset="0"/>
              <a:cs typeface="Times New Roman" pitchFamily="18" charset="0"/>
            </a:endParaRPr>
          </a:p>
        </p:txBody>
      </p:sp>
      <p:sp>
        <p:nvSpPr>
          <p:cNvPr id="15" name="Rounded Rectangle 14"/>
          <p:cNvSpPr/>
          <p:nvPr/>
        </p:nvSpPr>
        <p:spPr>
          <a:xfrm>
            <a:off x="5708374" y="3327124"/>
            <a:ext cx="2445026" cy="3429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endParaRPr lang="en-US" dirty="0">
              <a:latin typeface="Times New Roman" pitchFamily="18" charset="0"/>
              <a:cs typeface="Times New Roman" pitchFamily="18" charset="0"/>
            </a:endParaRPr>
          </a:p>
        </p:txBody>
      </p:sp>
      <p:cxnSp>
        <p:nvCxnSpPr>
          <p:cNvPr id="17" name="Straight Arrow Connector 16"/>
          <p:cNvCxnSpPr>
            <a:stCxn id="6" idx="6"/>
            <a:endCxn id="7" idx="1"/>
          </p:cNvCxnSpPr>
          <p:nvPr/>
        </p:nvCxnSpPr>
        <p:spPr>
          <a:xfrm flipV="1">
            <a:off x="2096751" y="1455256"/>
            <a:ext cx="265449" cy="5946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6"/>
            <a:endCxn id="9" idx="1"/>
          </p:cNvCxnSpPr>
          <p:nvPr/>
        </p:nvCxnSpPr>
        <p:spPr>
          <a:xfrm>
            <a:off x="2096751" y="2049947"/>
            <a:ext cx="265449" cy="950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3"/>
            <a:endCxn id="8" idx="1"/>
          </p:cNvCxnSpPr>
          <p:nvPr/>
        </p:nvCxnSpPr>
        <p:spPr>
          <a:xfrm flipV="1">
            <a:off x="5029200" y="991428"/>
            <a:ext cx="685800" cy="4638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7" idx="3"/>
            <a:endCxn id="11" idx="1"/>
          </p:cNvCxnSpPr>
          <p:nvPr/>
        </p:nvCxnSpPr>
        <p:spPr>
          <a:xfrm flipV="1">
            <a:off x="5029200" y="1368287"/>
            <a:ext cx="685800" cy="869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3"/>
            <a:endCxn id="12" idx="1"/>
          </p:cNvCxnSpPr>
          <p:nvPr/>
        </p:nvCxnSpPr>
        <p:spPr>
          <a:xfrm>
            <a:off x="5029200" y="1455256"/>
            <a:ext cx="685800" cy="2559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3"/>
            <a:endCxn id="10" idx="1"/>
          </p:cNvCxnSpPr>
          <p:nvPr/>
        </p:nvCxnSpPr>
        <p:spPr>
          <a:xfrm flipV="1">
            <a:off x="5029200" y="2486439"/>
            <a:ext cx="68580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a:endCxn id="13" idx="1"/>
          </p:cNvCxnSpPr>
          <p:nvPr/>
        </p:nvCxnSpPr>
        <p:spPr>
          <a:xfrm flipV="1">
            <a:off x="5029200" y="2829339"/>
            <a:ext cx="685800" cy="171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14" idx="1"/>
          </p:cNvCxnSpPr>
          <p:nvPr/>
        </p:nvCxnSpPr>
        <p:spPr>
          <a:xfrm>
            <a:off x="5029200" y="3000789"/>
            <a:ext cx="679174" cy="1772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9" idx="3"/>
            <a:endCxn id="15" idx="1"/>
          </p:cNvCxnSpPr>
          <p:nvPr/>
        </p:nvCxnSpPr>
        <p:spPr>
          <a:xfrm>
            <a:off x="5029200" y="3000789"/>
            <a:ext cx="679174" cy="497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9817" y="5045839"/>
            <a:ext cx="2055984"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
        <p:nvSpPr>
          <p:cNvPr id="35" name="Rectangle 34"/>
          <p:cNvSpPr/>
          <p:nvPr/>
        </p:nvSpPr>
        <p:spPr>
          <a:xfrm>
            <a:off x="2081778" y="3995678"/>
            <a:ext cx="6937919" cy="2862322"/>
          </a:xfrm>
          <a:prstGeom prst="rect">
            <a:avLst/>
          </a:prstGeom>
          <a:solidFill>
            <a:schemeClr val="bg2">
              <a:lumMod val="50000"/>
            </a:schemeClr>
          </a:solidFill>
        </p:spPr>
        <p:txBody>
          <a:bodyPr wrap="square">
            <a:spAutoFit/>
          </a:bodyPr>
          <a:lstStyle/>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Thiếu </a:t>
            </a:r>
            <a:r>
              <a:rPr lang="vi-VN" sz="2000" dirty="0">
                <a:latin typeface="Times New Roman" pitchFamily="18" charset="0"/>
                <a:cs typeface="Times New Roman" pitchFamily="18" charset="0"/>
              </a:rPr>
              <a:t>máu : da xanh, niêm nhạt. Mức độ thiếu máu biểu hiện từ từ, mức độ thường nặng, khó hồi phục. Nhưng đôi khi, triệu chứng bệnh diễn ra rầm rộ, thường do ngộ độc tủy xương.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Xuất huyết : Có đặc điểm của xuất huyết do giảm tiểu cầu, chấm, nốt, mảng bầm máu ở da, chảy máu ở niêm mạc, có thể ở nội </a:t>
            </a:r>
            <a:r>
              <a:rPr lang="vi-VN" sz="2000" dirty="0" smtClean="0">
                <a:latin typeface="Times New Roman" pitchFamily="18" charset="0"/>
                <a:cs typeface="Times New Roman" pitchFamily="18" charset="0"/>
              </a:rPr>
              <a:t>tạng</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Bệnh nhân rất dễ bị nhiễm trùng, do tình trạng giảm bạch cầu hạt</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Gan, lách, hạch không to.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677691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0"/>
            <a:ext cx="7772400"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3207167" y="-7441"/>
            <a:ext cx="2729658"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smtClean="0">
                <a:solidFill>
                  <a:srgbClr val="00B0F0"/>
                </a:solidFill>
                <a:latin typeface="Times New Roman" pitchFamily="18" charset="0"/>
                <a:cs typeface="Times New Roman" pitchFamily="18" charset="0"/>
              </a:rPr>
              <a:t>ĐIỀU TRỊ</a:t>
            </a:r>
            <a:endParaRPr lang="en-US" sz="44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6" name="Rectangle 5"/>
          <p:cNvSpPr/>
          <p:nvPr/>
        </p:nvSpPr>
        <p:spPr>
          <a:xfrm>
            <a:off x="190496" y="795130"/>
            <a:ext cx="8763000" cy="2246769"/>
          </a:xfrm>
          <a:prstGeom prst="rect">
            <a:avLst/>
          </a:prstGeom>
        </p:spPr>
        <p:txBody>
          <a:bodyPr wrap="square">
            <a:spAutoFit/>
          </a:bodyPr>
          <a:lstStyle/>
          <a:p>
            <a:pPr marL="285750" indent="-285750">
              <a:buFont typeface="Wingdings" pitchFamily="2" charset="2"/>
              <a:buChar char="Ø"/>
            </a:pP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Điều trị nội khoa: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Corticoid ; Cyclosporin A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Androgen: trong trường hợp bệnh Fanconi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ALG (Globulin chống lympho</a:t>
            </a:r>
            <a:r>
              <a:rPr lang="vi-V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Truyền khối hồng cầu, khối tiểu cầu, kháng sinh dự phòng</a:t>
            </a:r>
            <a:endParaRPr lang="en-US" sz="2000" dirty="0" smtClean="0">
              <a:latin typeface="Times New Roman" pitchFamily="18" charset="0"/>
              <a:cs typeface="Times New Roman" pitchFamily="18" charset="0"/>
            </a:endParaRPr>
          </a:p>
          <a:p>
            <a:pPr marL="285750" indent="-285750">
              <a:buFont typeface="Wingdings" pitchFamily="2" charset="2"/>
              <a:buChar char="Ø"/>
            </a:pPr>
            <a:r>
              <a:rPr lang="vi-VN" sz="2000" dirty="0" smtClean="0">
                <a:latin typeface="Times New Roman" pitchFamily="18" charset="0"/>
                <a:cs typeface="Times New Roman" pitchFamily="18" charset="0"/>
              </a:rPr>
              <a:t>Điều </a:t>
            </a:r>
            <a:r>
              <a:rPr lang="vi-VN" sz="2000" dirty="0">
                <a:latin typeface="Times New Roman" pitchFamily="18" charset="0"/>
                <a:cs typeface="Times New Roman" pitchFamily="18" charset="0"/>
              </a:rPr>
              <a:t>trị ngoại khoa: cắt </a:t>
            </a:r>
            <a:r>
              <a:rPr lang="vi-VN" sz="2000" dirty="0" smtClean="0">
                <a:latin typeface="Times New Roman" pitchFamily="18" charset="0"/>
                <a:cs typeface="Times New Roman" pitchFamily="18" charset="0"/>
              </a:rPr>
              <a:t>lách</a:t>
            </a:r>
            <a:endParaRPr lang="en-US" sz="2000" dirty="0" smtClean="0">
              <a:latin typeface="Times New Roman" pitchFamily="18" charset="0"/>
              <a:cs typeface="Times New Roman" pitchFamily="18" charset="0"/>
            </a:endParaRPr>
          </a:p>
          <a:p>
            <a:pPr marL="285750" indent="-285750">
              <a:buFont typeface="Wingdings" pitchFamily="2" charset="2"/>
              <a:buChar char="Ø"/>
            </a:pPr>
            <a:r>
              <a:rPr lang="vi-VN" sz="2000" dirty="0" smtClean="0">
                <a:latin typeface="Times New Roman" pitchFamily="18" charset="0"/>
                <a:cs typeface="Times New Roman" pitchFamily="18" charset="0"/>
              </a:rPr>
              <a:t>Ghép </a:t>
            </a:r>
            <a:r>
              <a:rPr lang="vi-VN" sz="2000" dirty="0">
                <a:latin typeface="Times New Roman" pitchFamily="18" charset="0"/>
                <a:cs typeface="Times New Roman" pitchFamily="18" charset="0"/>
              </a:rPr>
              <a:t>tế bào gốc</a:t>
            </a:r>
            <a:endParaRPr lang="en-US" sz="2000" dirty="0">
              <a:latin typeface="Times New Roman" pitchFamily="18" charset="0"/>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127210"/>
            <a:ext cx="3238504" cy="31242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3127210"/>
            <a:ext cx="3786958" cy="3044989"/>
          </a:xfrm>
          <a:prstGeom prst="rect">
            <a:avLst/>
          </a:prstGeom>
        </p:spPr>
      </p:pic>
      <p:sp>
        <p:nvSpPr>
          <p:cNvPr id="9" name="Rectangle 8"/>
          <p:cNvSpPr/>
          <p:nvPr/>
        </p:nvSpPr>
        <p:spPr>
          <a:xfrm>
            <a:off x="1072323" y="6400800"/>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35,524 </a:t>
            </a:r>
            <a:r>
              <a:rPr lang="en-US" dirty="0" err="1" smtClean="0">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
        <p:nvSpPr>
          <p:cNvPr id="10" name="Rectangle 9"/>
          <p:cNvSpPr/>
          <p:nvPr/>
        </p:nvSpPr>
        <p:spPr>
          <a:xfrm>
            <a:off x="5181600" y="6387548"/>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mtClean="0">
                <a:solidFill>
                  <a:schemeClr val="tx1"/>
                </a:solidFill>
                <a:latin typeface="Times New Roman" pitchFamily="18" charset="0"/>
                <a:cs typeface="Times New Roman" pitchFamily="18" charset="0"/>
              </a:rPr>
              <a:t>30,800 </a:t>
            </a:r>
            <a:r>
              <a:rPr lang="en-US" dirty="0" err="1" smtClean="0">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8098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991600" cy="12618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1586688" y="0"/>
            <a:ext cx="6123022" cy="1261884"/>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800" b="1" dirty="0" smtClean="0">
                <a:solidFill>
                  <a:srgbClr val="00B0F0"/>
                </a:solidFill>
                <a:latin typeface="Times New Roman" pitchFamily="18" charset="0"/>
                <a:cs typeface="Times New Roman" pitchFamily="18" charset="0"/>
              </a:rPr>
              <a:t>THIẾU MÁU TRONG CÁC</a:t>
            </a:r>
          </a:p>
          <a:p>
            <a:pPr algn="ctr"/>
            <a:r>
              <a:rPr lang="en-US" sz="3800" b="1" dirty="0" smtClean="0">
                <a:solidFill>
                  <a:srgbClr val="00B0F0"/>
                </a:solidFill>
                <a:latin typeface="Times New Roman" pitchFamily="18" charset="0"/>
                <a:cs typeface="Times New Roman" pitchFamily="18" charset="0"/>
              </a:rPr>
              <a:t> BỆNH MẠN TÍNH</a:t>
            </a:r>
            <a:endParaRPr lang="en-US" sz="38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6" name="Oval 5"/>
          <p:cNvSpPr/>
          <p:nvPr/>
        </p:nvSpPr>
        <p:spPr>
          <a:xfrm>
            <a:off x="0" y="2049947"/>
            <a:ext cx="205598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Nguyên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endParaRPr lang="en-US" sz="2000" dirty="0">
              <a:solidFill>
                <a:schemeClr val="tx1"/>
              </a:solidFill>
              <a:latin typeface="Times New Roman" pitchFamily="18" charset="0"/>
              <a:cs typeface="Times New Roman" pitchFamily="18" charset="0"/>
            </a:endParaRPr>
          </a:p>
        </p:txBody>
      </p:sp>
      <p:sp>
        <p:nvSpPr>
          <p:cNvPr id="8" name="Rounded Rectangle 7"/>
          <p:cNvSpPr/>
          <p:nvPr/>
        </p:nvSpPr>
        <p:spPr>
          <a:xfrm>
            <a:off x="2329070" y="1364146"/>
            <a:ext cx="6586330" cy="84565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latin typeface="Times New Roman" pitchFamily="18" charset="0"/>
                <a:cs typeface="Times New Roman" pitchFamily="18" charset="0"/>
              </a:rPr>
              <a:t>Viêm hoặc nhiễm khuẩn mãn tính, ung thư, bệnh gan….làm giảm đời sống hồng cầu, trong khi tủy xương không sinh đủ hồng cầu để bù</a:t>
            </a:r>
            <a:endParaRPr lang="en-US" dirty="0">
              <a:solidFill>
                <a:schemeClr val="tx1"/>
              </a:solidFill>
              <a:latin typeface="Times New Roman" pitchFamily="18" charset="0"/>
              <a:cs typeface="Times New Roman" pitchFamily="18" charset="0"/>
            </a:endParaRPr>
          </a:p>
        </p:txBody>
      </p:sp>
      <p:sp>
        <p:nvSpPr>
          <p:cNvPr id="9" name="Rounded Rectangle 8"/>
          <p:cNvSpPr/>
          <p:nvPr/>
        </p:nvSpPr>
        <p:spPr>
          <a:xfrm>
            <a:off x="2329070" y="2743200"/>
            <a:ext cx="6586330" cy="85228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latin typeface="Times New Roman" pitchFamily="18" charset="0"/>
                <a:cs typeface="Times New Roman" pitchFamily="18" charset="0"/>
              </a:rPr>
              <a:t>Bệnh thận mãn tính: thiếu máu do giảm erythropoietin giảm sinh hồng cầu và ứ đọng các chất độc trong máu làm giảm đời sống hồng cầu </a:t>
            </a:r>
            <a:endParaRPr lang="en-US" dirty="0">
              <a:solidFill>
                <a:schemeClr val="tx1"/>
              </a:solidFill>
              <a:latin typeface="Times New Roman" pitchFamily="18" charset="0"/>
              <a:cs typeface="Times New Roman" pitchFamily="18" charset="0"/>
            </a:endParaRPr>
          </a:p>
        </p:txBody>
      </p:sp>
      <p:cxnSp>
        <p:nvCxnSpPr>
          <p:cNvPr id="11" name="Straight Arrow Connector 10"/>
          <p:cNvCxnSpPr>
            <a:stCxn id="6" idx="6"/>
            <a:endCxn id="8" idx="1"/>
          </p:cNvCxnSpPr>
          <p:nvPr/>
        </p:nvCxnSpPr>
        <p:spPr>
          <a:xfrm flipV="1">
            <a:off x="2055983" y="1786973"/>
            <a:ext cx="273087" cy="6439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6"/>
            <a:endCxn id="9" idx="1"/>
          </p:cNvCxnSpPr>
          <p:nvPr/>
        </p:nvCxnSpPr>
        <p:spPr>
          <a:xfrm>
            <a:off x="2055983" y="2430947"/>
            <a:ext cx="273087" cy="7383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29817" y="5045839"/>
            <a:ext cx="2055984"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
        <p:nvSpPr>
          <p:cNvPr id="19" name="Rectangle 18"/>
          <p:cNvSpPr/>
          <p:nvPr/>
        </p:nvSpPr>
        <p:spPr>
          <a:xfrm>
            <a:off x="2259496" y="4826674"/>
            <a:ext cx="6629400" cy="1200329"/>
          </a:xfrm>
          <a:prstGeom prst="rect">
            <a:avLst/>
          </a:prstGeom>
          <a:solidFill>
            <a:schemeClr val="bg2">
              <a:lumMod val="50000"/>
            </a:schemeClr>
          </a:solidFill>
        </p:spPr>
        <p:txBody>
          <a:bodyPr wrap="square">
            <a:spAutoFit/>
          </a:bodyPr>
          <a:lstStyle/>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Định </a:t>
            </a:r>
            <a:r>
              <a:rPr lang="vi-VN" dirty="0">
                <a:latin typeface="Times New Roman" pitchFamily="18" charset="0"/>
                <a:cs typeface="Times New Roman" pitchFamily="18" charset="0"/>
              </a:rPr>
              <a:t>lượng sắt huyết thanh thấp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Khả năng gắn sắt toàn phần của huyết thanh thấp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Ferritin huyết thanh bình thường hoặc </a:t>
            </a:r>
            <a:r>
              <a:rPr lang="vi-VN" dirty="0" smtClean="0">
                <a:latin typeface="Times New Roman" pitchFamily="18" charset="0"/>
                <a:cs typeface="Times New Roman" pitchFamily="18" charset="0"/>
              </a:rPr>
              <a:t>tăng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Hematocrit giảm (rõ nhất trong suy thận). MCV bình thường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96009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0"/>
            <a:ext cx="7772400"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3207167" y="-7441"/>
            <a:ext cx="2729658"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smtClean="0">
                <a:solidFill>
                  <a:srgbClr val="00B0F0"/>
                </a:solidFill>
                <a:latin typeface="Times New Roman" pitchFamily="18" charset="0"/>
                <a:cs typeface="Times New Roman" pitchFamily="18" charset="0"/>
              </a:rPr>
              <a:t>ĐIỀU TRỊ</a:t>
            </a:r>
            <a:endParaRPr lang="en-US" sz="44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6" name="Rectangle 5"/>
          <p:cNvSpPr/>
          <p:nvPr/>
        </p:nvSpPr>
        <p:spPr>
          <a:xfrm>
            <a:off x="1" y="990600"/>
            <a:ext cx="9144000" cy="2831544"/>
          </a:xfrm>
          <a:prstGeom prst="rect">
            <a:avLst/>
          </a:prstGeom>
        </p:spPr>
        <p:txBody>
          <a:bodyPr wrap="square">
            <a:spAutoFit/>
          </a:bodyPr>
          <a:lstStyle/>
          <a:p>
            <a:pPr marL="342900" indent="-342900">
              <a:buFont typeface="Wingdings" pitchFamily="2" charset="2"/>
              <a:buChar char="Ø"/>
            </a:pPr>
            <a:r>
              <a:rPr lang="vi-VN" sz="2000" dirty="0">
                <a:latin typeface="Times New Roman" pitchFamily="18" charset="0"/>
                <a:cs typeface="Times New Roman" pitchFamily="18" charset="0"/>
              </a:rPr>
              <a:t>Phương pháp điều trị tốt nhất là chữa lành bệnh căn nguyên. Khi bệnh căn nguyên giảm, tình trạng thiếu máu cũng sẽ giảm theo. Các bác sĩ có thể cố gắng kích thích sản xuất hồng cầu thông qua việc sử dụng:</a:t>
            </a:r>
          </a:p>
          <a:p>
            <a:pPr marL="2114550" lvl="4" indent="-285750">
              <a:buFont typeface="Wingdings" pitchFamily="2" charset="2"/>
              <a:buChar char="§"/>
            </a:pPr>
            <a:r>
              <a:rPr lang="vi-VN" sz="2000" dirty="0">
                <a:latin typeface="Times New Roman" pitchFamily="18" charset="0"/>
                <a:cs typeface="Times New Roman" pitchFamily="18" charset="0"/>
              </a:rPr>
              <a:t>Các loại thuốc kích thích sản xuất erythropoietin;</a:t>
            </a:r>
          </a:p>
          <a:p>
            <a:pPr marL="2114550" lvl="4" indent="-285750">
              <a:buFont typeface="Wingdings" pitchFamily="2" charset="2"/>
              <a:buChar char="§"/>
            </a:pPr>
            <a:r>
              <a:rPr lang="vi-VN" sz="2000" dirty="0" smtClean="0">
                <a:latin typeface="Times New Roman" pitchFamily="18" charset="0"/>
                <a:cs typeface="Times New Roman" pitchFamily="18" charset="0"/>
              </a:rPr>
              <a:t>Sử </a:t>
            </a:r>
            <a:r>
              <a:rPr lang="vi-VN" sz="2000" dirty="0">
                <a:latin typeface="Times New Roman" pitchFamily="18" charset="0"/>
                <a:cs typeface="Times New Roman" pitchFamily="18" charset="0"/>
              </a:rPr>
              <a:t>dụng erythropoietin nhân tạo;</a:t>
            </a:r>
          </a:p>
          <a:p>
            <a:pPr marL="2114550" lvl="4" indent="-285750">
              <a:buFont typeface="Wingdings" pitchFamily="2" charset="2"/>
              <a:buChar char="§"/>
            </a:pPr>
            <a:r>
              <a:rPr lang="vi-VN" sz="2000" dirty="0" smtClean="0">
                <a:latin typeface="Times New Roman" pitchFamily="18" charset="0"/>
                <a:cs typeface="Times New Roman" pitchFamily="18" charset="0"/>
              </a:rPr>
              <a:t>Tiêm </a:t>
            </a:r>
            <a:r>
              <a:rPr lang="vi-VN" sz="2000" dirty="0">
                <a:latin typeface="Times New Roman" pitchFamily="18" charset="0"/>
                <a:cs typeface="Times New Roman" pitchFamily="18" charset="0"/>
              </a:rPr>
              <a:t>sắt, vitamin B12, hoặc bổ sung axit folic.</a:t>
            </a:r>
          </a:p>
          <a:p>
            <a:r>
              <a:rPr lang="vi-VN" sz="2000" dirty="0">
                <a:latin typeface="Times New Roman" pitchFamily="18" charset="0"/>
                <a:cs typeface="Times New Roman" pitchFamily="18" charset="0"/>
              </a:rPr>
              <a:t>Trong trường hợp nghiêm trọng, bác sĩ có thể truyền máu để bổ sung số lượng hồng cầu.</a:t>
            </a:r>
          </a:p>
          <a:p>
            <a:endParaRPr lang="en-US" dirty="0">
              <a:latin typeface="Times New Roman" pitchFamily="18" charset="0"/>
              <a:cs typeface="Times New Roman" pitchFamily="18"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3352800"/>
            <a:ext cx="7696200" cy="2883456"/>
          </a:xfrm>
          <a:prstGeom prst="rect">
            <a:avLst/>
          </a:prstGeom>
        </p:spPr>
      </p:pic>
      <p:sp>
        <p:nvSpPr>
          <p:cNvPr id="8" name="Rectangle 7"/>
          <p:cNvSpPr/>
          <p:nvPr/>
        </p:nvSpPr>
        <p:spPr>
          <a:xfrm>
            <a:off x="2514600" y="6400800"/>
            <a:ext cx="2548432"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95,000 </a:t>
            </a:r>
            <a:r>
              <a:rPr lang="en-US" dirty="0" err="1" smtClean="0">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bơm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tiêm</a:t>
            </a:r>
            <a:endParaRPr lang="en-US" dirty="0">
              <a:solidFill>
                <a:schemeClr val="tx1"/>
              </a:solidFill>
              <a:latin typeface="Times New Roman" pitchFamily="18" charset="0"/>
              <a:cs typeface="Times New Roman" pitchFamily="18" charset="0"/>
            </a:endParaRPr>
          </a:p>
        </p:txBody>
      </p:sp>
      <p:sp>
        <p:nvSpPr>
          <p:cNvPr id="2" name="TextBox 1"/>
          <p:cNvSpPr txBox="1"/>
          <p:nvPr/>
        </p:nvSpPr>
        <p:spPr>
          <a:xfrm>
            <a:off x="6172200" y="6400800"/>
            <a:ext cx="3054767" cy="381000"/>
          </a:xfrm>
          <a:prstGeom prst="rect">
            <a:avLst/>
          </a:prstGeom>
          <a:noFill/>
        </p:spPr>
        <p:txBody>
          <a:bodyPr wrap="square" rtlCol="0">
            <a:spAutoFit/>
          </a:bodyPr>
          <a:lstStyle/>
          <a:p>
            <a:r>
              <a:rPr lang="en-US" dirty="0" err="1" smtClean="0">
                <a:solidFill>
                  <a:srgbClr val="FF0000"/>
                </a:solidFill>
                <a:latin typeface="Times New Roman" pitchFamily="18" charset="0"/>
                <a:ea typeface="Times" pitchFamily="34" charset="0"/>
                <a:cs typeface="Times New Roman" pitchFamily="18" charset="0"/>
              </a:rPr>
              <a:t>Nguồn</a:t>
            </a:r>
            <a:r>
              <a:rPr lang="en-US" dirty="0">
                <a:solidFill>
                  <a:srgbClr val="FF0000"/>
                </a:solidFill>
                <a:latin typeface="Times New Roman" pitchFamily="18" charset="0"/>
                <a:ea typeface="Times" pitchFamily="34" charset="0"/>
                <a:cs typeface="Times New Roman" pitchFamily="18" charset="0"/>
              </a:rPr>
              <a:t>: http://vietmedix.com/</a:t>
            </a:r>
          </a:p>
        </p:txBody>
      </p:sp>
    </p:spTree>
    <p:extLst>
      <p:ext uri="{BB962C8B-B14F-4D97-AF65-F5344CB8AC3E}">
        <p14:creationId xmlns:p14="http://schemas.microsoft.com/office/powerpoint/2010/main" val="1811578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9178636" cy="6858000"/>
          </a:xfrm>
          <a:prstGeom prst="rect">
            <a:avLst/>
          </a:prstGeom>
        </p:spPr>
      </p:pic>
    </p:spTree>
    <p:extLst>
      <p:ext uri="{BB962C8B-B14F-4D97-AF65-F5344CB8AC3E}">
        <p14:creationId xmlns:p14="http://schemas.microsoft.com/office/powerpoint/2010/main" val="3530444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128" y="87923"/>
            <a:ext cx="8527471" cy="75027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574963" y="109118"/>
            <a:ext cx="8305799"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dirty="0" smtClean="0">
                <a:solidFill>
                  <a:srgbClr val="00B0F0"/>
                </a:solidFill>
                <a:latin typeface="Times New Roman" pitchFamily="18" charset="0"/>
                <a:cs typeface="Times New Roman" pitchFamily="18" charset="0"/>
              </a:rPr>
              <a:t>ĐẠI CƯƠNG VỀ THIẾU MÁU</a:t>
            </a:r>
            <a:endParaRPr lang="en-US" sz="4000" b="1" cap="none" spc="50" dirty="0">
              <a:ln w="11430"/>
              <a:solidFill>
                <a:srgbClr val="00B0F0"/>
              </a:solidFill>
              <a:latin typeface="Times New Roman" pitchFamily="18" charset="0"/>
              <a:cs typeface="Times New Roman"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587839"/>
            <a:ext cx="9144000" cy="5270162"/>
          </a:xfrm>
          <a:prstGeom prst="rect">
            <a:avLst/>
          </a:prstGeom>
        </p:spPr>
      </p:pic>
      <p:sp>
        <p:nvSpPr>
          <p:cNvPr id="7" name="TextBox 6"/>
          <p:cNvSpPr txBox="1"/>
          <p:nvPr/>
        </p:nvSpPr>
        <p:spPr>
          <a:xfrm>
            <a:off x="2" y="879952"/>
            <a:ext cx="9143999" cy="707886"/>
          </a:xfrm>
          <a:prstGeom prst="rect">
            <a:avLst/>
          </a:prstGeom>
          <a:noFill/>
        </p:spPr>
        <p:txBody>
          <a:bodyPr wrap="square" rtlCol="0">
            <a:spAutoFit/>
          </a:bodyPr>
          <a:lstStyle/>
          <a:p>
            <a:r>
              <a:rPr lang="en-US" sz="2000" b="1" u="sng" dirty="0" err="1" smtClean="0">
                <a:solidFill>
                  <a:srgbClr val="FF0000"/>
                </a:solidFill>
                <a:latin typeface="Times New Roman" pitchFamily="18" charset="0"/>
                <a:cs typeface="Times New Roman" pitchFamily="18" charset="0"/>
              </a:rPr>
              <a:t>Định</a:t>
            </a:r>
            <a:r>
              <a:rPr lang="en-US" sz="2000" b="1" u="sng" dirty="0" smtClean="0">
                <a:solidFill>
                  <a:srgbClr val="FF0000"/>
                </a:solidFill>
                <a:latin typeface="Times New Roman" pitchFamily="18" charset="0"/>
                <a:cs typeface="Times New Roman" pitchFamily="18" charset="0"/>
              </a:rPr>
              <a:t> </a:t>
            </a:r>
            <a:r>
              <a:rPr lang="en-US" sz="2000" b="1" u="sng" dirty="0" err="1" smtClean="0">
                <a:solidFill>
                  <a:srgbClr val="FF0000"/>
                </a:solidFill>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máu</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3489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722" y="0"/>
            <a:ext cx="8754878" cy="87088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550381" y="81498"/>
            <a:ext cx="8305799"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dirty="0" smtClean="0">
                <a:solidFill>
                  <a:srgbClr val="00B0F0"/>
                </a:solidFill>
                <a:latin typeface="Times New Roman" pitchFamily="18" charset="0"/>
                <a:cs typeface="Times New Roman" pitchFamily="18" charset="0"/>
              </a:rPr>
              <a:t>PHÂN LOẠI THIẾU MÁU</a:t>
            </a:r>
            <a:endParaRPr lang="en-US" sz="4000" b="1" cap="none" spc="50" dirty="0">
              <a:ln w="11430"/>
              <a:solidFill>
                <a:srgbClr val="00B0F0"/>
              </a:solidFill>
              <a:latin typeface="Times New Roman" pitchFamily="18" charset="0"/>
              <a:cs typeface="Times New Roman" pitchFamily="18" charset="0"/>
            </a:endParaRPr>
          </a:p>
        </p:txBody>
      </p:sp>
      <p:sp>
        <p:nvSpPr>
          <p:cNvPr id="6" name="Rectangle 5"/>
          <p:cNvSpPr/>
          <p:nvPr/>
        </p:nvSpPr>
        <p:spPr>
          <a:xfrm>
            <a:off x="0" y="925673"/>
            <a:ext cx="7848600" cy="430887"/>
          </a:xfrm>
          <a:prstGeom prst="rect">
            <a:avLst/>
          </a:prstGeom>
        </p:spPr>
        <p:txBody>
          <a:bodyPr wrap="square">
            <a:spAutoFit/>
          </a:bodyPr>
          <a:lstStyle/>
          <a:p>
            <a:pPr marL="342900" indent="-342900">
              <a:buFont typeface="Wingdings" pitchFamily="2" charset="2"/>
              <a:buChar char="v"/>
            </a:pP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loại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máu</a:t>
            </a:r>
            <a:endParaRPr lang="en-US" sz="2200" dirty="0">
              <a:latin typeface="Times New Roman" pitchFamily="18" charset="0"/>
              <a:cs typeface="Times New Roman" pitchFamily="18" charset="0"/>
            </a:endParaRPr>
          </a:p>
        </p:txBody>
      </p:sp>
      <p:sp>
        <p:nvSpPr>
          <p:cNvPr id="12" name="Rounded Rectangle 11"/>
          <p:cNvSpPr/>
          <p:nvPr/>
        </p:nvSpPr>
        <p:spPr>
          <a:xfrm>
            <a:off x="0" y="1447800"/>
            <a:ext cx="2049278" cy="914400"/>
          </a:xfrm>
          <a:prstGeom prst="round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latin typeface="Times New Roman" pitchFamily="18" charset="0"/>
                <a:cs typeface="Times New Roman" pitchFamily="18" charset="0"/>
              </a:rPr>
              <a:t>Phân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loại</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theo</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tính</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chất</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tiến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triển</a:t>
            </a:r>
            <a:endParaRPr lang="en-US" dirty="0">
              <a:solidFill>
                <a:srgbClr val="FFFF00"/>
              </a:solidFill>
              <a:latin typeface="Times New Roman" pitchFamily="18" charset="0"/>
              <a:cs typeface="Times New Roman" pitchFamily="18" charset="0"/>
            </a:endParaRPr>
          </a:p>
        </p:txBody>
      </p:sp>
      <p:sp>
        <p:nvSpPr>
          <p:cNvPr id="13" name="Rounded Rectangle 12"/>
          <p:cNvSpPr/>
          <p:nvPr/>
        </p:nvSpPr>
        <p:spPr>
          <a:xfrm>
            <a:off x="0" y="2667000"/>
            <a:ext cx="2049278" cy="914400"/>
          </a:xfrm>
          <a:prstGeom prst="round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latin typeface="Times New Roman" pitchFamily="18" charset="0"/>
                <a:cs typeface="Times New Roman" pitchFamily="18" charset="0"/>
              </a:rPr>
              <a:t>Phân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loại</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theo</a:t>
            </a:r>
            <a:r>
              <a:rPr lang="en-US" dirty="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kích</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thước</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hồng</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cầu</a:t>
            </a:r>
            <a:endParaRPr lang="en-US" dirty="0">
              <a:solidFill>
                <a:srgbClr val="FFFF00"/>
              </a:solidFill>
              <a:latin typeface="Times New Roman" pitchFamily="18" charset="0"/>
              <a:cs typeface="Times New Roman" pitchFamily="18" charset="0"/>
            </a:endParaRPr>
          </a:p>
        </p:txBody>
      </p:sp>
      <p:sp>
        <p:nvSpPr>
          <p:cNvPr id="14" name="Rounded Rectangle 13"/>
          <p:cNvSpPr/>
          <p:nvPr/>
        </p:nvSpPr>
        <p:spPr>
          <a:xfrm>
            <a:off x="-10848" y="3955774"/>
            <a:ext cx="2049278" cy="914400"/>
          </a:xfrm>
          <a:prstGeom prst="round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latin typeface="Times New Roman" pitchFamily="18" charset="0"/>
                <a:cs typeface="Times New Roman" pitchFamily="18" charset="0"/>
              </a:rPr>
              <a:t>Phân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loại</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theo</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tính</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chất</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thiếu</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máu</a:t>
            </a:r>
            <a:endParaRPr lang="en-US" dirty="0">
              <a:solidFill>
                <a:srgbClr val="FFFF00"/>
              </a:solidFill>
              <a:latin typeface="Times New Roman" pitchFamily="18" charset="0"/>
              <a:cs typeface="Times New Roman" pitchFamily="18" charset="0"/>
            </a:endParaRPr>
          </a:p>
        </p:txBody>
      </p:sp>
      <p:sp>
        <p:nvSpPr>
          <p:cNvPr id="15" name="Rounded Rectangle 14"/>
          <p:cNvSpPr/>
          <p:nvPr/>
        </p:nvSpPr>
        <p:spPr>
          <a:xfrm>
            <a:off x="0" y="5486400"/>
            <a:ext cx="2049278" cy="914400"/>
          </a:xfrm>
          <a:prstGeom prst="round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latin typeface="Times New Roman" pitchFamily="18" charset="0"/>
                <a:cs typeface="Times New Roman" pitchFamily="18" charset="0"/>
              </a:rPr>
              <a:t>Phân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loại</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theo</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nguyên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nhân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và</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cơ</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chế</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bệnh</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sinh</a:t>
            </a:r>
            <a:endParaRPr lang="en-US" dirty="0">
              <a:solidFill>
                <a:srgbClr val="FFFF00"/>
              </a:solidFill>
              <a:latin typeface="Times New Roman" pitchFamily="18" charset="0"/>
              <a:cs typeface="Times New Roman" pitchFamily="18" charset="0"/>
            </a:endParaRPr>
          </a:p>
        </p:txBody>
      </p:sp>
      <p:sp>
        <p:nvSpPr>
          <p:cNvPr id="16" name="TextBox 15"/>
          <p:cNvSpPr txBox="1"/>
          <p:nvPr/>
        </p:nvSpPr>
        <p:spPr>
          <a:xfrm>
            <a:off x="2895600" y="1356560"/>
            <a:ext cx="2438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endParaRPr lang="en-US" dirty="0">
              <a:latin typeface="Times New Roman" pitchFamily="18" charset="0"/>
              <a:cs typeface="Times New Roman" pitchFamily="18" charset="0"/>
            </a:endParaRPr>
          </a:p>
        </p:txBody>
      </p:sp>
      <p:sp>
        <p:nvSpPr>
          <p:cNvPr id="17" name="TextBox 16"/>
          <p:cNvSpPr txBox="1"/>
          <p:nvPr/>
        </p:nvSpPr>
        <p:spPr>
          <a:xfrm>
            <a:off x="2895600" y="1992868"/>
            <a:ext cx="2438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endParaRPr lang="en-US" dirty="0">
              <a:latin typeface="Times New Roman" pitchFamily="18" charset="0"/>
              <a:cs typeface="Times New Roman" pitchFamily="18" charset="0"/>
            </a:endParaRPr>
          </a:p>
        </p:txBody>
      </p:sp>
      <p:sp>
        <p:nvSpPr>
          <p:cNvPr id="18" name="TextBox 17"/>
          <p:cNvSpPr txBox="1"/>
          <p:nvPr/>
        </p:nvSpPr>
        <p:spPr>
          <a:xfrm>
            <a:off x="2895600" y="2482334"/>
            <a:ext cx="2438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to</a:t>
            </a:r>
            <a:endParaRPr lang="en-US" dirty="0">
              <a:latin typeface="Times New Roman" pitchFamily="18" charset="0"/>
              <a:cs typeface="Times New Roman" pitchFamily="18" charset="0"/>
            </a:endParaRPr>
          </a:p>
        </p:txBody>
      </p:sp>
      <p:sp>
        <p:nvSpPr>
          <p:cNvPr id="19" name="TextBox 18"/>
          <p:cNvSpPr txBox="1"/>
          <p:nvPr/>
        </p:nvSpPr>
        <p:spPr>
          <a:xfrm>
            <a:off x="2895600" y="2939534"/>
            <a:ext cx="3733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endParaRPr lang="en-US" dirty="0">
              <a:latin typeface="Times New Roman" pitchFamily="18" charset="0"/>
              <a:cs typeface="Times New Roman" pitchFamily="18" charset="0"/>
            </a:endParaRPr>
          </a:p>
        </p:txBody>
      </p:sp>
      <p:sp>
        <p:nvSpPr>
          <p:cNvPr id="20" name="TextBox 19"/>
          <p:cNvSpPr txBox="1"/>
          <p:nvPr/>
        </p:nvSpPr>
        <p:spPr>
          <a:xfrm>
            <a:off x="2895600" y="3344445"/>
            <a:ext cx="29718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nhỏ</a:t>
            </a:r>
            <a:endParaRPr lang="en-US" dirty="0">
              <a:latin typeface="Times New Roman" pitchFamily="18" charset="0"/>
              <a:cs typeface="Times New Roman" pitchFamily="18" charset="0"/>
            </a:endParaRPr>
          </a:p>
        </p:txBody>
      </p:sp>
      <p:sp>
        <p:nvSpPr>
          <p:cNvPr id="21" name="TextBox 20"/>
          <p:cNvSpPr txBox="1"/>
          <p:nvPr/>
        </p:nvSpPr>
        <p:spPr>
          <a:xfrm>
            <a:off x="2902226" y="3771108"/>
            <a:ext cx="2438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nhược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sắc</a:t>
            </a:r>
            <a:endParaRPr lang="en-US" dirty="0">
              <a:latin typeface="Times New Roman" pitchFamily="18" charset="0"/>
              <a:cs typeface="Times New Roman" pitchFamily="18" charset="0"/>
            </a:endParaRPr>
          </a:p>
        </p:txBody>
      </p:sp>
      <p:sp>
        <p:nvSpPr>
          <p:cNvPr id="22" name="TextBox 21"/>
          <p:cNvSpPr txBox="1"/>
          <p:nvPr/>
        </p:nvSpPr>
        <p:spPr>
          <a:xfrm>
            <a:off x="2902226" y="4685508"/>
            <a:ext cx="2438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sắc</a:t>
            </a:r>
            <a:endParaRPr lang="en-US" dirty="0">
              <a:latin typeface="Times New Roman" pitchFamily="18" charset="0"/>
              <a:cs typeface="Times New Roman" pitchFamily="18" charset="0"/>
            </a:endParaRPr>
          </a:p>
        </p:txBody>
      </p:sp>
      <p:sp>
        <p:nvSpPr>
          <p:cNvPr id="23" name="TextBox 22"/>
          <p:cNvSpPr txBox="1"/>
          <p:nvPr/>
        </p:nvSpPr>
        <p:spPr>
          <a:xfrm>
            <a:off x="2902226" y="4228308"/>
            <a:ext cx="2438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đẳng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sắc</a:t>
            </a:r>
            <a:endParaRPr lang="en-US" dirty="0">
              <a:latin typeface="Times New Roman" pitchFamily="18" charset="0"/>
              <a:cs typeface="Times New Roman" pitchFamily="18" charset="0"/>
            </a:endParaRPr>
          </a:p>
        </p:txBody>
      </p:sp>
      <p:cxnSp>
        <p:nvCxnSpPr>
          <p:cNvPr id="25" name="Straight Arrow Connector 24"/>
          <p:cNvCxnSpPr>
            <a:stCxn id="12" idx="3"/>
            <a:endCxn id="16" idx="1"/>
          </p:cNvCxnSpPr>
          <p:nvPr/>
        </p:nvCxnSpPr>
        <p:spPr>
          <a:xfrm flipV="1">
            <a:off x="2049278" y="1541226"/>
            <a:ext cx="846322" cy="363774"/>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26" name="Straight Arrow Connector 25"/>
          <p:cNvCxnSpPr>
            <a:stCxn id="12" idx="3"/>
            <a:endCxn id="17" idx="1"/>
          </p:cNvCxnSpPr>
          <p:nvPr/>
        </p:nvCxnSpPr>
        <p:spPr>
          <a:xfrm>
            <a:off x="2049278" y="1905000"/>
            <a:ext cx="846322" cy="272534"/>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29" name="Straight Arrow Connector 28"/>
          <p:cNvCxnSpPr>
            <a:endCxn id="18" idx="1"/>
          </p:cNvCxnSpPr>
          <p:nvPr/>
        </p:nvCxnSpPr>
        <p:spPr>
          <a:xfrm flipV="1">
            <a:off x="2038430" y="2667000"/>
            <a:ext cx="857170" cy="457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0" name="Straight Arrow Connector 29"/>
          <p:cNvCxnSpPr>
            <a:endCxn id="20" idx="1"/>
          </p:cNvCxnSpPr>
          <p:nvPr/>
        </p:nvCxnSpPr>
        <p:spPr>
          <a:xfrm>
            <a:off x="2038430" y="3124200"/>
            <a:ext cx="857170" cy="404911"/>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1" name="Straight Arrow Connector 30"/>
          <p:cNvCxnSpPr/>
          <p:nvPr/>
        </p:nvCxnSpPr>
        <p:spPr>
          <a:xfrm flipV="1">
            <a:off x="2038430" y="4049200"/>
            <a:ext cx="846322" cy="363774"/>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2" name="Straight Arrow Connector 31"/>
          <p:cNvCxnSpPr>
            <a:endCxn id="22" idx="1"/>
          </p:cNvCxnSpPr>
          <p:nvPr/>
        </p:nvCxnSpPr>
        <p:spPr>
          <a:xfrm>
            <a:off x="2038430" y="4412974"/>
            <a:ext cx="863796" cy="457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7" name="Straight Arrow Connector 36"/>
          <p:cNvCxnSpPr/>
          <p:nvPr/>
        </p:nvCxnSpPr>
        <p:spPr>
          <a:xfrm>
            <a:off x="2062530" y="3128088"/>
            <a:ext cx="839696" cy="3860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9" name="Straight Arrow Connector 38"/>
          <p:cNvCxnSpPr>
            <a:stCxn id="14" idx="3"/>
            <a:endCxn id="23" idx="1"/>
          </p:cNvCxnSpPr>
          <p:nvPr/>
        </p:nvCxnSpPr>
        <p:spPr>
          <a:xfrm>
            <a:off x="2038430" y="4412974"/>
            <a:ext cx="863796" cy="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42" name="TextBox 41"/>
          <p:cNvSpPr txBox="1"/>
          <p:nvPr/>
        </p:nvSpPr>
        <p:spPr>
          <a:xfrm>
            <a:off x="2902226" y="5117068"/>
            <a:ext cx="6241774"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chảy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3" name="TextBox 42"/>
          <p:cNvSpPr txBox="1"/>
          <p:nvPr/>
        </p:nvSpPr>
        <p:spPr>
          <a:xfrm>
            <a:off x="2902226" y="5486400"/>
            <a:ext cx="6241774"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Sắt</a:t>
            </a:r>
            <a:r>
              <a:rPr lang="en-US" dirty="0" smtClean="0">
                <a:latin typeface="Times New Roman" pitchFamily="18" charset="0"/>
                <a:cs typeface="Times New Roman" pitchFamily="18" charset="0"/>
              </a:rPr>
              <a:t>, Vitamin B12, protein, …. </a:t>
            </a:r>
            <a:endParaRPr lang="en-US" dirty="0">
              <a:latin typeface="Times New Roman" pitchFamily="18" charset="0"/>
              <a:cs typeface="Times New Roman" pitchFamily="18" charset="0"/>
            </a:endParaRPr>
          </a:p>
        </p:txBody>
      </p:sp>
      <p:sp>
        <p:nvSpPr>
          <p:cNvPr id="44" name="TextBox 43"/>
          <p:cNvSpPr txBox="1"/>
          <p:nvPr/>
        </p:nvSpPr>
        <p:spPr>
          <a:xfrm>
            <a:off x="2849216" y="5915367"/>
            <a:ext cx="6294783"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rối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endParaRPr lang="en-US" dirty="0">
              <a:latin typeface="Times New Roman" pitchFamily="18" charset="0"/>
              <a:cs typeface="Times New Roman" pitchFamily="18" charset="0"/>
            </a:endParaRPr>
          </a:p>
        </p:txBody>
      </p:sp>
      <p:sp>
        <p:nvSpPr>
          <p:cNvPr id="45" name="TextBox 44"/>
          <p:cNvSpPr txBox="1"/>
          <p:nvPr/>
        </p:nvSpPr>
        <p:spPr>
          <a:xfrm>
            <a:off x="2849217" y="6400800"/>
            <a:ext cx="6294782"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hụt</a:t>
            </a:r>
            <a:r>
              <a:rPr lang="en-US" dirty="0" smtClean="0">
                <a:latin typeface="Times New Roman" pitchFamily="18" charset="0"/>
                <a:cs typeface="Times New Roman" pitchFamily="18" charset="0"/>
              </a:rPr>
              <a:t> men, </a:t>
            </a:r>
            <a:r>
              <a:rPr lang="en-US" dirty="0" err="1" smtClean="0">
                <a:latin typeface="Times New Roman" pitchFamily="18" charset="0"/>
                <a:cs typeface="Times New Roman" pitchFamily="18" charset="0"/>
              </a:rPr>
              <a:t>rối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47" name="Straight Arrow Connector 46"/>
          <p:cNvCxnSpPr>
            <a:endCxn id="42" idx="1"/>
          </p:cNvCxnSpPr>
          <p:nvPr/>
        </p:nvCxnSpPr>
        <p:spPr>
          <a:xfrm flipV="1">
            <a:off x="2085721" y="5301734"/>
            <a:ext cx="816505" cy="613634"/>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48" name="Straight Arrow Connector 47"/>
          <p:cNvCxnSpPr>
            <a:stCxn id="15" idx="3"/>
            <a:endCxn id="44" idx="1"/>
          </p:cNvCxnSpPr>
          <p:nvPr/>
        </p:nvCxnSpPr>
        <p:spPr>
          <a:xfrm>
            <a:off x="2049278" y="5943600"/>
            <a:ext cx="799938" cy="156433"/>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49" name="Straight Arrow Connector 48"/>
          <p:cNvCxnSpPr>
            <a:endCxn id="43" idx="1"/>
          </p:cNvCxnSpPr>
          <p:nvPr/>
        </p:nvCxnSpPr>
        <p:spPr>
          <a:xfrm flipV="1">
            <a:off x="2085721" y="5671066"/>
            <a:ext cx="816505" cy="244302"/>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53" name="Straight Arrow Connector 52"/>
          <p:cNvCxnSpPr>
            <a:endCxn id="45" idx="1"/>
          </p:cNvCxnSpPr>
          <p:nvPr/>
        </p:nvCxnSpPr>
        <p:spPr>
          <a:xfrm>
            <a:off x="2085721" y="5961894"/>
            <a:ext cx="763496" cy="623572"/>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pic>
        <p:nvPicPr>
          <p:cNvPr id="62" name="Picture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925673"/>
            <a:ext cx="3238500" cy="4191395"/>
          </a:xfrm>
          <a:prstGeom prst="rect">
            <a:avLst/>
          </a:prstGeom>
        </p:spPr>
      </p:pic>
    </p:spTree>
    <p:extLst>
      <p:ext uri="{BB962C8B-B14F-4D97-AF65-F5344CB8AC3E}">
        <p14:creationId xmlns:p14="http://schemas.microsoft.com/office/powerpoint/2010/main" val="2200346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722" y="0"/>
            <a:ext cx="8754878" cy="87088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550381" y="81498"/>
            <a:ext cx="8305799"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dirty="0" smtClean="0">
                <a:solidFill>
                  <a:srgbClr val="00B0F0"/>
                </a:solidFill>
                <a:latin typeface="Times New Roman" pitchFamily="18" charset="0"/>
                <a:cs typeface="Times New Roman" pitchFamily="18" charset="0"/>
              </a:rPr>
              <a:t>TRIỆU CHỨNG CỦA THIẾU MÁU</a:t>
            </a:r>
            <a:endParaRPr lang="en-US" sz="4000" b="1" cap="none" spc="50" dirty="0">
              <a:ln w="11430"/>
              <a:solidFill>
                <a:srgbClr val="00B0F0"/>
              </a:solidFill>
              <a:latin typeface="Times New Roman" pitchFamily="18" charset="0"/>
              <a:cs typeface="Times New Roman" pitchFamily="18" charset="0"/>
            </a:endParaRPr>
          </a:p>
        </p:txBody>
      </p:sp>
      <p:sp>
        <p:nvSpPr>
          <p:cNvPr id="6" name="Oval 5"/>
          <p:cNvSpPr/>
          <p:nvPr/>
        </p:nvSpPr>
        <p:spPr>
          <a:xfrm>
            <a:off x="0" y="990600"/>
            <a:ext cx="2811278" cy="729317"/>
          </a:xfrm>
          <a:prstGeom prst="ellipse">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latin typeface="Times New Roman" pitchFamily="18" charset="0"/>
                <a:cs typeface="Times New Roman" pitchFamily="18" charset="0"/>
              </a:rPr>
              <a:t>Thiếu</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máu</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cấp</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tính</a:t>
            </a:r>
            <a:endParaRPr lang="en-US" dirty="0">
              <a:solidFill>
                <a:srgbClr val="FFFF00"/>
              </a:solidFill>
              <a:latin typeface="Times New Roman" pitchFamily="18" charset="0"/>
              <a:cs typeface="Times New Roman" pitchFamily="18" charset="0"/>
            </a:endParaRPr>
          </a:p>
        </p:txBody>
      </p:sp>
      <p:sp>
        <p:nvSpPr>
          <p:cNvPr id="7" name="Oval 6"/>
          <p:cNvSpPr/>
          <p:nvPr/>
        </p:nvSpPr>
        <p:spPr>
          <a:xfrm>
            <a:off x="2971800" y="1003852"/>
            <a:ext cx="2984719" cy="729317"/>
          </a:xfrm>
          <a:prstGeom prst="ellipse">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latin typeface="Times New Roman" pitchFamily="18" charset="0"/>
                <a:cs typeface="Times New Roman" pitchFamily="18" charset="0"/>
              </a:rPr>
              <a:t>Thiếu</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máu</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mãn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tính</a:t>
            </a:r>
            <a:endParaRPr lang="en-US" dirty="0">
              <a:solidFill>
                <a:srgbClr val="FFFF00"/>
              </a:solidFill>
              <a:latin typeface="Times New Roman" pitchFamily="18" charset="0"/>
              <a:cs typeface="Times New Roman" pitchFamily="18" charset="0"/>
            </a:endParaRPr>
          </a:p>
        </p:txBody>
      </p:sp>
      <p:sp>
        <p:nvSpPr>
          <p:cNvPr id="8" name="Oval 7"/>
          <p:cNvSpPr/>
          <p:nvPr/>
        </p:nvSpPr>
        <p:spPr>
          <a:xfrm>
            <a:off x="6019800" y="967408"/>
            <a:ext cx="3120887" cy="729317"/>
          </a:xfrm>
          <a:prstGeom prst="ellipse">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latin typeface="Times New Roman" pitchFamily="18" charset="0"/>
                <a:cs typeface="Times New Roman" pitchFamily="18" charset="0"/>
              </a:rPr>
              <a:t>Cơn</a:t>
            </a:r>
            <a:r>
              <a:rPr lang="en-US" dirty="0" smtClean="0">
                <a:solidFill>
                  <a:srgbClr val="FFFF00"/>
                </a:solidFill>
                <a:latin typeface="Times New Roman" pitchFamily="18" charset="0"/>
                <a:cs typeface="Times New Roman" pitchFamily="18" charset="0"/>
              </a:rPr>
              <a:t> tan </a:t>
            </a:r>
            <a:r>
              <a:rPr lang="en-US" dirty="0" err="1" smtClean="0">
                <a:solidFill>
                  <a:srgbClr val="FFFF00"/>
                </a:solidFill>
                <a:latin typeface="Times New Roman" pitchFamily="18" charset="0"/>
                <a:cs typeface="Times New Roman" pitchFamily="18" charset="0"/>
              </a:rPr>
              <a:t>máu</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cấp</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tính</a:t>
            </a:r>
            <a:endParaRPr lang="en-US" dirty="0">
              <a:solidFill>
                <a:srgbClr val="FFFF00"/>
              </a:solidFill>
              <a:latin typeface="Times New Roman" pitchFamily="18" charset="0"/>
              <a:cs typeface="Times New Roman" pitchFamily="18" charset="0"/>
            </a:endParaRPr>
          </a:p>
        </p:txBody>
      </p:sp>
      <p:sp>
        <p:nvSpPr>
          <p:cNvPr id="11" name="Rectangle 10"/>
          <p:cNvSpPr/>
          <p:nvPr/>
        </p:nvSpPr>
        <p:spPr>
          <a:xfrm>
            <a:off x="148339" y="1787554"/>
            <a:ext cx="2594861" cy="707886"/>
          </a:xfrm>
          <a:prstGeom prst="rect">
            <a:avLst/>
          </a:prstGeom>
          <a:solidFill>
            <a:schemeClr val="bg2">
              <a:lumMod val="50000"/>
            </a:schemeClr>
          </a:solidFill>
        </p:spPr>
        <p:txBody>
          <a:bodyPr wrap="square">
            <a:spAutoFit/>
          </a:bodyPr>
          <a:lstStyle/>
          <a:p>
            <a:r>
              <a:rPr lang="en-US" sz="2000" u="sng" dirty="0" err="1" smtClean="0">
                <a:solidFill>
                  <a:srgbClr val="FF0000"/>
                </a:solidFill>
                <a:latin typeface="Times New Roman" pitchFamily="18" charset="0"/>
                <a:cs typeface="Times New Roman" pitchFamily="18" charset="0"/>
              </a:rPr>
              <a:t>Nguyên</a:t>
            </a:r>
            <a:r>
              <a:rPr lang="en-US" sz="2000" u="sng"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vi-VN" sz="2000" dirty="0" smtClean="0">
                <a:latin typeface="+mj-lt"/>
              </a:rPr>
              <a:t>Chấn</a:t>
            </a:r>
            <a:r>
              <a:rPr lang="en-US" sz="2000" dirty="0" smtClean="0">
                <a:latin typeface="+mj-lt"/>
              </a:rPr>
              <a:t> t</a:t>
            </a:r>
            <a:r>
              <a:rPr lang="vi-VN" sz="2000" dirty="0" smtClean="0">
                <a:latin typeface="+mj-lt"/>
              </a:rPr>
              <a:t>hương </a:t>
            </a:r>
            <a:r>
              <a:rPr lang="vi-VN" sz="2000" dirty="0">
                <a:latin typeface="+mj-lt"/>
              </a:rPr>
              <a:t>mất máu nặng</a:t>
            </a:r>
            <a:r>
              <a:rPr lang="vi-VN" sz="2000" dirty="0"/>
              <a:t>. </a:t>
            </a:r>
            <a:endParaRPr lang="en-US" sz="2000" dirty="0">
              <a:latin typeface="Times New Roman" pitchFamily="18" charset="0"/>
              <a:cs typeface="Times New Roman" pitchFamily="18" charset="0"/>
            </a:endParaRPr>
          </a:p>
        </p:txBody>
      </p:sp>
      <p:sp>
        <p:nvSpPr>
          <p:cNvPr id="12" name="Rectangle 11"/>
          <p:cNvSpPr/>
          <p:nvPr/>
        </p:nvSpPr>
        <p:spPr>
          <a:xfrm>
            <a:off x="67543" y="2659733"/>
            <a:ext cx="2743735" cy="3477875"/>
          </a:xfrm>
          <a:prstGeom prst="rect">
            <a:avLst/>
          </a:prstGeom>
          <a:solidFill>
            <a:schemeClr val="bg2">
              <a:lumMod val="50000"/>
            </a:schemeClr>
          </a:solidFill>
        </p:spPr>
        <p:txBody>
          <a:bodyPr wrap="square">
            <a:spAutoFit/>
          </a:bodyPr>
          <a:lstStyle/>
          <a:p>
            <a:r>
              <a:rPr lang="en-US" sz="2000" u="sng" dirty="0" err="1" smtClean="0">
                <a:solidFill>
                  <a:srgbClr val="FF0000"/>
                </a:solidFill>
                <a:latin typeface="Times New Roman" pitchFamily="18" charset="0"/>
                <a:cs typeface="Times New Roman" pitchFamily="18" charset="0"/>
              </a:rPr>
              <a:t>Lâm</a:t>
            </a:r>
            <a:r>
              <a:rPr lang="en-US" sz="2000" u="sng"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sàng</a:t>
            </a:r>
            <a:r>
              <a:rPr lang="en-US" sz="2000" dirty="0" smtClean="0">
                <a:latin typeface="Times New Roman" pitchFamily="18" charset="0"/>
                <a:cs typeface="Times New Roman" pitchFamily="18" charset="0"/>
              </a:rPr>
              <a:t>: - da </a:t>
            </a:r>
            <a:r>
              <a:rPr lang="en-US" sz="2000" dirty="0" err="1">
                <a:latin typeface="Times New Roman" pitchFamily="18" charset="0"/>
                <a:cs typeface="Times New Roman" pitchFamily="18" charset="0"/>
              </a:rPr>
              <a:t>xanh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niêm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nhợt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trắng</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bệch</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Nhịp</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tim</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nhanh</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hấp</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Khó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nhịp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nhanh</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Thần </a:t>
            </a:r>
            <a:r>
              <a:rPr lang="vi-VN" sz="2000" dirty="0">
                <a:latin typeface="Times New Roman" pitchFamily="18" charset="0"/>
                <a:cs typeface="Times New Roman" pitchFamily="18" charset="0"/>
              </a:rPr>
              <a:t>kinh: Đau đầu, hoa mắt, chóng mặt. Thoáng ngất hoặc </a:t>
            </a:r>
            <a:r>
              <a:rPr lang="vi-VN" sz="2000" dirty="0" smtClean="0">
                <a:latin typeface="Times New Roman" pitchFamily="18" charset="0"/>
                <a:cs typeface="Times New Roman" pitchFamily="18" charset="0"/>
              </a:rPr>
              <a:t>ngất.</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Cơ </a:t>
            </a:r>
            <a:r>
              <a:rPr lang="vi-VN" sz="2000" dirty="0">
                <a:latin typeface="Times New Roman" pitchFamily="18" charset="0"/>
                <a:cs typeface="Times New Roman" pitchFamily="18" charset="0"/>
              </a:rPr>
              <a:t>và khớp: mỏi các cơ, đi lại khó khăn.</a:t>
            </a:r>
            <a:endParaRPr lang="en-US" sz="2000" dirty="0">
              <a:latin typeface="Times New Roman" pitchFamily="18" charset="0"/>
              <a:cs typeface="Times New Roman" pitchFamily="18" charset="0"/>
            </a:endParaRPr>
          </a:p>
        </p:txBody>
      </p:sp>
      <p:sp>
        <p:nvSpPr>
          <p:cNvPr id="13" name="Rectangle 12"/>
          <p:cNvSpPr/>
          <p:nvPr/>
        </p:nvSpPr>
        <p:spPr>
          <a:xfrm>
            <a:off x="2847721" y="1787554"/>
            <a:ext cx="3276600" cy="707886"/>
          </a:xfrm>
          <a:prstGeom prst="rect">
            <a:avLst/>
          </a:prstGeom>
          <a:solidFill>
            <a:schemeClr val="bg2">
              <a:lumMod val="50000"/>
            </a:schemeClr>
          </a:solidFill>
        </p:spPr>
        <p:txBody>
          <a:bodyPr wrap="square">
            <a:spAutoFit/>
          </a:bodyPr>
          <a:lstStyle/>
          <a:p>
            <a:r>
              <a:rPr lang="en-US" sz="2000" u="sng" dirty="0" err="1" smtClean="0">
                <a:solidFill>
                  <a:srgbClr val="FF0000"/>
                </a:solidFill>
                <a:latin typeface="Times New Roman" pitchFamily="18" charset="0"/>
                <a:cs typeface="Times New Roman" pitchFamily="18" charset="0"/>
              </a:rPr>
              <a:t>Nguyên</a:t>
            </a:r>
            <a:r>
              <a:rPr lang="en-US" sz="2000" u="sng"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kinh</a:t>
            </a:r>
            <a:r>
              <a:rPr lang="vi-VN" sz="2000" dirty="0" smtClean="0"/>
              <a:t> </a:t>
            </a:r>
            <a:endParaRPr lang="en-US" sz="2000" dirty="0">
              <a:latin typeface="Times New Roman" pitchFamily="18" charset="0"/>
              <a:cs typeface="Times New Roman" pitchFamily="18" charset="0"/>
            </a:endParaRPr>
          </a:p>
        </p:txBody>
      </p:sp>
      <p:sp>
        <p:nvSpPr>
          <p:cNvPr id="14" name="Rectangle 13"/>
          <p:cNvSpPr/>
          <p:nvPr/>
        </p:nvSpPr>
        <p:spPr>
          <a:xfrm>
            <a:off x="2930802" y="2636922"/>
            <a:ext cx="3193519" cy="4001095"/>
          </a:xfrm>
          <a:prstGeom prst="rect">
            <a:avLst/>
          </a:prstGeom>
          <a:solidFill>
            <a:schemeClr val="bg2">
              <a:lumMod val="50000"/>
            </a:schemeClr>
          </a:solidFill>
        </p:spPr>
        <p:txBody>
          <a:bodyPr wrap="square">
            <a:spAutoFit/>
          </a:bodyPr>
          <a:lstStyle/>
          <a:p>
            <a:r>
              <a:rPr lang="en-US" sz="2000" u="sng" dirty="0" err="1" smtClean="0">
                <a:solidFill>
                  <a:srgbClr val="FF0000"/>
                </a:solidFill>
                <a:latin typeface="Times New Roman" pitchFamily="18" charset="0"/>
                <a:cs typeface="Times New Roman" pitchFamily="18" charset="0"/>
              </a:rPr>
              <a:t>Lâm</a:t>
            </a:r>
            <a:r>
              <a:rPr lang="en-US" sz="2000" u="sng"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sàng</a:t>
            </a:r>
            <a:r>
              <a:rPr lang="en-US" sz="2000" dirty="0" smtClean="0">
                <a:latin typeface="Times New Roman" pitchFamily="18" charset="0"/>
                <a:cs typeface="Times New Roman" pitchFamily="18" charset="0"/>
              </a:rPr>
              <a:t>: </a:t>
            </a:r>
            <a:r>
              <a:rPr lang="en-US" dirty="0">
                <a:latin typeface="Times New Roman" pitchFamily="18" charset="0"/>
                <a:cs typeface="Times New Roman" pitchFamily="18" charset="0"/>
              </a:rPr>
              <a:t>‒ Da, </a:t>
            </a:r>
            <a:r>
              <a:rPr lang="en-US" dirty="0" err="1">
                <a:latin typeface="Times New Roman" pitchFamily="18" charset="0"/>
                <a:cs typeface="Times New Roman" pitchFamily="18" charset="0"/>
              </a:rPr>
              <a:t>niêm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mạc</a:t>
            </a:r>
            <a:r>
              <a:rPr lang="en-US" dirty="0">
                <a:latin typeface="Times New Roman" pitchFamily="18" charset="0"/>
                <a:cs typeface="Times New Roman" pitchFamily="18" charset="0"/>
              </a:rPr>
              <a:t>: da </a:t>
            </a:r>
            <a:r>
              <a:rPr lang="en-US" dirty="0" err="1">
                <a:latin typeface="Times New Roman" pitchFamily="18" charset="0"/>
                <a:cs typeface="Times New Roman" pitchFamily="18" charset="0"/>
              </a:rPr>
              <a:t>xanh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niêm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nhợt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nhạt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nhịp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nhanh</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mất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bóng</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gắn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nhịp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nhanh</a:t>
            </a:r>
            <a:r>
              <a:rPr lang="en-US" dirty="0" smtClean="0">
                <a:latin typeface="Times New Roman" pitchFamily="18" charset="0"/>
                <a:cs typeface="Times New Roman" pitchFamily="18" charset="0"/>
              </a:rPr>
              <a:t>.</a:t>
            </a:r>
            <a:r>
              <a:rPr lang="vi-VN"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Thần kinh: Nhức đầu, hoa mắt, chóng </a:t>
            </a:r>
            <a:r>
              <a:rPr lang="vi-VN" dirty="0" smtClean="0">
                <a:latin typeface="Times New Roman" pitchFamily="18" charset="0"/>
                <a:cs typeface="Times New Roman" pitchFamily="18" charset="0"/>
              </a:rPr>
              <a:t>mặt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hóa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sút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nguyệt</a:t>
            </a:r>
            <a:r>
              <a:rPr lang="en-US" dirty="0">
                <a:latin typeface="Times New Roman" pitchFamily="18" charset="0"/>
                <a:cs typeface="Times New Roman" pitchFamily="18" charset="0"/>
              </a:rPr>
              <a:t>. Nam: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Cơ xương khớp: mệt mỏi, đi lại khó khăn. </a:t>
            </a:r>
            <a:endParaRPr lang="en-US" dirty="0">
              <a:latin typeface="Times New Roman" pitchFamily="18" charset="0"/>
              <a:cs typeface="Times New Roman" pitchFamily="18" charset="0"/>
            </a:endParaRPr>
          </a:p>
        </p:txBody>
      </p:sp>
      <p:sp>
        <p:nvSpPr>
          <p:cNvPr id="15" name="Rectangle 14"/>
          <p:cNvSpPr/>
          <p:nvPr/>
        </p:nvSpPr>
        <p:spPr>
          <a:xfrm>
            <a:off x="6248399" y="1759560"/>
            <a:ext cx="2892287" cy="1631216"/>
          </a:xfrm>
          <a:prstGeom prst="rect">
            <a:avLst/>
          </a:prstGeom>
          <a:solidFill>
            <a:schemeClr val="bg2">
              <a:lumMod val="50000"/>
            </a:schemeClr>
          </a:solidFill>
        </p:spPr>
        <p:txBody>
          <a:bodyPr wrap="square">
            <a:spAutoFit/>
          </a:bodyPr>
          <a:lstStyle/>
          <a:p>
            <a:r>
              <a:rPr lang="en-US" sz="2000" u="sng" dirty="0" err="1" smtClean="0">
                <a:solidFill>
                  <a:srgbClr val="FF0000"/>
                </a:solidFill>
                <a:latin typeface="Times New Roman" pitchFamily="18" charset="0"/>
                <a:cs typeface="Times New Roman" pitchFamily="18" charset="0"/>
              </a:rPr>
              <a:t>Nguyên</a:t>
            </a:r>
            <a:r>
              <a:rPr lang="en-US" sz="2000" u="sng"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Bệnh</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hồng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Rối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loạn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hóa</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HC</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Rối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loạn</a:t>
            </a:r>
            <a:r>
              <a:rPr lang="en-US" sz="2000" dirty="0">
                <a:latin typeface="Times New Roman" pitchFamily="18" charset="0"/>
                <a:cs typeface="Times New Roman" pitchFamily="18" charset="0"/>
              </a:rPr>
              <a:t> Hemoglobin</a:t>
            </a:r>
            <a:endParaRPr lang="en-US" sz="2000" dirty="0" smtClean="0">
              <a:latin typeface="Times New Roman" pitchFamily="18" charset="0"/>
              <a:cs typeface="Times New Roman" pitchFamily="18" charset="0"/>
            </a:endParaRPr>
          </a:p>
        </p:txBody>
      </p:sp>
      <p:sp>
        <p:nvSpPr>
          <p:cNvPr id="16" name="Rectangle 15"/>
          <p:cNvSpPr/>
          <p:nvPr/>
        </p:nvSpPr>
        <p:spPr>
          <a:xfrm>
            <a:off x="6248399" y="3505200"/>
            <a:ext cx="2892287" cy="3170099"/>
          </a:xfrm>
          <a:prstGeom prst="rect">
            <a:avLst/>
          </a:prstGeom>
          <a:solidFill>
            <a:schemeClr val="bg2">
              <a:lumMod val="50000"/>
            </a:schemeClr>
          </a:solidFill>
        </p:spPr>
        <p:txBody>
          <a:bodyPr wrap="square">
            <a:spAutoFit/>
          </a:bodyPr>
          <a:lstStyle/>
          <a:p>
            <a:r>
              <a:rPr lang="en-US" sz="2000" u="sng" dirty="0" err="1" smtClean="0">
                <a:solidFill>
                  <a:srgbClr val="FF0000"/>
                </a:solidFill>
                <a:latin typeface="Times New Roman" pitchFamily="18" charset="0"/>
                <a:cs typeface="Times New Roman" pitchFamily="18" charset="0"/>
              </a:rPr>
              <a:t>Lâm</a:t>
            </a:r>
            <a:r>
              <a:rPr lang="en-US" sz="2000" u="sng"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sàng</a:t>
            </a:r>
            <a:r>
              <a:rPr lang="en-US" sz="2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Thiếu máu đột nhiên tăng lên.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Sốt cao kèm rét run</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Đau bụng.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Vàng da, vàng mắt tăng lên rõ rệt.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Lách to ra.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Có thể có biến chứng thận và tim.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Nước tiểu sẫm màu. </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Phân vàng.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75047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722" y="1"/>
            <a:ext cx="8754878" cy="7893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461261" y="40750"/>
            <a:ext cx="8305799"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dirty="0" smtClean="0">
                <a:solidFill>
                  <a:srgbClr val="00B0F0"/>
                </a:solidFill>
                <a:latin typeface="Times New Roman" pitchFamily="18" charset="0"/>
                <a:cs typeface="Times New Roman" pitchFamily="18" charset="0"/>
              </a:rPr>
              <a:t>THIẾU MÁU DO THIẾU SẮT</a:t>
            </a:r>
            <a:endParaRPr lang="en-US" sz="4000" b="1" cap="none" spc="50" dirty="0">
              <a:ln w="11430"/>
              <a:solidFill>
                <a:srgbClr val="00B0F0"/>
              </a:solidFill>
              <a:latin typeface="Times New Roman" pitchFamily="18" charset="0"/>
              <a:cs typeface="Times New Roman" pitchFamily="18" charset="0"/>
            </a:endParaRPr>
          </a:p>
        </p:txBody>
      </p:sp>
      <p:sp>
        <p:nvSpPr>
          <p:cNvPr id="6" name="Oval 5"/>
          <p:cNvSpPr/>
          <p:nvPr/>
        </p:nvSpPr>
        <p:spPr>
          <a:xfrm>
            <a:off x="72887" y="1683026"/>
            <a:ext cx="228931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Nguyên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endParaRPr lang="en-US" sz="2000" dirty="0">
              <a:solidFill>
                <a:schemeClr val="tx1"/>
              </a:solidFill>
              <a:latin typeface="Times New Roman" pitchFamily="18" charset="0"/>
              <a:cs typeface="Times New Roman" pitchFamily="18" charset="0"/>
            </a:endParaRPr>
          </a:p>
        </p:txBody>
      </p:sp>
      <p:sp>
        <p:nvSpPr>
          <p:cNvPr id="7" name="Rounded Rectangle 6"/>
          <p:cNvSpPr/>
          <p:nvPr/>
        </p:nvSpPr>
        <p:spPr>
          <a:xfrm>
            <a:off x="2895600" y="914400"/>
            <a:ext cx="26670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8" name="Rounded Rectangle 7"/>
          <p:cNvSpPr/>
          <p:nvPr/>
        </p:nvSpPr>
        <p:spPr>
          <a:xfrm>
            <a:off x="2895600" y="1721126"/>
            <a:ext cx="26670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sắt</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9" name="Rounded Rectangle 8"/>
          <p:cNvSpPr/>
          <p:nvPr/>
        </p:nvSpPr>
        <p:spPr>
          <a:xfrm>
            <a:off x="2895600" y="2590800"/>
            <a:ext cx="26670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Rối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endParaRPr lang="en-US" dirty="0">
              <a:latin typeface="Times New Roman" pitchFamily="18" charset="0"/>
              <a:cs typeface="Times New Roman" pitchFamily="18" charset="0"/>
            </a:endParaRPr>
          </a:p>
        </p:txBody>
      </p:sp>
      <p:cxnSp>
        <p:nvCxnSpPr>
          <p:cNvPr id="11" name="Straight Arrow Connector 10"/>
          <p:cNvCxnSpPr>
            <a:stCxn id="6" idx="6"/>
            <a:endCxn id="7" idx="1"/>
          </p:cNvCxnSpPr>
          <p:nvPr/>
        </p:nvCxnSpPr>
        <p:spPr>
          <a:xfrm flipV="1">
            <a:off x="2362200" y="1257300"/>
            <a:ext cx="533400" cy="80672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a:endCxn id="8" idx="1"/>
          </p:cNvCxnSpPr>
          <p:nvPr/>
        </p:nvCxnSpPr>
        <p:spPr>
          <a:xfrm>
            <a:off x="2362200" y="2064026"/>
            <a:ext cx="53340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a:stCxn id="6" idx="6"/>
            <a:endCxn id="9" idx="1"/>
          </p:cNvCxnSpPr>
          <p:nvPr/>
        </p:nvCxnSpPr>
        <p:spPr>
          <a:xfrm>
            <a:off x="2362200" y="2064026"/>
            <a:ext cx="533400" cy="86967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2" name="TextBox 21"/>
          <p:cNvSpPr txBox="1"/>
          <p:nvPr/>
        </p:nvSpPr>
        <p:spPr>
          <a:xfrm>
            <a:off x="5565913" y="914399"/>
            <a:ext cx="34290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4" name="TextBox 23"/>
          <p:cNvSpPr txBox="1"/>
          <p:nvPr/>
        </p:nvSpPr>
        <p:spPr>
          <a:xfrm>
            <a:off x="5565913" y="1718895"/>
            <a:ext cx="3581400" cy="646331"/>
          </a:xfrm>
          <a:prstGeom prst="rect">
            <a:avLst/>
          </a:prstGeom>
          <a:noFill/>
        </p:spPr>
        <p:txBody>
          <a:bodyPr wrap="square" rtlCol="0">
            <a:spAutoFit/>
          </a:bodyPr>
          <a:lstStyle/>
          <a:p>
            <a:r>
              <a:rPr lang="en-US" dirty="0" err="1" smtClean="0">
                <a:latin typeface="Times New Roman" pitchFamily="18" charset="0"/>
                <a:cs typeface="Times New Roman" pitchFamily="18" charset="0"/>
              </a:rPr>
              <a:t>Loét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tan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endParaRPr lang="en-US" dirty="0">
              <a:latin typeface="Times New Roman" pitchFamily="18" charset="0"/>
              <a:cs typeface="Times New Roman" pitchFamily="18" charset="0"/>
            </a:endParaRPr>
          </a:p>
        </p:txBody>
      </p:sp>
      <p:sp>
        <p:nvSpPr>
          <p:cNvPr id="25" name="TextBox 24"/>
          <p:cNvSpPr txBox="1"/>
          <p:nvPr/>
        </p:nvSpPr>
        <p:spPr>
          <a:xfrm>
            <a:off x="5565913" y="2610534"/>
            <a:ext cx="3581400" cy="646331"/>
          </a:xfrm>
          <a:prstGeom prst="rect">
            <a:avLst/>
          </a:prstGeom>
          <a:noFill/>
        </p:spPr>
        <p:txBody>
          <a:bodyPr wrap="square" rtlCol="0">
            <a:spAutoFit/>
          </a:bodyPr>
          <a:lstStyle/>
          <a:p>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transferrin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gặp</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8" name="Oval 27"/>
          <p:cNvSpPr/>
          <p:nvPr/>
        </p:nvSpPr>
        <p:spPr>
          <a:xfrm>
            <a:off x="72887" y="4038600"/>
            <a:ext cx="228931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
        <p:nvSpPr>
          <p:cNvPr id="29" name="Rectangle 28"/>
          <p:cNvSpPr/>
          <p:nvPr/>
        </p:nvSpPr>
        <p:spPr>
          <a:xfrm>
            <a:off x="2418522" y="3633120"/>
            <a:ext cx="6705600" cy="1477328"/>
          </a:xfrm>
          <a:prstGeom prst="rect">
            <a:avLst/>
          </a:prstGeom>
          <a:solidFill>
            <a:schemeClr val="bg2">
              <a:lumMod val="50000"/>
            </a:schemeClr>
          </a:solidFill>
        </p:spPr>
        <p:txBody>
          <a:bodyPr wrap="square">
            <a:spAutoFit/>
          </a:bodyPr>
          <a:lstStyle/>
          <a:p>
            <a:r>
              <a:rPr lang="vi-VN" dirty="0">
                <a:solidFill>
                  <a:schemeClr val="bg1"/>
                </a:solidFill>
                <a:latin typeface="Times New Roman" pitchFamily="18" charset="0"/>
                <a:cs typeface="Times New Roman" pitchFamily="18" charset="0"/>
              </a:rPr>
              <a:t>‒ Người bị bệnh thiếu máu, thiếu sắt thường có triệu chứng da xanh xao, niêm mạc nhợt nhạt, lưỡi nhợt, nhẵn do mất hoặc mòn gai lưỡi, lông, tóc, móng khô dễ gãy. </a:t>
            </a:r>
            <a:endParaRPr lang="en-US" dirty="0" smtClean="0">
              <a:solidFill>
                <a:schemeClr val="bg1"/>
              </a:solidFill>
              <a:latin typeface="Times New Roman" pitchFamily="18" charset="0"/>
              <a:cs typeface="Times New Roman" pitchFamily="18" charset="0"/>
            </a:endParaRPr>
          </a:p>
          <a:p>
            <a:r>
              <a:rPr lang="vi-VN" dirty="0" smtClean="0">
                <a:solidFill>
                  <a:schemeClr val="bg1"/>
                </a:solidFill>
                <a:latin typeface="Times New Roman" pitchFamily="18" charset="0"/>
                <a:cs typeface="Times New Roman" pitchFamily="18" charset="0"/>
              </a:rPr>
              <a:t>‒ </a:t>
            </a:r>
            <a:r>
              <a:rPr lang="vi-VN" dirty="0">
                <a:solidFill>
                  <a:schemeClr val="bg1"/>
                </a:solidFill>
                <a:latin typeface="Times New Roman" pitchFamily="18" charset="0"/>
                <a:cs typeface="Times New Roman" pitchFamily="18" charset="0"/>
              </a:rPr>
              <a:t>Bản thân người bệnh cảm thấy mệt mỏi, hoa mắt chóng mặt khi thay đổi tư thế, tức ngực, giảm khả năng hoạt động thể lực và trí lực. </a:t>
            </a:r>
            <a:endParaRPr lang="en-US" dirty="0" smtClean="0">
              <a:solidFill>
                <a:schemeClr val="bg1"/>
              </a:solidFill>
              <a:latin typeface="Times New Roman" pitchFamily="18" charset="0"/>
              <a:cs typeface="Times New Roman" pitchFamily="18" charset="0"/>
            </a:endParaRPr>
          </a:p>
        </p:txBody>
      </p:sp>
      <p:sp>
        <p:nvSpPr>
          <p:cNvPr id="30" name="Rectangle 29"/>
          <p:cNvSpPr/>
          <p:nvPr/>
        </p:nvSpPr>
        <p:spPr>
          <a:xfrm>
            <a:off x="16565" y="5136952"/>
            <a:ext cx="9094305" cy="1477328"/>
          </a:xfrm>
          <a:prstGeom prst="rect">
            <a:avLst/>
          </a:prstGeom>
          <a:solidFill>
            <a:schemeClr val="bg2">
              <a:lumMod val="50000"/>
            </a:schemeClr>
          </a:solidFill>
        </p:spPr>
        <p:txBody>
          <a:bodyPr wrap="square">
            <a:spAutoFit/>
          </a:bodyPr>
          <a:lstStyle/>
          <a:p>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Ba</a:t>
            </a:r>
            <a:r>
              <a:rPr lang="vi-VN" dirty="0" smtClean="0">
                <a:solidFill>
                  <a:schemeClr val="bg1"/>
                </a:solidFill>
                <a:latin typeface="Times New Roman" pitchFamily="18" charset="0"/>
                <a:cs typeface="Times New Roman" pitchFamily="18" charset="0"/>
              </a:rPr>
              <a:t> </a:t>
            </a:r>
            <a:r>
              <a:rPr lang="vi-VN" dirty="0">
                <a:solidFill>
                  <a:schemeClr val="bg1"/>
                </a:solidFill>
                <a:latin typeface="Times New Roman" pitchFamily="18" charset="0"/>
                <a:cs typeface="Times New Roman" pitchFamily="18" charset="0"/>
              </a:rPr>
              <a:t>giai đoạn: </a:t>
            </a:r>
            <a:endParaRPr lang="en-US" dirty="0">
              <a:solidFill>
                <a:schemeClr val="bg1"/>
              </a:solidFill>
              <a:latin typeface="Times New Roman" pitchFamily="18" charset="0"/>
              <a:cs typeface="Times New Roman" pitchFamily="18" charset="0"/>
            </a:endParaRPr>
          </a:p>
          <a:p>
            <a:r>
              <a:rPr lang="en-US" dirty="0">
                <a:solidFill>
                  <a:schemeClr val="bg1"/>
                </a:solidFill>
                <a:latin typeface="Times New Roman" pitchFamily="18" charset="0"/>
                <a:cs typeface="Times New Roman" pitchFamily="18" charset="0"/>
              </a:rPr>
              <a:t>	</a:t>
            </a:r>
            <a:r>
              <a:rPr lang="vi-VN" dirty="0">
                <a:solidFill>
                  <a:schemeClr val="bg1"/>
                </a:solidFill>
                <a:latin typeface="Times New Roman" pitchFamily="18" charset="0"/>
                <a:cs typeface="Times New Roman" pitchFamily="18" charset="0"/>
              </a:rPr>
              <a:t>+ Giai đoạn 1: Chỉ giảm sắt dự trữ nên người bệnh chưa bị thiếu máu</a:t>
            </a:r>
            <a:r>
              <a:rPr lang="en-US" dirty="0">
                <a:solidFill>
                  <a:schemeClr val="bg1"/>
                </a:solidFill>
                <a:latin typeface="Times New Roman" pitchFamily="18" charset="0"/>
                <a:cs typeface="Times New Roman" pitchFamily="18" charset="0"/>
              </a:rPr>
              <a:t>.</a:t>
            </a:r>
            <a:r>
              <a:rPr lang="vi-VN" dirty="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a:p>
            <a:r>
              <a:rPr lang="en-US" dirty="0">
                <a:solidFill>
                  <a:schemeClr val="bg1"/>
                </a:solidFill>
                <a:latin typeface="Times New Roman" pitchFamily="18" charset="0"/>
                <a:cs typeface="Times New Roman" pitchFamily="18" charset="0"/>
              </a:rPr>
              <a:t>	</a:t>
            </a:r>
            <a:r>
              <a:rPr lang="vi-VN" dirty="0">
                <a:solidFill>
                  <a:schemeClr val="bg1"/>
                </a:solidFill>
                <a:latin typeface="Times New Roman" pitchFamily="18" charset="0"/>
                <a:cs typeface="Times New Roman" pitchFamily="18" charset="0"/>
              </a:rPr>
              <a:t>+ Giai đoạn 2: Đã cạn sắt dự trữ và giảm sắt vận chuyển, có triệu chứng của thiếu sắt như: Mất tập trung, mệt mỏi…. </a:t>
            </a:r>
            <a:endParaRPr lang="en-US" dirty="0">
              <a:solidFill>
                <a:schemeClr val="bg1"/>
              </a:solidFill>
              <a:latin typeface="Times New Roman" pitchFamily="18" charset="0"/>
              <a:cs typeface="Times New Roman" pitchFamily="18" charset="0"/>
            </a:endParaRPr>
          </a:p>
          <a:p>
            <a:r>
              <a:rPr lang="en-US" dirty="0">
                <a:solidFill>
                  <a:schemeClr val="bg1"/>
                </a:solidFill>
                <a:latin typeface="Times New Roman" pitchFamily="18" charset="0"/>
                <a:cs typeface="Times New Roman" pitchFamily="18" charset="0"/>
              </a:rPr>
              <a:t>	</a:t>
            </a:r>
            <a:r>
              <a:rPr lang="vi-VN" dirty="0">
                <a:solidFill>
                  <a:schemeClr val="bg1"/>
                </a:solidFill>
                <a:latin typeface="Times New Roman" pitchFamily="18" charset="0"/>
                <a:cs typeface="Times New Roman" pitchFamily="18" charset="0"/>
              </a:rPr>
              <a:t>+ Giai đoạn 3: Thiếu máu và thể hiện là có cả triệu chứng của thiếu máu và thiếu sắt.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051597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1"/>
            <a:ext cx="9067799" cy="7893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76200" y="40750"/>
            <a:ext cx="9067799" cy="67710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800" b="1" dirty="0" smtClean="0">
                <a:solidFill>
                  <a:srgbClr val="00B0F0"/>
                </a:solidFill>
                <a:latin typeface="Times New Roman" pitchFamily="18" charset="0"/>
                <a:cs typeface="Times New Roman" pitchFamily="18" charset="0"/>
              </a:rPr>
              <a:t>ĐIỀU TRỊ THIẾU MÁU DO THIẾU SẮT</a:t>
            </a:r>
            <a:endParaRPr lang="en-US" sz="3800" b="1" cap="none" spc="50" dirty="0">
              <a:ln w="11430"/>
              <a:solidFill>
                <a:srgbClr val="00B0F0"/>
              </a:solidFill>
              <a:latin typeface="Times New Roman" pitchFamily="18" charset="0"/>
              <a:cs typeface="Times New Roman" pitchFamily="18" charset="0"/>
            </a:endParaRPr>
          </a:p>
        </p:txBody>
      </p:sp>
      <p:sp>
        <p:nvSpPr>
          <p:cNvPr id="2" name="Rectangle 1"/>
          <p:cNvSpPr/>
          <p:nvPr/>
        </p:nvSpPr>
        <p:spPr>
          <a:xfrm>
            <a:off x="106016" y="833968"/>
            <a:ext cx="8885584" cy="400110"/>
          </a:xfrm>
          <a:prstGeom prst="rect">
            <a:avLst/>
          </a:prstGeom>
        </p:spPr>
        <p:txBody>
          <a:bodyPr wrap="square">
            <a:spAutoFit/>
          </a:bodyPr>
          <a:lstStyle/>
          <a:p>
            <a:r>
              <a:rPr lang="vi-VN" sz="2000" b="1" u="sng" dirty="0" smtClean="0">
                <a:solidFill>
                  <a:srgbClr val="FF0000"/>
                </a:solidFill>
                <a:latin typeface="+mj-lt"/>
              </a:rPr>
              <a:t>Nguyên </a:t>
            </a:r>
            <a:r>
              <a:rPr lang="vi-VN" sz="2000" b="1" u="sng" dirty="0">
                <a:solidFill>
                  <a:srgbClr val="FF0000"/>
                </a:solidFill>
                <a:latin typeface="+mj-lt"/>
              </a:rPr>
              <a:t>tắc</a:t>
            </a:r>
            <a:r>
              <a:rPr lang="vi-VN" sz="2000" b="1" dirty="0">
                <a:solidFill>
                  <a:srgbClr val="FF0000"/>
                </a:solidFill>
                <a:latin typeface="+mj-lt"/>
              </a:rPr>
              <a:t>: </a:t>
            </a:r>
            <a:r>
              <a:rPr lang="vi-VN" dirty="0">
                <a:latin typeface="+mj-lt"/>
              </a:rPr>
              <a:t>Hạn </a:t>
            </a:r>
            <a:r>
              <a:rPr lang="vi-VN" dirty="0" smtClean="0">
                <a:latin typeface="+mj-lt"/>
              </a:rPr>
              <a:t>chê</a:t>
            </a:r>
            <a:r>
              <a:rPr lang="en-US" dirty="0" smtClean="0">
                <a:latin typeface="+mj-lt"/>
              </a:rPr>
              <a:t> </a:t>
            </a:r>
            <a:r>
              <a:rPr lang="vi-VN" dirty="0" smtClean="0">
                <a:latin typeface="+mj-lt"/>
              </a:rPr>
              <a:t>́truyền </a:t>
            </a:r>
            <a:r>
              <a:rPr lang="vi-VN" dirty="0">
                <a:latin typeface="+mj-lt"/>
              </a:rPr>
              <a:t>máu, khuyến khích </a:t>
            </a:r>
            <a:r>
              <a:rPr lang="vi-VN" dirty="0" smtClean="0">
                <a:latin typeface="+mj-lt"/>
              </a:rPr>
              <a:t>bổ</a:t>
            </a:r>
            <a:r>
              <a:rPr lang="en-US" dirty="0" smtClean="0">
                <a:latin typeface="+mj-lt"/>
              </a:rPr>
              <a:t> </a:t>
            </a:r>
            <a:r>
              <a:rPr lang="vi-VN" dirty="0" smtClean="0">
                <a:latin typeface="+mj-lt"/>
              </a:rPr>
              <a:t>sung </a:t>
            </a:r>
            <a:r>
              <a:rPr lang="vi-VN" dirty="0">
                <a:latin typeface="+mj-lt"/>
              </a:rPr>
              <a:t>sắt dạng uống</a:t>
            </a:r>
            <a:r>
              <a:rPr lang="vi-VN" dirty="0"/>
              <a:t>. </a:t>
            </a:r>
            <a:endParaRPr lang="en-US" dirty="0"/>
          </a:p>
        </p:txBody>
      </p:sp>
      <p:sp>
        <p:nvSpPr>
          <p:cNvPr id="6" name="Rectangle 5"/>
          <p:cNvSpPr/>
          <p:nvPr/>
        </p:nvSpPr>
        <p:spPr>
          <a:xfrm>
            <a:off x="0" y="1273112"/>
            <a:ext cx="9143998" cy="2862322"/>
          </a:xfrm>
          <a:prstGeom prst="rect">
            <a:avLst/>
          </a:prstGeom>
        </p:spPr>
        <p:txBody>
          <a:bodyPr wrap="square">
            <a:spAutoFit/>
          </a:bodyPr>
          <a:lstStyle/>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Chỉ </a:t>
            </a:r>
            <a:r>
              <a:rPr lang="vi-VN" sz="2000" dirty="0">
                <a:latin typeface="Times New Roman" pitchFamily="18" charset="0"/>
                <a:cs typeface="Times New Roman" pitchFamily="18" charset="0"/>
              </a:rPr>
              <a:t>định </a:t>
            </a:r>
            <a:r>
              <a:rPr lang="vi-VN" sz="2000" dirty="0" smtClean="0">
                <a:latin typeface="Times New Roman" pitchFamily="18" charset="0"/>
                <a:cs typeface="Times New Roman" pitchFamily="18" charset="0"/>
              </a:rPr>
              <a:t>sử</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dụng </a:t>
            </a:r>
            <a:r>
              <a:rPr lang="vi-VN" sz="2000" dirty="0">
                <a:latin typeface="Times New Roman" pitchFamily="18" charset="0"/>
                <a:cs typeface="Times New Roman" pitchFamily="18" charset="0"/>
              </a:rPr>
              <a:t>sắt đường truyền tĩnh mạch trong các trường hợp: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Thiếu máu thiếu sắt nặng, rất </a:t>
            </a:r>
            <a:r>
              <a:rPr lang="vi-VN" sz="2000" dirty="0" smtClean="0">
                <a:latin typeface="Times New Roman" pitchFamily="18" charset="0"/>
                <a:cs typeface="Times New Roman" pitchFamily="18" charset="0"/>
              </a:rPr>
              <a:t>nặng</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Không dùng được dạng uống: Cắt đoạn ruột, dạ dày, bệnh bẩm </a:t>
            </a:r>
            <a:r>
              <a:rPr lang="vi-VN" sz="2000" dirty="0" smtClean="0">
                <a:latin typeface="Times New Roman" pitchFamily="18" charset="0"/>
                <a:cs typeface="Times New Roman" pitchFamily="18" charset="0"/>
              </a:rPr>
              <a:t>sinh</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Thiếu máu trong khi bệnh mạn tính hoặc viêm nhiễm đang tiến triển.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Giai đoạn </a:t>
            </a:r>
            <a:r>
              <a:rPr lang="vi-VN" sz="2000" dirty="0" smtClean="0">
                <a:latin typeface="Times New Roman" pitchFamily="18" charset="0"/>
                <a:cs typeface="Times New Roman" pitchFamily="18" charset="0"/>
              </a:rPr>
              <a:t>sớm</a:t>
            </a:r>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Bổ sung sắt qua thức ăn và uống các chế phẩm chứa sắt.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Thời gian </a:t>
            </a:r>
            <a:r>
              <a:rPr lang="vi-VN" sz="2000" dirty="0" smtClean="0">
                <a:latin typeface="Times New Roman" pitchFamily="18" charset="0"/>
                <a:cs typeface="Times New Roman" pitchFamily="18" charset="0"/>
              </a:rPr>
              <a:t>bổ</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sung </a:t>
            </a:r>
            <a:r>
              <a:rPr lang="vi-VN" sz="2000" dirty="0">
                <a:latin typeface="Times New Roman" pitchFamily="18" charset="0"/>
                <a:cs typeface="Times New Roman" pitchFamily="18" charset="0"/>
              </a:rPr>
              <a:t>sắt: Kéo dài, nên tiếp tục bổ sung sắt thêm ba tháng sau khi lượng huyết sắc tố trở đã về bình thường.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Phối hợp với điều trị nguyên nhân: Cần tìm được nguyên nhân gây thiếu sắt để điều trị đồng thời với điều trị thiếu máu thiếu sắt</a:t>
            </a:r>
            <a:r>
              <a:rPr lang="vi-VN"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114800"/>
            <a:ext cx="2590800" cy="22955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8122" y="3886199"/>
            <a:ext cx="1848678" cy="244440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52800" y="4135435"/>
            <a:ext cx="2971800" cy="2195170"/>
          </a:xfrm>
          <a:prstGeom prst="rect">
            <a:avLst/>
          </a:prstGeom>
        </p:spPr>
      </p:pic>
      <p:sp>
        <p:nvSpPr>
          <p:cNvPr id="10" name="Rectangle 9"/>
          <p:cNvSpPr/>
          <p:nvPr/>
        </p:nvSpPr>
        <p:spPr>
          <a:xfrm>
            <a:off x="3834571" y="6410325"/>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53,000 </a:t>
            </a:r>
            <a:r>
              <a:rPr lang="en-US" dirty="0" err="1">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
        <p:nvSpPr>
          <p:cNvPr id="11" name="Rectangle 10"/>
          <p:cNvSpPr/>
          <p:nvPr/>
        </p:nvSpPr>
        <p:spPr>
          <a:xfrm>
            <a:off x="519871" y="6411360"/>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2,849 </a:t>
            </a:r>
            <a:r>
              <a:rPr lang="en-US" dirty="0" err="1">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viên</a:t>
            </a:r>
            <a:endParaRPr lang="en-US" dirty="0">
              <a:solidFill>
                <a:schemeClr val="tx1"/>
              </a:solidFill>
              <a:latin typeface="Times New Roman" pitchFamily="18" charset="0"/>
              <a:cs typeface="Times New Roman" pitchFamily="18" charset="0"/>
            </a:endParaRPr>
          </a:p>
        </p:txBody>
      </p:sp>
      <p:sp>
        <p:nvSpPr>
          <p:cNvPr id="14" name="Rectangle 13"/>
          <p:cNvSpPr/>
          <p:nvPr/>
        </p:nvSpPr>
        <p:spPr>
          <a:xfrm>
            <a:off x="6838122" y="6410325"/>
            <a:ext cx="2008257"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110,000 </a:t>
            </a:r>
            <a:r>
              <a:rPr lang="en-US" dirty="0" err="1">
                <a:solidFill>
                  <a:schemeClr val="tx1"/>
                </a:solidFill>
                <a:latin typeface="Times New Roman" pitchFamily="18" charset="0"/>
                <a:cs typeface="Times New Roman" pitchFamily="18" charset="0"/>
              </a:rPr>
              <a:t>đồng</a:t>
            </a:r>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lọ</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80903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3" y="0"/>
            <a:ext cx="9131710" cy="87088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7"/>
          <p:cNvSpPr/>
          <p:nvPr/>
        </p:nvSpPr>
        <p:spPr>
          <a:xfrm>
            <a:off x="76200" y="81498"/>
            <a:ext cx="9038303" cy="67710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800" b="1" dirty="0" smtClean="0">
                <a:solidFill>
                  <a:srgbClr val="00B0F0"/>
                </a:solidFill>
                <a:latin typeface="Times New Roman" pitchFamily="18" charset="0"/>
                <a:cs typeface="Times New Roman" pitchFamily="18" charset="0"/>
              </a:rPr>
              <a:t>THIẾU MÁU DO THIẾU VITAMIN B12</a:t>
            </a:r>
            <a:endParaRPr lang="en-US" sz="3800" b="1" cap="none" spc="50" dirty="0">
              <a:ln w="11430"/>
              <a:solidFill>
                <a:srgbClr val="00B0F0"/>
              </a:solidFill>
              <a:latin typeface="Times New Roman" pitchFamily="18" charset="0"/>
              <a:cs typeface="Times New Roman" pitchFamily="18" charset="0"/>
            </a:endParaRPr>
          </a:p>
        </p:txBody>
      </p:sp>
      <p:sp>
        <p:nvSpPr>
          <p:cNvPr id="26" name="Oval 25"/>
          <p:cNvSpPr/>
          <p:nvPr/>
        </p:nvSpPr>
        <p:spPr>
          <a:xfrm>
            <a:off x="72887" y="1683026"/>
            <a:ext cx="213691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Nguyên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endParaRPr lang="en-US" sz="2000" dirty="0">
              <a:solidFill>
                <a:schemeClr val="tx1"/>
              </a:solidFill>
              <a:latin typeface="Times New Roman" pitchFamily="18" charset="0"/>
              <a:cs typeface="Times New Roman" pitchFamily="18" charset="0"/>
            </a:endParaRPr>
          </a:p>
        </p:txBody>
      </p:sp>
      <p:sp>
        <p:nvSpPr>
          <p:cNvPr id="12" name="Rounded Rectangle 11"/>
          <p:cNvSpPr/>
          <p:nvPr/>
        </p:nvSpPr>
        <p:spPr>
          <a:xfrm>
            <a:off x="2362200" y="870883"/>
            <a:ext cx="6781799" cy="210091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Không </a:t>
            </a:r>
            <a:r>
              <a:rPr lang="vi-VN" dirty="0">
                <a:latin typeface="Times New Roman" pitchFamily="18" charset="0"/>
                <a:cs typeface="Times New Roman" pitchFamily="18" charset="0"/>
              </a:rPr>
              <a:t>ăn thịt và sữa chứa rất nhiều vitamin B-12.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Có </a:t>
            </a:r>
            <a:r>
              <a:rPr lang="vi-VN" dirty="0">
                <a:latin typeface="Times New Roman" pitchFamily="18" charset="0"/>
                <a:cs typeface="Times New Roman" pitchFamily="18" charset="0"/>
              </a:rPr>
              <a:t>bệnh đường ruột, tăng trưởng bất thường của vi khuẩn trong dạ dày, hoặc phẫu thuật dạ dày ruột hoặc cản trở sự hấp thu vitamin B-12.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Thiếu </a:t>
            </a:r>
            <a:r>
              <a:rPr lang="vi-VN" dirty="0">
                <a:latin typeface="Times New Roman" pitchFamily="18" charset="0"/>
                <a:cs typeface="Times New Roman" pitchFamily="18" charset="0"/>
              </a:rPr>
              <a:t>yếu tố nội </a:t>
            </a:r>
            <a:r>
              <a:rPr lang="vi-VN" dirty="0" smtClean="0">
                <a:latin typeface="Times New Roman" pitchFamily="18" charset="0"/>
                <a:cs typeface="Times New Roman" pitchFamily="18" charset="0"/>
              </a:rPr>
              <a:t>tại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Dùng </a:t>
            </a:r>
            <a:r>
              <a:rPr lang="vi-VN" dirty="0">
                <a:latin typeface="Times New Roman" pitchFamily="18" charset="0"/>
                <a:cs typeface="Times New Roman" pitchFamily="18" charset="0"/>
              </a:rPr>
              <a:t>thuốc nhất định. Thuốc kháng </a:t>
            </a:r>
            <a:r>
              <a:rPr lang="vi-VN" dirty="0" smtClean="0">
                <a:latin typeface="Times New Roman" pitchFamily="18" charset="0"/>
                <a:cs typeface="Times New Roman" pitchFamily="18" charset="0"/>
              </a:rPr>
              <a:t>acid</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Rối </a:t>
            </a:r>
            <a:r>
              <a:rPr lang="vi-VN" dirty="0">
                <a:latin typeface="Times New Roman" pitchFamily="18" charset="0"/>
                <a:cs typeface="Times New Roman" pitchFamily="18" charset="0"/>
              </a:rPr>
              <a:t>loạn tự miễn dịch. </a:t>
            </a:r>
            <a:endParaRPr lang="en-US" dirty="0">
              <a:latin typeface="Times New Roman" pitchFamily="18" charset="0"/>
              <a:cs typeface="Times New Roman" pitchFamily="18" charset="0"/>
            </a:endParaRPr>
          </a:p>
        </p:txBody>
      </p:sp>
      <p:sp>
        <p:nvSpPr>
          <p:cNvPr id="34" name="Oval 33"/>
          <p:cNvSpPr/>
          <p:nvPr/>
        </p:nvSpPr>
        <p:spPr>
          <a:xfrm>
            <a:off x="72887" y="4282144"/>
            <a:ext cx="213691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
        <p:nvSpPr>
          <p:cNvPr id="39" name="Rounded Rectangle 38"/>
          <p:cNvSpPr/>
          <p:nvPr/>
        </p:nvSpPr>
        <p:spPr>
          <a:xfrm>
            <a:off x="2468217" y="3276600"/>
            <a:ext cx="26670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endParaRPr lang="en-US" dirty="0">
              <a:latin typeface="Times New Roman" pitchFamily="18" charset="0"/>
              <a:cs typeface="Times New Roman" pitchFamily="18" charset="0"/>
            </a:endParaRPr>
          </a:p>
        </p:txBody>
      </p:sp>
      <p:sp>
        <p:nvSpPr>
          <p:cNvPr id="40" name="Rounded Rectangle 39"/>
          <p:cNvSpPr/>
          <p:nvPr/>
        </p:nvSpPr>
        <p:spPr>
          <a:xfrm>
            <a:off x="2435087" y="5505809"/>
            <a:ext cx="26670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endParaRPr lang="en-US" dirty="0">
              <a:latin typeface="Times New Roman" pitchFamily="18" charset="0"/>
              <a:cs typeface="Times New Roman" pitchFamily="18" charset="0"/>
            </a:endParaRPr>
          </a:p>
        </p:txBody>
      </p:sp>
      <p:cxnSp>
        <p:nvCxnSpPr>
          <p:cNvPr id="43" name="Straight Arrow Connector 42"/>
          <p:cNvCxnSpPr>
            <a:stCxn id="34" idx="6"/>
            <a:endCxn id="39" idx="1"/>
          </p:cNvCxnSpPr>
          <p:nvPr/>
        </p:nvCxnSpPr>
        <p:spPr>
          <a:xfrm flipV="1">
            <a:off x="2209800" y="3619500"/>
            <a:ext cx="258417" cy="104364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4" name="Straight Arrow Connector 43"/>
          <p:cNvCxnSpPr>
            <a:stCxn id="34" idx="6"/>
            <a:endCxn id="40" idx="1"/>
          </p:cNvCxnSpPr>
          <p:nvPr/>
        </p:nvCxnSpPr>
        <p:spPr>
          <a:xfrm>
            <a:off x="2209800" y="4663144"/>
            <a:ext cx="225287" cy="118556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4" name="Rectangle 23"/>
          <p:cNvSpPr/>
          <p:nvPr/>
        </p:nvSpPr>
        <p:spPr>
          <a:xfrm>
            <a:off x="5165034" y="3046274"/>
            <a:ext cx="3978966" cy="1754326"/>
          </a:xfrm>
          <a:prstGeom prst="rect">
            <a:avLst/>
          </a:prstGeom>
        </p:spPr>
        <p:txBody>
          <a:bodyPr wrap="square">
            <a:spAutoFit/>
          </a:bodyPr>
          <a:lstStyle/>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a:t>
            </a:r>
            <a:r>
              <a:rPr lang="vi-VN" dirty="0" smtClean="0">
                <a:latin typeface="Times New Roman" pitchFamily="18" charset="0"/>
                <a:cs typeface="Times New Roman" pitchFamily="18" charset="0"/>
              </a:rPr>
              <a:t>hiếu </a:t>
            </a:r>
            <a:r>
              <a:rPr lang="vi-VN" dirty="0">
                <a:latin typeface="Times New Roman" pitchFamily="18" charset="0"/>
                <a:cs typeface="Times New Roman" pitchFamily="18" charset="0"/>
              </a:rPr>
              <a:t>máu từ từ, da xanh xao, niêm mạc nhợt nhạt; rối loạn tiêu hoá như chán ăn, hay nôn, tiêu chảy, viêm lưỡi, gan có thể to, loạn thần kinh nhẹ như mệt mỏi, chóng mặt, rối loạn cảm giác sâu, đau mỏi, run tay, chân,... </a:t>
            </a:r>
            <a:endParaRPr lang="en-US" dirty="0">
              <a:latin typeface="Times New Roman" pitchFamily="18" charset="0"/>
              <a:cs typeface="Times New Roman" pitchFamily="18" charset="0"/>
            </a:endParaRPr>
          </a:p>
        </p:txBody>
      </p:sp>
      <p:sp>
        <p:nvSpPr>
          <p:cNvPr id="47" name="Rectangle 46"/>
          <p:cNvSpPr/>
          <p:nvPr/>
        </p:nvSpPr>
        <p:spPr>
          <a:xfrm>
            <a:off x="5194850" y="5248544"/>
            <a:ext cx="3978965" cy="1200329"/>
          </a:xfrm>
          <a:prstGeom prst="rect">
            <a:avLst/>
          </a:prstGeom>
        </p:spPr>
        <p:txBody>
          <a:bodyPr wrap="square">
            <a:spAutoFit/>
          </a:bodyPr>
          <a:lstStyle/>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a:t>
            </a:r>
            <a:r>
              <a:rPr lang="en-US" dirty="0" err="1" smtClean="0">
                <a:latin typeface="Times New Roman" pitchFamily="18" charset="0"/>
                <a:cs typeface="Times New Roman" pitchFamily="18" charset="0"/>
              </a:rPr>
              <a:t>ần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giống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máu</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thiếu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axit</a:t>
            </a:r>
            <a:r>
              <a:rPr lang="en-US" dirty="0">
                <a:latin typeface="Times New Roman" pitchFamily="18" charset="0"/>
                <a:cs typeface="Times New Roman" pitchFamily="18" charset="0"/>
              </a:rPr>
              <a:t> folic, </a:t>
            </a:r>
            <a:r>
              <a:rPr lang="en-US" dirty="0" err="1">
                <a:latin typeface="Times New Roman" pitchFamily="18" charset="0"/>
                <a:cs typeface="Times New Roman" pitchFamily="18" charset="0"/>
              </a:rPr>
              <a:t>thiếu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to, </a:t>
            </a:r>
            <a:r>
              <a:rPr lang="en-US" dirty="0" err="1">
                <a:latin typeface="Times New Roman" pitchFamily="18" charset="0"/>
                <a:cs typeface="Times New Roman" pitchFamily="18" charset="0"/>
              </a:rPr>
              <a:t>tiểu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máu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khổng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lồ</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2288241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3" y="0"/>
            <a:ext cx="9131710" cy="87088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76200" y="81498"/>
            <a:ext cx="9038303" cy="67710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800" b="1" dirty="0" smtClean="0">
                <a:solidFill>
                  <a:srgbClr val="00B0F0"/>
                </a:solidFill>
                <a:latin typeface="Times New Roman" pitchFamily="18" charset="0"/>
                <a:cs typeface="Times New Roman" pitchFamily="18" charset="0"/>
              </a:rPr>
              <a:t>THIẾU MÁU DO THIẾU VITAMIN B12</a:t>
            </a:r>
            <a:endParaRPr lang="en-US" sz="3800" b="1" cap="none" spc="50" dirty="0">
              <a:ln w="11430"/>
              <a:solidFill>
                <a:srgbClr val="00B0F0"/>
              </a:solidFill>
              <a:latin typeface="Times New Roman" pitchFamily="18" charset="0"/>
              <a:cs typeface="Times New Roman" pitchFamily="18" charset="0"/>
            </a:endParaRPr>
          </a:p>
        </p:txBody>
      </p:sp>
      <p:sp>
        <p:nvSpPr>
          <p:cNvPr id="6" name="Rectangle 5"/>
          <p:cNvSpPr/>
          <p:nvPr/>
        </p:nvSpPr>
        <p:spPr>
          <a:xfrm>
            <a:off x="76200" y="870883"/>
            <a:ext cx="8686800" cy="2031325"/>
          </a:xfrm>
          <a:prstGeom prst="rect">
            <a:avLst/>
          </a:prstGeom>
        </p:spPr>
        <p:txBody>
          <a:bodyPr wrap="square">
            <a:spAutoFit/>
          </a:bodyPr>
          <a:lstStyle/>
          <a:p>
            <a:pPr marL="285750" indent="-285750">
              <a:buFont typeface="Arial" pitchFamily="34" charset="0"/>
              <a:buChar char="•"/>
            </a:pPr>
            <a:r>
              <a:rPr lang="vi-VN"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Điều trị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nghèo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Cần thuốc tiêm vitamin B-12 hoặc dạng xịt B </a:t>
            </a:r>
            <a:r>
              <a:rPr lang="vi-VN" dirty="0" smtClean="0">
                <a:latin typeface="Times New Roman" pitchFamily="18" charset="0"/>
                <a:cs typeface="Times New Roman" pitchFamily="18" charset="0"/>
              </a:rPr>
              <a:t>12</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Lúc đầu, cần tiêm hoặc thuốc xịt thường xuyên.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Cuối cùng cần tiêm hoặc xịt chỉ một lần một tháng.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Điều trị là rất quan trọng, bởi vì các biến chứng thần kinh trở thành thường trú nếu thiếu B-12 không được điều </a:t>
            </a:r>
            <a:r>
              <a:rPr lang="vi-VN" dirty="0" smtClean="0">
                <a:latin typeface="Times New Roman" pitchFamily="18" charset="0"/>
                <a:cs typeface="Times New Roman" pitchFamily="18" charset="0"/>
              </a:rPr>
              <a:t>trị</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312422"/>
            <a:ext cx="2209800" cy="285977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4200" y="3312422"/>
            <a:ext cx="2895600" cy="285977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9400" y="3363463"/>
            <a:ext cx="2209800" cy="2859778"/>
          </a:xfrm>
          <a:prstGeom prst="rect">
            <a:avLst/>
          </a:prstGeom>
        </p:spPr>
      </p:pic>
    </p:spTree>
    <p:extLst>
      <p:ext uri="{BB962C8B-B14F-4D97-AF65-F5344CB8AC3E}">
        <p14:creationId xmlns:p14="http://schemas.microsoft.com/office/powerpoint/2010/main" val="753779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3" y="0"/>
            <a:ext cx="9131710" cy="87088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76200" y="81498"/>
            <a:ext cx="9038303" cy="67710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800" b="1" dirty="0" smtClean="0">
                <a:solidFill>
                  <a:srgbClr val="00B0F0"/>
                </a:solidFill>
                <a:latin typeface="Times New Roman" pitchFamily="18" charset="0"/>
                <a:cs typeface="Times New Roman" pitchFamily="18" charset="0"/>
              </a:rPr>
              <a:t>THIẾU MÁU DO THIẾU ACID FOLIC</a:t>
            </a:r>
            <a:endParaRPr lang="en-US" sz="3800" b="1" cap="none" spc="50" dirty="0">
              <a:ln w="11430"/>
              <a:solidFill>
                <a:srgbClr val="00B0F0"/>
              </a:solidFill>
              <a:latin typeface="Times New Roman" pitchFamily="18" charset="0"/>
              <a:cs typeface="Times New Roman" pitchFamily="18" charset="0"/>
            </a:endParaRPr>
          </a:p>
        </p:txBody>
      </p:sp>
      <p:sp>
        <p:nvSpPr>
          <p:cNvPr id="6" name="Oval 5"/>
          <p:cNvSpPr/>
          <p:nvPr/>
        </p:nvSpPr>
        <p:spPr>
          <a:xfrm>
            <a:off x="0" y="2011846"/>
            <a:ext cx="2055983"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Nguyên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nhân</a:t>
            </a:r>
            <a:endParaRPr lang="en-US" sz="2000" dirty="0">
              <a:solidFill>
                <a:schemeClr val="tx1"/>
              </a:solidFill>
              <a:latin typeface="Times New Roman" pitchFamily="18" charset="0"/>
              <a:cs typeface="Times New Roman" pitchFamily="18" charset="0"/>
            </a:endParaRPr>
          </a:p>
        </p:txBody>
      </p:sp>
      <p:sp>
        <p:nvSpPr>
          <p:cNvPr id="7" name="Rounded Rectangle 6"/>
          <p:cNvSpPr/>
          <p:nvPr/>
        </p:nvSpPr>
        <p:spPr>
          <a:xfrm>
            <a:off x="2895600" y="914400"/>
            <a:ext cx="59436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vit</a:t>
            </a:r>
            <a:r>
              <a:rPr lang="en-US" dirty="0" smtClean="0">
                <a:latin typeface="Times New Roman" pitchFamily="18" charset="0"/>
                <a:cs typeface="Times New Roman" pitchFamily="18" charset="0"/>
              </a:rPr>
              <a:t> B9)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8" name="Rounded Rectangle 7"/>
          <p:cNvSpPr/>
          <p:nvPr/>
        </p:nvSpPr>
        <p:spPr>
          <a:xfrm>
            <a:off x="2895600" y="1721126"/>
            <a:ext cx="5943600" cy="6858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latin typeface="+mj-lt"/>
              </a:rPr>
              <a:t>Những người có các bệnh ruột non, như bệnh Crohn, bệnh </a:t>
            </a:r>
            <a:r>
              <a:rPr lang="vi-VN" dirty="0" smtClean="0">
                <a:latin typeface="+mj-lt"/>
              </a:rPr>
              <a:t>celiac</a:t>
            </a:r>
            <a:r>
              <a:rPr lang="en-US" dirty="0" smtClean="0">
                <a:latin typeface="+mj-lt"/>
              </a:rPr>
              <a:t>,</a:t>
            </a:r>
            <a:r>
              <a:rPr lang="en-US" dirty="0"/>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folate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folic acid.</a:t>
            </a:r>
          </a:p>
        </p:txBody>
      </p:sp>
      <p:sp>
        <p:nvSpPr>
          <p:cNvPr id="9" name="Rounded Rectangle 8"/>
          <p:cNvSpPr/>
          <p:nvPr/>
        </p:nvSpPr>
        <p:spPr>
          <a:xfrm>
            <a:off x="2895600" y="2487681"/>
            <a:ext cx="5943600" cy="78891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Times New Roman" pitchFamily="18" charset="0"/>
                <a:cs typeface="Times New Roman" pitchFamily="18" charset="0"/>
              </a:rPr>
              <a:t>U</a:t>
            </a:r>
            <a:r>
              <a:rPr lang="vi-VN" dirty="0" smtClean="0">
                <a:latin typeface="Times New Roman" pitchFamily="18" charset="0"/>
                <a:cs typeface="Times New Roman" pitchFamily="18" charset="0"/>
              </a:rPr>
              <a:t>ống </a:t>
            </a:r>
            <a:r>
              <a:rPr lang="vi-VN" dirty="0">
                <a:latin typeface="Times New Roman" pitchFamily="18" charset="0"/>
                <a:cs typeface="Times New Roman" pitchFamily="18" charset="0"/>
              </a:rPr>
              <a:t>rượu quá mức có thể dẫn đến thiếu </a:t>
            </a:r>
            <a:r>
              <a:rPr lang="vi-VN" dirty="0" smtClean="0">
                <a:latin typeface="Times New Roman" pitchFamily="18" charset="0"/>
                <a:cs typeface="Times New Roman" pitchFamily="18" charset="0"/>
              </a:rPr>
              <a:t>hụt</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Một </a:t>
            </a:r>
            <a:r>
              <a:rPr lang="vi-VN" dirty="0">
                <a:latin typeface="Times New Roman" pitchFamily="18" charset="0"/>
                <a:cs typeface="Times New Roman" pitchFamily="18" charset="0"/>
              </a:rPr>
              <a:t>số thuốc chống động kinh, có thể cản trở sự hấp thụ chất dinh dưỡng này</a:t>
            </a:r>
            <a:endParaRPr lang="en-US" dirty="0">
              <a:latin typeface="Times New Roman" pitchFamily="18" charset="0"/>
              <a:cs typeface="Times New Roman" pitchFamily="18" charset="0"/>
            </a:endParaRPr>
          </a:p>
        </p:txBody>
      </p:sp>
      <p:cxnSp>
        <p:nvCxnSpPr>
          <p:cNvPr id="10" name="Straight Arrow Connector 9"/>
          <p:cNvCxnSpPr>
            <a:stCxn id="6" idx="6"/>
            <a:endCxn id="7" idx="1"/>
          </p:cNvCxnSpPr>
          <p:nvPr/>
        </p:nvCxnSpPr>
        <p:spPr>
          <a:xfrm flipV="1">
            <a:off x="2055983" y="1257300"/>
            <a:ext cx="839617" cy="113554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a:stCxn id="6" idx="6"/>
            <a:endCxn id="8" idx="1"/>
          </p:cNvCxnSpPr>
          <p:nvPr/>
        </p:nvCxnSpPr>
        <p:spPr>
          <a:xfrm flipV="1">
            <a:off x="2055983" y="2064026"/>
            <a:ext cx="839617" cy="32882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a:stCxn id="25" idx="6"/>
            <a:endCxn id="43" idx="1"/>
          </p:cNvCxnSpPr>
          <p:nvPr/>
        </p:nvCxnSpPr>
        <p:spPr>
          <a:xfrm>
            <a:off x="2055984" y="5638800"/>
            <a:ext cx="776214" cy="54087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5" name="Oval 24"/>
          <p:cNvSpPr/>
          <p:nvPr/>
        </p:nvSpPr>
        <p:spPr>
          <a:xfrm>
            <a:off x="0" y="5257800"/>
            <a:ext cx="2055984"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
        <p:nvSpPr>
          <p:cNvPr id="27" name="Rounded Rectangle 26"/>
          <p:cNvSpPr/>
          <p:nvPr/>
        </p:nvSpPr>
        <p:spPr>
          <a:xfrm>
            <a:off x="2895600" y="3352800"/>
            <a:ext cx="5943600" cy="78891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latin typeface="Times New Roman" pitchFamily="18" charset="0"/>
                <a:cs typeface="Times New Roman" pitchFamily="18" charset="0"/>
              </a:rPr>
              <a:t>Phụ nữ mang thai và phụ nữ đang cho con bú , người chạy thận nhân tạo đều có thể dẫn đến thiếu hụt.</a:t>
            </a:r>
            <a:endParaRPr lang="en-US" dirty="0">
              <a:latin typeface="Times New Roman" pitchFamily="18" charset="0"/>
              <a:cs typeface="Times New Roman" pitchFamily="18" charset="0"/>
            </a:endParaRPr>
          </a:p>
        </p:txBody>
      </p:sp>
      <p:cxnSp>
        <p:nvCxnSpPr>
          <p:cNvPr id="28" name="Straight Arrow Connector 27"/>
          <p:cNvCxnSpPr>
            <a:stCxn id="6" idx="6"/>
            <a:endCxn id="27" idx="1"/>
          </p:cNvCxnSpPr>
          <p:nvPr/>
        </p:nvCxnSpPr>
        <p:spPr>
          <a:xfrm>
            <a:off x="2055983" y="2392846"/>
            <a:ext cx="839617" cy="135441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38" name="Rounded Rectangle 37"/>
          <p:cNvSpPr/>
          <p:nvPr/>
        </p:nvSpPr>
        <p:spPr>
          <a:xfrm>
            <a:off x="2832198" y="4343401"/>
            <a:ext cx="6248399" cy="10817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Times New Roman" pitchFamily="18" charset="0"/>
                <a:cs typeface="Times New Roman" pitchFamily="18" charset="0"/>
              </a:rPr>
              <a:t>C</a:t>
            </a:r>
            <a:r>
              <a:rPr lang="vi-VN" dirty="0" smtClean="0">
                <a:latin typeface="Times New Roman" pitchFamily="18" charset="0"/>
                <a:cs typeface="Times New Roman" pitchFamily="18" charset="0"/>
              </a:rPr>
              <a:t>ăn </a:t>
            </a:r>
            <a:r>
              <a:rPr lang="vi-VN" dirty="0">
                <a:latin typeface="Times New Roman" pitchFamily="18" charset="0"/>
                <a:cs typeface="Times New Roman" pitchFamily="18" charset="0"/>
              </a:rPr>
              <a:t>nguyên gây thiếu acid </a:t>
            </a:r>
            <a:r>
              <a:rPr lang="vi-VN" dirty="0" smtClean="0">
                <a:latin typeface="Times New Roman" pitchFamily="18" charset="0"/>
                <a:cs typeface="Times New Roman" pitchFamily="18" charset="0"/>
              </a:rPr>
              <a:t>folic</a:t>
            </a:r>
            <a:r>
              <a:rPr lang="en-US" dirty="0" smtClean="0">
                <a:latin typeface="Times New Roman" pitchFamily="18" charset="0"/>
                <a:cs typeface="Times New Roman" pitchFamily="18" charset="0"/>
              </a:rPr>
              <a:t>: </a:t>
            </a:r>
            <a:r>
              <a:rPr lang="vi-VN" dirty="0">
                <a:latin typeface="Times New Roman" pitchFamily="18" charset="0"/>
                <a:cs typeface="Times New Roman" pitchFamily="18" charset="0"/>
              </a:rPr>
              <a:t>thiếu dinh dưỡng, hội chứng thiếu máu và tiêu hóa, suy nhược, da niêm mạc nhợt nhạt, viêm lưỡi, ỉa chảy, dạ dày không tiết acid clorhydric </a:t>
            </a:r>
            <a:endParaRPr lang="en-US" dirty="0">
              <a:latin typeface="Times New Roman" pitchFamily="18" charset="0"/>
              <a:cs typeface="Times New Roman" pitchFamily="18" charset="0"/>
            </a:endParaRPr>
          </a:p>
        </p:txBody>
      </p:sp>
      <p:cxnSp>
        <p:nvCxnSpPr>
          <p:cNvPr id="39" name="Straight Arrow Connector 38"/>
          <p:cNvCxnSpPr>
            <a:stCxn id="25" idx="6"/>
            <a:endCxn id="38" idx="1"/>
          </p:cNvCxnSpPr>
          <p:nvPr/>
        </p:nvCxnSpPr>
        <p:spPr>
          <a:xfrm flipV="1">
            <a:off x="2055984" y="4884273"/>
            <a:ext cx="776214" cy="75452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43" name="Rounded Rectangle 42"/>
          <p:cNvSpPr/>
          <p:nvPr/>
        </p:nvSpPr>
        <p:spPr>
          <a:xfrm>
            <a:off x="2832198" y="5638800"/>
            <a:ext cx="6248399" cy="10817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smtClean="0">
                <a:latin typeface="Times New Roman" pitchFamily="18" charset="0"/>
                <a:cs typeface="Times New Roman" pitchFamily="18" charset="0"/>
              </a:rPr>
              <a:t>Xét nghiệm cận lâm sàng:Huyết đồ giống với huyết đồ thiếu máu ác 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Folat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folat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(&lt; 250/</a:t>
            </a:r>
            <a:r>
              <a:rPr lang="en-US" dirty="0" err="1" smtClean="0">
                <a:latin typeface="Times New Roman" pitchFamily="18" charset="0"/>
                <a:cs typeface="Times New Roman" pitchFamily="18" charset="0"/>
              </a:rPr>
              <a:t>ng</a:t>
            </a:r>
            <a:r>
              <a:rPr lang="en-US" dirty="0" smtClean="0">
                <a:latin typeface="Times New Roman" pitchFamily="18" charset="0"/>
                <a:cs typeface="Times New Roman" pitchFamily="18" charset="0"/>
              </a:rPr>
              <a:t>/ml)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47022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TotalTime>
  <Words>1831</Words>
  <Application>Microsoft Office PowerPoint</Application>
  <PresentationFormat>On-screen Show (4:3)</PresentationFormat>
  <Paragraphs>188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windows</cp:lastModifiedBy>
  <cp:revision>106</cp:revision>
  <dcterms:created xsi:type="dcterms:W3CDTF">2017-02-19T10:41:03Z</dcterms:created>
  <dcterms:modified xsi:type="dcterms:W3CDTF">2017-03-20T06:56:22Z</dcterms:modified>
</cp:coreProperties>
</file>