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80" r:id="rId3"/>
    <p:sldId id="257" r:id="rId4"/>
    <p:sldId id="260" r:id="rId5"/>
    <p:sldId id="261" r:id="rId6"/>
    <p:sldId id="272" r:id="rId7"/>
    <p:sldId id="262" r:id="rId8"/>
    <p:sldId id="259" r:id="rId9"/>
    <p:sldId id="264" r:id="rId10"/>
    <p:sldId id="266" r:id="rId11"/>
    <p:sldId id="267" r:id="rId12"/>
    <p:sldId id="270" r:id="rId13"/>
    <p:sldId id="271" r:id="rId14"/>
    <p:sldId id="275" r:id="rId15"/>
    <p:sldId id="277" r:id="rId16"/>
    <p:sldId id="279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151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9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DD32-CE32-4367-B122-66C2AD83FB4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F1B8-2534-4951-8CDA-BFBF5BE6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9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664" y="93662"/>
            <a:ext cx="9144000" cy="11636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SUY THẬN MẠN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0067" y="2775944"/>
            <a:ext cx="4638252" cy="1435329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PTH350J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444336"/>
            <a:ext cx="6129398" cy="51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249383"/>
            <a:ext cx="10875818" cy="7273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194954"/>
            <a:ext cx="9393382" cy="165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, hôi miệng hoặc hơi thở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iảm cân, co giật cơ hoặc chuột rút, da màu vàng nâu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73" y="2847109"/>
            <a:ext cx="4998027" cy="3437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7" y="3148445"/>
            <a:ext cx="5437910" cy="31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10896600" cy="685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4" y="955965"/>
            <a:ext cx="5216235" cy="5299364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1: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Thận bị tổn 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Thận có thể bị tổn thương trước khi GFR giảm.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ục tiêu chữa 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iảm tiến triển 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iảm nguy cơ mắc các bệnh về tim mạch.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5165" y="976746"/>
            <a:ext cx="5746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2: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Thận bị tổn thương nhẹ,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GFR giảm (từ 60 đến 89).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chức năng thận bắt đầu suy giảm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Ước tính tiến triển của suy thận và tiếp tục chữa trị để giảm nguy cơ các biến chứng khác.</a:t>
            </a:r>
          </a:p>
        </p:txBody>
      </p:sp>
    </p:spTree>
    <p:extLst>
      <p:ext uri="{BB962C8B-B14F-4D97-AF65-F5344CB8AC3E}">
        <p14:creationId xmlns:p14="http://schemas.microsoft.com/office/powerpoint/2010/main" val="326929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" y="51952"/>
            <a:ext cx="10917382" cy="65462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3" y="706579"/>
            <a:ext cx="5609278" cy="4746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Giai đoạn 3: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GRF giảm (30 đến 59).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thể xuất 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thiếu máu và các bệnh về xương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Giai đoạn 4: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GFR giảm nghiêm trọng (15 đến 29).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chữa trị các biến chứng do suy thận gây 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7578" y="853018"/>
            <a:ext cx="5490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Giai đoạn 5: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thận hoàn toàn (GFR thấp hơn 15)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thận không còn hoạt động,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phải lọc máu hoặc cấy ghép thận mới. </a:t>
            </a:r>
          </a:p>
        </p:txBody>
      </p:sp>
    </p:spTree>
    <p:extLst>
      <p:ext uri="{BB962C8B-B14F-4D97-AF65-F5344CB8AC3E}">
        <p14:creationId xmlns:p14="http://schemas.microsoft.com/office/powerpoint/2010/main" val="386616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5" y="207819"/>
            <a:ext cx="10958945" cy="7897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52" y="836898"/>
            <a:ext cx="5631872" cy="2308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đích: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thuyên giảm các triệu chứng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chậm lại diễn tiến của suy 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" y="3376569"/>
            <a:ext cx="5728853" cy="31563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32DB22-D2E5-47DA-BF6F-CFAF7956E750}"/>
              </a:ext>
            </a:extLst>
          </p:cNvPr>
          <p:cNvSpPr/>
          <p:nvPr/>
        </p:nvSpPr>
        <p:spPr>
          <a:xfrm>
            <a:off x="5953991" y="83689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Nguyên tắc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Phải được thiết lập từ sớm để khống chế các triệu chứng.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Như: Tránh những thuốc độc cho thận và thuốc cản quang;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tăng Kali máu. Cung cấp canxi, dùng thuốc gắn phosphat để ngăn ngừa triệu chứng của tăng năng tuyến cận giáp.</a:t>
            </a:r>
          </a:p>
        </p:txBody>
      </p:sp>
    </p:spTree>
    <p:extLst>
      <p:ext uri="{BB962C8B-B14F-4D97-AF65-F5344CB8AC3E}">
        <p14:creationId xmlns:p14="http://schemas.microsoft.com/office/powerpoint/2010/main" val="84738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103910"/>
            <a:ext cx="11637818" cy="57712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49" y="612396"/>
            <a:ext cx="11417416" cy="6031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Dinh dưỡng - tối quan 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Đạm : giảm chỉ dùng 20-40 mg/ngày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Năng lượng: cung cấp 2000-2500 calo/ngày</a:t>
            </a: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Nước: Khuyên bệnh nhân chỉ uống khi khát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giới 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uối NaCl muối để tránh phù và tăng huyết 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tăng nhẹ Kali ( &lt;6 mEq/l) thì cần giới hạn đạm và các nguồn K. Nếu tăng trên 7 mEq/l cần điều trị 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Canxi tiêm tĩnh mach (5-10 ml đ 10%)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xi: nếu giảm nhiều có thể dùng vitamine D3.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carbonat canxi được coi là chất liên kết phosphat 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Chống toan huyết: chỉ cần điều trị khi HCO3 giảm thấp hơn 15 mEq/l, và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giới hạn đạm là đủ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2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93519"/>
            <a:ext cx="11104418" cy="8104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904009"/>
            <a:ext cx="5095644" cy="5689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tăng huyết áp.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suy tim.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xuất hiện các biến chứng nặng hơn hoặc xuất hiện suy dinh dưỡng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đã điều trị bảo tồn toàn diện, hợp 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có chỉ định lọc máu, 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 thận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với tăng calory, protein...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thiếu máu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43A91B-0A8D-4712-BBFB-21CE32FEEFDE}"/>
              </a:ext>
            </a:extLst>
          </p:cNvPr>
          <p:cNvSpPr/>
          <p:nvPr/>
        </p:nvSpPr>
        <p:spPr>
          <a:xfrm>
            <a:off x="5394121" y="904009"/>
            <a:ext cx="6548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Điều trị phối hợp (lọc máu, thẩm phân màng bụng hay gép thận)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Làm thuyên giảm các triệu chứng bệnh giúp bệnh nhân có cuộc sống sinh hoạt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thường,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Làm chậm lại diễn tiến của suy thận, kéo dài cuộc sống giảm chậm tử vong.</a:t>
            </a:r>
          </a:p>
        </p:txBody>
      </p:sp>
    </p:spTree>
    <p:extLst>
      <p:ext uri="{BB962C8B-B14F-4D97-AF65-F5344CB8AC3E}">
        <p14:creationId xmlns:p14="http://schemas.microsoft.com/office/powerpoint/2010/main" val="44619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145473"/>
            <a:ext cx="11000509" cy="76892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69" y="1496432"/>
            <a:ext cx="3105150" cy="42417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58" y="1496432"/>
            <a:ext cx="4031933" cy="2358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58" y="3854588"/>
            <a:ext cx="4346302" cy="2771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66860" y="4917309"/>
            <a:ext cx="2064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60,000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9700" y="2739536"/>
            <a:ext cx="316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Androcur 50mg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bán : 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 VNĐ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8169" y="5997082"/>
            <a:ext cx="2255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Acid folic</a:t>
            </a:r>
          </a:p>
          <a:p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160.000 đ</a:t>
            </a:r>
          </a:p>
        </p:txBody>
      </p:sp>
    </p:spTree>
    <p:extLst>
      <p:ext uri="{BB962C8B-B14F-4D97-AF65-F5344CB8AC3E}">
        <p14:creationId xmlns:p14="http://schemas.microsoft.com/office/powerpoint/2010/main" val="408044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4" y="84571"/>
            <a:ext cx="11391296" cy="435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97D180A-2FFA-40AD-B8F0-2D96760E5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4" y="713063"/>
            <a:ext cx="2070003" cy="2474754"/>
          </a:xfr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DD4E94-3989-466C-BAC5-B101A7CC8E94}"/>
              </a:ext>
            </a:extLst>
          </p:cNvPr>
          <p:cNvSpPr/>
          <p:nvPr/>
        </p:nvSpPr>
        <p:spPr>
          <a:xfrm>
            <a:off x="142614" y="3322040"/>
            <a:ext cx="2632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9C22FE-C28B-4AE2-9933-1BD93A02A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89" y="713063"/>
            <a:ext cx="2176237" cy="24747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DE9792-AA20-400A-AF55-7B18D88C9D26}"/>
              </a:ext>
            </a:extLst>
          </p:cNvPr>
          <p:cNvSpPr/>
          <p:nvPr/>
        </p:nvSpPr>
        <p:spPr>
          <a:xfrm>
            <a:off x="4280489" y="3322039"/>
            <a:ext cx="2176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2A8EBF-7A8F-4093-9D5C-3251714AE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61" y="713063"/>
            <a:ext cx="2176237" cy="24411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611AE30-88C9-4477-881B-B15815B9605D}"/>
              </a:ext>
            </a:extLst>
          </p:cNvPr>
          <p:cNvSpPr/>
          <p:nvPr/>
        </p:nvSpPr>
        <p:spPr>
          <a:xfrm>
            <a:off x="7570903" y="3322038"/>
            <a:ext cx="2939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7C6796-1747-4B13-9B6B-E5838CF13D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51" y="3917926"/>
            <a:ext cx="2632324" cy="26970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8653285-4EFD-422B-BAC4-4A6654931068}"/>
              </a:ext>
            </a:extLst>
          </p:cNvPr>
          <p:cNvSpPr/>
          <p:nvPr/>
        </p:nvSpPr>
        <p:spPr>
          <a:xfrm>
            <a:off x="79649" y="4958974"/>
            <a:ext cx="235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BC1D127-157A-4FAC-BB18-E8D1214C76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50" y="3888564"/>
            <a:ext cx="2822967" cy="26970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C1B719B-6AC7-4FEA-A370-CF7036EF4E30}"/>
              </a:ext>
            </a:extLst>
          </p:cNvPr>
          <p:cNvSpPr/>
          <p:nvPr/>
        </p:nvSpPr>
        <p:spPr>
          <a:xfrm>
            <a:off x="6456726" y="4958973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4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55" y="84571"/>
            <a:ext cx="10872354" cy="11935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68" y="1381990"/>
            <a:ext cx="4875068" cy="472786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thận mạn là hậu quả các bệnh mạn tính của thận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sút từ số lượng Nephron chức năng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giảm dần mức lọc cầu thận.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ức lọc cầu thận giảm xuống dưới 50% (60 ml/phút)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 thận mạn.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1381990"/>
            <a:ext cx="6235700" cy="47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3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73" y="218210"/>
            <a:ext cx="11097491" cy="5714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3" y="1319645"/>
            <a:ext cx="10865427" cy="527858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viêm cầu thận mạn: Thường hay gặp nhất chiếm tỷ lệ 40%.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Bệnh viêm thận, bể thận mạn: Chiếm tỷ lệ khoảng 30%. 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Bệnh viêm thận kẽ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thận bẩm sinh (di truyền hoặc không di truyền)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5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2" y="198871"/>
            <a:ext cx="10990118" cy="757093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1506990"/>
            <a:ext cx="7473210" cy="1527155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nephron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nephron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40" y="2670464"/>
            <a:ext cx="7678882" cy="23406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0440" y="5250695"/>
            <a:ext cx="7632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336" y="2317173"/>
            <a:ext cx="4770745" cy="33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54" y="105148"/>
            <a:ext cx="11010900" cy="675409"/>
          </a:xfrm>
        </p:spPr>
        <p:txBody>
          <a:bodyPr>
            <a:normAutofit fontScale="90000"/>
          </a:bodyPr>
          <a:lstStyle/>
          <a:p>
            <a:r>
              <a:rPr lang="vi-VN" dirty="0"/>
              <a:t>3. Cơ chế bệnh sinh: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66" y="780557"/>
            <a:ext cx="5881729" cy="5972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 :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chất thải mà máu tạo ra trong khi phân chia các tế bào trong quá trình hoạt động.</a:t>
            </a: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Thận khoẻ mạnh bình thường sẽ nhận Creatinine loại ra từ máu và đưa vào nước tiểu để chuyển ra ngoài cơ thể.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thận không hoạt động tốt, creatinine sẽ tích tụ trong máu.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Mức Creatinine trong máu có thể thay đổi, mỗi một phòng xét nghiệm để một mức tiêu chuẩn bình thường riêng, nhưng thông thường để ở mức 0.6-1.2mg/dL.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8075E4-75E6-443F-8FB1-A9112BCC0955}"/>
              </a:ext>
            </a:extLst>
          </p:cNvPr>
          <p:cNvSpPr/>
          <p:nvPr/>
        </p:nvSpPr>
        <p:spPr>
          <a:xfrm>
            <a:off x="6023295" y="919771"/>
            <a:ext cx="58817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lượng chức năng thận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Đánh giá theo  mức Creatinine: (có thể thay đổi và cũng bị ảnh hưởng bởi chế độ ăn).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Nam giới: 1.7mg/dL.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Nữ giới : 1.4mg/dL.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GFR: thường chính xác hơn với bệnh nhân chức năng thận đã bị suy 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thức tính: GFR = (140 – tuổi) x KgTT / 72 x Ccr (mg%)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Một vài phòng thí nghiệm chỉ tính GFR khi kết quả Creatinine do chính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thí nghiệm đó đo được.</a:t>
            </a:r>
          </a:p>
        </p:txBody>
      </p:sp>
    </p:spTree>
    <p:extLst>
      <p:ext uri="{BB962C8B-B14F-4D97-AF65-F5344CB8AC3E}">
        <p14:creationId xmlns:p14="http://schemas.microsoft.com/office/powerpoint/2010/main" val="266905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4" y="207818"/>
            <a:ext cx="10948555" cy="727364"/>
          </a:xfrm>
        </p:spPr>
        <p:txBody>
          <a:bodyPr>
            <a:normAutofit/>
          </a:bodyPr>
          <a:lstStyle/>
          <a:p>
            <a:r>
              <a:rPr lang="vi-VN" sz="4000" dirty="0"/>
              <a:t>3. Cơ chế bệnh sinh: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45" y="1226127"/>
            <a:ext cx="10948555" cy="495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thận gây rối loạn nội mô – hội chứng ure máu 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thận: các Nitơ phi Protein tích lũy trong máu cao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Ure/máu &gt;30mmol/l tăng cao: chán ăn, buồn nôn , đau đầu, loét miệng,….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guanidin tích tụ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máu : suy thận, gây độc các cơ quan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Muối urat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gout thứ phát (hiếm gặp)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D/chất acid amin (tyrosin, triptophan..) :tích tụ/máu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rối loạn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hormon: Renin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-&gt;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8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85" y="75501"/>
            <a:ext cx="10515600" cy="67150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85" y="839281"/>
            <a:ext cx="5627041" cy="5871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riệu chứng 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Thay đổi khi đi tiểu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ấu hiệu bệnh thận</a:t>
            </a: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tiểu thường xuyên, đặc biệt là tiểu nhiều vào ban đêm.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tiểu có bọt hoặc bong bóng.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tiểu có thể có 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thấy căng tức bàng quang, đi tiểu khó khăn.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tiểu đậm màu hoặc đục màu hơn bình thường.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tiểu chỉ được vài ba giọt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cảm giác như chưa tiểu hết.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917C51-0D60-4525-A396-2FF4101317EB}"/>
              </a:ext>
            </a:extLst>
          </p:cNvPr>
          <p:cNvSpPr/>
          <p:nvPr/>
        </p:nvSpPr>
        <p:spPr>
          <a:xfrm>
            <a:off x="5847126" y="74700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Triệu chứng phổ biến 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Phù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Chức năng thận bị hỏng -&gt; không có cơ quan nào làm nhiệm vụ loại bỏ chất lỏng, chất độc hại dư thừa trong cơ thể ra ngoài -&gt; tích tụ -&gt; phù (chân, tay, mặt).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6B4A4A-B83B-4147-9A25-6B10334A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692" y="3429000"/>
            <a:ext cx="3837356" cy="2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5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218210"/>
            <a:ext cx="10979727" cy="89361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330036"/>
            <a:ext cx="4927769" cy="4846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3: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mệt mỏi</a:t>
            </a:r>
          </a:p>
          <a:p>
            <a:pPr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thận bị 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ít các tế bào hồng cầu vận chuyển oxy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đầu óc nhanh chóng bị mệt mỏi.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hường xuyên cảm thấy mệt lả, không có sức sống mặc dù ăn đủ, ngủ nhiều, chẳng phải làm gì nặng nhọc.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40" y="4225900"/>
            <a:ext cx="3120035" cy="2049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181692-AF2B-4457-A720-93FE9B4275F1}"/>
              </a:ext>
            </a:extLst>
          </p:cNvPr>
          <p:cNvSpPr/>
          <p:nvPr/>
        </p:nvSpPr>
        <p:spPr>
          <a:xfrm>
            <a:off x="5877440" y="1330036"/>
            <a:ext cx="6194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Triệu chứng 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Phát ban, ngứa ở da: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Thận có chức năng loại bỏ các chất thải ra khỏi máu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bị suy thận -&gt; tích tụ các chất thải/máu tăng  -&gt; cơn ngứa ngáy ngoài da, phát ban ở da.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046702-80E8-460A-B3A0-1F26631B8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618" y="4225900"/>
            <a:ext cx="2380694" cy="20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92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ÀI 5: SUY THẬN MẠ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hành viên nhóm&amp;quot;&quot;/&gt;&lt;property id=&quot;20307&quot; value=&quot;280&quot;/&gt;&lt;/object&gt;&lt;object type=&quot;3&quot; unique_id=&quot;10005&quot;&gt;&lt;property id=&quot;20148&quot; value=&quot;5&quot;/&gt;&lt;property id=&quot;20300&quot; value=&quot;Slide 3 - &amp;quot;1. Định nghĩa: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2. Nguyên nhân: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3. Cơ chế bệnh sinh: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3. Cơ chế bệnh sinh:&amp;quot;&quot;/&gt;&lt;property id=&quot;20307&quot; value=&quot;272&quot;/&gt;&lt;/object&gt;&lt;object type=&quot;3&quot; unique_id=&quot;10009&quot;&gt;&lt;property id=&quot;20148&quot; value=&quot;5&quot;/&gt;&lt;property id=&quot;20300&quot; value=&quot;Slide 7 - &amp;quot;3. Cơ chế bệnh sinh: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4. Triệu chứng&amp;quot;&quot;/&gt;&lt;property id=&quot;20307&quot; value=&quot;259&quot;/&gt;&lt;/object&gt;&lt;object type=&quot;3&quot; unique_id=&quot;10011&quot;&gt;&lt;property id=&quot;20148&quot; value=&quot;5&quot;/&gt;&lt;property id=&quot;20300&quot; value=&quot;Slide 9 - &amp;quot;4. Triệu chứng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4. Triệu chứng&amp;quot;&quot;/&gt;&lt;property id=&quot;20307&quot; value=&quot;266&quot;/&gt;&lt;/object&gt;&lt;object type=&quot;3&quot; unique_id=&quot;10013&quot;&gt;&lt;property id=&quot;20148&quot; value=&quot;5&quot;/&gt;&lt;property id=&quot;20300&quot; value=&quot;Slide 11 - &amp;quot;5. Tiến triển&amp;quot;&quot;/&gt;&lt;property id=&quot;20307&quot; value=&quot;267&quot;/&gt;&lt;/object&gt;&lt;object type=&quot;3&quot; unique_id=&quot;10014&quot;&gt;&lt;property id=&quot;20148&quot; value=&quot;5&quot;/&gt;&lt;property id=&quot;20300&quot; value=&quot;Slide 12 - &amp;quot;5. Tiến triển&amp;quot;&quot;/&gt;&lt;property id=&quot;20307&quot; value=&quot;270&quot;/&gt;&lt;/object&gt;&lt;object type=&quot;3&quot; unique_id=&quot;10015&quot;&gt;&lt;property id=&quot;20148&quot; value=&quot;5&quot;/&gt;&lt;property id=&quot;20300&quot; value=&quot;Slide 13 - &amp;quot;6. Điều trị:&amp;quot;&quot;/&gt;&lt;property id=&quot;20307&quot; value=&quot;271&quot;/&gt;&lt;/object&gt;&lt;object type=&quot;3&quot; unique_id=&quot;10016&quot;&gt;&lt;property id=&quot;20148&quot; value=&quot;5&quot;/&gt;&lt;property id=&quot;20300&quot; value=&quot;Slide 14 - &amp;quot;6. Điều trị:&amp;quot;&quot;/&gt;&lt;property id=&quot;20307&quot; value=&quot;275&quot;/&gt;&lt;/object&gt;&lt;object type=&quot;3&quot; unique_id=&quot;10017&quot;&gt;&lt;property id=&quot;20148&quot; value=&quot;5&quot;/&gt;&lt;property id=&quot;20300&quot; value=&quot;Slide 15 - &amp;quot;6. Điều trị:&amp;quot;&quot;/&gt;&lt;property id=&quot;20307&quot; value=&quot;277&quot;/&gt;&lt;/object&gt;&lt;object type=&quot;3&quot; unique_id=&quot;10018&quot;&gt;&lt;property id=&quot;20148&quot; value=&quot;5&quot;/&gt;&lt;property id=&quot;20300&quot; value=&quot;Slide 16 - &amp;quot;7. Thuốc điều trị&amp;quot;&quot;/&gt;&lt;property id=&quot;20307&quot; value=&quot;279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1445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BÀI 5: SUY THẬN MẠN</vt:lpstr>
      <vt:lpstr>Thành viên nhóm</vt:lpstr>
      <vt:lpstr>1. Định nghĩa:</vt:lpstr>
      <vt:lpstr>2. Nguyên nhân:</vt:lpstr>
      <vt:lpstr>3. Cơ chế bệnh sinh:</vt:lpstr>
      <vt:lpstr>3. Cơ chế bệnh sinh:</vt:lpstr>
      <vt:lpstr>3. Cơ chế bệnh sinh:</vt:lpstr>
      <vt:lpstr>4. Triệu chứng</vt:lpstr>
      <vt:lpstr>4. Triệu chứng</vt:lpstr>
      <vt:lpstr>4. Triệu chứng</vt:lpstr>
      <vt:lpstr>5. Tiến triển</vt:lpstr>
      <vt:lpstr>5. Tiến triển</vt:lpstr>
      <vt:lpstr>6. Điều trị:</vt:lpstr>
      <vt:lpstr>6. Điều trị:</vt:lpstr>
      <vt:lpstr>6. Điều trị:</vt:lpstr>
      <vt:lpstr>7. Thuốc điều trị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SUY THẬN MẠN</dc:title>
  <dc:creator>Windows User</dc:creator>
  <cp:lastModifiedBy>AutoBVT</cp:lastModifiedBy>
  <cp:revision>32</cp:revision>
  <dcterms:created xsi:type="dcterms:W3CDTF">2018-05-01T09:05:17Z</dcterms:created>
  <dcterms:modified xsi:type="dcterms:W3CDTF">2018-05-11T08:37:44Z</dcterms:modified>
</cp:coreProperties>
</file>