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6" r:id="rId2"/>
    <p:sldId id="266" r:id="rId3"/>
    <p:sldId id="267" r:id="rId4"/>
    <p:sldId id="268" r:id="rId5"/>
    <p:sldId id="269" r:id="rId6"/>
    <p:sldId id="283" r:id="rId7"/>
    <p:sldId id="284" r:id="rId8"/>
    <p:sldId id="285" r:id="rId9"/>
    <p:sldId id="280" r:id="rId10"/>
    <p:sldId id="281" r:id="rId11"/>
    <p:sldId id="261" r:id="rId12"/>
    <p:sldId id="262" r:id="rId13"/>
    <p:sldId id="263" r:id="rId14"/>
    <p:sldId id="264" r:id="rId15"/>
    <p:sldId id="275" r:id="rId16"/>
    <p:sldId id="276" r:id="rId17"/>
    <p:sldId id="277" r:id="rId18"/>
    <p:sldId id="278" r:id="rId19"/>
    <p:sldId id="279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2" autoAdjust="0"/>
    <p:restoredTop sz="94660"/>
  </p:normalViewPr>
  <p:slideViewPr>
    <p:cSldViewPr>
      <p:cViewPr varScale="1">
        <p:scale>
          <a:sx n="83" d="100"/>
          <a:sy n="83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DC5F9-C1CF-4215-9DCE-C98401EDB648}" type="doc">
      <dgm:prSet loTypeId="urn:microsoft.com/office/officeart/2005/8/layout/hProcess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DE9B4F-DD12-452C-8416-63E66956043B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LAD BỆNH MẠN TÍNH KÉO DÀI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E35B6-9FF3-4675-AE88-D9CA757138B2}" type="parTrans" cxnId="{7FBCED8B-23DC-4474-9CFA-89931F69C26C}">
      <dgm:prSet/>
      <dgm:spPr/>
      <dgm:t>
        <a:bodyPr/>
        <a:lstStyle/>
        <a:p>
          <a:endParaRPr lang="en-US"/>
        </a:p>
      </dgm:t>
    </dgm:pt>
    <dgm:pt modelId="{027C34F9-B2A2-45DC-9396-1B8920E48F2E}" type="sibTrans" cxnId="{7FBCED8B-23DC-4474-9CFA-89931F69C26C}">
      <dgm:prSet/>
      <dgm:spPr/>
      <dgm:t>
        <a:bodyPr/>
        <a:lstStyle/>
        <a:p>
          <a:endParaRPr lang="en-US"/>
        </a:p>
      </dgm:t>
    </dgm:pt>
    <dgm:pt modelId="{DABEADA8-E9BC-4838-A603-02D3D7F93064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BIỆN PHÁP ĐIỀU TRỊ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8BDCC-6218-4724-B8B9-1D64B52C2A3A}" type="parTrans" cxnId="{496E6BF6-355C-4BBD-9D18-C269EB9927EA}">
      <dgm:prSet/>
      <dgm:spPr/>
      <dgm:t>
        <a:bodyPr/>
        <a:lstStyle/>
        <a:p>
          <a:endParaRPr lang="en-US"/>
        </a:p>
      </dgm:t>
    </dgm:pt>
    <dgm:pt modelId="{6AE07720-31BC-474F-828F-42696FBBE635}" type="sibTrans" cxnId="{496E6BF6-355C-4BBD-9D18-C269EB9927EA}">
      <dgm:prSet/>
      <dgm:spPr/>
      <dgm:t>
        <a:bodyPr/>
        <a:lstStyle/>
        <a:p>
          <a:endParaRPr lang="en-US"/>
        </a:p>
      </dgm:t>
    </dgm:pt>
    <dgm:pt modelId="{D0C54F96-9FDC-498E-AA6A-CA0326100418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NỘI KHOA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E11D8-5BA5-4F69-94F5-B18FDFA3F6FC}" type="parTrans" cxnId="{0C6D5619-A6FD-472D-9D2E-78F43E2F7BE6}">
      <dgm:prSet/>
      <dgm:spPr/>
      <dgm:t>
        <a:bodyPr/>
        <a:lstStyle/>
        <a:p>
          <a:endParaRPr lang="en-US"/>
        </a:p>
      </dgm:t>
    </dgm:pt>
    <dgm:pt modelId="{CAF162B4-C710-40FB-B1FD-C176484CB617}" type="sibTrans" cxnId="{0C6D5619-A6FD-472D-9D2E-78F43E2F7BE6}">
      <dgm:prSet/>
      <dgm:spPr/>
      <dgm:t>
        <a:bodyPr/>
        <a:lstStyle/>
        <a:p>
          <a:endParaRPr lang="en-US"/>
        </a:p>
      </dgm:t>
    </dgm:pt>
    <dgm:pt modelId="{36D72EE0-E9F8-465F-8A47-51B9C65F3DBA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 HỌC CỔ TRUYỀN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7E8C1-950C-4DB0-8FFC-BACF593F2BD6}" type="parTrans" cxnId="{0539A03A-FB3C-42CD-94BB-F8E0A19AC80D}">
      <dgm:prSet/>
      <dgm:spPr/>
      <dgm:t>
        <a:bodyPr/>
        <a:lstStyle/>
        <a:p>
          <a:endParaRPr lang="en-US"/>
        </a:p>
      </dgm:t>
    </dgm:pt>
    <dgm:pt modelId="{AA446441-BE33-49F0-A1CA-0F389F732D1D}" type="sibTrans" cxnId="{0539A03A-FB3C-42CD-94BB-F8E0A19AC80D}">
      <dgm:prSet/>
      <dgm:spPr/>
      <dgm:t>
        <a:bodyPr/>
        <a:lstStyle/>
        <a:p>
          <a:endParaRPr lang="en-US"/>
        </a:p>
      </dgm:t>
    </dgm:pt>
    <dgm:pt modelId="{8DC44DC9-F460-4052-B3C3-51BE7EFC83F3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 TRỊ THEO GIAI ĐOẠN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F1E09-62CF-4156-9749-8C194B6EF98B}" type="parTrans" cxnId="{07C02C09-5E32-43FB-810A-4EADD3620CE9}">
      <dgm:prSet/>
      <dgm:spPr/>
      <dgm:t>
        <a:bodyPr/>
        <a:lstStyle/>
        <a:p>
          <a:endParaRPr lang="en-US"/>
        </a:p>
      </dgm:t>
    </dgm:pt>
    <dgm:pt modelId="{23ECA2A6-2CD1-4E4A-BE8C-DBEAF1B9628C}" type="sibTrans" cxnId="{07C02C09-5E32-43FB-810A-4EADD3620CE9}">
      <dgm:prSet/>
      <dgm:spPr/>
      <dgm:t>
        <a:bodyPr/>
        <a:lstStyle/>
        <a:p>
          <a:endParaRPr lang="en-US"/>
        </a:p>
      </dgm:t>
    </dgm:pt>
    <dgm:pt modelId="{330804A5-E1BC-4B8E-A77F-AD5DA398A401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NỘI TRÚ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EB8C51-EA21-4F8D-8556-0C3546FA4110}" type="parTrans" cxnId="{AFCAF4C3-9CAA-411E-BD02-63B7DE0D2D80}">
      <dgm:prSet/>
      <dgm:spPr/>
      <dgm:t>
        <a:bodyPr/>
        <a:lstStyle/>
        <a:p>
          <a:endParaRPr lang="en-US"/>
        </a:p>
      </dgm:t>
    </dgm:pt>
    <dgm:pt modelId="{7862F409-F718-4F90-8437-FE544ACEC14A}" type="sibTrans" cxnId="{AFCAF4C3-9CAA-411E-BD02-63B7DE0D2D80}">
      <dgm:prSet/>
      <dgm:spPr/>
      <dgm:t>
        <a:bodyPr/>
        <a:lstStyle/>
        <a:p>
          <a:endParaRPr lang="en-US"/>
        </a:p>
      </dgm:t>
    </dgm:pt>
    <dgm:pt modelId="{F3D3CA1D-35BA-4C33-BBB3-D39DDD97CFF2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CẢ ĐỜI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9F529-7A9A-4BDF-8987-1224073DC982}" type="sibTrans" cxnId="{0215A324-C714-4357-87EB-A0BC2B2718E7}">
      <dgm:prSet/>
      <dgm:spPr/>
      <dgm:t>
        <a:bodyPr/>
        <a:lstStyle/>
        <a:p>
          <a:endParaRPr lang="en-US"/>
        </a:p>
      </dgm:t>
    </dgm:pt>
    <dgm:pt modelId="{8C4A8FF0-8D61-444E-B8FA-9B1B50453B74}" type="parTrans" cxnId="{0215A324-C714-4357-87EB-A0BC2B2718E7}">
      <dgm:prSet/>
      <dgm:spPr/>
      <dgm:t>
        <a:bodyPr/>
        <a:lstStyle/>
        <a:p>
          <a:endParaRPr lang="en-US"/>
        </a:p>
      </dgm:t>
    </dgm:pt>
    <dgm:pt modelId="{E88A75B3-6FB0-4B7C-BD55-B4EB278E06EB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LIÊN TỤC,KÉO DÀI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17D25-F50F-4373-8D9E-43D7AA136D79}" type="sibTrans" cxnId="{7FFDD5F3-B45F-43F7-B979-A188BC0BE207}">
      <dgm:prSet/>
      <dgm:spPr/>
      <dgm:t>
        <a:bodyPr/>
        <a:lstStyle/>
        <a:p>
          <a:endParaRPr lang="en-US"/>
        </a:p>
      </dgm:t>
    </dgm:pt>
    <dgm:pt modelId="{CE576B91-8C93-4C9B-BC6E-842291168A9F}" type="parTrans" cxnId="{7FFDD5F3-B45F-43F7-B979-A188BC0BE207}">
      <dgm:prSet/>
      <dgm:spPr/>
      <dgm:t>
        <a:bodyPr/>
        <a:lstStyle/>
        <a:p>
          <a:endParaRPr lang="en-US"/>
        </a:p>
      </dgm:t>
    </dgm:pt>
    <dgm:pt modelId="{E81BAAB6-6DB2-49A3-A6C9-45F705F147CD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NGOẠI KHOA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7D6D1-839F-4E4D-8009-08F6A87AD95B}" type="parTrans" cxnId="{C1126E32-AD2A-4914-8BE2-A07A0A924BA5}">
      <dgm:prSet/>
      <dgm:spPr/>
      <dgm:t>
        <a:bodyPr/>
        <a:lstStyle/>
        <a:p>
          <a:endParaRPr lang="en-US"/>
        </a:p>
      </dgm:t>
    </dgm:pt>
    <dgm:pt modelId="{8191DABE-6071-4A9C-A3EF-384E236B2C03}" type="sibTrans" cxnId="{C1126E32-AD2A-4914-8BE2-A07A0A924BA5}">
      <dgm:prSet/>
      <dgm:spPr/>
      <dgm:t>
        <a:bodyPr/>
        <a:lstStyle/>
        <a:p>
          <a:endParaRPr lang="en-US"/>
        </a:p>
      </dgm:t>
    </dgm:pt>
    <dgm:pt modelId="{94B8A536-890A-48E3-B068-56B15BDF1C59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VẬT LÝ TRỊ LIỆU VÀ PHỤC HỒI CHÚC NĂNG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5268A9-AD4B-4C90-80CC-D8C250F7A89E}" type="parTrans" cxnId="{1D1F37ED-767C-4B3E-A7F3-B140A19AE3FA}">
      <dgm:prSet/>
      <dgm:spPr/>
      <dgm:t>
        <a:bodyPr/>
        <a:lstStyle/>
        <a:p>
          <a:endParaRPr lang="en-US"/>
        </a:p>
      </dgm:t>
    </dgm:pt>
    <dgm:pt modelId="{E4C9D1A2-6710-49C0-9BAB-D9FFE5AACBBA}" type="sibTrans" cxnId="{1D1F37ED-767C-4B3E-A7F3-B140A19AE3FA}">
      <dgm:prSet/>
      <dgm:spPr/>
      <dgm:t>
        <a:bodyPr/>
        <a:lstStyle/>
        <a:p>
          <a:endParaRPr lang="en-US"/>
        </a:p>
      </dgm:t>
    </dgm:pt>
    <dgm:pt modelId="{7C485E77-6512-489A-BCEC-E447705CF083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NGOẠI TRÚ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DCCE3-7714-4280-9A8A-EE796C0B11A7}" type="parTrans" cxnId="{6E9EC378-4B27-498B-849F-0DF102326E0E}">
      <dgm:prSet/>
      <dgm:spPr/>
      <dgm:t>
        <a:bodyPr/>
        <a:lstStyle/>
        <a:p>
          <a:endParaRPr lang="en-US"/>
        </a:p>
      </dgm:t>
    </dgm:pt>
    <dgm:pt modelId="{D27970DC-FA35-41E5-BCC3-C7B5D50BEA86}" type="sibTrans" cxnId="{6E9EC378-4B27-498B-849F-0DF102326E0E}">
      <dgm:prSet/>
      <dgm:spPr/>
      <dgm:t>
        <a:bodyPr/>
        <a:lstStyle/>
        <a:p>
          <a:endParaRPr lang="en-US"/>
        </a:p>
      </dgm:t>
    </dgm:pt>
    <dgm:pt modelId="{C159C9DC-4330-4681-A7F3-00A81F45374B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 DƯỠNG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50C04-717E-434C-8E0D-83DA36EC1576}" type="parTrans" cxnId="{7D648CD9-C4BE-4406-B56D-7CCEB97D8DAD}">
      <dgm:prSet/>
      <dgm:spPr/>
      <dgm:t>
        <a:bodyPr/>
        <a:lstStyle/>
        <a:p>
          <a:endParaRPr lang="en-US"/>
        </a:p>
      </dgm:t>
    </dgm:pt>
    <dgm:pt modelId="{9EA47C94-7709-4E47-BBE6-284086F8D24C}" type="sibTrans" cxnId="{7D648CD9-C4BE-4406-B56D-7CCEB97D8DAD}">
      <dgm:prSet/>
      <dgm:spPr/>
      <dgm:t>
        <a:bodyPr/>
        <a:lstStyle/>
        <a:p>
          <a:endParaRPr lang="en-US"/>
        </a:p>
      </dgm:t>
    </dgm:pt>
    <dgm:pt modelId="{300BD1B7-FD93-403C-AAE2-E1F904711A5F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ĐÔNG TÂY Y KẾT HỢP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128B9-CFA9-4343-87CD-C9FAA65FEFF9}" type="parTrans" cxnId="{81ED08CC-21EF-42F0-8A3C-26EF3DB07A5A}">
      <dgm:prSet/>
      <dgm:spPr/>
      <dgm:t>
        <a:bodyPr/>
        <a:lstStyle/>
        <a:p>
          <a:endParaRPr lang="en-US"/>
        </a:p>
      </dgm:t>
    </dgm:pt>
    <dgm:pt modelId="{F579581C-CEE7-4224-AF81-5DC9ADA2556D}" type="sibTrans" cxnId="{81ED08CC-21EF-42F0-8A3C-26EF3DB07A5A}">
      <dgm:prSet/>
      <dgm:spPr/>
      <dgm:t>
        <a:bodyPr/>
        <a:lstStyle/>
        <a:p>
          <a:endParaRPr lang="en-US"/>
        </a:p>
      </dgm:t>
    </dgm:pt>
    <dgm:pt modelId="{3B1D4FCF-AD40-4E36-97CB-1819FB99D5CD}" type="pres">
      <dgm:prSet presAssocID="{BE3DC5F9-C1CF-4215-9DCE-C98401EDB64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78A208-D905-4444-B93E-B40E4648728F}" type="pres">
      <dgm:prSet presAssocID="{5FDE9B4F-DD12-452C-8416-63E66956043B}" presName="compNode" presStyleCnt="0"/>
      <dgm:spPr/>
    </dgm:pt>
    <dgm:pt modelId="{99291382-E71A-41D1-892E-31A08D50A279}" type="pres">
      <dgm:prSet presAssocID="{5FDE9B4F-DD12-452C-8416-63E66956043B}" presName="noGeometry" presStyleCnt="0"/>
      <dgm:spPr/>
    </dgm:pt>
    <dgm:pt modelId="{4BEE53E5-2401-46DC-86D4-A95910C71BFC}" type="pres">
      <dgm:prSet presAssocID="{5FDE9B4F-DD12-452C-8416-63E66956043B}" presName="childTextVisible" presStyleLbl="bgAccFollowNode1" presStyleIdx="0" presStyleCnt="3" custScaleX="103535" custScaleY="131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46D9F-668B-48E0-B529-70FBCCAD0778}" type="pres">
      <dgm:prSet presAssocID="{5FDE9B4F-DD12-452C-8416-63E66956043B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92A0ECA3-3AB3-4585-A16C-2654F7304723}" type="pres">
      <dgm:prSet presAssocID="{5FDE9B4F-DD12-452C-8416-63E66956043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D0CB2-E05E-455F-83B9-A7BE1797E678}" type="pres">
      <dgm:prSet presAssocID="{5FDE9B4F-DD12-452C-8416-63E66956043B}" presName="aSpace" presStyleCnt="0"/>
      <dgm:spPr/>
    </dgm:pt>
    <dgm:pt modelId="{1A0F4A96-DEE6-4E5E-9AAF-AE64492456EA}" type="pres">
      <dgm:prSet presAssocID="{DABEADA8-E9BC-4838-A603-02D3D7F93064}" presName="compNode" presStyleCnt="0"/>
      <dgm:spPr/>
    </dgm:pt>
    <dgm:pt modelId="{B6E4331A-4CF5-4BDB-8A91-D8E0473FED17}" type="pres">
      <dgm:prSet presAssocID="{DABEADA8-E9BC-4838-A603-02D3D7F93064}" presName="noGeometry" presStyleCnt="0"/>
      <dgm:spPr/>
    </dgm:pt>
    <dgm:pt modelId="{6B6572F3-64FE-4796-96B7-50E53A1C761A}" type="pres">
      <dgm:prSet presAssocID="{DABEADA8-E9BC-4838-A603-02D3D7F93064}" presName="childTextVisible" presStyleLbl="bgAccFollowNode1" presStyleIdx="1" presStyleCnt="3" custScaleX="104117" custScaleY="133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93CEE-141A-4E4C-A2DD-3005FD89F2AD}" type="pres">
      <dgm:prSet presAssocID="{DABEADA8-E9BC-4838-A603-02D3D7F93064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CC12B675-716C-492B-9A62-D441CF097F42}" type="pres">
      <dgm:prSet presAssocID="{DABEADA8-E9BC-4838-A603-02D3D7F9306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6B0C0-6ED6-4C49-A016-CA44D88BBAB7}" type="pres">
      <dgm:prSet presAssocID="{DABEADA8-E9BC-4838-A603-02D3D7F93064}" presName="aSpace" presStyleCnt="0"/>
      <dgm:spPr/>
    </dgm:pt>
    <dgm:pt modelId="{65B0A7DE-D9D2-44ED-AD8F-ADD4A798F6E9}" type="pres">
      <dgm:prSet presAssocID="{8DC44DC9-F460-4052-B3C3-51BE7EFC83F3}" presName="compNode" presStyleCnt="0"/>
      <dgm:spPr/>
    </dgm:pt>
    <dgm:pt modelId="{6AEA04BE-F5D9-441A-9A17-989F8812408C}" type="pres">
      <dgm:prSet presAssocID="{8DC44DC9-F460-4052-B3C3-51BE7EFC83F3}" presName="noGeometry" presStyleCnt="0"/>
      <dgm:spPr/>
    </dgm:pt>
    <dgm:pt modelId="{734D20EA-610A-4EDD-B481-FE9E056AE9F0}" type="pres">
      <dgm:prSet presAssocID="{8DC44DC9-F460-4052-B3C3-51BE7EFC83F3}" presName="childTextVisible" presStyleLbl="bgAccFollowNode1" presStyleIdx="2" presStyleCnt="3" custScaleY="128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71238-A911-4A4E-97C2-29C05692EDE8}" type="pres">
      <dgm:prSet presAssocID="{8DC44DC9-F460-4052-B3C3-51BE7EFC83F3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3B528EE8-F5F4-47B1-8370-12802FA6C07F}" type="pres">
      <dgm:prSet presAssocID="{8DC44DC9-F460-4052-B3C3-51BE7EFC83F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FFB0A-3F50-41FD-8502-046961B63478}" type="presOf" srcId="{E81BAAB6-6DB2-49A3-A6C9-45F705F147CD}" destId="{6B6572F3-64FE-4796-96B7-50E53A1C761A}" srcOrd="0" destOrd="1" presId="urn:microsoft.com/office/officeart/2005/8/layout/hProcess6"/>
    <dgm:cxn modelId="{AFCAF4C3-9CAA-411E-BD02-63B7DE0D2D80}" srcId="{8DC44DC9-F460-4052-B3C3-51BE7EFC83F3}" destId="{330804A5-E1BC-4B8E-A77F-AD5DA398A401}" srcOrd="0" destOrd="0" parTransId="{49EB8C51-EA21-4F8D-8556-0C3546FA4110}" sibTransId="{7862F409-F718-4F90-8437-FE544ACEC14A}"/>
    <dgm:cxn modelId="{90A79F4D-22F0-4837-A98F-FF86B3B83535}" type="presOf" srcId="{C159C9DC-4330-4681-A7F3-00A81F45374B}" destId="{A0B71238-A911-4A4E-97C2-29C05692EDE8}" srcOrd="1" destOrd="2" presId="urn:microsoft.com/office/officeart/2005/8/layout/hProcess6"/>
    <dgm:cxn modelId="{D5F9ABD6-FF11-4B97-9045-48E973D5B0C7}" type="presOf" srcId="{36D72EE0-E9F8-465F-8A47-51B9C65F3DBA}" destId="{6B6572F3-64FE-4796-96B7-50E53A1C761A}" srcOrd="0" destOrd="3" presId="urn:microsoft.com/office/officeart/2005/8/layout/hProcess6"/>
    <dgm:cxn modelId="{81ED08CC-21EF-42F0-8A3C-26EF3DB07A5A}" srcId="{8DC44DC9-F460-4052-B3C3-51BE7EFC83F3}" destId="{300BD1B7-FD93-403C-AAE2-E1F904711A5F}" srcOrd="3" destOrd="0" parTransId="{902128B9-CFA9-4343-87CD-C9FAA65FEFF9}" sibTransId="{F579581C-CEE7-4224-AF81-5DC9ADA2556D}"/>
    <dgm:cxn modelId="{27B714AB-FCC5-47F3-B902-C148CED0F4F9}" type="presOf" srcId="{7C485E77-6512-489A-BCEC-E447705CF083}" destId="{734D20EA-610A-4EDD-B481-FE9E056AE9F0}" srcOrd="0" destOrd="1" presId="urn:microsoft.com/office/officeart/2005/8/layout/hProcess6"/>
    <dgm:cxn modelId="{178B6AA0-277E-43E5-9CCA-88B0F98A6DEE}" type="presOf" srcId="{330804A5-E1BC-4B8E-A77F-AD5DA398A401}" destId="{A0B71238-A911-4A4E-97C2-29C05692EDE8}" srcOrd="1" destOrd="0" presId="urn:microsoft.com/office/officeart/2005/8/layout/hProcess6"/>
    <dgm:cxn modelId="{5EAB696E-AA76-43DD-8C94-52B321FEF531}" type="presOf" srcId="{7C485E77-6512-489A-BCEC-E447705CF083}" destId="{A0B71238-A911-4A4E-97C2-29C05692EDE8}" srcOrd="1" destOrd="1" presId="urn:microsoft.com/office/officeart/2005/8/layout/hProcess6"/>
    <dgm:cxn modelId="{7FBCED8B-23DC-4474-9CFA-89931F69C26C}" srcId="{BE3DC5F9-C1CF-4215-9DCE-C98401EDB648}" destId="{5FDE9B4F-DD12-452C-8416-63E66956043B}" srcOrd="0" destOrd="0" parTransId="{0C9E35B6-9FF3-4675-AE88-D9CA757138B2}" sibTransId="{027C34F9-B2A2-45DC-9396-1B8920E48F2E}"/>
    <dgm:cxn modelId="{7D648CD9-C4BE-4406-B56D-7CCEB97D8DAD}" srcId="{8DC44DC9-F460-4052-B3C3-51BE7EFC83F3}" destId="{C159C9DC-4330-4681-A7F3-00A81F45374B}" srcOrd="2" destOrd="0" parTransId="{04850C04-717E-434C-8E0D-83DA36EC1576}" sibTransId="{9EA47C94-7709-4E47-BBE6-284086F8D24C}"/>
    <dgm:cxn modelId="{0539A03A-FB3C-42CD-94BB-F8E0A19AC80D}" srcId="{DABEADA8-E9BC-4838-A603-02D3D7F93064}" destId="{36D72EE0-E9F8-465F-8A47-51B9C65F3DBA}" srcOrd="3" destOrd="0" parTransId="{1707E8C1-950C-4DB0-8FFC-BACF593F2BD6}" sibTransId="{AA446441-BE33-49F0-A1CA-0F389F732D1D}"/>
    <dgm:cxn modelId="{9BB9076E-7FB8-4C37-B462-E9905B850C4D}" type="presOf" srcId="{F3D3CA1D-35BA-4C33-BBB3-D39DDD97CFF2}" destId="{4BEE53E5-2401-46DC-86D4-A95910C71BFC}" srcOrd="0" destOrd="1" presId="urn:microsoft.com/office/officeart/2005/8/layout/hProcess6"/>
    <dgm:cxn modelId="{816CBD3B-43F4-46A6-82C2-3E1277D214B5}" type="presOf" srcId="{36D72EE0-E9F8-465F-8A47-51B9C65F3DBA}" destId="{CA393CEE-141A-4E4C-A2DD-3005FD89F2AD}" srcOrd="1" destOrd="3" presId="urn:microsoft.com/office/officeart/2005/8/layout/hProcess6"/>
    <dgm:cxn modelId="{5A862031-A048-4A2C-BDBE-391F4A9A37D4}" type="presOf" srcId="{DABEADA8-E9BC-4838-A603-02D3D7F93064}" destId="{CC12B675-716C-492B-9A62-D441CF097F42}" srcOrd="0" destOrd="0" presId="urn:microsoft.com/office/officeart/2005/8/layout/hProcess6"/>
    <dgm:cxn modelId="{6E9EC378-4B27-498B-849F-0DF102326E0E}" srcId="{8DC44DC9-F460-4052-B3C3-51BE7EFC83F3}" destId="{7C485E77-6512-489A-BCEC-E447705CF083}" srcOrd="1" destOrd="0" parTransId="{7C2DCCE3-7714-4280-9A8A-EE796C0B11A7}" sibTransId="{D27970DC-FA35-41E5-BCC3-C7B5D50BEA86}"/>
    <dgm:cxn modelId="{BEC04C02-B6AD-4EE4-A9D4-95BE133A4393}" type="presOf" srcId="{D0C54F96-9FDC-498E-AA6A-CA0326100418}" destId="{6B6572F3-64FE-4796-96B7-50E53A1C761A}" srcOrd="0" destOrd="0" presId="urn:microsoft.com/office/officeart/2005/8/layout/hProcess6"/>
    <dgm:cxn modelId="{54B6DA4B-BC7C-466F-8E12-00015C15BAD2}" type="presOf" srcId="{F3D3CA1D-35BA-4C33-BBB3-D39DDD97CFF2}" destId="{B2D46D9F-668B-48E0-B529-70FBCCAD0778}" srcOrd="1" destOrd="1" presId="urn:microsoft.com/office/officeart/2005/8/layout/hProcess6"/>
    <dgm:cxn modelId="{BFF57C01-BBAC-4AC5-B41E-7C8B1ED0EA95}" type="presOf" srcId="{E88A75B3-6FB0-4B7C-BD55-B4EB278E06EB}" destId="{B2D46D9F-668B-48E0-B529-70FBCCAD0778}" srcOrd="1" destOrd="0" presId="urn:microsoft.com/office/officeart/2005/8/layout/hProcess6"/>
    <dgm:cxn modelId="{47CE5FE8-222D-422A-B801-216774F93325}" type="presOf" srcId="{E88A75B3-6FB0-4B7C-BD55-B4EB278E06EB}" destId="{4BEE53E5-2401-46DC-86D4-A95910C71BFC}" srcOrd="0" destOrd="0" presId="urn:microsoft.com/office/officeart/2005/8/layout/hProcess6"/>
    <dgm:cxn modelId="{496E6BF6-355C-4BBD-9D18-C269EB9927EA}" srcId="{BE3DC5F9-C1CF-4215-9DCE-C98401EDB648}" destId="{DABEADA8-E9BC-4838-A603-02D3D7F93064}" srcOrd="1" destOrd="0" parTransId="{E668BDCC-6218-4724-B8B9-1D64B52C2A3A}" sibTransId="{6AE07720-31BC-474F-828F-42696FBBE635}"/>
    <dgm:cxn modelId="{B9BA5788-FFC7-4DDE-AB57-1DCC646138C0}" type="presOf" srcId="{BE3DC5F9-C1CF-4215-9DCE-C98401EDB648}" destId="{3B1D4FCF-AD40-4E36-97CB-1819FB99D5CD}" srcOrd="0" destOrd="0" presId="urn:microsoft.com/office/officeart/2005/8/layout/hProcess6"/>
    <dgm:cxn modelId="{07C02C09-5E32-43FB-810A-4EADD3620CE9}" srcId="{BE3DC5F9-C1CF-4215-9DCE-C98401EDB648}" destId="{8DC44DC9-F460-4052-B3C3-51BE7EFC83F3}" srcOrd="2" destOrd="0" parTransId="{D24F1E09-62CF-4156-9749-8C194B6EF98B}" sibTransId="{23ECA2A6-2CD1-4E4A-BE8C-DBEAF1B9628C}"/>
    <dgm:cxn modelId="{8F8A202A-C1B0-44D6-ABBF-6EB63F795C6D}" type="presOf" srcId="{D0C54F96-9FDC-498E-AA6A-CA0326100418}" destId="{CA393CEE-141A-4E4C-A2DD-3005FD89F2AD}" srcOrd="1" destOrd="0" presId="urn:microsoft.com/office/officeart/2005/8/layout/hProcess6"/>
    <dgm:cxn modelId="{260F1CD4-3D2D-485B-9E7B-89D9A5644990}" type="presOf" srcId="{C159C9DC-4330-4681-A7F3-00A81F45374B}" destId="{734D20EA-610A-4EDD-B481-FE9E056AE9F0}" srcOrd="0" destOrd="2" presId="urn:microsoft.com/office/officeart/2005/8/layout/hProcess6"/>
    <dgm:cxn modelId="{1D1F37ED-767C-4B3E-A7F3-B140A19AE3FA}" srcId="{DABEADA8-E9BC-4838-A603-02D3D7F93064}" destId="{94B8A536-890A-48E3-B068-56B15BDF1C59}" srcOrd="2" destOrd="0" parTransId="{EA5268A9-AD4B-4C90-80CC-D8C250F7A89E}" sibTransId="{E4C9D1A2-6710-49C0-9BAB-D9FFE5AACBBA}"/>
    <dgm:cxn modelId="{771E2652-4270-4FE7-A174-EC59FF240161}" type="presOf" srcId="{300BD1B7-FD93-403C-AAE2-E1F904711A5F}" destId="{734D20EA-610A-4EDD-B481-FE9E056AE9F0}" srcOrd="0" destOrd="3" presId="urn:microsoft.com/office/officeart/2005/8/layout/hProcess6"/>
    <dgm:cxn modelId="{C1126E32-AD2A-4914-8BE2-A07A0A924BA5}" srcId="{DABEADA8-E9BC-4838-A603-02D3D7F93064}" destId="{E81BAAB6-6DB2-49A3-A6C9-45F705F147CD}" srcOrd="1" destOrd="0" parTransId="{9907D6D1-839F-4E4D-8009-08F6A87AD95B}" sibTransId="{8191DABE-6071-4A9C-A3EF-384E236B2C03}"/>
    <dgm:cxn modelId="{0215A324-C714-4357-87EB-A0BC2B2718E7}" srcId="{5FDE9B4F-DD12-452C-8416-63E66956043B}" destId="{F3D3CA1D-35BA-4C33-BBB3-D39DDD97CFF2}" srcOrd="1" destOrd="0" parTransId="{8C4A8FF0-8D61-444E-B8FA-9B1B50453B74}" sibTransId="{B699F529-7A9A-4BDF-8987-1224073DC982}"/>
    <dgm:cxn modelId="{E1251606-4958-4150-B251-BE5BD9E1D4CB}" type="presOf" srcId="{94B8A536-890A-48E3-B068-56B15BDF1C59}" destId="{CA393CEE-141A-4E4C-A2DD-3005FD89F2AD}" srcOrd="1" destOrd="2" presId="urn:microsoft.com/office/officeart/2005/8/layout/hProcess6"/>
    <dgm:cxn modelId="{FB1BF62C-37A2-412F-BFD8-2E08389D6023}" type="presOf" srcId="{300BD1B7-FD93-403C-AAE2-E1F904711A5F}" destId="{A0B71238-A911-4A4E-97C2-29C05692EDE8}" srcOrd="1" destOrd="3" presId="urn:microsoft.com/office/officeart/2005/8/layout/hProcess6"/>
    <dgm:cxn modelId="{E012061F-F76D-4893-B26F-2E92794654FB}" type="presOf" srcId="{5FDE9B4F-DD12-452C-8416-63E66956043B}" destId="{92A0ECA3-3AB3-4585-A16C-2654F7304723}" srcOrd="0" destOrd="0" presId="urn:microsoft.com/office/officeart/2005/8/layout/hProcess6"/>
    <dgm:cxn modelId="{3376C613-5B71-4111-86A8-48539718E7DB}" type="presOf" srcId="{E81BAAB6-6DB2-49A3-A6C9-45F705F147CD}" destId="{CA393CEE-141A-4E4C-A2DD-3005FD89F2AD}" srcOrd="1" destOrd="1" presId="urn:microsoft.com/office/officeart/2005/8/layout/hProcess6"/>
    <dgm:cxn modelId="{0C6D5619-A6FD-472D-9D2E-78F43E2F7BE6}" srcId="{DABEADA8-E9BC-4838-A603-02D3D7F93064}" destId="{D0C54F96-9FDC-498E-AA6A-CA0326100418}" srcOrd="0" destOrd="0" parTransId="{B24E11D8-5BA5-4F69-94F5-B18FDFA3F6FC}" sibTransId="{CAF162B4-C710-40FB-B1FD-C176484CB617}"/>
    <dgm:cxn modelId="{044D03B3-AE25-4728-98DF-042685615517}" type="presOf" srcId="{330804A5-E1BC-4B8E-A77F-AD5DA398A401}" destId="{734D20EA-610A-4EDD-B481-FE9E056AE9F0}" srcOrd="0" destOrd="0" presId="urn:microsoft.com/office/officeart/2005/8/layout/hProcess6"/>
    <dgm:cxn modelId="{7FFDD5F3-B45F-43F7-B979-A188BC0BE207}" srcId="{5FDE9B4F-DD12-452C-8416-63E66956043B}" destId="{E88A75B3-6FB0-4B7C-BD55-B4EB278E06EB}" srcOrd="0" destOrd="0" parTransId="{CE576B91-8C93-4C9B-BC6E-842291168A9F}" sibTransId="{11417D25-F50F-4373-8D9E-43D7AA136D79}"/>
    <dgm:cxn modelId="{8369BC71-BAF7-4D45-BB13-BA2D143411B0}" type="presOf" srcId="{8DC44DC9-F460-4052-B3C3-51BE7EFC83F3}" destId="{3B528EE8-F5F4-47B1-8370-12802FA6C07F}" srcOrd="0" destOrd="0" presId="urn:microsoft.com/office/officeart/2005/8/layout/hProcess6"/>
    <dgm:cxn modelId="{D568783F-4CAB-49E6-9A38-196A7AC4F033}" type="presOf" srcId="{94B8A536-890A-48E3-B068-56B15BDF1C59}" destId="{6B6572F3-64FE-4796-96B7-50E53A1C761A}" srcOrd="0" destOrd="2" presId="urn:microsoft.com/office/officeart/2005/8/layout/hProcess6"/>
    <dgm:cxn modelId="{EF82C530-6A7A-4CCB-BB85-99476B92365F}" type="presParOf" srcId="{3B1D4FCF-AD40-4E36-97CB-1819FB99D5CD}" destId="{ED78A208-D905-4444-B93E-B40E4648728F}" srcOrd="0" destOrd="0" presId="urn:microsoft.com/office/officeart/2005/8/layout/hProcess6"/>
    <dgm:cxn modelId="{42C1829D-09B2-4226-924D-1DFB586432B4}" type="presParOf" srcId="{ED78A208-D905-4444-B93E-B40E4648728F}" destId="{99291382-E71A-41D1-892E-31A08D50A279}" srcOrd="0" destOrd="0" presId="urn:microsoft.com/office/officeart/2005/8/layout/hProcess6"/>
    <dgm:cxn modelId="{6780DB06-BF04-4261-9E64-CA8305F1F6F9}" type="presParOf" srcId="{ED78A208-D905-4444-B93E-B40E4648728F}" destId="{4BEE53E5-2401-46DC-86D4-A95910C71BFC}" srcOrd="1" destOrd="0" presId="urn:microsoft.com/office/officeart/2005/8/layout/hProcess6"/>
    <dgm:cxn modelId="{77CCBFC9-8266-4408-9343-CB7B4306CA5E}" type="presParOf" srcId="{ED78A208-D905-4444-B93E-B40E4648728F}" destId="{B2D46D9F-668B-48E0-B529-70FBCCAD0778}" srcOrd="2" destOrd="0" presId="urn:microsoft.com/office/officeart/2005/8/layout/hProcess6"/>
    <dgm:cxn modelId="{BD02DD90-1B23-4B01-970B-092FA2C6E750}" type="presParOf" srcId="{ED78A208-D905-4444-B93E-B40E4648728F}" destId="{92A0ECA3-3AB3-4585-A16C-2654F7304723}" srcOrd="3" destOrd="0" presId="urn:microsoft.com/office/officeart/2005/8/layout/hProcess6"/>
    <dgm:cxn modelId="{3F5AF21C-2E39-46AB-BC95-DB860B99110A}" type="presParOf" srcId="{3B1D4FCF-AD40-4E36-97CB-1819FB99D5CD}" destId="{2F0D0CB2-E05E-455F-83B9-A7BE1797E678}" srcOrd="1" destOrd="0" presId="urn:microsoft.com/office/officeart/2005/8/layout/hProcess6"/>
    <dgm:cxn modelId="{E3D69FF8-465A-47A4-9FDF-17390082BC67}" type="presParOf" srcId="{3B1D4FCF-AD40-4E36-97CB-1819FB99D5CD}" destId="{1A0F4A96-DEE6-4E5E-9AAF-AE64492456EA}" srcOrd="2" destOrd="0" presId="urn:microsoft.com/office/officeart/2005/8/layout/hProcess6"/>
    <dgm:cxn modelId="{6C6386F8-92B6-45BC-8AEB-76EC79F1ECB1}" type="presParOf" srcId="{1A0F4A96-DEE6-4E5E-9AAF-AE64492456EA}" destId="{B6E4331A-4CF5-4BDB-8A91-D8E0473FED17}" srcOrd="0" destOrd="0" presId="urn:microsoft.com/office/officeart/2005/8/layout/hProcess6"/>
    <dgm:cxn modelId="{B830BEA7-3511-4E6F-B332-D7151CEA2F64}" type="presParOf" srcId="{1A0F4A96-DEE6-4E5E-9AAF-AE64492456EA}" destId="{6B6572F3-64FE-4796-96B7-50E53A1C761A}" srcOrd="1" destOrd="0" presId="urn:microsoft.com/office/officeart/2005/8/layout/hProcess6"/>
    <dgm:cxn modelId="{56CBA311-A480-44A8-B557-F0BDAC8E5B86}" type="presParOf" srcId="{1A0F4A96-DEE6-4E5E-9AAF-AE64492456EA}" destId="{CA393CEE-141A-4E4C-A2DD-3005FD89F2AD}" srcOrd="2" destOrd="0" presId="urn:microsoft.com/office/officeart/2005/8/layout/hProcess6"/>
    <dgm:cxn modelId="{50234F52-6988-49EB-AEBC-B57303398258}" type="presParOf" srcId="{1A0F4A96-DEE6-4E5E-9AAF-AE64492456EA}" destId="{CC12B675-716C-492B-9A62-D441CF097F42}" srcOrd="3" destOrd="0" presId="urn:microsoft.com/office/officeart/2005/8/layout/hProcess6"/>
    <dgm:cxn modelId="{F94B5BC2-B7FD-4B7F-A43A-4988900460D9}" type="presParOf" srcId="{3B1D4FCF-AD40-4E36-97CB-1819FB99D5CD}" destId="{E9C6B0C0-6ED6-4C49-A016-CA44D88BBAB7}" srcOrd="3" destOrd="0" presId="urn:microsoft.com/office/officeart/2005/8/layout/hProcess6"/>
    <dgm:cxn modelId="{096369AD-F753-448E-8438-2C1E7F9DEB26}" type="presParOf" srcId="{3B1D4FCF-AD40-4E36-97CB-1819FB99D5CD}" destId="{65B0A7DE-D9D2-44ED-AD8F-ADD4A798F6E9}" srcOrd="4" destOrd="0" presId="urn:microsoft.com/office/officeart/2005/8/layout/hProcess6"/>
    <dgm:cxn modelId="{F9E1C675-F2F7-40D9-BB2C-9BEDB421E4F6}" type="presParOf" srcId="{65B0A7DE-D9D2-44ED-AD8F-ADD4A798F6E9}" destId="{6AEA04BE-F5D9-441A-9A17-989F8812408C}" srcOrd="0" destOrd="0" presId="urn:microsoft.com/office/officeart/2005/8/layout/hProcess6"/>
    <dgm:cxn modelId="{058AF373-30B8-4EC5-A3B2-1A8633C9990A}" type="presParOf" srcId="{65B0A7DE-D9D2-44ED-AD8F-ADD4A798F6E9}" destId="{734D20EA-610A-4EDD-B481-FE9E056AE9F0}" srcOrd="1" destOrd="0" presId="urn:microsoft.com/office/officeart/2005/8/layout/hProcess6"/>
    <dgm:cxn modelId="{6391B3BC-B39F-437D-A2FD-9CCE224E086F}" type="presParOf" srcId="{65B0A7DE-D9D2-44ED-AD8F-ADD4A798F6E9}" destId="{A0B71238-A911-4A4E-97C2-29C05692EDE8}" srcOrd="2" destOrd="0" presId="urn:microsoft.com/office/officeart/2005/8/layout/hProcess6"/>
    <dgm:cxn modelId="{B054792F-1A82-48D6-BBBD-AAD4D482B6B1}" type="presParOf" srcId="{65B0A7DE-D9D2-44ED-AD8F-ADD4A798F6E9}" destId="{3B528EE8-F5F4-47B1-8370-12802FA6C07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53E5-2401-46DC-86D4-A95910C71BFC}">
      <dsp:nvSpPr>
        <dsp:cNvPr id="0" name=""/>
        <dsp:cNvSpPr/>
      </dsp:nvSpPr>
      <dsp:spPr>
        <a:xfrm>
          <a:off x="534243" y="1550318"/>
          <a:ext cx="2375151" cy="26369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LIÊN TỤC,KÉO DÀI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CẢ ĐỜI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8031" y="1945853"/>
        <a:ext cx="1157886" cy="1845831"/>
      </dsp:txXfrm>
    </dsp:sp>
    <dsp:sp modelId="{92A0ECA3-3AB3-4585-A16C-2654F7304723}">
      <dsp:nvSpPr>
        <dsp:cNvPr id="0" name=""/>
        <dsp:cNvSpPr/>
      </dsp:nvSpPr>
      <dsp:spPr>
        <a:xfrm>
          <a:off x="1276" y="2295255"/>
          <a:ext cx="1147028" cy="1147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LAD BỆNH MẠN TÍNH KÉO DÀI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254" y="2463233"/>
        <a:ext cx="811072" cy="811072"/>
      </dsp:txXfrm>
    </dsp:sp>
    <dsp:sp modelId="{6B6572F3-64FE-4796-96B7-50E53A1C761A}">
      <dsp:nvSpPr>
        <dsp:cNvPr id="0" name=""/>
        <dsp:cNvSpPr/>
      </dsp:nvSpPr>
      <dsp:spPr>
        <a:xfrm>
          <a:off x="3579064" y="1531178"/>
          <a:ext cx="2388503" cy="26751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NỘI KHOA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NGOẠI KHOA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VẬT LÝ TRỊ LIỆU VÀ PHỤC HỒI CHÚC NĂNG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 HỌC CỔ TRUYỀN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6190" y="1932455"/>
        <a:ext cx="1164395" cy="1872628"/>
      </dsp:txXfrm>
    </dsp:sp>
    <dsp:sp modelId="{CC12B675-716C-492B-9A62-D441CF097F42}">
      <dsp:nvSpPr>
        <dsp:cNvPr id="0" name=""/>
        <dsp:cNvSpPr/>
      </dsp:nvSpPr>
      <dsp:spPr>
        <a:xfrm>
          <a:off x="3052773" y="2295255"/>
          <a:ext cx="1147028" cy="1147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BIỆN PHÁP ĐIỀU TRỊ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0751" y="2463233"/>
        <a:ext cx="811072" cy="811072"/>
      </dsp:txXfrm>
    </dsp:sp>
    <dsp:sp modelId="{734D20EA-610A-4EDD-B481-FE9E056AE9F0}">
      <dsp:nvSpPr>
        <dsp:cNvPr id="0" name=""/>
        <dsp:cNvSpPr/>
      </dsp:nvSpPr>
      <dsp:spPr>
        <a:xfrm>
          <a:off x="6684460" y="1579034"/>
          <a:ext cx="2294056" cy="25794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NỘI TRÚ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NGOẠI TRÚ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 DƯỠNG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ĐÔNG TÂY Y KẾT HỢP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57974" y="1965955"/>
        <a:ext cx="1118352" cy="1805629"/>
      </dsp:txXfrm>
    </dsp:sp>
    <dsp:sp modelId="{3B528EE8-F5F4-47B1-8370-12802FA6C07F}">
      <dsp:nvSpPr>
        <dsp:cNvPr id="0" name=""/>
        <dsp:cNvSpPr/>
      </dsp:nvSpPr>
      <dsp:spPr>
        <a:xfrm>
          <a:off x="6110946" y="2295255"/>
          <a:ext cx="1147028" cy="1147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 TRỊ THEO GIAI ĐOẠN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8924" y="2463233"/>
        <a:ext cx="811072" cy="811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839990-F7DA-407E-8CC7-7152A754533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324580"/>
            <a:ext cx="82296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827103"/>
            <a:ext cx="82296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-355600" y="1715377"/>
            <a:ext cx="1460500" cy="78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452438" y="1761098"/>
            <a:ext cx="528106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54139" y="1715377"/>
            <a:ext cx="208332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54139" y="2025110"/>
            <a:ext cx="309086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8029576" y="1715377"/>
            <a:ext cx="1453091" cy="78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8090432" y="1761098"/>
            <a:ext cx="528106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688558" y="1715377"/>
            <a:ext cx="208332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89477" y="2025110"/>
            <a:ext cx="309086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-355600" y="3193657"/>
            <a:ext cx="1460500" cy="7829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452438" y="3239378"/>
            <a:ext cx="528106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354139" y="3193657"/>
            <a:ext cx="208332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354139" y="3503390"/>
            <a:ext cx="309086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8029576" y="3193657"/>
            <a:ext cx="1453091" cy="7829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8090432" y="3239378"/>
            <a:ext cx="528106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688558" y="3193657"/>
            <a:ext cx="208332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689477" y="3503390"/>
            <a:ext cx="309086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40" name="Rounded Rectangle 39"/>
          <p:cNvSpPr/>
          <p:nvPr userDrawn="1"/>
        </p:nvSpPr>
        <p:spPr>
          <a:xfrm>
            <a:off x="-355600" y="4671937"/>
            <a:ext cx="1460500" cy="78295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452438" y="4717658"/>
            <a:ext cx="528106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354139" y="4671937"/>
            <a:ext cx="208332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354139" y="4981670"/>
            <a:ext cx="309086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44" name="Rounded Rectangle 43"/>
          <p:cNvSpPr/>
          <p:nvPr userDrawn="1"/>
        </p:nvSpPr>
        <p:spPr>
          <a:xfrm>
            <a:off x="8029576" y="4671937"/>
            <a:ext cx="1453091" cy="78295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8090432" y="4717658"/>
            <a:ext cx="528106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5688558" y="4671937"/>
            <a:ext cx="208332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4689477" y="4981670"/>
            <a:ext cx="309086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5980" y="385539"/>
            <a:ext cx="287999" cy="342172"/>
            <a:chOff x="5270500" y="1460500"/>
            <a:chExt cx="1701800" cy="2705100"/>
          </a:xfrm>
        </p:grpSpPr>
        <p:sp>
          <p:nvSpPr>
            <p:cNvPr id="49" name="Rounded Rectangle 4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26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8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9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2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6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839990-F7DA-407E-8CC7-7152A754533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839990-F7DA-407E-8CC7-7152A754533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839990-F7DA-407E-8CC7-7152A754533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839990-F7DA-407E-8CC7-7152A754533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839990-F7DA-407E-8CC7-7152A754533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839990-F7DA-407E-8CC7-7152A7545330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067800" cy="22098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5: VIÊM KHỚP DẠNG 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THẤP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048000"/>
            <a:ext cx="6172200" cy="3810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 5: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hị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Trâm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16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x-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3.2 X-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03" y="1219200"/>
            <a:ext cx="368709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THỂ LÂM SÀNG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924800" cy="53340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784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THỂ LÂM SÀNG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(+):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(-) 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CHẨN ĐOÁN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82000" cy="5562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chẩn đoán của hội thấp Mỹ (ARA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nữ tuổi trung niên.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Viêm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khớp nhỏ (cổ tay, khớp bàn ngón,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gần, khớp gối, cổ chân, khuỷu).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Viêm khớp đối xứng.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Cứng khớp buổi sáng.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 kéo dài trên 2 tháng.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96981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CHẨN ĐOÁN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Reiter.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khớp trong luput ban đỏ, bệnh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839200" cy="762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5.2 CHUẨN ĐOÁN PHÂN BIỆT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41909" y="953038"/>
            <a:ext cx="6686550" cy="4958184"/>
          </a:xfrm>
        </p:spPr>
        <p:txBody>
          <a:bodyPr>
            <a:norm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Giai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</a:t>
            </a:r>
            <a:r>
              <a:rPr lang="en-US" b="1" dirty="0" err="1" smtClean="0"/>
              <a:t>sớm</a:t>
            </a:r>
            <a:endParaRPr lang="en-US" b="1" dirty="0" smtClean="0"/>
          </a:p>
          <a:p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,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,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reiter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Giai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</a:t>
            </a:r>
            <a:r>
              <a:rPr lang="en-US" b="1" dirty="0" err="1" smtClean="0"/>
              <a:t>muộn</a:t>
            </a:r>
            <a:endParaRPr lang="en-US" b="1" dirty="0" smtClean="0"/>
          </a:p>
          <a:p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luput</a:t>
            </a:r>
            <a:r>
              <a:rPr lang="en-US" dirty="0" smtClean="0"/>
              <a:t> ban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gút</a:t>
            </a:r>
            <a:r>
              <a:rPr lang="en-US" dirty="0" smtClean="0"/>
              <a:t>,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pierre</a:t>
            </a:r>
            <a:r>
              <a:rPr lang="en-US" dirty="0" smtClean="0"/>
              <a:t> Marie,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vẩy</a:t>
            </a:r>
            <a:r>
              <a:rPr lang="en-US" dirty="0" smtClean="0"/>
              <a:t> </a:t>
            </a:r>
            <a:r>
              <a:rPr lang="en-US" dirty="0" err="1" smtClean="0"/>
              <a:t>nến</a:t>
            </a:r>
            <a:r>
              <a:rPr lang="en-US" dirty="0" smtClean="0"/>
              <a:t>,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,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cột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dính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,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, </a:t>
            </a:r>
            <a:r>
              <a:rPr lang="en-US" dirty="0" err="1" smtClean="0"/>
              <a:t>thần</a:t>
            </a:r>
            <a:r>
              <a:rPr lang="en-US" dirty="0" smtClean="0"/>
              <a:t> </a:t>
            </a:r>
            <a:r>
              <a:rPr lang="en-US" dirty="0" err="1" smtClean="0"/>
              <a:t>khinh</a:t>
            </a:r>
            <a:r>
              <a:rPr lang="en-US" dirty="0" smtClean="0"/>
              <a:t>, </a:t>
            </a:r>
            <a:r>
              <a:rPr lang="en-US" dirty="0" err="1" smtClean="0"/>
              <a:t>ung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65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1204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VI. ĐIỀU TRỊ VIÊM KHỚP DẠNG THẤP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032270"/>
              </p:ext>
            </p:extLst>
          </p:nvPr>
        </p:nvGraphicFramePr>
        <p:xfrm>
          <a:off x="164206" y="1120461"/>
          <a:ext cx="8979794" cy="573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724436" y="1493950"/>
            <a:ext cx="4752305" cy="4765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 NGUYÊN TẮC CHUNG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8642" y="5847009"/>
            <a:ext cx="7717665" cy="746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533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VI. ĐIỀU 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TRỊ VIÊM KHỚP DẠNG THẤP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9306" y="533400"/>
            <a:ext cx="8989454" cy="6098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6.2. Điều trị nội khoa: </a:t>
            </a:r>
            <a:endParaRPr lang="en-US" b="1" dirty="0" smtClean="0">
              <a:latin typeface="+mj-lt"/>
            </a:endParaRPr>
          </a:p>
          <a:p>
            <a:r>
              <a:rPr lang="vi-VN" dirty="0">
                <a:latin typeface="+mj-lt"/>
              </a:rPr>
              <a:t>Giai đoạn </a:t>
            </a:r>
            <a:r>
              <a:rPr lang="vi-VN" dirty="0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: </a:t>
            </a:r>
            <a:r>
              <a:rPr lang="vi-VN" b="1" i="1" dirty="0" smtClean="0">
                <a:latin typeface="+mj-lt"/>
              </a:rPr>
              <a:t>Các </a:t>
            </a:r>
            <a:r>
              <a:rPr lang="vi-VN" b="1" i="1" dirty="0">
                <a:latin typeface="+mj-lt"/>
              </a:rPr>
              <a:t>thuốc kháng viêm không phải steroid (NSAIDs</a:t>
            </a:r>
            <a:r>
              <a:rPr lang="vi-VN" b="1" dirty="0" smtClean="0">
                <a:latin typeface="+mj-lt"/>
              </a:rPr>
              <a:t>).</a:t>
            </a:r>
            <a:r>
              <a:rPr lang="vi-VN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---</a:t>
            </a:r>
            <a:r>
              <a:rPr lang="en-US" dirty="0" smtClean="0">
                <a:latin typeface="+mj-lt"/>
              </a:rPr>
              <a:t>Ứ</a:t>
            </a:r>
            <a:r>
              <a:rPr lang="vi-VN" dirty="0" smtClean="0">
                <a:latin typeface="+mj-lt"/>
              </a:rPr>
              <a:t>c </a:t>
            </a:r>
            <a:r>
              <a:rPr lang="vi-VN" dirty="0">
                <a:latin typeface="+mj-lt"/>
              </a:rPr>
              <a:t>chế ưu thế COX2 (vì ít tương tác với </a:t>
            </a:r>
            <a:r>
              <a:rPr lang="vi-VN" dirty="0" smtClean="0">
                <a:latin typeface="+mj-lt"/>
              </a:rPr>
              <a:t>MTX</a:t>
            </a:r>
            <a:endParaRPr lang="en-US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Giai đoạn II (thể trung </a:t>
            </a:r>
            <a:r>
              <a:rPr lang="vi-VN" dirty="0" smtClean="0">
                <a:latin typeface="+mj-lt"/>
              </a:rPr>
              <a:t>bình)</a:t>
            </a:r>
            <a:r>
              <a:rPr lang="en-US" dirty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</a:t>
            </a:r>
            <a:r>
              <a:rPr lang="en-US" b="1" i="1" dirty="0" smtClean="0">
                <a:latin typeface="+mj-lt"/>
              </a:rPr>
              <a:t>Corticosteroids</a:t>
            </a:r>
            <a:r>
              <a:rPr lang="en-US" dirty="0">
                <a:latin typeface="+mj-lt"/>
              </a:rPr>
              <a:t> </a:t>
            </a:r>
            <a:r>
              <a:rPr lang="en-US" dirty="0" smtClean="0">
                <a:latin typeface="+mj-lt"/>
              </a:rPr>
              <a:t>( </a:t>
            </a:r>
            <a:r>
              <a:rPr lang="en-US" dirty="0">
                <a:latin typeface="+mj-lt"/>
              </a:rPr>
              <a:t>Prednisolone, Prednisone, Methylprednisolone </a:t>
            </a:r>
            <a:r>
              <a:rPr lang="en-US" dirty="0" smtClean="0">
                <a:latin typeface="+mj-lt"/>
              </a:rPr>
              <a:t>,</a:t>
            </a:r>
            <a:r>
              <a:rPr lang="vi-VN" dirty="0" smtClean="0">
                <a:latin typeface="+mj-lt"/>
              </a:rPr>
              <a:t>meloxicam </a:t>
            </a:r>
            <a:r>
              <a:rPr lang="en-US" dirty="0" smtClean="0">
                <a:latin typeface="+mj-lt"/>
              </a:rPr>
              <a:t>,</a:t>
            </a:r>
            <a:r>
              <a:rPr lang="vi-VN" dirty="0" smtClean="0">
                <a:latin typeface="+mj-lt"/>
              </a:rPr>
              <a:t>rofecoxib </a:t>
            </a:r>
            <a:r>
              <a:rPr lang="vi-VN" dirty="0">
                <a:latin typeface="+mj-lt"/>
              </a:rPr>
              <a:t>(vioxx</a:t>
            </a:r>
            <a:r>
              <a:rPr lang="vi-VN" dirty="0" smtClean="0">
                <a:latin typeface="+mj-lt"/>
              </a:rPr>
              <a:t>)</a:t>
            </a:r>
            <a:r>
              <a:rPr lang="en-US" dirty="0" smtClean="0">
                <a:latin typeface="+mj-lt"/>
              </a:rPr>
              <a:t>)</a:t>
            </a:r>
            <a:r>
              <a:rPr lang="vi-VN" dirty="0" smtClean="0">
                <a:latin typeface="+mj-lt"/>
              </a:rPr>
              <a:t>. </a:t>
            </a:r>
            <a:endParaRPr lang="en-US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+ </a:t>
            </a:r>
            <a:r>
              <a:rPr lang="vi-VN" dirty="0">
                <a:latin typeface="+mj-lt"/>
              </a:rPr>
              <a:t>Giai đoạn III, IV (thể nặng, tiến triển nhiều):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     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Prednisolon 1-1,5mg/kg/24h.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vi-VN" dirty="0" smtClean="0">
                <a:latin typeface="+mj-lt"/>
              </a:rPr>
              <a:t>Đồng </a:t>
            </a:r>
            <a:r>
              <a:rPr lang="vi-VN" dirty="0">
                <a:latin typeface="+mj-lt"/>
              </a:rPr>
              <a:t>thời sử dụng một trong những biện pháp sau</a:t>
            </a:r>
            <a:r>
              <a:rPr lang="vi-VN" dirty="0" smtClean="0">
                <a:latin typeface="+mj-lt"/>
              </a:rPr>
              <a:t>: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• Methotrexat viên 2,5 mg và 7,5 mg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• Các thuốc ức chế miễn dịch</a:t>
            </a:r>
            <a:r>
              <a:rPr lang="vi-VN" dirty="0" smtClean="0">
                <a:latin typeface="+mj-lt"/>
              </a:rPr>
              <a:t>: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• Cyclophosphamid (endoxan) viên 50 mg</a:t>
            </a:r>
            <a:r>
              <a:rPr lang="vi-VN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• Azathioprin viên 50 mg. Liều bắt đầu 1,5 mg/kg/24h </a:t>
            </a:r>
            <a:endParaRPr lang="en-US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69" y="2514600"/>
            <a:ext cx="2214511" cy="1530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1000"/>
            <a:ext cx="2047380" cy="15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5635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VI. ĐIỀU 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TRỊ VIÊM KHỚP DẠNG THẤP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609600"/>
            <a:ext cx="8610600" cy="624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sz="3000" b="1" dirty="0"/>
              <a:t>6.3. Điều trị ngoại khoa</a:t>
            </a:r>
            <a:r>
              <a:rPr lang="vi-VN" sz="3000" b="1" dirty="0" smtClean="0"/>
              <a:t>:</a:t>
            </a:r>
            <a:endParaRPr lang="en-US" sz="3000" b="1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vi-VN" dirty="0" smtClean="0"/>
              <a:t> </a:t>
            </a:r>
            <a:r>
              <a:rPr lang="vi-VN" dirty="0"/>
              <a:t>+ </a:t>
            </a:r>
            <a:r>
              <a:rPr lang="vi-VN" dirty="0" smtClean="0"/>
              <a:t>chỉ </a:t>
            </a:r>
            <a:r>
              <a:rPr lang="vi-VN" dirty="0"/>
              <a:t>định </a:t>
            </a:r>
            <a:r>
              <a:rPr lang="en-US" dirty="0" smtClean="0"/>
              <a:t>: </a:t>
            </a:r>
            <a:r>
              <a:rPr lang="vi-VN" dirty="0" smtClean="0"/>
              <a:t>trong </a:t>
            </a:r>
            <a:r>
              <a:rPr lang="vi-VN" dirty="0"/>
              <a:t>trường hợp </a:t>
            </a:r>
            <a:r>
              <a:rPr lang="vi-VN" dirty="0" smtClean="0"/>
              <a:t>điều </a:t>
            </a:r>
            <a:r>
              <a:rPr lang="vi-VN" dirty="0"/>
              <a:t>trị nội khoa không hiệu </a:t>
            </a:r>
            <a:r>
              <a:rPr lang="vi-VN" dirty="0" smtClean="0"/>
              <a:t>quả</a:t>
            </a:r>
            <a:endParaRPr lang="en-US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vi-VN" dirty="0" smtClean="0"/>
              <a:t> </a:t>
            </a:r>
            <a:r>
              <a:rPr lang="vi-VN" dirty="0" smtClean="0"/>
              <a:t>+phương </a:t>
            </a:r>
            <a:r>
              <a:rPr lang="vi-VN" dirty="0"/>
              <a:t>pháp: thay khớp nhân tạo, cắt đầu xương, chỉnh hình khớp, hoặc </a:t>
            </a:r>
            <a:r>
              <a:rPr lang="vi-VN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khớp </a:t>
            </a:r>
            <a:r>
              <a:rPr lang="vi-VN" dirty="0">
                <a:solidFill>
                  <a:prstClr val="black">
                    <a:lumMod val="75000"/>
                    <a:lumOff val="25000"/>
                  </a:prstClr>
                </a:solidFill>
              </a:rPr>
              <a:t>bị biến dạng nặng, phá hủy nhiều </a:t>
            </a:r>
            <a:endParaRPr lang="vi-VN" dirty="0"/>
          </a:p>
          <a:p>
            <a:pPr marL="0" indent="0">
              <a:buNone/>
            </a:pPr>
            <a:r>
              <a:rPr lang="vi-VN" sz="2600" b="1" dirty="0"/>
              <a:t>6.4. Điều trị bệnh viêm khớp dạng thấp theo y học cổ truyền dân tộc</a:t>
            </a:r>
            <a:r>
              <a:rPr lang="vi-VN" b="1" dirty="0"/>
              <a:t>: </a:t>
            </a:r>
            <a:endParaRPr lang="en-US" b="1" dirty="0" smtClean="0"/>
          </a:p>
          <a:p>
            <a:pPr marL="0" indent="0">
              <a:buNone/>
            </a:pPr>
            <a:r>
              <a:rPr lang="vi-VN" dirty="0" smtClean="0"/>
              <a:t>+ </a:t>
            </a:r>
            <a:r>
              <a:rPr lang="vi-VN" dirty="0"/>
              <a:t>Y học cổ truyền gọi chung các bệnh khớp là chứng tý bao gồm: thấp tý, hàn tý, nhiệt tý, phong tý. Kê đơn theo từng loại bệnh kết hợp với châm cứu và bấm huyệt</a:t>
            </a:r>
            <a:r>
              <a:rPr lang="vi-VN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vi-VN" dirty="0" smtClean="0"/>
              <a:t> </a:t>
            </a:r>
            <a:r>
              <a:rPr lang="vi-VN" dirty="0"/>
              <a:t>+ Các cây thuốc và vị thuốc có tác dụng chống viêm, giảm đau </a:t>
            </a:r>
            <a:r>
              <a:rPr lang="vi-VN" dirty="0" smtClean="0"/>
              <a:t>như:</a:t>
            </a:r>
            <a:endParaRPr lang="en-US" dirty="0" smtClean="0"/>
          </a:p>
          <a:p>
            <a:pPr marL="0" indent="0">
              <a:buNone/>
            </a:pPr>
            <a:r>
              <a:rPr lang="vi-VN" dirty="0" smtClean="0"/>
              <a:t> </a:t>
            </a:r>
            <a:r>
              <a:rPr lang="vi-VN" dirty="0"/>
              <a:t>- Thiên niên kiện, thổ phục linh, ngũ gia bì, ý dĩ, độc hoạt, phòng phong, hy thiêm, ngưu tất, lá lốt</a:t>
            </a:r>
            <a:r>
              <a:rPr lang="vi-VN" dirty="0" smtClean="0"/>
              <a:t>...</a:t>
            </a:r>
            <a:endParaRPr lang="en-US" dirty="0" smtClean="0"/>
          </a:p>
          <a:p>
            <a:pPr marL="0" indent="0">
              <a:buNone/>
            </a:pPr>
            <a:r>
              <a:rPr lang="vi-VN" dirty="0" smtClean="0"/>
              <a:t> </a:t>
            </a:r>
            <a:r>
              <a:rPr lang="vi-VN" dirty="0"/>
              <a:t>- Các loại cao động vật (hổ, trăn, rắn, khỉ , nai...). </a:t>
            </a:r>
            <a:endParaRPr lang="en-US" dirty="0" smtClean="0"/>
          </a:p>
          <a:p>
            <a:pPr marL="0" indent="0">
              <a:buNone/>
            </a:pPr>
            <a:r>
              <a:rPr lang="vi-VN" dirty="0" smtClean="0"/>
              <a:t>- </a:t>
            </a:r>
            <a:r>
              <a:rPr lang="vi-VN" dirty="0"/>
              <a:t>Cây trinh nữ, hạt mã </a:t>
            </a:r>
            <a:r>
              <a:rPr lang="vi-VN" dirty="0" smtClean="0"/>
              <a:t>tiền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757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VI. ĐIỀU 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TRỊ VIÊM KHỚP DẠNG THẤP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143000"/>
            <a:ext cx="9144000" cy="57150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Clr>
                <a:srgbClr val="A53010"/>
              </a:buClr>
              <a:buNone/>
            </a:pPr>
            <a:r>
              <a:rPr lang="vi-V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6.5</a:t>
            </a:r>
            <a:r>
              <a:rPr lang="vi-VN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.</a:t>
            </a:r>
            <a:r>
              <a:rPr lang="en-US" sz="2800" b="1" dirty="0">
                <a:solidFill>
                  <a:srgbClr val="3E3E3E"/>
                </a:solidFill>
                <a:latin typeface="+mj-lt"/>
              </a:rPr>
              <a:t>  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biện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pháp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hỗ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trợ</a:t>
            </a:r>
            <a:r>
              <a:rPr lang="vi-VN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:</a:t>
            </a:r>
            <a:endParaRPr lang="en-US" sz="4800" dirty="0">
              <a:latin typeface="+mj-lt"/>
            </a:endParaRPr>
          </a:p>
          <a:p>
            <a:pPr marL="0" lvl="0" indent="0">
              <a:buClr>
                <a:srgbClr val="A53010"/>
              </a:buClr>
              <a:buNone/>
            </a:pPr>
            <a:r>
              <a:rPr lang="vi-VN" dirty="0" smtClean="0">
                <a:solidFill>
                  <a:srgbClr val="3E3E3E"/>
                </a:solidFill>
              </a:rPr>
              <a:t>− </a:t>
            </a:r>
            <a:r>
              <a:rPr lang="vi-VN" sz="2800" dirty="0">
                <a:solidFill>
                  <a:srgbClr val="3E3E3E"/>
                </a:solidFill>
                <a:latin typeface="+mj-lt"/>
              </a:rPr>
              <a:t>Tập luyện, vận động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vi-VN" sz="2800" dirty="0">
                <a:solidFill>
                  <a:srgbClr val="3E3E3E"/>
                </a:solidFill>
                <a:latin typeface="+mj-lt"/>
              </a:rPr>
              <a:t>− Trong đợt viêm cấp: để khớp nghỉ ở tư thế cơ năng, tránh kê, độn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vi-VN" sz="2800" dirty="0">
                <a:solidFill>
                  <a:srgbClr val="3E3E3E"/>
                </a:solidFill>
                <a:latin typeface="+mj-lt"/>
              </a:rPr>
              <a:t>− Tập ngay khi giảm viêm, tăng dần, nhiều lần trong ngày, cả chủ động và thụ động theo đúng các chức năng sinh lý của khớp.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vi-VN" sz="2800" dirty="0">
                <a:solidFill>
                  <a:srgbClr val="3E3E3E"/>
                </a:solidFill>
                <a:latin typeface="+mj-lt"/>
              </a:rPr>
              <a:t>− Phục hồi chức </a:t>
            </a:r>
            <a:r>
              <a:rPr lang="vi-VN" sz="2800" dirty="0" smtClean="0">
                <a:solidFill>
                  <a:srgbClr val="3E3E3E"/>
                </a:solidFill>
                <a:latin typeface="+mj-lt"/>
              </a:rPr>
              <a:t>năng</a:t>
            </a:r>
            <a:r>
              <a:rPr lang="en-US" sz="2800" dirty="0" smtClean="0">
                <a:solidFill>
                  <a:srgbClr val="3E3E3E"/>
                </a:solidFill>
                <a:latin typeface="+mj-lt"/>
              </a:rPr>
              <a:t>,</a:t>
            </a:r>
            <a:r>
              <a:rPr lang="en-US" sz="2800" dirty="0">
                <a:solidFill>
                  <a:srgbClr val="3E3E3E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3E3E3E"/>
                </a:solidFill>
                <a:latin typeface="+mj-lt"/>
              </a:rPr>
              <a:t>vật </a:t>
            </a:r>
            <a:r>
              <a:rPr lang="vi-VN" sz="2800" dirty="0">
                <a:solidFill>
                  <a:srgbClr val="3E3E3E"/>
                </a:solidFill>
                <a:latin typeface="+mj-lt"/>
              </a:rPr>
              <a:t>lý trị </a:t>
            </a:r>
            <a:r>
              <a:rPr lang="vi-VN" sz="2800" dirty="0" smtClean="0">
                <a:solidFill>
                  <a:srgbClr val="3E3E3E"/>
                </a:solidFill>
                <a:latin typeface="+mj-lt"/>
              </a:rPr>
              <a:t>liệu</a:t>
            </a:r>
            <a:r>
              <a:rPr lang="en-US" sz="2800" dirty="0" smtClean="0">
                <a:solidFill>
                  <a:srgbClr val="3E3E3E"/>
                </a:solidFill>
                <a:latin typeface="+mj-lt"/>
              </a:rPr>
              <a:t>, </a:t>
            </a:r>
            <a:r>
              <a:rPr lang="vi-VN" sz="2800" dirty="0" smtClean="0">
                <a:solidFill>
                  <a:srgbClr val="3E3E3E"/>
                </a:solidFill>
                <a:latin typeface="+mj-lt"/>
              </a:rPr>
              <a:t>Phẫu </a:t>
            </a:r>
            <a:r>
              <a:rPr lang="vi-VN" sz="2800" dirty="0">
                <a:solidFill>
                  <a:srgbClr val="3E3E3E"/>
                </a:solidFill>
                <a:latin typeface="+mj-lt"/>
              </a:rPr>
              <a:t>thuật chỉnh hình (cắt xương sửa trục, thay khớp nhân tạo khi có chỉ định)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1541461" cy="1143000"/>
          </a:xfrm>
        </p:spPr>
        <p:txBody>
          <a:bodyPr>
            <a:normAutofit lnSpcReduction="10000"/>
          </a:bodyPr>
          <a:lstStyle/>
          <a:p>
            <a:r>
              <a:rPr lang="en-US" sz="1800">
                <a:solidFill>
                  <a:schemeClr val="tx1"/>
                </a:solidFill>
              </a:rPr>
              <a:t>Định nghĩa</a:t>
            </a:r>
          </a:p>
          <a:p>
            <a:r>
              <a:rPr lang="en-US" sz="1800">
                <a:solidFill>
                  <a:schemeClr val="tx1"/>
                </a:solidFill>
              </a:rPr>
              <a:t>Lịch </a:t>
            </a:r>
            <a:r>
              <a:rPr lang="en-US" sz="1800" smtClean="0">
                <a:solidFill>
                  <a:schemeClr val="tx1"/>
                </a:solidFill>
              </a:rPr>
              <a:t>sử</a:t>
            </a:r>
            <a:endParaRPr lang="en-US" sz="1800">
              <a:solidFill>
                <a:schemeClr val="tx1"/>
              </a:solidFill>
            </a:endParaRPr>
          </a:p>
          <a:p>
            <a:r>
              <a:rPr lang="en-US" sz="1800">
                <a:solidFill>
                  <a:schemeClr val="tx1"/>
                </a:solidFill>
              </a:rPr>
              <a:t>Nguyên nhân</a:t>
            </a:r>
          </a:p>
          <a:p>
            <a:r>
              <a:rPr lang="en-US" sz="1800">
                <a:solidFill>
                  <a:schemeClr val="tx1"/>
                </a:solidFill>
              </a:rPr>
              <a:t>Cơ chế</a:t>
            </a:r>
          </a:p>
          <a:p>
            <a:pPr lvl="0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9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FontAwesome"/>
              </a:rPr>
              <a:t>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25880" y="1219200"/>
            <a:ext cx="2438400" cy="4572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0"/>
          </p:nvPr>
        </p:nvSpPr>
        <p:spPr>
          <a:xfrm>
            <a:off x="5791200" y="1143000"/>
            <a:ext cx="2083329" cy="496028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1"/>
          </p:nvPr>
        </p:nvSpPr>
        <p:spPr>
          <a:xfrm>
            <a:off x="5486400" y="1828800"/>
            <a:ext cx="2320923" cy="976282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khởi phát</a:t>
            </a:r>
          </a:p>
          <a:p>
            <a:pPr lvl="0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toàn phát</a:t>
            </a:r>
          </a:p>
          <a:p>
            <a:pPr lvl="0"/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3"/>
          </p:nvPr>
        </p:nvSpPr>
        <p:spPr>
          <a:xfrm>
            <a:off x="1219200" y="3209524"/>
            <a:ext cx="2514600" cy="450308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6"/>
          </p:nvPr>
        </p:nvSpPr>
        <p:spPr>
          <a:xfrm>
            <a:off x="5562600" y="2971800"/>
            <a:ext cx="2464842" cy="450308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lâm sàng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7"/>
          </p:nvPr>
        </p:nvSpPr>
        <p:spPr>
          <a:xfrm>
            <a:off x="4724400" y="3505200"/>
            <a:ext cx="3200400" cy="1066800"/>
          </a:xfrm>
        </p:spPr>
        <p:txBody>
          <a:bodyPr numCol="2">
            <a:normAutofit fontScale="62500" lnSpcReduction="20000"/>
          </a:bodyPr>
          <a:lstStyle/>
          <a:p>
            <a:pPr lvl="0">
              <a:lnSpc>
                <a:spcPct val="100000"/>
              </a:lnSpc>
            </a:pPr>
            <a:r>
              <a:rPr lang="en-US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bệnh theo triệu chứng</a:t>
            </a:r>
          </a:p>
          <a:p>
            <a:pPr lvl="0">
              <a:lnSpc>
                <a:spcPct val="100000"/>
              </a:lnSpc>
            </a:pPr>
            <a:r>
              <a:rPr lang="en-US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tổn thương có hệ thống</a:t>
            </a:r>
          </a:p>
          <a:p>
            <a:pPr lvl="0">
              <a:lnSpc>
                <a:spcPct val="100000"/>
              </a:lnSpc>
            </a:pPr>
            <a:r>
              <a:rPr lang="en-US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theo triệu chứng</a:t>
            </a:r>
          </a:p>
          <a:p>
            <a:pPr lvl="0">
              <a:lnSpc>
                <a:spcPct val="100000"/>
              </a:lnSpc>
            </a:pPr>
            <a:r>
              <a:rPr lang="en-US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theo huyết thanh</a:t>
            </a:r>
          </a:p>
          <a:p>
            <a:pPr lvl="0">
              <a:lnSpc>
                <a:spcPct val="100000"/>
              </a:lnSpc>
            </a:pPr>
            <a:r>
              <a:rPr lang="en-US" sz="2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triển</a:t>
            </a:r>
          </a:p>
          <a:p>
            <a:pPr lvl="0">
              <a:lnSpc>
                <a:spcPct val="100000"/>
              </a:lnSpc>
            </a:pPr>
            <a:endParaRPr lang="en-US" sz="2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>
                <a:ea typeface="FontAwesome"/>
                <a:sym typeface="FontAwesome"/>
              </a:rPr>
              <a:t>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05800" y="1905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II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74319" y="3352800"/>
            <a:ext cx="56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5800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IV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4876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V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05800" y="4776216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VI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76528" y="465310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6400" y="477621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TRỊ VIÊM KHỚP DẠNG THẤP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022866"/>
            <a:ext cx="848868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THẦY VÀ CÁC BẠN LẮNG NGHE!!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017"/>
            <a:ext cx="8991600" cy="131196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NGHĨA, NGUYÊN NHÂN, VÀ CƠ CHẾ BỆNH SINH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763000" cy="4724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bệnh tự miễn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 mạn tính tổ chức liên kết màng hoạt dịch</a:t>
            </a:r>
          </a:p>
          <a:p>
            <a:pPr marL="457200" indent="-457200" algn="l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 thương khớp ngoại vi</a:t>
            </a:r>
          </a:p>
          <a:p>
            <a:pPr marL="457200" indent="-457200" algn="l">
              <a:buFont typeface="Symbol" panose="05050102010706020507" pitchFamily="18" charset="2"/>
              <a:buChar char="Þ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 cơ biến dạng dính và cứng khớp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86700" cy="66260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7870" y="703386"/>
            <a:ext cx="7968698" cy="602209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 tự miễn hệ thống, nhiều yếu tố tham gia: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 tố tác nhân gây bệnh: vius </a:t>
            </a:r>
            <a:r>
              <a:rPr lang="vi-VN" dirty="0" smtClean="0">
                <a:latin typeface="+mj-lt"/>
              </a:rPr>
              <a:t>epstein-barr</a:t>
            </a:r>
          </a:p>
          <a:p>
            <a:pPr>
              <a:buFontTx/>
              <a:buChar char="-"/>
            </a:pPr>
            <a:r>
              <a:rPr lang="vi-VN" dirty="0" smtClean="0">
                <a:latin typeface="+mj-lt"/>
              </a:rPr>
              <a:t>Yếu tố cơ địa: nữ, 25-55 tuổi</a:t>
            </a:r>
          </a:p>
          <a:p>
            <a:pPr>
              <a:buFontTx/>
              <a:buChar char="-"/>
            </a:pPr>
            <a:r>
              <a:rPr lang="vi-VN" dirty="0" smtClean="0">
                <a:latin typeface="+mj-lt"/>
              </a:rPr>
              <a:t>Yếu tố di truyền: tỉ lệ mắc bệnh cao ở người thân gia đình BN</a:t>
            </a:r>
          </a:p>
          <a:p>
            <a:pPr marL="0" indent="0">
              <a:buNone/>
            </a:pP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5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3" y="2861654"/>
            <a:ext cx="4455215" cy="3996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1" y="2791070"/>
            <a:ext cx="3314701" cy="39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CHẾ BỆNH SINH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70" y="1690689"/>
            <a:ext cx="5854148" cy="4670355"/>
          </a:xfrm>
        </p:spPr>
      </p:pic>
    </p:spTree>
    <p:extLst>
      <p:ext uri="{BB962C8B-B14F-4D97-AF65-F5344CB8AC3E}">
        <p14:creationId xmlns:p14="http://schemas.microsoft.com/office/powerpoint/2010/main" val="11631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6019800" cy="5715000"/>
          </a:xfrm>
        </p:spPr>
        <p:txBody>
          <a:bodyPr>
            <a:normAutofit fontScale="92500" lnSpcReduction="20000"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2.1. Giai đoạn khởi phát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• Bệnh có thể bắt đầu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tăng dần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ó thể sốt nhẹ, gầy sút, chán 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mệt mỏi.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Các khớp bị viêm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• Thời kỳ này kéo dài vài tuần, có khi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vài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tháng.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• Tình trạng viêm khớp tăng dần và chuyển sang khớp khác.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82" y="1639824"/>
            <a:ext cx="3170649" cy="354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5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5181600" cy="5867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Bệnh 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• Khớp cổ tay: thường sưng về phía mu 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nổi gồ lên trông như cái “thìa úp” hoặc như “lưng con lạc đà”.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• Khớp ngón tay: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biến dạng, dính giống “cổ thiên nga”, ngón cái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chữ Z.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• Khớp gối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túi phình Baker, teo cơ đùi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cẳng chân. Khớp gối dính ở tư thế nửa co.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• Khớp khuỷu: sưng, đau, hạn chế vận động gấp duỗi.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81" y="533400"/>
            <a:ext cx="293846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8" y="2286000"/>
            <a:ext cx="22066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896" y="3505200"/>
            <a:ext cx="260985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8" y="4953000"/>
            <a:ext cx="249396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7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6477000" cy="5257800"/>
          </a:xfrm>
        </p:spPr>
        <p:txBody>
          <a:bodyPr>
            <a:normAutofit lnSpcReduction="10000"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Khớp cổ 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“bàn chân ngựa”.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• Các khớp ngón chân: Lâu dần các ngón chân như thu ngắn lại tạo ra hình ảnh ngón chân rụt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• Biểu hiện ngoài da: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Hạt thấp dưới 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Da teo hơi tím, móng khô dễ gẫy, gan bàn chân-bàn tay giãn mạch.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Viêm gân Achille.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• Biểu hiện nội tạng: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ội chứng felty (tỷ lệ 5%).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Tim: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Viêm mống mắt: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ội chứng Sjogren.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Tràn dịch màng phổi, xơ phổi gặp 1-2%.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Thiếu máu nhược sắc.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17684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3590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2" y="2889885"/>
            <a:ext cx="21336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3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1"/>
            <a:ext cx="7467600" cy="5333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x-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935" y="1143000"/>
            <a:ext cx="693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3.1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Xét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nghiệm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Xét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nghiệm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chung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Công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thức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máu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tốc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độ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lắng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máu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CRP,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kháng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thể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kháng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nhân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Fibnnogen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•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Xét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nghiệm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miễn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dịch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Yếu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tố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thấp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( Rheumatoid factor = RF ), Antibodies to CCP ( anti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cpp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•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Xét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nghiệm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dịch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khớp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•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Một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số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phương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pháp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khác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CT, MRI,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đồng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vị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phóng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xạ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siêu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âm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khớp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sinh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thiết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màng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hoạt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dịch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nội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soi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khớp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728</TotalTime>
  <Words>1137</Words>
  <Application>Microsoft Office PowerPoint</Application>
  <PresentationFormat>On-screen Show (4:3)</PresentationFormat>
  <Paragraphs>150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BÀI 5: VIÊM KHỚP DẠNG    THẤP</vt:lpstr>
      <vt:lpstr>PowerPoint Presentation</vt:lpstr>
      <vt:lpstr>I. ĐỊNH NGHĨA, NGUYÊN NHÂN, VÀ CƠ CHẾ BỆNH SINH</vt:lpstr>
      <vt:lpstr>2. NGUYÊN NHÂN</vt:lpstr>
      <vt:lpstr>3. CƠ CHẾ BỆNH SINH</vt:lpstr>
      <vt:lpstr>II. Lâm sàng </vt:lpstr>
      <vt:lpstr>II. Lâm sàng </vt:lpstr>
      <vt:lpstr>II. Lâm sàng </vt:lpstr>
      <vt:lpstr>iii. Xét nghiệm và x-quang </vt:lpstr>
      <vt:lpstr>III. Xét nghiệm và x-quang </vt:lpstr>
      <vt:lpstr>IV. THỂ LÂM SÀNG</vt:lpstr>
      <vt:lpstr>IV. THỂ LÂM SÀNG </vt:lpstr>
      <vt:lpstr>V. CHẨN ĐOÁN</vt:lpstr>
      <vt:lpstr>V. CHẨN ĐOÁN</vt:lpstr>
      <vt:lpstr>5.2 CHUẨN ĐOÁN PHÂN BIỆT </vt:lpstr>
      <vt:lpstr>VI. ĐIỀU TRỊ VIÊM KHỚP DẠNG THẤP</vt:lpstr>
      <vt:lpstr>VI. ĐIỀU TRỊ VIÊM KHỚP DẠNG THẤP</vt:lpstr>
      <vt:lpstr>VI. ĐIỀU TRỊ VIÊM KHỚP DẠNG THẤP</vt:lpstr>
      <vt:lpstr>VI. ĐIỀU TRỊ VIÊM KHỚP DẠNG THẤP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Lâm sàng. 2.1. Giai đoạn khởi phát:  • Bệnh thường khởi phát sau yếu tố như: nhiễm khuẩn cấp tính, bán cấp tính, chấn thương, mổ xẻ, cảm lạnh, căng thẳng thể lực hay thần kinh • Bệnh có thể bắt đầu một cách từ từ tăng dần, có 70% bắt đầu bằng viêm một khớp, 15% bắt đầu đột ngột, 30% bắt đầu viêm khớp nhỏ: cổ tay, bàn ngón, khớp đốt gần.  • Bệnh nhân có thể sốt nhẹ, gầy sút, chán ăn, mệt mỏi.  • Các khớp bị viêm: sưng, hơi nóng, đau; đau tăng về đêm về sáng, có cứng khớp buổi sáng, có thể có tràn dịch ổ khớp. • Thời kỳ này kéo dài vài tuần, có khi vài tháng.  • Tình trạng viêm khớp tăng dần và chuyển sang khớp khác.</dc:title>
  <dc:creator>Windows User</dc:creator>
  <cp:lastModifiedBy>Windows User</cp:lastModifiedBy>
  <cp:revision>28</cp:revision>
  <dcterms:created xsi:type="dcterms:W3CDTF">2017-01-11T09:06:29Z</dcterms:created>
  <dcterms:modified xsi:type="dcterms:W3CDTF">2017-01-15T05:33:12Z</dcterms:modified>
</cp:coreProperties>
</file>