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8"/>
  </p:notesMasterIdLst>
  <p:sldIdLst>
    <p:sldId id="257" r:id="rId3"/>
    <p:sldId id="271" r:id="rId4"/>
    <p:sldId id="272" r:id="rId5"/>
    <p:sldId id="273" r:id="rId6"/>
    <p:sldId id="258" r:id="rId7"/>
    <p:sldId id="260" r:id="rId8"/>
    <p:sldId id="261" r:id="rId9"/>
    <p:sldId id="262" r:id="rId10"/>
    <p:sldId id="263" r:id="rId11"/>
    <p:sldId id="264" r:id="rId12"/>
    <p:sldId id="265" r:id="rId13"/>
    <p:sldId id="267" r:id="rId14"/>
    <p:sldId id="268" r:id="rId15"/>
    <p:sldId id="274"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9A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3060" autoAdjust="0"/>
  </p:normalViewPr>
  <p:slideViewPr>
    <p:cSldViewPr>
      <p:cViewPr>
        <p:scale>
          <a:sx n="70" d="100"/>
          <a:sy n="70" d="100"/>
        </p:scale>
        <p:origin x="-138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3C28A1-E1ED-43C3-843B-65EE938C7A65}" type="datetimeFigureOut">
              <a:rPr lang="en-US" smtClean="0"/>
              <a:t>19/2/2017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C3154A-6762-4924-98B9-6C7B4FEE8A7C}" type="slidenum">
              <a:rPr lang="en-US" smtClean="0"/>
              <a:t>‹#›</a:t>
            </a:fld>
            <a:endParaRPr lang="en-US"/>
          </a:p>
        </p:txBody>
      </p:sp>
    </p:spTree>
    <p:extLst>
      <p:ext uri="{BB962C8B-B14F-4D97-AF65-F5344CB8AC3E}">
        <p14:creationId xmlns:p14="http://schemas.microsoft.com/office/powerpoint/2010/main" val="3099027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C3154A-6762-4924-98B9-6C7B4FEE8A7C}" type="slidenum">
              <a:rPr lang="en-US" smtClean="0"/>
              <a:t>3</a:t>
            </a:fld>
            <a:endParaRPr lang="en-US"/>
          </a:p>
        </p:txBody>
      </p:sp>
    </p:spTree>
    <p:extLst>
      <p:ext uri="{BB962C8B-B14F-4D97-AF65-F5344CB8AC3E}">
        <p14:creationId xmlns:p14="http://schemas.microsoft.com/office/powerpoint/2010/main" val="1911925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C3154A-6762-4924-98B9-6C7B4FEE8A7C}" type="slidenum">
              <a:rPr lang="en-US" smtClean="0"/>
              <a:t>5</a:t>
            </a:fld>
            <a:endParaRPr lang="en-US"/>
          </a:p>
        </p:txBody>
      </p:sp>
    </p:spTree>
    <p:extLst>
      <p:ext uri="{BB962C8B-B14F-4D97-AF65-F5344CB8AC3E}">
        <p14:creationId xmlns:p14="http://schemas.microsoft.com/office/powerpoint/2010/main" val="4011367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C3154A-6762-4924-98B9-6C7B4FEE8A7C}" type="slidenum">
              <a:rPr lang="en-US" smtClean="0"/>
              <a:t>6</a:t>
            </a:fld>
            <a:endParaRPr lang="en-US"/>
          </a:p>
        </p:txBody>
      </p:sp>
    </p:spTree>
    <p:extLst>
      <p:ext uri="{BB962C8B-B14F-4D97-AF65-F5344CB8AC3E}">
        <p14:creationId xmlns:p14="http://schemas.microsoft.com/office/powerpoint/2010/main" val="2314583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C3154A-6762-4924-98B9-6C7B4FEE8A7C}" type="slidenum">
              <a:rPr lang="en-US" smtClean="0"/>
              <a:t>7</a:t>
            </a:fld>
            <a:endParaRPr lang="en-US"/>
          </a:p>
        </p:txBody>
      </p:sp>
    </p:spTree>
    <p:extLst>
      <p:ext uri="{BB962C8B-B14F-4D97-AF65-F5344CB8AC3E}">
        <p14:creationId xmlns:p14="http://schemas.microsoft.com/office/powerpoint/2010/main" val="3823834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C3154A-6762-4924-98B9-6C7B4FEE8A7C}" type="slidenum">
              <a:rPr lang="en-US" smtClean="0"/>
              <a:t>8</a:t>
            </a:fld>
            <a:endParaRPr lang="en-US"/>
          </a:p>
        </p:txBody>
      </p:sp>
    </p:spTree>
    <p:extLst>
      <p:ext uri="{BB962C8B-B14F-4D97-AF65-F5344CB8AC3E}">
        <p14:creationId xmlns:p14="http://schemas.microsoft.com/office/powerpoint/2010/main" val="334492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C3154A-6762-4924-98B9-6C7B4FEE8A7C}" type="slidenum">
              <a:rPr lang="en-US" smtClean="0"/>
              <a:t>10</a:t>
            </a:fld>
            <a:endParaRPr lang="en-US"/>
          </a:p>
        </p:txBody>
      </p:sp>
    </p:spTree>
    <p:extLst>
      <p:ext uri="{BB962C8B-B14F-4D97-AF65-F5344CB8AC3E}">
        <p14:creationId xmlns:p14="http://schemas.microsoft.com/office/powerpoint/2010/main" val="2894593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C3154A-6762-4924-98B9-6C7B4FEE8A7C}" type="slidenum">
              <a:rPr lang="en-US" smtClean="0"/>
              <a:t>11</a:t>
            </a:fld>
            <a:endParaRPr lang="en-US"/>
          </a:p>
        </p:txBody>
      </p:sp>
    </p:spTree>
    <p:extLst>
      <p:ext uri="{BB962C8B-B14F-4D97-AF65-F5344CB8AC3E}">
        <p14:creationId xmlns:p14="http://schemas.microsoft.com/office/powerpoint/2010/main" val="2342689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C3154A-6762-4924-98B9-6C7B4FEE8A7C}" type="slidenum">
              <a:rPr lang="en-US" smtClean="0"/>
              <a:t>13</a:t>
            </a:fld>
            <a:endParaRPr lang="en-US"/>
          </a:p>
        </p:txBody>
      </p:sp>
    </p:spTree>
    <p:extLst>
      <p:ext uri="{BB962C8B-B14F-4D97-AF65-F5344CB8AC3E}">
        <p14:creationId xmlns:p14="http://schemas.microsoft.com/office/powerpoint/2010/main" val="2994135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C3154A-6762-4924-98B9-6C7B4FEE8A7C}" type="slidenum">
              <a:rPr lang="en-US" smtClean="0"/>
              <a:t>14</a:t>
            </a:fld>
            <a:endParaRPr lang="en-US"/>
          </a:p>
        </p:txBody>
      </p:sp>
    </p:spTree>
    <p:extLst>
      <p:ext uri="{BB962C8B-B14F-4D97-AF65-F5344CB8AC3E}">
        <p14:creationId xmlns:p14="http://schemas.microsoft.com/office/powerpoint/2010/main" val="1976030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405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179288"/>
          </a:xfrm>
          <a:prstGeom prst="rect">
            <a:avLst/>
          </a:prstGeom>
        </p:spPr>
        <p:txBody>
          <a:bodyPr anchor="ctr"/>
          <a:lstStyle>
            <a:lvl1pPr algn="l">
              <a:defRPr>
                <a:solidFill>
                  <a:schemeClr val="bg1"/>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395536" y="1508788"/>
            <a:ext cx="8496944" cy="614197"/>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2411015"/>
            <a:ext cx="8496944" cy="3994316"/>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1073260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420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179288"/>
          </a:xfrm>
          <a:prstGeom prst="rect">
            <a:avLst/>
          </a:prstGeom>
        </p:spPr>
        <p:txBody>
          <a:bodyPr anchor="ctr"/>
          <a:lstStyle>
            <a:lvl1pPr algn="l">
              <a:defRPr>
                <a:solidFill>
                  <a:schemeClr val="bg1"/>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395536" y="1508787"/>
            <a:ext cx="8496944" cy="614197"/>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2411015"/>
            <a:ext cx="8496944" cy="3994316"/>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349198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179288"/>
          </a:xfrm>
          <a:prstGeom prst="rect">
            <a:avLst/>
          </a:prstGeom>
        </p:spPr>
        <p:txBody>
          <a:bodyPr anchor="ctr"/>
          <a:lstStyle>
            <a:lvl1pPr algn="l">
              <a:defRPr>
                <a:solidFill>
                  <a:schemeClr val="tx1">
                    <a:lumMod val="75000"/>
                    <a:lumOff val="25000"/>
                  </a:schemeClr>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1979712" y="1316766"/>
            <a:ext cx="6912768" cy="614197"/>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1990056" y="2218994"/>
            <a:ext cx="6912768" cy="3994316"/>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931013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19/2/2017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19/2/2017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19/2/2017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19/2/2017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99949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4720" y="457199"/>
            <a:ext cx="8959280" cy="646331"/>
          </a:xfrm>
          <a:prstGeom prst="rect">
            <a:avLst/>
          </a:prstGeom>
          <a:noFill/>
        </p:spPr>
        <p:txBody>
          <a:bodyPr wrap="square" rtlCol="0">
            <a:spAutoFit/>
          </a:bodyPr>
          <a:lstStyle/>
          <a:p>
            <a:pPr algn="ctr"/>
            <a:r>
              <a:rPr lang="en-US" sz="3600" b="1" smtClean="0">
                <a:solidFill>
                  <a:schemeClr val="accent5">
                    <a:lumMod val="50000"/>
                  </a:schemeClr>
                </a:solidFill>
                <a:latin typeface="Times New Roman" panose="02020603050405020304" pitchFamily="18" charset="0"/>
                <a:cs typeface="Times New Roman" panose="02020603050405020304" pitchFamily="18" charset="0"/>
              </a:rPr>
              <a:t>ĐẠI CƯƠNG VỀ BỆNH LÝ TIÊU HOÁ</a:t>
            </a:r>
            <a:endParaRPr lang="en-US" sz="3600"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342263" y="2050842"/>
            <a:ext cx="4800600" cy="3108543"/>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Nhóm 4:</a:t>
            </a:r>
          </a:p>
          <a:p>
            <a:r>
              <a:rPr lang="en-US" sz="2800" smtClean="0">
                <a:latin typeface="Times New Roman" panose="02020603050405020304" pitchFamily="18" charset="0"/>
                <a:cs typeface="Times New Roman" panose="02020603050405020304" pitchFamily="18" charset="0"/>
              </a:rPr>
              <a:t>Nguyễn Thị Thương Thương</a:t>
            </a:r>
          </a:p>
          <a:p>
            <a:r>
              <a:rPr lang="en-US" sz="2800" smtClean="0">
                <a:latin typeface="Times New Roman" panose="02020603050405020304" pitchFamily="18" charset="0"/>
                <a:cs typeface="Times New Roman" panose="02020603050405020304" pitchFamily="18" charset="0"/>
              </a:rPr>
              <a:t>Võ Thị Hải Yến</a:t>
            </a:r>
          </a:p>
          <a:p>
            <a:r>
              <a:rPr lang="en-US" sz="2800" smtClean="0">
                <a:latin typeface="Times New Roman" panose="02020603050405020304" pitchFamily="18" charset="0"/>
                <a:cs typeface="Times New Roman" panose="02020603050405020304" pitchFamily="18" charset="0"/>
              </a:rPr>
              <a:t>Phạm Diệu Linh</a:t>
            </a:r>
          </a:p>
          <a:p>
            <a:r>
              <a:rPr lang="en-US" sz="2800" smtClean="0">
                <a:latin typeface="Times New Roman" panose="02020603050405020304" pitchFamily="18" charset="0"/>
                <a:cs typeface="Times New Roman" panose="02020603050405020304" pitchFamily="18" charset="0"/>
              </a:rPr>
              <a:t>Nguyễn Thị Thuỳ Trang</a:t>
            </a:r>
          </a:p>
          <a:p>
            <a:r>
              <a:rPr lang="en-US" sz="2800">
                <a:latin typeface="Times New Roman" panose="02020603050405020304" pitchFamily="18" charset="0"/>
                <a:cs typeface="Times New Roman" panose="02020603050405020304" pitchFamily="18" charset="0"/>
              </a:rPr>
              <a:t>Nguyễn Phạm Tú Trâm</a:t>
            </a:r>
          </a:p>
          <a:p>
            <a:endParaRPr lang="en-US" sz="2800">
              <a:latin typeface="Times New Roman" panose="02020603050405020304" pitchFamily="18" charset="0"/>
              <a:cs typeface="Times New Roman" panose="02020603050405020304" pitchFamily="18" charset="0"/>
            </a:endParaRPr>
          </a:p>
        </p:txBody>
      </p:sp>
      <p:sp>
        <p:nvSpPr>
          <p:cNvPr id="3" name="TextBox 2"/>
          <p:cNvSpPr txBox="1"/>
          <p:nvPr/>
        </p:nvSpPr>
        <p:spPr>
          <a:xfrm>
            <a:off x="1295400" y="5886734"/>
            <a:ext cx="6553200" cy="954107"/>
          </a:xfrm>
          <a:prstGeom prst="rect">
            <a:avLst/>
          </a:prstGeom>
          <a:noFill/>
        </p:spPr>
        <p:txBody>
          <a:bodyPr wrap="square" rtlCol="0">
            <a:spAutoFit/>
          </a:bodyPr>
          <a:lstStyle/>
          <a:p>
            <a:pPr algn="ctr"/>
            <a:r>
              <a:rPr lang="en-US" sz="2800" smtClean="0">
                <a:solidFill>
                  <a:schemeClr val="accent5">
                    <a:lumMod val="50000"/>
                  </a:schemeClr>
                </a:solidFill>
              </a:rPr>
              <a:t>- KHOA DƯỢC -</a:t>
            </a:r>
          </a:p>
          <a:p>
            <a:pPr algn="ctr"/>
            <a:r>
              <a:rPr lang="en-US" sz="2800" smtClean="0">
                <a:solidFill>
                  <a:schemeClr val="accent5">
                    <a:lumMod val="50000"/>
                  </a:schemeClr>
                </a:solidFill>
              </a:rPr>
              <a:t>ĐẠI HỌC DUY TÂN</a:t>
            </a:r>
            <a:endParaRPr lang="en-US" sz="2800">
              <a:solidFill>
                <a:schemeClr val="accent5">
                  <a:lumMod val="50000"/>
                </a:schemeClr>
              </a:solidFill>
            </a:endParaRPr>
          </a:p>
        </p:txBody>
      </p:sp>
    </p:spTree>
    <p:extLst>
      <p:ext uri="{BB962C8B-B14F-4D97-AF65-F5344CB8AC3E}">
        <p14:creationId xmlns:p14="http://schemas.microsoft.com/office/powerpoint/2010/main" val="3524280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4" y="152400"/>
            <a:ext cx="9144000" cy="1179288"/>
          </a:xfrm>
        </p:spPr>
        <p:txBody>
          <a:bodyPr>
            <a:normAutofit/>
          </a:bodyPr>
          <a:lstStyle/>
          <a:p>
            <a:r>
              <a:rPr lang="en-US" sz="3600">
                <a:latin typeface="Times New Roman" panose="02020603050405020304" pitchFamily="18" charset="0"/>
                <a:cs typeface="Times New Roman" panose="02020603050405020304" pitchFamily="18" charset="0"/>
              </a:rPr>
              <a:t>2. Một số triệu chứng của bệnh tiêu hoá</a:t>
            </a:r>
            <a:endParaRPr lang="en-US" sz="3600"/>
          </a:p>
        </p:txBody>
      </p:sp>
      <p:sp>
        <p:nvSpPr>
          <p:cNvPr id="3" name="Content Placeholder 2"/>
          <p:cNvSpPr>
            <a:spLocks noGrp="1"/>
          </p:cNvSpPr>
          <p:nvPr>
            <p:ph idx="1"/>
          </p:nvPr>
        </p:nvSpPr>
        <p:spPr>
          <a:xfrm>
            <a:off x="0" y="1219200"/>
            <a:ext cx="8496944" cy="609600"/>
          </a:xfrm>
        </p:spPr>
        <p:txBody>
          <a:bodyPr>
            <a:normAutofit/>
          </a:bodyPr>
          <a:lstStyle/>
          <a:p>
            <a:r>
              <a:rPr lang="en-US" sz="2800" b="1" smtClean="0">
                <a:latin typeface="Times New Roman" panose="02020603050405020304" pitchFamily="18" charset="0"/>
                <a:cs typeface="Times New Roman" panose="02020603050405020304" pitchFamily="18" charset="0"/>
              </a:rPr>
              <a:t>     2.3. Đau bụng</a:t>
            </a:r>
          </a:p>
        </p:txBody>
      </p:sp>
      <p:sp>
        <p:nvSpPr>
          <p:cNvPr id="5" name="TextBox 4"/>
          <p:cNvSpPr txBox="1"/>
          <p:nvPr/>
        </p:nvSpPr>
        <p:spPr>
          <a:xfrm>
            <a:off x="76200" y="1828800"/>
            <a:ext cx="4724400" cy="452431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a) Biểu hiện lâm sàng</a:t>
            </a:r>
          </a:p>
          <a:p>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Do </a:t>
            </a:r>
            <a:r>
              <a:rPr lang="vi-VN" sz="2400">
                <a:latin typeface="Times New Roman" panose="02020603050405020304" pitchFamily="18" charset="0"/>
                <a:cs typeface="Times New Roman" panose="02020603050405020304" pitchFamily="18" charset="0"/>
              </a:rPr>
              <a:t>đau bụng là biểu hiện của nhiều nguyên nhân khác </a:t>
            </a:r>
            <a:r>
              <a:rPr lang="vi-VN" sz="2400" smtClean="0">
                <a:latin typeface="Times New Roman" panose="02020603050405020304" pitchFamily="18" charset="0"/>
                <a:cs typeface="Times New Roman" panose="02020603050405020304" pitchFamily="18" charset="0"/>
              </a:rPr>
              <a:t>nhau,</a:t>
            </a:r>
            <a:r>
              <a:rPr lang="en-US" sz="2400" smtClean="0">
                <a:latin typeface="Times New Roman" panose="02020603050405020304" pitchFamily="18" charset="0"/>
                <a:cs typeface="Times New Roman" panose="02020603050405020304" pitchFamily="18" charset="0"/>
              </a:rPr>
              <a:t> nên </a:t>
            </a:r>
            <a:r>
              <a:rPr lang="vi-VN" sz="2400" smtClean="0">
                <a:latin typeface="Times New Roman" panose="02020603050405020304" pitchFamily="18" charset="0"/>
                <a:cs typeface="Times New Roman" panose="02020603050405020304" pitchFamily="18" charset="0"/>
              </a:rPr>
              <a:t>cần </a:t>
            </a:r>
            <a:r>
              <a:rPr lang="vi-VN" sz="2400">
                <a:latin typeface="Times New Roman" panose="02020603050405020304" pitchFamily="18" charset="0"/>
                <a:cs typeface="Times New Roman" panose="02020603050405020304" pitchFamily="18" charset="0"/>
              </a:rPr>
              <a:t>khai thác các đặc điểm sau:</a:t>
            </a:r>
            <a:endParaRPr lang="en-US" sz="2400">
              <a:latin typeface="Times New Roman" panose="02020603050405020304" pitchFamily="18" charset="0"/>
              <a:cs typeface="Times New Roman" panose="02020603050405020304" pitchFamily="18" charset="0"/>
            </a:endParaRPr>
          </a:p>
          <a:p>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Vị </a:t>
            </a:r>
            <a:r>
              <a:rPr lang="vi-VN" sz="2400">
                <a:latin typeface="Times New Roman" panose="02020603050405020304" pitchFamily="18" charset="0"/>
                <a:cs typeface="Times New Roman" panose="02020603050405020304" pitchFamily="18" charset="0"/>
              </a:rPr>
              <a:t>trí đau </a:t>
            </a:r>
            <a:endParaRPr lang="en-US" sz="2400">
              <a:latin typeface="Times New Roman" panose="02020603050405020304" pitchFamily="18" charset="0"/>
              <a:cs typeface="Times New Roman" panose="02020603050405020304" pitchFamily="18" charset="0"/>
            </a:endParaRPr>
          </a:p>
          <a:p>
            <a:pPr>
              <a:buFontTx/>
              <a:buChar char="-"/>
            </a:pP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Hướng </a:t>
            </a:r>
            <a:r>
              <a:rPr lang="vi-VN" sz="2400">
                <a:latin typeface="Times New Roman" panose="02020603050405020304" pitchFamily="18" charset="0"/>
                <a:cs typeface="Times New Roman" panose="02020603050405020304" pitchFamily="18" charset="0"/>
              </a:rPr>
              <a:t>lan </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Thời </a:t>
            </a:r>
            <a:r>
              <a:rPr lang="vi-VN" sz="2400">
                <a:latin typeface="Times New Roman" panose="02020603050405020304" pitchFamily="18" charset="0"/>
                <a:cs typeface="Times New Roman" panose="02020603050405020304" pitchFamily="18" charset="0"/>
              </a:rPr>
              <a:t>điểm đau </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Thời </a:t>
            </a:r>
            <a:r>
              <a:rPr lang="vi-VN" sz="2400">
                <a:latin typeface="Times New Roman" panose="02020603050405020304" pitchFamily="18" charset="0"/>
                <a:cs typeface="Times New Roman" panose="02020603050405020304" pitchFamily="18" charset="0"/>
              </a:rPr>
              <a:t>gian kéo dài cơn đau</a:t>
            </a:r>
            <a:endParaRPr lang="en-US" sz="2400">
              <a:latin typeface="Times New Roman" panose="02020603050405020304" pitchFamily="18" charset="0"/>
              <a:cs typeface="Times New Roman" panose="02020603050405020304" pitchFamily="18" charset="0"/>
            </a:endParaRPr>
          </a:p>
          <a:p>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Mức độ đau </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Cảm </a:t>
            </a:r>
            <a:r>
              <a:rPr lang="vi-VN" sz="2400">
                <a:latin typeface="Times New Roman" panose="02020603050405020304" pitchFamily="18" charset="0"/>
                <a:cs typeface="Times New Roman" panose="02020603050405020304" pitchFamily="18" charset="0"/>
              </a:rPr>
              <a:t>giác đau </a:t>
            </a:r>
            <a:endParaRPr lang="en-US" sz="2400">
              <a:latin typeface="Times New Roman" panose="02020603050405020304" pitchFamily="18" charset="0"/>
              <a:cs typeface="Times New Roman" panose="02020603050405020304" pitchFamily="18" charset="0"/>
            </a:endParaRPr>
          </a:p>
          <a:p>
            <a:r>
              <a:rPr lang="vi-VN" sz="2400" smtClean="0">
                <a:latin typeface="Times New Roman" panose="02020603050405020304" pitchFamily="18" charset="0"/>
                <a:cs typeface="Times New Roman" panose="02020603050405020304" pitchFamily="18" charset="0"/>
              </a:rPr>
              <a:t>-</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Yếu tố khởi phát</a:t>
            </a:r>
            <a:endParaRPr lang="en-US" sz="2400">
              <a:latin typeface="Times New Roman" panose="02020603050405020304" pitchFamily="18" charset="0"/>
              <a:cs typeface="Times New Roman" panose="02020603050405020304" pitchFamily="18" charset="0"/>
            </a:endParaRPr>
          </a:p>
          <a:p>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Triệu </a:t>
            </a:r>
            <a:r>
              <a:rPr lang="vi-VN" sz="2400">
                <a:latin typeface="Times New Roman" panose="02020603050405020304" pitchFamily="18" charset="0"/>
                <a:cs typeface="Times New Roman" panose="02020603050405020304" pitchFamily="18" charset="0"/>
              </a:rPr>
              <a:t>chứng đi kèm với đau </a:t>
            </a:r>
            <a:endParaRPr lang="en-US" sz="24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14566"/>
            <a:ext cx="4572000" cy="582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537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79288"/>
          </a:xfrm>
        </p:spPr>
        <p:txBody>
          <a:bodyPr>
            <a:normAutofit/>
          </a:bodyPr>
          <a:lstStyle/>
          <a:p>
            <a:r>
              <a:rPr lang="en-US" sz="3600">
                <a:latin typeface="Times New Roman" panose="02020603050405020304" pitchFamily="18" charset="0"/>
                <a:cs typeface="Times New Roman" panose="02020603050405020304" pitchFamily="18" charset="0"/>
              </a:rPr>
              <a:t>2. Một số triệu chứng của bệnh tiêu hoá</a:t>
            </a:r>
            <a:endParaRPr lang="en-US" sz="3600"/>
          </a:p>
        </p:txBody>
      </p:sp>
      <p:sp>
        <p:nvSpPr>
          <p:cNvPr id="4" name="Content Placeholder 3"/>
          <p:cNvSpPr>
            <a:spLocks noGrp="1"/>
          </p:cNvSpPr>
          <p:nvPr>
            <p:ph idx="10"/>
          </p:nvPr>
        </p:nvSpPr>
        <p:spPr>
          <a:xfrm>
            <a:off x="-228600" y="1295401"/>
            <a:ext cx="9131424" cy="2971799"/>
          </a:xfrm>
        </p:spPr>
        <p:txBody>
          <a:bodyPr>
            <a:normAutofit/>
          </a:bodyPr>
          <a:lstStyle/>
          <a:p>
            <a:r>
              <a:rPr lang="en-US" sz="2400" smtClean="0">
                <a:solidFill>
                  <a:schemeClr val="tx1"/>
                </a:solidFill>
                <a:latin typeface="Times New Roman" panose="02020603050405020304" pitchFamily="18" charset="0"/>
                <a:cs typeface="Times New Roman" panose="02020603050405020304" pitchFamily="18" charset="0"/>
              </a:rPr>
              <a:t>b) Cơ chế đau bụng</a:t>
            </a:r>
            <a:r>
              <a:rPr lang="vi-VN" sz="2400" smtClean="0">
                <a:solidFill>
                  <a:schemeClr val="tx1"/>
                </a:solidFill>
                <a:latin typeface="Times New Roman" panose="02020603050405020304" pitchFamily="18" charset="0"/>
                <a:cs typeface="Times New Roman" panose="02020603050405020304" pitchFamily="18" charset="0"/>
              </a:rPr>
              <a:t> </a:t>
            </a:r>
            <a:endParaRPr lang="en-US" sz="2400">
              <a:solidFill>
                <a:schemeClr val="tx1"/>
              </a:solidFill>
              <a:latin typeface="Times New Roman" panose="02020603050405020304" pitchFamily="18" charset="0"/>
              <a:cs typeface="Times New Roman" panose="02020603050405020304" pitchFamily="18" charset="0"/>
            </a:endParaRPr>
          </a:p>
          <a:p>
            <a:r>
              <a:rPr lang="en-US" sz="2400" smtClean="0">
                <a:solidFill>
                  <a:schemeClr val="tx1"/>
                </a:solidFill>
                <a:latin typeface="Times New Roman" panose="02020603050405020304" pitchFamily="18" charset="0"/>
                <a:cs typeface="Times New Roman" panose="02020603050405020304" pitchFamily="18" charset="0"/>
              </a:rPr>
              <a:t>-  Chất trong ống tiêu hoá</a:t>
            </a:r>
            <a:r>
              <a:rPr lang="en-US" sz="2000" smtClean="0">
                <a:solidFill>
                  <a:schemeClr val="tx1"/>
                </a:solidFill>
                <a:latin typeface="Calibri"/>
                <a:cs typeface="Times New Roman" panose="02020603050405020304" pitchFamily="18" charset="0"/>
              </a:rPr>
              <a:t>→</a:t>
            </a:r>
            <a:r>
              <a:rPr lang="en-US" sz="2400" smtClean="0">
                <a:solidFill>
                  <a:schemeClr val="tx1"/>
                </a:solidFill>
                <a:latin typeface="Calibri"/>
                <a:cs typeface="Times New Roman" panose="02020603050405020304" pitchFamily="18" charset="0"/>
              </a:rPr>
              <a:t> </a:t>
            </a:r>
            <a:r>
              <a:rPr lang="vi-VN" sz="2400" smtClean="0">
                <a:solidFill>
                  <a:schemeClr val="tx1"/>
                </a:solidFill>
                <a:latin typeface="Times New Roman" panose="02020603050405020304" pitchFamily="18" charset="0"/>
                <a:cs typeface="Times New Roman" panose="02020603050405020304" pitchFamily="18" charset="0"/>
              </a:rPr>
              <a:t>tràn </a:t>
            </a:r>
            <a:r>
              <a:rPr lang="vi-VN" sz="2400">
                <a:solidFill>
                  <a:schemeClr val="tx1"/>
                </a:solidFill>
                <a:latin typeface="Times New Roman" panose="02020603050405020304" pitchFamily="18" charset="0"/>
                <a:cs typeface="Times New Roman" panose="02020603050405020304" pitchFamily="18" charset="0"/>
              </a:rPr>
              <a:t>vào khoang màng </a:t>
            </a:r>
            <a:r>
              <a:rPr lang="vi-VN" sz="2400" smtClean="0">
                <a:solidFill>
                  <a:schemeClr val="tx1"/>
                </a:solidFill>
                <a:latin typeface="Times New Roman" panose="02020603050405020304" pitchFamily="18" charset="0"/>
                <a:cs typeface="Times New Roman" panose="02020603050405020304" pitchFamily="18" charset="0"/>
              </a:rPr>
              <a:t>bụng</a:t>
            </a:r>
            <a:r>
              <a:rPr lang="en-US" sz="2000" smtClean="0">
                <a:solidFill>
                  <a:schemeClr val="tx1"/>
                </a:solidFill>
                <a:cs typeface="Times New Roman" panose="02020603050405020304" pitchFamily="18" charset="0"/>
              </a:rPr>
              <a:t>→</a:t>
            </a:r>
            <a:r>
              <a:rPr lang="vi-VN" sz="2400" smtClean="0">
                <a:solidFill>
                  <a:schemeClr val="tx1"/>
                </a:solidFill>
                <a:latin typeface="Times New Roman" panose="02020603050405020304" pitchFamily="18" charset="0"/>
                <a:cs typeface="Times New Roman" panose="02020603050405020304" pitchFamily="18" charset="0"/>
              </a:rPr>
              <a:t> </a:t>
            </a:r>
            <a:r>
              <a:rPr lang="vi-VN" sz="2400">
                <a:solidFill>
                  <a:schemeClr val="tx1"/>
                </a:solidFill>
                <a:latin typeface="Times New Roman" panose="02020603050405020304" pitchFamily="18" charset="0"/>
                <a:cs typeface="Times New Roman" panose="02020603050405020304" pitchFamily="18" charset="0"/>
              </a:rPr>
              <a:t>kích thích màng bụng </a:t>
            </a:r>
            <a:r>
              <a:rPr lang="en-US" sz="2000" smtClean="0">
                <a:solidFill>
                  <a:schemeClr val="tx1"/>
                </a:solidFill>
                <a:cs typeface="Times New Roman" panose="02020603050405020304" pitchFamily="18" charset="0"/>
              </a:rPr>
              <a:t>→</a:t>
            </a:r>
            <a:r>
              <a:rPr lang="vi-VN" sz="2400" smtClean="0">
                <a:solidFill>
                  <a:schemeClr val="tx1"/>
                </a:solidFill>
                <a:latin typeface="Times New Roman" panose="02020603050405020304" pitchFamily="18" charset="0"/>
                <a:cs typeface="Times New Roman" panose="02020603050405020304" pitchFamily="18" charset="0"/>
              </a:rPr>
              <a:t> </a:t>
            </a:r>
            <a:r>
              <a:rPr lang="vi-VN" sz="2400">
                <a:solidFill>
                  <a:schemeClr val="tx1"/>
                </a:solidFill>
                <a:latin typeface="Times New Roman" panose="02020603050405020304" pitchFamily="18" charset="0"/>
                <a:cs typeface="Times New Roman" panose="02020603050405020304" pitchFamily="18" charset="0"/>
              </a:rPr>
              <a:t>đau </a:t>
            </a:r>
            <a:r>
              <a:rPr lang="vi-VN" sz="2400" smtClean="0">
                <a:solidFill>
                  <a:schemeClr val="tx1"/>
                </a:solidFill>
                <a:latin typeface="Times New Roman" panose="02020603050405020304" pitchFamily="18" charset="0"/>
                <a:cs typeface="Times New Roman" panose="02020603050405020304" pitchFamily="18" charset="0"/>
              </a:rPr>
              <a:t>bụng</a:t>
            </a:r>
            <a:r>
              <a:rPr lang="en-US" sz="2400" smtClean="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m</a:t>
            </a:r>
            <a:r>
              <a:rPr lang="vi-VN" sz="2400" smtClean="0">
                <a:solidFill>
                  <a:schemeClr val="tx1"/>
                </a:solidFill>
                <a:latin typeface="Times New Roman" panose="02020603050405020304" pitchFamily="18" charset="0"/>
                <a:cs typeface="Times New Roman" panose="02020603050405020304" pitchFamily="18" charset="0"/>
              </a:rPr>
              <a:t>ức </a:t>
            </a:r>
            <a:r>
              <a:rPr lang="vi-VN" sz="2400">
                <a:solidFill>
                  <a:schemeClr val="tx1"/>
                </a:solidFill>
                <a:latin typeface="Times New Roman" panose="02020603050405020304" pitchFamily="18" charset="0"/>
                <a:cs typeface="Times New Roman" panose="02020603050405020304" pitchFamily="18" charset="0"/>
              </a:rPr>
              <a:t>độ đau phụ thuộc vào bản chất của chất kích </a:t>
            </a:r>
            <a:r>
              <a:rPr lang="vi-VN" sz="2400" smtClean="0">
                <a:solidFill>
                  <a:schemeClr val="tx1"/>
                </a:solidFill>
                <a:latin typeface="Times New Roman" panose="02020603050405020304" pitchFamily="18" charset="0"/>
                <a:cs typeface="Times New Roman" panose="02020603050405020304" pitchFamily="18" charset="0"/>
              </a:rPr>
              <a:t>thích</a:t>
            </a:r>
            <a:r>
              <a:rPr lang="en-US" sz="2400" smtClean="0">
                <a:solidFill>
                  <a:schemeClr val="tx1"/>
                </a:solidFill>
                <a:latin typeface="Times New Roman" panose="02020603050405020304" pitchFamily="18" charset="0"/>
                <a:cs typeface="Times New Roman" panose="02020603050405020304" pitchFamily="18" charset="0"/>
              </a:rPr>
              <a:t>).</a:t>
            </a:r>
            <a:endParaRPr lang="en-US" sz="2400">
              <a:solidFill>
                <a:schemeClr val="tx1"/>
              </a:solidFill>
              <a:latin typeface="Times New Roman" panose="02020603050405020304" pitchFamily="18" charset="0"/>
              <a:cs typeface="Times New Roman" panose="02020603050405020304" pitchFamily="18" charset="0"/>
            </a:endParaRPr>
          </a:p>
          <a:p>
            <a:r>
              <a:rPr lang="en-US" sz="2400" smtClean="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C</a:t>
            </a:r>
            <a:r>
              <a:rPr lang="vi-VN" sz="2400" smtClean="0">
                <a:solidFill>
                  <a:schemeClr val="tx1"/>
                </a:solidFill>
                <a:latin typeface="Times New Roman" panose="02020603050405020304" pitchFamily="18" charset="0"/>
                <a:cs typeface="Times New Roman" panose="02020603050405020304" pitchFamily="18" charset="0"/>
              </a:rPr>
              <a:t>ác </a:t>
            </a:r>
            <a:r>
              <a:rPr lang="vi-VN" sz="2400">
                <a:solidFill>
                  <a:schemeClr val="tx1"/>
                </a:solidFill>
                <a:latin typeface="Times New Roman" panose="02020603050405020304" pitchFamily="18" charset="0"/>
                <a:cs typeface="Times New Roman" panose="02020603050405020304" pitchFamily="18" charset="0"/>
              </a:rPr>
              <a:t>tạng rỗng bị tắc sẽ gây đau với đặc điểm đau quặn từng cơn. </a:t>
            </a:r>
            <a:endParaRPr lang="en-US" sz="2400">
              <a:solidFill>
                <a:schemeClr val="tx1"/>
              </a:solidFill>
              <a:latin typeface="Times New Roman" panose="02020603050405020304" pitchFamily="18" charset="0"/>
              <a:cs typeface="Times New Roman" panose="02020603050405020304" pitchFamily="18" charset="0"/>
            </a:endParaRPr>
          </a:p>
          <a:p>
            <a:r>
              <a:rPr lang="en-US" sz="2400" smtClean="0">
                <a:solidFill>
                  <a:schemeClr val="tx1"/>
                </a:solidFill>
                <a:latin typeface="Times New Roman" panose="02020603050405020304" pitchFamily="18" charset="0"/>
                <a:cs typeface="Times New Roman" panose="02020603050405020304" pitchFamily="18" charset="0"/>
              </a:rPr>
              <a:t>-  Đ</a:t>
            </a:r>
            <a:r>
              <a:rPr lang="vi-VN" sz="2400" smtClean="0">
                <a:solidFill>
                  <a:schemeClr val="tx1"/>
                </a:solidFill>
                <a:latin typeface="Times New Roman" panose="02020603050405020304" pitchFamily="18" charset="0"/>
                <a:cs typeface="Times New Roman" panose="02020603050405020304" pitchFamily="18" charset="0"/>
              </a:rPr>
              <a:t>au </a:t>
            </a:r>
            <a:r>
              <a:rPr lang="vi-VN" sz="2400">
                <a:solidFill>
                  <a:schemeClr val="tx1"/>
                </a:solidFill>
                <a:latin typeface="Times New Roman" panose="02020603050405020304" pitchFamily="18" charset="0"/>
                <a:cs typeface="Times New Roman" panose="02020603050405020304" pitchFamily="18" charset="0"/>
              </a:rPr>
              <a:t>do rối loạn vận mạch trong ổ bụng: gây đau dữ dội</a:t>
            </a:r>
            <a:r>
              <a:rPr lang="en-US" sz="2400">
                <a:solidFill>
                  <a:schemeClr val="tx1"/>
                </a:solidFill>
                <a:latin typeface="Times New Roman" panose="02020603050405020304" pitchFamily="18" charset="0"/>
                <a:cs typeface="Times New Roman" panose="02020603050405020304" pitchFamily="18" charset="0"/>
              </a:rPr>
              <a:t>.</a:t>
            </a:r>
          </a:p>
          <a:p>
            <a:r>
              <a:rPr lang="en-US" sz="2400" smtClean="0">
                <a:solidFill>
                  <a:schemeClr val="tx1"/>
                </a:solidFill>
                <a:latin typeface="Times New Roman" panose="02020603050405020304" pitchFamily="18" charset="0"/>
                <a:cs typeface="Times New Roman" panose="02020603050405020304" pitchFamily="18" charset="0"/>
              </a:rPr>
              <a:t>c) Phân loại</a:t>
            </a:r>
            <a:endParaRPr lang="en-US" sz="2400">
              <a:solidFill>
                <a:schemeClr val="tx1"/>
              </a:solidFill>
              <a:latin typeface="Times New Roman" panose="02020603050405020304" pitchFamily="18" charset="0"/>
              <a:cs typeface="Times New Roman" panose="02020603050405020304" pitchFamily="18" charset="0"/>
            </a:endParaRPr>
          </a:p>
          <a:p>
            <a:endParaRPr lang="en-US" sz="2400">
              <a:solidFill>
                <a:schemeClr val="tx1"/>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223981"/>
            <a:ext cx="7391400" cy="2667001"/>
          </a:xfrm>
          <a:prstGeom prst="rect">
            <a:avLst/>
          </a:prstGeom>
          <a:noFill/>
          <a:ln w="9525">
            <a:solidFill>
              <a:schemeClr val="accent1"/>
            </a:solidFill>
            <a:miter lim="800000"/>
            <a:headEnd/>
            <a:tailEnd/>
          </a:ln>
          <a:effectLst/>
        </p:spPr>
      </p:pic>
    </p:spTree>
    <p:extLst>
      <p:ext uri="{BB962C8B-B14F-4D97-AF65-F5344CB8AC3E}">
        <p14:creationId xmlns:p14="http://schemas.microsoft.com/office/powerpoint/2010/main" val="1223939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latin typeface="Times New Roman" panose="02020603050405020304" pitchFamily="18" charset="0"/>
                <a:cs typeface="Times New Roman" panose="02020603050405020304" pitchFamily="18" charset="0"/>
              </a:rPr>
              <a:t>2. Một số triệu chứng của bệnh tiêu hoá</a:t>
            </a:r>
            <a:endParaRPr lang="en-US" sz="3600"/>
          </a:p>
        </p:txBody>
      </p:sp>
      <p:sp>
        <p:nvSpPr>
          <p:cNvPr id="4" name="Content Placeholder 3"/>
          <p:cNvSpPr>
            <a:spLocks noGrp="1"/>
          </p:cNvSpPr>
          <p:nvPr>
            <p:ph idx="10"/>
          </p:nvPr>
        </p:nvSpPr>
        <p:spPr>
          <a:xfrm>
            <a:off x="0" y="1219200"/>
            <a:ext cx="8902824" cy="5186131"/>
          </a:xfrm>
        </p:spPr>
        <p:txBody>
          <a:bodyPr>
            <a:normAutofit/>
          </a:bodyPr>
          <a:lstStyle/>
          <a:p>
            <a:r>
              <a:rPr lang="en-US" sz="2400" b="1" smtClean="0">
                <a:latin typeface="Times New Roman" panose="02020603050405020304" pitchFamily="18" charset="0"/>
                <a:cs typeface="Times New Roman" panose="02020603050405020304" pitchFamily="18" charset="0"/>
              </a:rPr>
              <a:t>2.4. Tiêu chảy và táo bón</a:t>
            </a:r>
            <a:endParaRPr lang="en-US" sz="2400" b="1">
              <a:latin typeface="Times New Roman" panose="02020603050405020304" pitchFamily="18" charset="0"/>
              <a:cs typeface="Times New Roman" panose="02020603050405020304" pitchFamily="18" charset="0"/>
            </a:endParaRPr>
          </a:p>
        </p:txBody>
      </p:sp>
      <p:pic>
        <p:nvPicPr>
          <p:cNvPr id="6" name="Content Placeholder 3"/>
          <p:cNvPicPr>
            <a:picLocks noGrp="1" noChangeAspect="1"/>
          </p:cNvPicPr>
          <p:nvPr>
            <p:ph idx="1"/>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colorTemperature colorTemp="605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1679637"/>
            <a:ext cx="9144000" cy="5186324"/>
          </a:xfrm>
          <a:solidFill>
            <a:schemeClr val="accent5">
              <a:lumMod val="75000"/>
            </a:schemeClr>
          </a:solidFill>
        </p:spPr>
      </p:pic>
    </p:spTree>
    <p:extLst>
      <p:ext uri="{BB962C8B-B14F-4D97-AF65-F5344CB8AC3E}">
        <p14:creationId xmlns:p14="http://schemas.microsoft.com/office/powerpoint/2010/main" val="2976138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latin typeface="Times New Roman" panose="02020603050405020304" pitchFamily="18" charset="0"/>
                <a:cs typeface="Times New Roman" panose="02020603050405020304" pitchFamily="18" charset="0"/>
              </a:rPr>
              <a:t>2. Một số triệu chứng của bệnh tiêu hoá</a:t>
            </a:r>
            <a:endParaRPr lang="en-US" sz="3600"/>
          </a:p>
        </p:txBody>
      </p:sp>
      <p:sp>
        <p:nvSpPr>
          <p:cNvPr id="4" name="Content Placeholder 3"/>
          <p:cNvSpPr>
            <a:spLocks noGrp="1"/>
          </p:cNvSpPr>
          <p:nvPr>
            <p:ph idx="10"/>
          </p:nvPr>
        </p:nvSpPr>
        <p:spPr>
          <a:xfrm>
            <a:off x="-228600" y="1219200"/>
            <a:ext cx="6324600" cy="2057399"/>
          </a:xfrm>
        </p:spPr>
        <p:txBody>
          <a:bodyPr>
            <a:normAutofit/>
          </a:bodyPr>
          <a:lstStyle/>
          <a:p>
            <a:r>
              <a:rPr lang="en-US" sz="2400" b="1" smtClean="0">
                <a:solidFill>
                  <a:schemeClr val="tx1"/>
                </a:solidFill>
                <a:latin typeface="Times New Roman" panose="02020603050405020304" pitchFamily="18" charset="0"/>
                <a:cs typeface="Times New Roman" panose="02020603050405020304" pitchFamily="18" charset="0"/>
              </a:rPr>
              <a:t>    2.5. Vàng da</a:t>
            </a:r>
          </a:p>
          <a:p>
            <a:r>
              <a:rPr lang="en-US" sz="2400" smtClean="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D</a:t>
            </a:r>
            <a:r>
              <a:rPr lang="en-US" sz="2400" smtClean="0">
                <a:solidFill>
                  <a:schemeClr val="tx1"/>
                </a:solidFill>
                <a:latin typeface="Times New Roman" panose="02020603050405020304" pitchFamily="18" charset="0"/>
                <a:cs typeface="Times New Roman" panose="02020603050405020304" pitchFamily="18" charset="0"/>
              </a:rPr>
              <a:t>a </a:t>
            </a:r>
            <a:r>
              <a:rPr lang="en-US" sz="2400">
                <a:solidFill>
                  <a:schemeClr val="tx1"/>
                </a:solidFill>
                <a:latin typeface="Times New Roman" panose="02020603050405020304" pitchFamily="18" charset="0"/>
                <a:cs typeface="Times New Roman" panose="02020603050405020304" pitchFamily="18" charset="0"/>
              </a:rPr>
              <a:t>và niêm mạc có màu vàng do bilirubin trong máu tăng </a:t>
            </a:r>
            <a:r>
              <a:rPr lang="en-US" sz="2400" smtClean="0">
                <a:solidFill>
                  <a:schemeClr val="tx1"/>
                </a:solidFill>
                <a:latin typeface="Times New Roman" panose="02020603050405020304" pitchFamily="18" charset="0"/>
                <a:cs typeface="Times New Roman" panose="02020603050405020304" pitchFamily="18" charset="0"/>
              </a:rPr>
              <a:t>lên. Triệu chứng cho </a:t>
            </a:r>
            <a:r>
              <a:rPr lang="en-US" sz="2400">
                <a:solidFill>
                  <a:schemeClr val="tx1"/>
                </a:solidFill>
                <a:latin typeface="Times New Roman" panose="02020603050405020304" pitchFamily="18" charset="0"/>
                <a:cs typeface="Times New Roman" panose="02020603050405020304" pitchFamily="18" charset="0"/>
              </a:rPr>
              <a:t>bệnh lý ở hệ thống gan </a:t>
            </a:r>
            <a:r>
              <a:rPr lang="en-US" sz="2400" smtClean="0">
                <a:solidFill>
                  <a:schemeClr val="tx1"/>
                </a:solidFill>
                <a:latin typeface="Times New Roman" panose="02020603050405020304" pitchFamily="18" charset="0"/>
                <a:cs typeface="Times New Roman" panose="02020603050405020304" pitchFamily="18" charset="0"/>
              </a:rPr>
              <a:t>mật. </a:t>
            </a:r>
          </a:p>
        </p:txBody>
      </p:sp>
      <p:graphicFrame>
        <p:nvGraphicFramePr>
          <p:cNvPr id="5" name="Table 4"/>
          <p:cNvGraphicFramePr>
            <a:graphicFrameLocks noGrp="1"/>
          </p:cNvGraphicFramePr>
          <p:nvPr>
            <p:extLst>
              <p:ext uri="{D42A27DB-BD31-4B8C-83A1-F6EECF244321}">
                <p14:modId xmlns:p14="http://schemas.microsoft.com/office/powerpoint/2010/main" val="3768796345"/>
              </p:ext>
            </p:extLst>
          </p:nvPr>
        </p:nvGraphicFramePr>
        <p:xfrm>
          <a:off x="0" y="3322547"/>
          <a:ext cx="9144000" cy="3566160"/>
        </p:xfrm>
        <a:graphic>
          <a:graphicData uri="http://schemas.openxmlformats.org/drawingml/2006/table">
            <a:tbl>
              <a:tblPr firstRow="1" bandRow="1">
                <a:tableStyleId>{5C22544A-7EE6-4342-B048-85BDC9FD1C3A}</a:tableStyleId>
              </a:tblPr>
              <a:tblGrid>
                <a:gridCol w="2023009"/>
                <a:gridCol w="3965097"/>
                <a:gridCol w="3155894"/>
              </a:tblGrid>
              <a:tr h="256831">
                <a:tc gridSpan="3">
                  <a:txBody>
                    <a:bodyPr/>
                    <a:lstStyle/>
                    <a:p>
                      <a:pPr algn="ctr">
                        <a:lnSpc>
                          <a:spcPct val="100000"/>
                        </a:lnSpc>
                      </a:pPr>
                      <a:r>
                        <a:rPr lang="en-US" sz="1800" dirty="0" smtClean="0">
                          <a:latin typeface="Times New Roman (Headings)"/>
                        </a:rPr>
                        <a:t>NGUYÊN</a:t>
                      </a:r>
                      <a:r>
                        <a:rPr lang="en-US" sz="1800" baseline="0" dirty="0" smtClean="0">
                          <a:latin typeface="Times New Roman (Headings)"/>
                        </a:rPr>
                        <a:t> NHÂN</a:t>
                      </a:r>
                      <a:endParaRPr lang="en-US" sz="1800" dirty="0">
                        <a:latin typeface="Times New Roman (Headings)"/>
                      </a:endParaRPr>
                    </a:p>
                  </a:txBody>
                  <a:tcPr>
                    <a:solidFill>
                      <a:srgbClr val="399AB5"/>
                    </a:solidFill>
                  </a:tcPr>
                </a:tc>
                <a:tc hMerge="1">
                  <a:txBody>
                    <a:bodyPr/>
                    <a:lstStyle/>
                    <a:p>
                      <a:endParaRPr lang="en-US" dirty="0"/>
                    </a:p>
                  </a:txBody>
                  <a:tcPr/>
                </a:tc>
                <a:tc hMerge="1">
                  <a:txBody>
                    <a:bodyPr/>
                    <a:lstStyle/>
                    <a:p>
                      <a:endParaRPr lang="en-US" dirty="0"/>
                    </a:p>
                  </a:txBody>
                  <a:tcPr/>
                </a:tc>
              </a:tr>
              <a:tr h="427701">
                <a:tc>
                  <a:txBody>
                    <a:bodyPr/>
                    <a:lstStyle/>
                    <a:p>
                      <a:pPr algn="ctr">
                        <a:lnSpc>
                          <a:spcPct val="100000"/>
                        </a:lnSpc>
                      </a:pPr>
                      <a:r>
                        <a:rPr lang="vi-VN" sz="1800" b="1" kern="1200" dirty="0" smtClean="0">
                          <a:solidFill>
                            <a:schemeClr val="dk1"/>
                          </a:solidFill>
                          <a:latin typeface="Times New Roman (Headings)"/>
                          <a:ea typeface="+mn-ea"/>
                          <a:cs typeface="+mn-cs"/>
                        </a:rPr>
                        <a:t>Vàng da trước gan</a:t>
                      </a:r>
                      <a:endParaRPr lang="en-US" sz="1800" b="1" dirty="0">
                        <a:latin typeface="Times New Roman (Headings)"/>
                      </a:endParaRPr>
                    </a:p>
                  </a:txBody>
                  <a:tcPr/>
                </a:tc>
                <a:tc>
                  <a:txBody>
                    <a:bodyPr/>
                    <a:lstStyle/>
                    <a:p>
                      <a:pPr algn="ctr">
                        <a:lnSpc>
                          <a:spcPct val="100000"/>
                        </a:lnSpc>
                      </a:pPr>
                      <a:r>
                        <a:rPr lang="vi-VN" sz="1800" b="1" kern="1200" dirty="0" smtClean="0">
                          <a:solidFill>
                            <a:schemeClr val="dk1"/>
                          </a:solidFill>
                          <a:latin typeface="Times New Roman (Headings)"/>
                          <a:ea typeface="+mn-ea"/>
                          <a:cs typeface="+mn-cs"/>
                        </a:rPr>
                        <a:t>Vàng da tại gan</a:t>
                      </a:r>
                      <a:endParaRPr lang="en-US" sz="1800" b="1" dirty="0">
                        <a:latin typeface="Times New Roman (Headings)"/>
                      </a:endParaRPr>
                    </a:p>
                  </a:txBody>
                  <a:tcPr/>
                </a:tc>
                <a:tc>
                  <a:txBody>
                    <a:bodyPr/>
                    <a:lstStyle/>
                    <a:p>
                      <a:pPr algn="ctr">
                        <a:lnSpc>
                          <a:spcPct val="100000"/>
                        </a:lnSpc>
                      </a:pPr>
                      <a:r>
                        <a:rPr lang="vi-VN" sz="1800" b="1" kern="1200" dirty="0" smtClean="0">
                          <a:solidFill>
                            <a:schemeClr val="dk1"/>
                          </a:solidFill>
                          <a:latin typeface="Times New Roman (Headings)"/>
                          <a:ea typeface="+mn-ea"/>
                          <a:cs typeface="+mn-cs"/>
                        </a:rPr>
                        <a:t>Vàng da sau gan</a:t>
                      </a:r>
                      <a:endParaRPr lang="en-US" sz="1800" b="1" dirty="0">
                        <a:latin typeface="Times New Roman (Headings)"/>
                      </a:endParaRPr>
                    </a:p>
                  </a:txBody>
                  <a:tcPr/>
                </a:tc>
              </a:tr>
              <a:tr h="2558045">
                <a:tc>
                  <a:txBody>
                    <a:bodyPr/>
                    <a:lstStyle/>
                    <a:p>
                      <a:pPr>
                        <a:lnSpc>
                          <a:spcPct val="100000"/>
                        </a:lnSpc>
                      </a:pPr>
                      <a:r>
                        <a:rPr lang="vi-VN" sz="1800" kern="1200" smtClean="0">
                          <a:solidFill>
                            <a:schemeClr val="dk1"/>
                          </a:solidFill>
                          <a:latin typeface="Times New Roman (Headings)"/>
                          <a:ea typeface="+mn-ea"/>
                          <a:cs typeface="+mn-cs"/>
                        </a:rPr>
                        <a:t> </a:t>
                      </a:r>
                      <a:r>
                        <a:rPr lang="en-US" sz="1800" kern="1200" smtClean="0">
                          <a:solidFill>
                            <a:schemeClr val="dk1"/>
                          </a:solidFill>
                          <a:latin typeface="Times New Roman (Headings)"/>
                          <a:ea typeface="+mn-ea"/>
                          <a:cs typeface="+mn-cs"/>
                        </a:rPr>
                        <a:t>Do </a:t>
                      </a:r>
                      <a:r>
                        <a:rPr lang="vi-VN" sz="1800" kern="1200" smtClean="0">
                          <a:solidFill>
                            <a:schemeClr val="dk1"/>
                          </a:solidFill>
                          <a:latin typeface="Times New Roman (Headings)"/>
                          <a:ea typeface="+mn-ea"/>
                          <a:cs typeface="+mn-cs"/>
                        </a:rPr>
                        <a:t>tăng phá hồng </a:t>
                      </a:r>
                      <a:r>
                        <a:rPr lang="vi-VN" sz="1800" kern="1200" dirty="0" smtClean="0">
                          <a:solidFill>
                            <a:schemeClr val="dk1"/>
                          </a:solidFill>
                          <a:latin typeface="Times New Roman (Headings)"/>
                          <a:ea typeface="+mn-ea"/>
                          <a:cs typeface="+mn-cs"/>
                        </a:rPr>
                        <a:t>cầu gây tăng bilirubin tự do trong máu (do sốt rét, nhiễm độc, nhiễm khuẩn,…).</a:t>
                      </a:r>
                      <a:endParaRPr lang="en-US" sz="1800" dirty="0">
                        <a:latin typeface="Times New Roman (Headings)"/>
                      </a:endParaRPr>
                    </a:p>
                  </a:txBody>
                  <a:tcPr/>
                </a:tc>
                <a:tc>
                  <a:txBody>
                    <a:bodyPr/>
                    <a:lstStyle/>
                    <a:p>
                      <a:pPr>
                        <a:lnSpc>
                          <a:spcPct val="100000"/>
                        </a:lnSpc>
                      </a:pPr>
                      <a:r>
                        <a:rPr lang="en-US" sz="1800" kern="1200" baseline="0" smtClean="0">
                          <a:solidFill>
                            <a:schemeClr val="dk1"/>
                          </a:solidFill>
                          <a:latin typeface="Times New Roman (Headings)"/>
                          <a:ea typeface="+mn-ea"/>
                          <a:cs typeface="+mn-cs"/>
                        </a:rPr>
                        <a:t> Do </a:t>
                      </a:r>
                      <a:r>
                        <a:rPr lang="vi-VN" sz="1800" kern="1200" smtClean="0">
                          <a:solidFill>
                            <a:schemeClr val="dk1"/>
                          </a:solidFill>
                          <a:latin typeface="Times New Roman (Headings)"/>
                          <a:ea typeface="+mn-ea"/>
                          <a:cs typeface="+mn-cs"/>
                        </a:rPr>
                        <a:t>tổn </a:t>
                      </a:r>
                      <a:r>
                        <a:rPr lang="vi-VN" sz="1800" kern="1200" dirty="0" smtClean="0">
                          <a:solidFill>
                            <a:schemeClr val="dk1"/>
                          </a:solidFill>
                          <a:latin typeface="Times New Roman (Headings)"/>
                          <a:ea typeface="+mn-ea"/>
                          <a:cs typeface="+mn-cs"/>
                        </a:rPr>
                        <a:t>thương tế bào gan gây rối loạn chức năng liên hợp giữa bilirubin tự do và acid glucuronic, đồng thời mật từ các vi mật quản sẽ dễ thấm vào huyết quản trong gan.</a:t>
                      </a:r>
                      <a:endParaRPr lang="en-US" sz="1800" kern="1200" dirty="0" smtClean="0">
                        <a:solidFill>
                          <a:schemeClr val="dk1"/>
                        </a:solidFill>
                        <a:latin typeface="Times New Roman (Headings)"/>
                        <a:ea typeface="+mn-ea"/>
                        <a:cs typeface="+mn-cs"/>
                      </a:endParaRPr>
                    </a:p>
                    <a:p>
                      <a:pPr>
                        <a:lnSpc>
                          <a:spcPct val="100000"/>
                        </a:lnSpc>
                      </a:pPr>
                      <a:r>
                        <a:rPr lang="en-US" sz="1800" kern="1200" dirty="0" smtClean="0">
                          <a:solidFill>
                            <a:schemeClr val="dk1"/>
                          </a:solidFill>
                          <a:latin typeface="Times New Roman (Headings)"/>
                          <a:ea typeface="+mn-ea"/>
                          <a:cs typeface="+mn-cs"/>
                        </a:rPr>
                        <a:t>T</a:t>
                      </a:r>
                      <a:r>
                        <a:rPr lang="vi-VN" sz="1800" kern="1200" dirty="0" smtClean="0">
                          <a:solidFill>
                            <a:schemeClr val="dk1"/>
                          </a:solidFill>
                          <a:latin typeface="Times New Roman (Headings)"/>
                          <a:ea typeface="+mn-ea"/>
                          <a:cs typeface="+mn-cs"/>
                        </a:rPr>
                        <a:t>hường do bệnh lý gan, mật như viêm gan virus, viêm gan do nhiễm độc (thuốc, hóa chất), nhiễm khuẩn huyết, xơ gan… </a:t>
                      </a:r>
                      <a:endParaRPr lang="en-US" sz="1800" dirty="0">
                        <a:latin typeface="Times New Roman (Headings)"/>
                      </a:endParaRPr>
                    </a:p>
                  </a:txBody>
                  <a:tcPr/>
                </a:tc>
                <a:tc>
                  <a:txBody>
                    <a:bodyPr/>
                    <a:lstStyle/>
                    <a:p>
                      <a:pPr>
                        <a:lnSpc>
                          <a:spcPct val="100000"/>
                        </a:lnSpc>
                      </a:pPr>
                      <a:r>
                        <a:rPr lang="en-US" sz="1800" kern="1200" baseline="0" smtClean="0">
                          <a:solidFill>
                            <a:schemeClr val="dk1"/>
                          </a:solidFill>
                          <a:latin typeface="Times New Roman (Headings)"/>
                          <a:ea typeface="+mn-ea"/>
                          <a:cs typeface="+mn-cs"/>
                        </a:rPr>
                        <a:t> Do </a:t>
                      </a:r>
                      <a:r>
                        <a:rPr lang="vi-VN" sz="1800" kern="1200" smtClean="0">
                          <a:solidFill>
                            <a:schemeClr val="dk1"/>
                          </a:solidFill>
                          <a:latin typeface="Times New Roman (Headings)"/>
                          <a:ea typeface="+mn-ea"/>
                          <a:cs typeface="+mn-cs"/>
                        </a:rPr>
                        <a:t>tắc </a:t>
                      </a:r>
                      <a:r>
                        <a:rPr lang="vi-VN" sz="1800" kern="1200" dirty="0" smtClean="0">
                          <a:solidFill>
                            <a:schemeClr val="dk1"/>
                          </a:solidFill>
                          <a:latin typeface="Times New Roman (Headings)"/>
                          <a:ea typeface="+mn-ea"/>
                          <a:cs typeface="+mn-cs"/>
                        </a:rPr>
                        <a:t>mật cơ hoạc gây cản trở bài tiết bilirubin và muối mật vào ruột, mật ứ lạo trong hệ thống đường dẫn mật, trong gan và thấm vào máu. Nguyên nhân thường gặp nhất là sỏi mật, giun chui ống mật… </a:t>
                      </a:r>
                      <a:endParaRPr lang="en-US" sz="1800" dirty="0">
                        <a:latin typeface="Times New Roman (Headings)"/>
                      </a:endParaRPr>
                    </a:p>
                  </a:txBody>
                  <a:tcPr/>
                </a:tc>
              </a:tr>
            </a:tbl>
          </a:graphicData>
        </a:graphic>
      </p:graphicFrame>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35206"/>
            <a:ext cx="2619375" cy="194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8965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smtClean="0">
                <a:latin typeface="Times New Roman" panose="02020603050405020304" pitchFamily="18" charset="0"/>
                <a:cs typeface="Times New Roman" panose="02020603050405020304" pitchFamily="18" charset="0"/>
              </a:rPr>
              <a:t>3. Một số xét nghiệm lâm sàng</a:t>
            </a:r>
            <a:endParaRPr lang="en-US" sz="360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0"/>
          </p:nvPr>
        </p:nvSpPr>
        <p:spPr>
          <a:xfrm>
            <a:off x="-228600" y="1219200"/>
            <a:ext cx="9372600" cy="5186131"/>
          </a:xfrm>
        </p:spPr>
        <p:txBody>
          <a:bodyPr>
            <a:noAutofit/>
          </a:bodyPr>
          <a:lstStyle/>
          <a:p>
            <a:r>
              <a:rPr lang="en-US" sz="2400" b="1" smtClean="0">
                <a:solidFill>
                  <a:schemeClr val="tx1"/>
                </a:solidFill>
                <a:latin typeface="Times New Roman" pitchFamily="18" charset="0"/>
                <a:cs typeface="Times New Roman" pitchFamily="18" charset="0"/>
              </a:rPr>
              <a:t>    </a:t>
            </a:r>
            <a:r>
              <a:rPr lang="vi-VN" sz="2400" b="1" smtClean="0">
                <a:solidFill>
                  <a:schemeClr val="tx1"/>
                </a:solidFill>
                <a:latin typeface="Times New Roman" pitchFamily="18" charset="0"/>
                <a:cs typeface="Times New Roman" pitchFamily="18" charset="0"/>
              </a:rPr>
              <a:t>3.1</a:t>
            </a:r>
            <a:r>
              <a:rPr lang="vi-VN" sz="2400" b="1">
                <a:solidFill>
                  <a:schemeClr val="tx1"/>
                </a:solidFill>
                <a:latin typeface="Times New Roman" pitchFamily="18" charset="0"/>
                <a:cs typeface="Times New Roman" pitchFamily="18" charset="0"/>
              </a:rPr>
              <a:t>.  X </a:t>
            </a:r>
            <a:r>
              <a:rPr lang="vi-VN" sz="2400" b="1" smtClean="0">
                <a:solidFill>
                  <a:schemeClr val="tx1"/>
                </a:solidFill>
                <a:latin typeface="Times New Roman" pitchFamily="18" charset="0"/>
                <a:cs typeface="Times New Roman" pitchFamily="18" charset="0"/>
              </a:rPr>
              <a:t>quang</a:t>
            </a:r>
            <a:endParaRPr lang="en-US" sz="2400" b="1" smtClean="0">
              <a:solidFill>
                <a:schemeClr val="tx1"/>
              </a:solidFill>
              <a:latin typeface="Times New Roman" pitchFamily="18" charset="0"/>
              <a:cs typeface="Times New Roman" pitchFamily="18" charset="0"/>
            </a:endParaRPr>
          </a:p>
          <a:p>
            <a:r>
              <a:rPr lang="vi-VN" sz="2400" smtClean="0">
                <a:solidFill>
                  <a:schemeClr val="tx1"/>
                </a:solidFill>
                <a:latin typeface="Times New Roman" pitchFamily="18" charset="0"/>
                <a:cs typeface="Times New Roman" pitchFamily="18" charset="0"/>
              </a:rPr>
              <a:t>X </a:t>
            </a:r>
            <a:r>
              <a:rPr lang="vi-VN" sz="2400">
                <a:solidFill>
                  <a:schemeClr val="tx1"/>
                </a:solidFill>
                <a:latin typeface="Times New Roman" pitchFamily="18" charset="0"/>
                <a:cs typeface="Times New Roman" pitchFamily="18" charset="0"/>
              </a:rPr>
              <a:t>quang ổ bụng thường ít có giá trị chẩn đoán trong hầu hết các bênh tiêu hóa. X quang có thể thấy kích thước của gan, lách, khí trong đường mật, sỏi mật cản quang…</a:t>
            </a:r>
          </a:p>
          <a:p>
            <a:r>
              <a:rPr lang="en-US" sz="2400" b="1" smtClean="0">
                <a:solidFill>
                  <a:schemeClr val="tx1"/>
                </a:solidFill>
                <a:latin typeface="Times New Roman" pitchFamily="18" charset="0"/>
                <a:cs typeface="Times New Roman" pitchFamily="18" charset="0"/>
              </a:rPr>
              <a:t>   </a:t>
            </a:r>
            <a:r>
              <a:rPr lang="vi-VN" sz="2400" b="1" smtClean="0">
                <a:solidFill>
                  <a:schemeClr val="tx1"/>
                </a:solidFill>
                <a:latin typeface="Times New Roman" pitchFamily="18" charset="0"/>
                <a:cs typeface="Times New Roman" pitchFamily="18" charset="0"/>
              </a:rPr>
              <a:t>3.2</a:t>
            </a:r>
            <a:r>
              <a:rPr lang="vi-VN" sz="2400" b="1">
                <a:solidFill>
                  <a:schemeClr val="tx1"/>
                </a:solidFill>
                <a:latin typeface="Times New Roman" pitchFamily="18" charset="0"/>
                <a:cs typeface="Times New Roman" pitchFamily="18" charset="0"/>
              </a:rPr>
              <a:t>. Chụp cắt lớp vi tính (CT Scan) </a:t>
            </a:r>
          </a:p>
          <a:p>
            <a:r>
              <a:rPr lang="vi-VN" sz="2400" smtClean="0">
                <a:solidFill>
                  <a:schemeClr val="tx1"/>
                </a:solidFill>
                <a:latin typeface="Times New Roman" pitchFamily="18" charset="0"/>
                <a:cs typeface="Times New Roman" pitchFamily="18" charset="0"/>
              </a:rPr>
              <a:t>Chụp </a:t>
            </a:r>
            <a:r>
              <a:rPr lang="vi-VN" sz="2400">
                <a:solidFill>
                  <a:schemeClr val="tx1"/>
                </a:solidFill>
                <a:latin typeface="Times New Roman" pitchFamily="18" charset="0"/>
                <a:cs typeface="Times New Roman" pitchFamily="18" charset="0"/>
              </a:rPr>
              <a:t>CT có thể vẽ được kích thước của gan</a:t>
            </a:r>
            <a:r>
              <a:rPr lang="vi-VN" sz="2400" smtClean="0">
                <a:solidFill>
                  <a:schemeClr val="tx1"/>
                </a:solidFill>
                <a:latin typeface="Times New Roman" pitchFamily="18" charset="0"/>
                <a:cs typeface="Times New Roman" pitchFamily="18" charset="0"/>
              </a:rPr>
              <a:t>,</a:t>
            </a:r>
            <a:endParaRPr lang="en-US" sz="2400" smtClean="0">
              <a:solidFill>
                <a:schemeClr val="tx1"/>
              </a:solidFill>
              <a:latin typeface="Times New Roman" pitchFamily="18" charset="0"/>
              <a:cs typeface="Times New Roman" pitchFamily="18" charset="0"/>
            </a:endParaRPr>
          </a:p>
          <a:p>
            <a:r>
              <a:rPr lang="vi-VN" sz="2400" smtClean="0">
                <a:solidFill>
                  <a:schemeClr val="tx1"/>
                </a:solidFill>
                <a:latin typeface="Times New Roman" pitchFamily="18" charset="0"/>
                <a:cs typeface="Times New Roman" pitchFamily="18" charset="0"/>
              </a:rPr>
              <a:t>tụy </a:t>
            </a:r>
            <a:r>
              <a:rPr lang="vi-VN" sz="2400">
                <a:solidFill>
                  <a:schemeClr val="tx1"/>
                </a:solidFill>
                <a:latin typeface="Times New Roman" pitchFamily="18" charset="0"/>
                <a:cs typeface="Times New Roman" pitchFamily="18" charset="0"/>
              </a:rPr>
              <a:t>và phát hiện được các tổn thương bên </a:t>
            </a:r>
            <a:r>
              <a:rPr lang="vi-VN" sz="2400" smtClean="0">
                <a:solidFill>
                  <a:schemeClr val="tx1"/>
                </a:solidFill>
                <a:latin typeface="Times New Roman" pitchFamily="18" charset="0"/>
                <a:cs typeface="Times New Roman" pitchFamily="18" charset="0"/>
              </a:rPr>
              <a:t>trong.</a:t>
            </a:r>
            <a:endParaRPr lang="en-US" sz="2400" smtClean="0">
              <a:solidFill>
                <a:schemeClr val="tx1"/>
              </a:solidFill>
              <a:latin typeface="Times New Roman" pitchFamily="18" charset="0"/>
              <a:cs typeface="Times New Roman" pitchFamily="18" charset="0"/>
            </a:endParaRPr>
          </a:p>
          <a:p>
            <a:r>
              <a:rPr lang="vi-VN" sz="2400" smtClean="0">
                <a:solidFill>
                  <a:schemeClr val="tx1"/>
                </a:solidFill>
                <a:latin typeface="Times New Roman" pitchFamily="18" charset="0"/>
                <a:cs typeface="Times New Roman" pitchFamily="18" charset="0"/>
              </a:rPr>
              <a:t>Thấy </a:t>
            </a:r>
            <a:r>
              <a:rPr lang="vi-VN" sz="2400">
                <a:solidFill>
                  <a:schemeClr val="tx1"/>
                </a:solidFill>
                <a:latin typeface="Times New Roman" pitchFamily="18" charset="0"/>
                <a:cs typeface="Times New Roman" pitchFamily="18" charset="0"/>
              </a:rPr>
              <a:t>được dòng chảy của máu động mạch, </a:t>
            </a:r>
            <a:endParaRPr lang="en-US" sz="2400" smtClean="0">
              <a:solidFill>
                <a:schemeClr val="tx1"/>
              </a:solidFill>
              <a:latin typeface="Times New Roman" pitchFamily="18" charset="0"/>
              <a:cs typeface="Times New Roman" pitchFamily="18" charset="0"/>
            </a:endParaRPr>
          </a:p>
          <a:p>
            <a:r>
              <a:rPr lang="vi-VN" sz="2400" smtClean="0">
                <a:solidFill>
                  <a:schemeClr val="tx1"/>
                </a:solidFill>
                <a:latin typeface="Times New Roman" pitchFamily="18" charset="0"/>
                <a:cs typeface="Times New Roman" pitchFamily="18" charset="0"/>
              </a:rPr>
              <a:t>tĩnh </a:t>
            </a:r>
            <a:r>
              <a:rPr lang="vi-VN" sz="2400">
                <a:solidFill>
                  <a:schemeClr val="tx1"/>
                </a:solidFill>
                <a:latin typeface="Times New Roman" pitchFamily="18" charset="0"/>
                <a:cs typeface="Times New Roman" pitchFamily="18" charset="0"/>
              </a:rPr>
              <a:t>mạch cửa, huyết khối tĩnh mạch cửa.</a:t>
            </a:r>
            <a:endParaRPr lang="vi-VN" sz="2400" b="1">
              <a:solidFill>
                <a:schemeClr val="tx1"/>
              </a:solidFill>
              <a:latin typeface="Times New Roman" pitchFamily="18" charset="0"/>
              <a:cs typeface="Times New Roman" pitchFamily="18" charset="0"/>
            </a:endParaRPr>
          </a:p>
          <a:p>
            <a:r>
              <a:rPr lang="en-US" sz="2400" b="1" smtClean="0">
                <a:solidFill>
                  <a:schemeClr val="tx1"/>
                </a:solidFill>
                <a:latin typeface="Times New Roman" pitchFamily="18" charset="0"/>
                <a:cs typeface="Times New Roman" pitchFamily="18" charset="0"/>
              </a:rPr>
              <a:t>   </a:t>
            </a:r>
            <a:r>
              <a:rPr lang="vi-VN" sz="2400" b="1" smtClean="0">
                <a:solidFill>
                  <a:schemeClr val="tx1"/>
                </a:solidFill>
                <a:latin typeface="Times New Roman" pitchFamily="18" charset="0"/>
                <a:cs typeface="Times New Roman" pitchFamily="18" charset="0"/>
              </a:rPr>
              <a:t>3.3</a:t>
            </a:r>
            <a:r>
              <a:rPr lang="vi-VN" sz="2400" b="1">
                <a:solidFill>
                  <a:schemeClr val="tx1"/>
                </a:solidFill>
                <a:latin typeface="Times New Roman" pitchFamily="18" charset="0"/>
                <a:cs typeface="Times New Roman" pitchFamily="18" charset="0"/>
              </a:rPr>
              <a:t>. Nội soi</a:t>
            </a:r>
            <a:r>
              <a:rPr lang="vi-VN" sz="2400">
                <a:solidFill>
                  <a:schemeClr val="tx1"/>
                </a:solidFill>
                <a:latin typeface="Times New Roman" pitchFamily="18" charset="0"/>
                <a:cs typeface="Times New Roman" pitchFamily="18" charset="0"/>
              </a:rPr>
              <a:t> </a:t>
            </a:r>
          </a:p>
          <a:p>
            <a:r>
              <a:rPr lang="vi-VN" sz="2400" smtClean="0">
                <a:solidFill>
                  <a:schemeClr val="tx1"/>
                </a:solidFill>
                <a:latin typeface="Times New Roman" pitchFamily="18" charset="0"/>
                <a:cs typeface="Times New Roman" pitchFamily="18" charset="0"/>
              </a:rPr>
              <a:t>Nội </a:t>
            </a:r>
            <a:r>
              <a:rPr lang="vi-VN" sz="2400">
                <a:solidFill>
                  <a:schemeClr val="tx1"/>
                </a:solidFill>
                <a:latin typeface="Times New Roman" pitchFamily="18" charset="0"/>
                <a:cs typeface="Times New Roman" pitchFamily="18" charset="0"/>
              </a:rPr>
              <a:t>soi cho phép nhìn các cơ quan và cấu </a:t>
            </a:r>
            <a:r>
              <a:rPr lang="vi-VN" sz="2400" smtClean="0">
                <a:solidFill>
                  <a:schemeClr val="tx1"/>
                </a:solidFill>
                <a:latin typeface="Times New Roman" pitchFamily="18" charset="0"/>
                <a:cs typeface="Times New Roman" pitchFamily="18" charset="0"/>
              </a:rPr>
              <a:t>trúc</a:t>
            </a:r>
            <a:endParaRPr lang="en-US" sz="2400" smtClean="0">
              <a:solidFill>
                <a:schemeClr val="tx1"/>
              </a:solidFill>
              <a:latin typeface="Times New Roman" pitchFamily="18" charset="0"/>
              <a:cs typeface="Times New Roman" pitchFamily="18" charset="0"/>
            </a:endParaRPr>
          </a:p>
          <a:p>
            <a:r>
              <a:rPr lang="vi-VN" sz="2400" smtClean="0">
                <a:solidFill>
                  <a:schemeClr val="tx1"/>
                </a:solidFill>
                <a:latin typeface="Times New Roman" pitchFamily="18" charset="0"/>
                <a:cs typeface="Times New Roman" pitchFamily="18" charset="0"/>
              </a:rPr>
              <a:t>trong </a:t>
            </a:r>
            <a:r>
              <a:rPr lang="vi-VN" sz="2400">
                <a:solidFill>
                  <a:schemeClr val="tx1"/>
                </a:solidFill>
                <a:latin typeface="Times New Roman" pitchFamily="18" charset="0"/>
                <a:cs typeface="Times New Roman" pitchFamily="18" charset="0"/>
              </a:rPr>
              <a:t>cơ thể một cách trực </a:t>
            </a:r>
            <a:r>
              <a:rPr lang="vi-VN" sz="2400" smtClean="0">
                <a:solidFill>
                  <a:schemeClr val="tx1"/>
                </a:solidFill>
                <a:latin typeface="Times New Roman" pitchFamily="18" charset="0"/>
                <a:cs typeface="Times New Roman" pitchFamily="18" charset="0"/>
              </a:rPr>
              <a:t>tiếp</a:t>
            </a:r>
            <a:r>
              <a:rPr lang="en-US" sz="2400" smtClean="0">
                <a:solidFill>
                  <a:schemeClr val="tx1"/>
                </a:solidFill>
                <a:latin typeface="Times New Roman" pitchFamily="18" charset="0"/>
                <a:cs typeface="Times New Roman" pitchFamily="18" charset="0"/>
              </a:rPr>
              <a:t>.</a:t>
            </a:r>
            <a:endParaRPr lang="vi-VN" sz="2400">
              <a:solidFill>
                <a:schemeClr val="tx1"/>
              </a:solidFill>
              <a:latin typeface="Times New Roman" pitchFamily="18" charset="0"/>
              <a:cs typeface="Times New Roman" pitchFamily="18" charset="0"/>
            </a:endParaRPr>
          </a:p>
          <a:p>
            <a:endParaRPr lang="en-US" sz="2400">
              <a:solidFill>
                <a:schemeClr val="tx1"/>
              </a:solidFill>
              <a:latin typeface="Times New Roman" panose="02020603050405020304" pitchFamily="18" charset="0"/>
              <a:cs typeface="Times New Roman" panose="02020603050405020304" pitchFamily="18" charset="0"/>
            </a:endParaRPr>
          </a:p>
          <a:p>
            <a:endParaRPr lang="en-US" sz="2400">
              <a:solidFill>
                <a:schemeClr val="tx1"/>
              </a:solidFill>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012288"/>
            <a:ext cx="2964549" cy="1681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7598" y="2517097"/>
            <a:ext cx="3049578" cy="2345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2487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latin typeface="Times New Roman" panose="02020603050405020304" pitchFamily="18" charset="0"/>
                <a:cs typeface="Times New Roman" panose="02020603050405020304" pitchFamily="18" charset="0"/>
              </a:rPr>
              <a:t>3. Một số xét nghiệm lâm sàng</a:t>
            </a:r>
          </a:p>
        </p:txBody>
      </p:sp>
      <p:sp>
        <p:nvSpPr>
          <p:cNvPr id="4" name="Content Placeholder 3"/>
          <p:cNvSpPr>
            <a:spLocks noGrp="1"/>
          </p:cNvSpPr>
          <p:nvPr>
            <p:ph idx="10"/>
          </p:nvPr>
        </p:nvSpPr>
        <p:spPr>
          <a:xfrm>
            <a:off x="-228600" y="1295400"/>
            <a:ext cx="8902824" cy="5562600"/>
          </a:xfrm>
        </p:spPr>
        <p:txBody>
          <a:bodyPr>
            <a:noAutofit/>
          </a:bodyPr>
          <a:lstStyle/>
          <a:p>
            <a:r>
              <a:rPr lang="en-US" sz="2000" b="1" smtClean="0">
                <a:solidFill>
                  <a:schemeClr val="tx1"/>
                </a:solidFill>
                <a:latin typeface="Times New Roman" panose="02020603050405020304" pitchFamily="18" charset="0"/>
                <a:cs typeface="Times New Roman" panose="02020603050405020304" pitchFamily="18" charset="0"/>
              </a:rPr>
              <a:t>    3.4. Siêu âm</a:t>
            </a:r>
          </a:p>
          <a:p>
            <a:r>
              <a:rPr lang="vi-VN" sz="2000" smtClean="0">
                <a:solidFill>
                  <a:schemeClr val="tx1"/>
                </a:solidFill>
                <a:latin typeface="Times New Roman" pitchFamily="18" charset="0"/>
                <a:cs typeface="Times New Roman" pitchFamily="18" charset="0"/>
              </a:rPr>
              <a:t>Là </a:t>
            </a:r>
            <a:r>
              <a:rPr lang="vi-VN" sz="2000">
                <a:solidFill>
                  <a:schemeClr val="tx1"/>
                </a:solidFill>
                <a:latin typeface="Times New Roman" pitchFamily="18" charset="0"/>
                <a:cs typeface="Times New Roman" pitchFamily="18" charset="0"/>
              </a:rPr>
              <a:t>kỹ thuật hoàn toàn không xâm nhật và không gây đau. </a:t>
            </a:r>
            <a:endParaRPr lang="en-US" sz="2000" smtClean="0">
              <a:solidFill>
                <a:schemeClr val="tx1"/>
              </a:solidFill>
              <a:latin typeface="Times New Roman" pitchFamily="18" charset="0"/>
              <a:cs typeface="Times New Roman" pitchFamily="18" charset="0"/>
            </a:endParaRPr>
          </a:p>
          <a:p>
            <a:r>
              <a:rPr lang="vi-VN" sz="2000" smtClean="0">
                <a:solidFill>
                  <a:schemeClr val="tx1"/>
                </a:solidFill>
                <a:latin typeface="Times New Roman" pitchFamily="18" charset="0"/>
                <a:cs typeface="Times New Roman" pitchFamily="18" charset="0"/>
              </a:rPr>
              <a:t>Được </a:t>
            </a:r>
            <a:r>
              <a:rPr lang="vi-VN" sz="2000">
                <a:solidFill>
                  <a:schemeClr val="tx1"/>
                </a:solidFill>
                <a:latin typeface="Times New Roman" pitchFamily="18" charset="0"/>
                <a:cs typeface="Times New Roman" pitchFamily="18" charset="0"/>
              </a:rPr>
              <a:t>sử dụng để xác định hình dạng của gan, tổn thương trong gan (u, thoái hóa mỡ…) bất thường đường mật, sỏi và các cấu trúc khác trong ổ bụng… </a:t>
            </a:r>
            <a:endParaRPr lang="en-US" sz="2000" smtClean="0">
              <a:solidFill>
                <a:schemeClr val="tx1"/>
              </a:solidFill>
              <a:latin typeface="Times New Roman" pitchFamily="18" charset="0"/>
              <a:cs typeface="Times New Roman" pitchFamily="18" charset="0"/>
            </a:endParaRPr>
          </a:p>
          <a:p>
            <a:r>
              <a:rPr lang="en-US" sz="2000" b="1">
                <a:solidFill>
                  <a:schemeClr val="tx1"/>
                </a:solidFill>
                <a:latin typeface="Times New Roman" pitchFamily="18" charset="0"/>
                <a:cs typeface="Times New Roman" pitchFamily="18" charset="0"/>
              </a:rPr>
              <a:t> </a:t>
            </a:r>
            <a:r>
              <a:rPr lang="en-US" sz="2000" b="1" smtClean="0">
                <a:solidFill>
                  <a:schemeClr val="tx1"/>
                </a:solidFill>
                <a:latin typeface="Times New Roman" pitchFamily="18" charset="0"/>
                <a:cs typeface="Times New Roman" pitchFamily="18" charset="0"/>
              </a:rPr>
              <a:t>   3.5. Xét nghiêm chức năng gan</a:t>
            </a:r>
          </a:p>
          <a:p>
            <a:r>
              <a:rPr lang="en-US" sz="2000" smtClean="0">
                <a:solidFill>
                  <a:schemeClr val="tx1"/>
                </a:solidFill>
                <a:latin typeface="Times New Roman" pitchFamily="18" charset="0"/>
                <a:cs typeface="Times New Roman" pitchFamily="18" charset="0"/>
              </a:rPr>
              <a:t>- </a:t>
            </a:r>
            <a:r>
              <a:rPr lang="vi-VN" sz="2000" smtClean="0">
                <a:solidFill>
                  <a:schemeClr val="tx1"/>
                </a:solidFill>
                <a:latin typeface="Times New Roman" pitchFamily="18" charset="0"/>
                <a:cs typeface="Times New Roman" pitchFamily="18" charset="0"/>
              </a:rPr>
              <a:t>Điện </a:t>
            </a:r>
            <a:r>
              <a:rPr lang="vi-VN" sz="2000">
                <a:solidFill>
                  <a:schemeClr val="tx1"/>
                </a:solidFill>
                <a:latin typeface="Times New Roman" pitchFamily="18" charset="0"/>
                <a:cs typeface="Times New Roman" pitchFamily="18" charset="0"/>
              </a:rPr>
              <a:t>di protein, định </a:t>
            </a:r>
            <a:r>
              <a:rPr lang="vi-VN" sz="2000" smtClean="0">
                <a:solidFill>
                  <a:schemeClr val="tx1"/>
                </a:solidFill>
                <a:latin typeface="Times New Roman" pitchFamily="18" charset="0"/>
                <a:cs typeface="Times New Roman" pitchFamily="18" charset="0"/>
              </a:rPr>
              <a:t>lượng</a:t>
            </a:r>
            <a:endParaRPr lang="en-US" sz="2000" smtClean="0">
              <a:solidFill>
                <a:schemeClr val="tx1"/>
              </a:solidFill>
              <a:latin typeface="Times New Roman" pitchFamily="18" charset="0"/>
              <a:cs typeface="Times New Roman" pitchFamily="18" charset="0"/>
            </a:endParaRPr>
          </a:p>
          <a:p>
            <a:r>
              <a:rPr lang="vi-VN" sz="2000" smtClean="0">
                <a:solidFill>
                  <a:schemeClr val="tx1"/>
                </a:solidFill>
                <a:latin typeface="Times New Roman" pitchFamily="18" charset="0"/>
                <a:cs typeface="Times New Roman" pitchFamily="18" charset="0"/>
              </a:rPr>
              <a:t> </a:t>
            </a:r>
            <a:r>
              <a:rPr lang="vi-VN" sz="2000">
                <a:solidFill>
                  <a:schemeClr val="tx1"/>
                </a:solidFill>
                <a:latin typeface="Times New Roman" pitchFamily="18" charset="0"/>
                <a:cs typeface="Times New Roman" pitchFamily="18" charset="0"/>
              </a:rPr>
              <a:t>albumin, globulin, tỷ lệ A/G </a:t>
            </a:r>
          </a:p>
          <a:p>
            <a:r>
              <a:rPr lang="vi-VN" sz="2000">
                <a:solidFill>
                  <a:schemeClr val="tx1"/>
                </a:solidFill>
                <a:latin typeface="Times New Roman" pitchFamily="18" charset="0"/>
                <a:cs typeface="Times New Roman" pitchFamily="18" charset="0"/>
              </a:rPr>
              <a:t>- Tỷ lệ prothrombin</a:t>
            </a:r>
          </a:p>
          <a:p>
            <a:r>
              <a:rPr lang="vi-VN" sz="2000">
                <a:solidFill>
                  <a:schemeClr val="tx1"/>
                </a:solidFill>
                <a:latin typeface="Times New Roman" pitchFamily="18" charset="0"/>
                <a:cs typeface="Times New Roman" pitchFamily="18" charset="0"/>
              </a:rPr>
              <a:t>- Transaminase (ALT, AST)</a:t>
            </a:r>
          </a:p>
          <a:p>
            <a:r>
              <a:rPr lang="en-US" sz="2000" smtClean="0">
                <a:solidFill>
                  <a:schemeClr val="tx1"/>
                </a:solidFill>
                <a:latin typeface="Times New Roman" pitchFamily="18" charset="0"/>
                <a:cs typeface="Times New Roman" pitchFamily="18" charset="0"/>
              </a:rPr>
              <a:t>     </a:t>
            </a:r>
            <a:r>
              <a:rPr lang="en-US" sz="2000" b="1" smtClean="0">
                <a:solidFill>
                  <a:schemeClr val="tx1"/>
                </a:solidFill>
                <a:latin typeface="Times New Roman" pitchFamily="18" charset="0"/>
                <a:cs typeface="Times New Roman" pitchFamily="18" charset="0"/>
              </a:rPr>
              <a:t>3.6. Xét nghiệm khác</a:t>
            </a:r>
          </a:p>
          <a:p>
            <a:r>
              <a:rPr lang="vi-VN" sz="2000">
                <a:solidFill>
                  <a:schemeClr val="tx1"/>
                </a:solidFill>
                <a:latin typeface="Times New Roman" pitchFamily="18" charset="0"/>
                <a:cs typeface="Times New Roman" pitchFamily="18" charset="0"/>
              </a:rPr>
              <a:t>* Máu trong phân trong xuất huyết tiêu hóa </a:t>
            </a:r>
          </a:p>
          <a:p>
            <a:r>
              <a:rPr lang="vi-VN" sz="2000">
                <a:solidFill>
                  <a:schemeClr val="tx1"/>
                </a:solidFill>
                <a:latin typeface="Times New Roman" pitchFamily="18" charset="0"/>
                <a:cs typeface="Times New Roman" pitchFamily="18" charset="0"/>
              </a:rPr>
              <a:t>* Mỡ thừa (phân mỡ), phân sống trong hội chứng kém hấp thu. </a:t>
            </a:r>
          </a:p>
          <a:p>
            <a:r>
              <a:rPr lang="vi-VN" sz="2000">
                <a:solidFill>
                  <a:schemeClr val="tx1"/>
                </a:solidFill>
                <a:latin typeface="Times New Roman" pitchFamily="18" charset="0"/>
                <a:cs typeface="Times New Roman" pitchFamily="18" charset="0"/>
              </a:rPr>
              <a:t>* Tác nhân gây bênh: kí sinh trùng giun, sán, amip </a:t>
            </a:r>
          </a:p>
          <a:p>
            <a:r>
              <a:rPr lang="vi-VN" sz="2000">
                <a:solidFill>
                  <a:schemeClr val="tx1"/>
                </a:solidFill>
                <a:latin typeface="Times New Roman" pitchFamily="18" charset="0"/>
                <a:cs typeface="Times New Roman" pitchFamily="18" charset="0"/>
              </a:rPr>
              <a:t>- Các xét ngiệm khác: </a:t>
            </a:r>
            <a:r>
              <a:rPr lang="vi-VN" sz="2000" b="1">
                <a:solidFill>
                  <a:schemeClr val="tx1"/>
                </a:solidFill>
                <a:latin typeface="Times New Roman" pitchFamily="18" charset="0"/>
                <a:cs typeface="Times New Roman" pitchFamily="18" charset="0"/>
              </a:rPr>
              <a:t>tùy từng bệnh</a:t>
            </a:r>
          </a:p>
          <a:p>
            <a:endParaRPr lang="en-US" sz="2000" b="1">
              <a:solidFill>
                <a:schemeClr val="tx1"/>
              </a:solidFill>
              <a:latin typeface="Times New Roman" panose="02020603050405020304" pitchFamily="18" charset="0"/>
              <a:cs typeface="Times New Roman" panose="02020603050405020304" pitchFamily="18" charset="0"/>
            </a:endParaRPr>
          </a:p>
          <a:p>
            <a:endParaRPr lang="en-US" sz="2000" smtClean="0">
              <a:solidFill>
                <a:schemeClr val="tx1"/>
              </a:solidFill>
              <a:latin typeface="Times New Roman" pitchFamily="18" charset="0"/>
              <a:cs typeface="Times New Roman" pitchFamily="18" charset="0"/>
            </a:endParaRPr>
          </a:p>
          <a:p>
            <a:endParaRPr lang="en-US" sz="2000">
              <a:solidFill>
                <a:schemeClr val="tx1"/>
              </a:solidFill>
              <a:latin typeface="Times New Roman" pitchFamily="18" charset="0"/>
              <a:cs typeface="Times New Roman" pitchFamily="18" charset="0"/>
            </a:endParaRPr>
          </a:p>
          <a:p>
            <a:endParaRPr lang="en-US" sz="2000">
              <a:solidFill>
                <a:schemeClr val="tx1"/>
              </a:solidFill>
              <a:latin typeface="Times New Roman" pitchFamily="18" charset="0"/>
              <a:cs typeface="Times New Roman" pitchFamily="18" charset="0"/>
            </a:endParaRPr>
          </a:p>
        </p:txBody>
      </p:sp>
      <p:sp>
        <p:nvSpPr>
          <p:cNvPr id="5" name="TextBox 4"/>
          <p:cNvSpPr txBox="1"/>
          <p:nvPr/>
        </p:nvSpPr>
        <p:spPr>
          <a:xfrm>
            <a:off x="4112525" y="3048000"/>
            <a:ext cx="4498075" cy="1631216"/>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 Phosphatase kiềm (ALP)</a:t>
            </a:r>
          </a:p>
          <a:p>
            <a:r>
              <a:rPr lang="en-US" sz="2000">
                <a:latin typeface="Times New Roman" panose="02020603050405020304" pitchFamily="18" charset="0"/>
                <a:cs typeface="Times New Roman" panose="02020603050405020304" pitchFamily="18" charset="0"/>
              </a:rPr>
              <a:t>- Bilirubin toàn phần, trực tiếp, gián tiếp </a:t>
            </a:r>
          </a:p>
          <a:p>
            <a:r>
              <a:rPr lang="en-US" sz="2000">
                <a:latin typeface="Times New Roman" panose="02020603050405020304" pitchFamily="18" charset="0"/>
                <a:cs typeface="Times New Roman" panose="02020603050405020304" pitchFamily="18" charset="0"/>
              </a:rPr>
              <a:t>- Cholesterol ester </a:t>
            </a:r>
          </a:p>
          <a:p>
            <a:endParaRPr lang="en-US" sz="2000">
              <a:latin typeface="Times New Roman" panose="02020603050405020304" pitchFamily="18" charset="0"/>
              <a:cs typeface="Times New Roman" panose="02020603050405020304" pitchFamily="18" charset="0"/>
            </a:endParaRPr>
          </a:p>
          <a:p>
            <a:endParaRPr lang="en-US" sz="2000">
              <a:latin typeface="Times New Roman" panose="02020603050405020304" pitchFamily="18" charset="0"/>
              <a:cs typeface="Times New Roman" panose="02020603050405020304" pitchFamily="18" charset="0"/>
            </a:endParaRPr>
          </a:p>
        </p:txBody>
      </p:sp>
      <p:sp>
        <p:nvSpPr>
          <p:cNvPr id="6" name="TextBox 5"/>
          <p:cNvSpPr txBox="1"/>
          <p:nvPr/>
        </p:nvSpPr>
        <p:spPr>
          <a:xfrm>
            <a:off x="13648" y="6334780"/>
            <a:ext cx="9067800" cy="52322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2800" smtClean="0">
                <a:solidFill>
                  <a:srgbClr val="002060"/>
                </a:solidFill>
                <a:latin typeface="Times New Roman" panose="02020603050405020304" pitchFamily="18" charset="0"/>
                <a:cs typeface="Times New Roman" panose="02020603050405020304" pitchFamily="18" charset="0"/>
              </a:rPr>
              <a:t>CẢM ƠN THẦY VÀ CÁC BẠN ĐÃ CHÚ Ý LẮNG </a:t>
            </a:r>
            <a:r>
              <a:rPr lang="en-US" sz="2800" smtClean="0">
                <a:solidFill>
                  <a:srgbClr val="002060"/>
                </a:solidFill>
                <a:latin typeface="Times New Roman" panose="02020603050405020304" pitchFamily="18" charset="0"/>
                <a:cs typeface="Times New Roman" panose="02020603050405020304" pitchFamily="18" charset="0"/>
              </a:rPr>
              <a:t>NGHE.</a:t>
            </a:r>
            <a:endParaRPr lang="en-US" sz="28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475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smtClean="0">
                <a:latin typeface="Times New Roman" panose="02020603050405020304" pitchFamily="18" charset="0"/>
                <a:cs typeface="Times New Roman" panose="02020603050405020304" pitchFamily="18" charset="0"/>
              </a:rPr>
              <a:t>1. Nhắc lại về giải phẫu- SLH hệ tiêu hoá</a:t>
            </a:r>
            <a:endParaRPr lang="en-US" sz="3600">
              <a:latin typeface="Times New Roman" panose="02020603050405020304" pitchFamily="18" charset="0"/>
              <a:cs typeface="Times New Roman" panose="02020603050405020304" pitchFamily="18" charset="0"/>
            </a:endParaRPr>
          </a:p>
        </p:txBody>
      </p:sp>
      <p:grpSp>
        <p:nvGrpSpPr>
          <p:cNvPr id="5" name="Group 4"/>
          <p:cNvGrpSpPr/>
          <p:nvPr/>
        </p:nvGrpSpPr>
        <p:grpSpPr>
          <a:xfrm>
            <a:off x="911728" y="1300316"/>
            <a:ext cx="6406024" cy="5382501"/>
            <a:chOff x="947276" y="1066800"/>
            <a:chExt cx="6406024" cy="5382501"/>
          </a:xfrm>
        </p:grpSpPr>
        <p:sp>
          <p:nvSpPr>
            <p:cNvPr id="6" name="Oval 5"/>
            <p:cNvSpPr/>
            <p:nvPr/>
          </p:nvSpPr>
          <p:spPr>
            <a:xfrm>
              <a:off x="3276600" y="1066800"/>
              <a:ext cx="2684206" cy="79272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smtClean="0">
                  <a:latin typeface="Times New Roman" pitchFamily="18" charset="0"/>
                  <a:cs typeface="Times New Roman" pitchFamily="18" charset="0"/>
                </a:rPr>
                <a:t>HỆ TIÊU HÓA</a:t>
              </a:r>
              <a:endParaRPr lang="en-US" sz="2000" b="1">
                <a:latin typeface="Times New Roman" pitchFamily="18" charset="0"/>
                <a:cs typeface="Times New Roman" pitchFamily="18" charset="0"/>
              </a:endParaRPr>
            </a:p>
          </p:txBody>
        </p:sp>
        <p:cxnSp>
          <p:nvCxnSpPr>
            <p:cNvPr id="7" name="Straight Connector 6"/>
            <p:cNvCxnSpPr>
              <a:stCxn id="6" idx="4"/>
            </p:cNvCxnSpPr>
            <p:nvPr/>
          </p:nvCxnSpPr>
          <p:spPr>
            <a:xfrm flipH="1">
              <a:off x="4610101" y="1859526"/>
              <a:ext cx="8602" cy="35027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95600" y="2209800"/>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895600" y="22098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324600" y="22098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828799" y="2743200"/>
              <a:ext cx="2332703" cy="533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smtClean="0">
                  <a:latin typeface="Times New Roman" pitchFamily="18" charset="0"/>
                  <a:cs typeface="Times New Roman" pitchFamily="18" charset="0"/>
                </a:rPr>
                <a:t>Ống TH</a:t>
              </a:r>
              <a:endParaRPr lang="en-US" sz="2000" b="1">
                <a:latin typeface="Times New Roman" pitchFamily="18" charset="0"/>
                <a:cs typeface="Times New Roman" pitchFamily="18" charset="0"/>
              </a:endParaRPr>
            </a:p>
          </p:txBody>
        </p:sp>
        <p:sp>
          <p:nvSpPr>
            <p:cNvPr id="12" name="Rectangle 11"/>
            <p:cNvSpPr/>
            <p:nvPr/>
          </p:nvSpPr>
          <p:spPr>
            <a:xfrm>
              <a:off x="5046406" y="2743200"/>
              <a:ext cx="2306894" cy="533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smtClean="0">
                  <a:latin typeface="Times New Roman" pitchFamily="18" charset="0"/>
                  <a:cs typeface="Times New Roman" pitchFamily="18" charset="0"/>
                </a:rPr>
                <a:t>Cơ quan phụ thuộc</a:t>
              </a:r>
              <a:endParaRPr lang="en-US" sz="2000" b="1">
                <a:latin typeface="Times New Roman" pitchFamily="18" charset="0"/>
                <a:cs typeface="Times New Roman" pitchFamily="18" charset="0"/>
              </a:endParaRPr>
            </a:p>
          </p:txBody>
        </p:sp>
        <p:cxnSp>
          <p:nvCxnSpPr>
            <p:cNvPr id="13" name="Straight Arrow Connector 12"/>
            <p:cNvCxnSpPr/>
            <p:nvPr/>
          </p:nvCxnSpPr>
          <p:spPr>
            <a:xfrm>
              <a:off x="2895600" y="32766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828800" y="3733800"/>
              <a:ext cx="2209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828800" y="37338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038600" y="37338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20" idx="0"/>
            </p:cNvCxnSpPr>
            <p:nvPr/>
          </p:nvCxnSpPr>
          <p:spPr>
            <a:xfrm>
              <a:off x="6371303" y="3276600"/>
              <a:ext cx="0" cy="8105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947276" y="4076865"/>
              <a:ext cx="1763048" cy="2362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b="1" smtClean="0">
                  <a:latin typeface="Times New Roman" pitchFamily="18" charset="0"/>
                  <a:cs typeface="Times New Roman" pitchFamily="18" charset="0"/>
                </a:rPr>
                <a:t>Ống TH trên</a:t>
              </a:r>
              <a:r>
                <a:rPr lang="en-US" smtClean="0">
                  <a:latin typeface="Times New Roman" pitchFamily="18" charset="0"/>
                  <a:cs typeface="Times New Roman" pitchFamily="18" charset="0"/>
                </a:rPr>
                <a:t>:</a:t>
              </a:r>
            </a:p>
            <a:p>
              <a:r>
                <a:rPr lang="en-US" smtClean="0">
                  <a:latin typeface="Times New Roman" pitchFamily="18" charset="0"/>
                  <a:cs typeface="Times New Roman" pitchFamily="18" charset="0"/>
                </a:rPr>
                <a:t>-  Miệng</a:t>
              </a:r>
            </a:p>
            <a:p>
              <a:r>
                <a:rPr lang="en-US" smtClean="0">
                  <a:latin typeface="Times New Roman" pitchFamily="18" charset="0"/>
                  <a:cs typeface="Times New Roman" pitchFamily="18" charset="0"/>
                </a:rPr>
                <a:t>-  Thực quản</a:t>
              </a:r>
            </a:p>
            <a:p>
              <a:r>
                <a:rPr lang="en-US" smtClean="0">
                  <a:latin typeface="Times New Roman" pitchFamily="18" charset="0"/>
                  <a:cs typeface="Times New Roman" pitchFamily="18" charset="0"/>
                </a:rPr>
                <a:t>-  Dạ dày</a:t>
              </a:r>
              <a:endParaRPr lang="en-US">
                <a:latin typeface="Times New Roman" pitchFamily="18" charset="0"/>
                <a:cs typeface="Times New Roman" pitchFamily="18" charset="0"/>
              </a:endParaRPr>
            </a:p>
          </p:txBody>
        </p:sp>
        <p:sp>
          <p:nvSpPr>
            <p:cNvPr id="19" name="Rectangle 18"/>
            <p:cNvSpPr/>
            <p:nvPr/>
          </p:nvSpPr>
          <p:spPr>
            <a:xfrm>
              <a:off x="3276600" y="4087101"/>
              <a:ext cx="1769806" cy="2362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b="1" smtClean="0">
                  <a:latin typeface="Times New Roman" pitchFamily="18" charset="0"/>
                  <a:cs typeface="Times New Roman" pitchFamily="18" charset="0"/>
                </a:rPr>
                <a:t>Ống TH dưới</a:t>
              </a:r>
              <a:r>
                <a:rPr lang="en-US" smtClean="0">
                  <a:latin typeface="Times New Roman" pitchFamily="18" charset="0"/>
                  <a:cs typeface="Times New Roman" pitchFamily="18" charset="0"/>
                </a:rPr>
                <a:t>:</a:t>
              </a:r>
            </a:p>
            <a:p>
              <a:r>
                <a:rPr lang="en-US" smtClean="0">
                  <a:latin typeface="Times New Roman" pitchFamily="18" charset="0"/>
                  <a:cs typeface="Times New Roman" pitchFamily="18" charset="0"/>
                </a:rPr>
                <a:t>-  Tá tràng</a:t>
              </a:r>
            </a:p>
            <a:p>
              <a:r>
                <a:rPr lang="en-US" smtClean="0">
                  <a:latin typeface="Times New Roman" pitchFamily="18" charset="0"/>
                  <a:cs typeface="Times New Roman" pitchFamily="18" charset="0"/>
                </a:rPr>
                <a:t>-  Hổng tràng</a:t>
              </a:r>
            </a:p>
            <a:p>
              <a:r>
                <a:rPr lang="en-US" smtClean="0">
                  <a:latin typeface="Times New Roman" pitchFamily="18" charset="0"/>
                  <a:cs typeface="Times New Roman" pitchFamily="18" charset="0"/>
                </a:rPr>
                <a:t>-  Hồi tràng</a:t>
              </a:r>
            </a:p>
            <a:p>
              <a:r>
                <a:rPr lang="en-US" smtClean="0">
                  <a:latin typeface="Times New Roman" pitchFamily="18" charset="0"/>
                  <a:cs typeface="Times New Roman" pitchFamily="18" charset="0"/>
                </a:rPr>
                <a:t>-  Đại tràng</a:t>
              </a:r>
            </a:p>
            <a:p>
              <a:r>
                <a:rPr lang="en-US" smtClean="0">
                  <a:latin typeface="Times New Roman" pitchFamily="18" charset="0"/>
                  <a:cs typeface="Times New Roman" pitchFamily="18" charset="0"/>
                </a:rPr>
                <a:t>-  Trực tràng</a:t>
              </a:r>
            </a:p>
            <a:p>
              <a:r>
                <a:rPr lang="en-US" smtClean="0">
                  <a:latin typeface="Times New Roman" pitchFamily="18" charset="0"/>
                  <a:cs typeface="Times New Roman" pitchFamily="18" charset="0"/>
                </a:rPr>
                <a:t>-  Hậu môn</a:t>
              </a:r>
            </a:p>
            <a:p>
              <a:endParaRPr lang="en-US">
                <a:latin typeface="Times New Roman" pitchFamily="18" charset="0"/>
                <a:cs typeface="Times New Roman" pitchFamily="18" charset="0"/>
              </a:endParaRPr>
            </a:p>
          </p:txBody>
        </p:sp>
        <p:sp>
          <p:nvSpPr>
            <p:cNvPr id="20" name="Rectangle 19"/>
            <p:cNvSpPr/>
            <p:nvPr/>
          </p:nvSpPr>
          <p:spPr>
            <a:xfrm>
              <a:off x="5486400" y="4087101"/>
              <a:ext cx="1769806" cy="231878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smtClean="0">
                  <a:latin typeface="Times New Roman" panose="02020603050405020304" pitchFamily="18" charset="0"/>
                  <a:cs typeface="Times New Roman" panose="02020603050405020304" pitchFamily="18" charset="0"/>
                </a:rPr>
                <a:t> -  Răng, </a:t>
              </a:r>
              <a:r>
                <a:rPr lang="en-US">
                  <a:latin typeface="Times New Roman" pitchFamily="18" charset="0"/>
                  <a:cs typeface="Times New Roman" pitchFamily="18" charset="0"/>
                </a:rPr>
                <a:t>l</a:t>
              </a:r>
              <a:r>
                <a:rPr lang="vi-VN" smtClean="0">
                  <a:latin typeface="Times New Roman" pitchFamily="18" charset="0"/>
                  <a:cs typeface="Times New Roman" pitchFamily="18" charset="0"/>
                </a:rPr>
                <a:t>ưỡ</a:t>
              </a:r>
              <a:r>
                <a:rPr lang="en-US" smtClean="0">
                  <a:latin typeface="Times New Roman" pitchFamily="18" charset="0"/>
                  <a:cs typeface="Times New Roman" pitchFamily="18" charset="0"/>
                </a:rPr>
                <a:t>i</a:t>
              </a:r>
            </a:p>
            <a:p>
              <a:r>
                <a:rPr lang="en-US" smtClean="0">
                  <a:latin typeface="Times New Roman" pitchFamily="18" charset="0"/>
                  <a:cs typeface="Times New Roman" pitchFamily="18" charset="0"/>
                </a:rPr>
                <a:t> -  Tuyến nước bọt</a:t>
              </a:r>
            </a:p>
            <a:p>
              <a:r>
                <a:rPr lang="en-US" smtClean="0">
                  <a:latin typeface="Times New Roman" pitchFamily="18" charset="0"/>
                  <a:cs typeface="Times New Roman" pitchFamily="18" charset="0"/>
                </a:rPr>
                <a:t>-  </a:t>
              </a:r>
              <a:r>
                <a:rPr lang="en-US">
                  <a:latin typeface="Times New Roman" pitchFamily="18" charset="0"/>
                  <a:cs typeface="Times New Roman" pitchFamily="18" charset="0"/>
                </a:rPr>
                <a:t>G</a:t>
              </a:r>
              <a:r>
                <a:rPr lang="en-US" smtClean="0">
                  <a:latin typeface="Times New Roman" pitchFamily="18" charset="0"/>
                  <a:cs typeface="Times New Roman" pitchFamily="18" charset="0"/>
                </a:rPr>
                <a:t>an, túi mật, tụy</a:t>
              </a:r>
              <a:endParaRPr lang="en-US">
                <a:latin typeface="Times New Roman" pitchFamily="18" charset="0"/>
                <a:cs typeface="Times New Roman" pitchFamily="18" charset="0"/>
              </a:endParaRPr>
            </a:p>
          </p:txBody>
        </p:sp>
      </p:grpSp>
    </p:spTree>
    <p:extLst>
      <p:ext uri="{BB962C8B-B14F-4D97-AF65-F5344CB8AC3E}">
        <p14:creationId xmlns:p14="http://schemas.microsoft.com/office/powerpoint/2010/main" val="2546316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latin typeface="Times New Roman" panose="02020603050405020304" pitchFamily="18" charset="0"/>
                <a:cs typeface="Times New Roman" panose="02020603050405020304" pitchFamily="18" charset="0"/>
              </a:rPr>
              <a:t>1. Nhắc lại về giải phẫu- SLH hệ tiêu hoá</a:t>
            </a:r>
            <a:endParaRPr lang="en-US" sz="3600"/>
          </a:p>
        </p:txBody>
      </p:sp>
      <p:sp>
        <p:nvSpPr>
          <p:cNvPr id="4" name="Content Placeholder 3"/>
          <p:cNvSpPr>
            <a:spLocks noGrp="1"/>
          </p:cNvSpPr>
          <p:nvPr>
            <p:ph idx="10"/>
          </p:nvPr>
        </p:nvSpPr>
        <p:spPr>
          <a:xfrm>
            <a:off x="381000" y="1524000"/>
            <a:ext cx="8496944" cy="914400"/>
          </a:xfrm>
        </p:spPr>
        <p:txBody>
          <a:bodyPr/>
          <a:lstStyle/>
          <a:p>
            <a:endParaRPr lang="en-US"/>
          </a:p>
        </p:txBody>
      </p:sp>
      <p:sp>
        <p:nvSpPr>
          <p:cNvPr id="5" name="Rounded Rectangle 4"/>
          <p:cNvSpPr/>
          <p:nvPr/>
        </p:nvSpPr>
        <p:spPr>
          <a:xfrm>
            <a:off x="93475" y="1524000"/>
            <a:ext cx="8610600" cy="2468880"/>
          </a:xfrm>
          <a:prstGeom prst="roundRect">
            <a:avLst>
              <a:gd name="adj" fmla="val 10000"/>
            </a:avLst>
          </a:prstGeom>
        </p:spPr>
        <p:style>
          <a:lnRef idx="2">
            <a:schemeClr val="accent1"/>
          </a:lnRef>
          <a:fillRef idx="1">
            <a:schemeClr val="lt1"/>
          </a:fillRef>
          <a:effectRef idx="0">
            <a:schemeClr val="accent1"/>
          </a:effectRef>
          <a:fontRef idx="minor">
            <a:schemeClr val="dk1"/>
          </a:fontRef>
        </p:style>
      </p:sp>
      <p:sp>
        <p:nvSpPr>
          <p:cNvPr id="6" name="Rounded Rectangle 5"/>
          <p:cNvSpPr/>
          <p:nvPr/>
        </p:nvSpPr>
        <p:spPr>
          <a:xfrm>
            <a:off x="397543" y="1636790"/>
            <a:ext cx="2530556" cy="2015430"/>
          </a:xfrm>
          <a:prstGeom prst="roundRect">
            <a:avLst>
              <a:gd name="adj" fmla="val 10000"/>
            </a:avLst>
          </a:prstGeom>
          <a:blipFill>
            <a:blip r:embed="rId3">
              <a:extLst>
                <a:ext uri="{28A0092B-C50C-407E-A947-70E740481C1C}">
                  <a14:useLocalDpi xmlns:a14="http://schemas.microsoft.com/office/drawing/2010/main" val="0"/>
                </a:ext>
              </a:extLst>
            </a:blip>
            <a:srcRect/>
            <a:stretch>
              <a:fillRect t="-7000" b="-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7" name="Group 6"/>
          <p:cNvGrpSpPr/>
          <p:nvPr/>
        </p:nvGrpSpPr>
        <p:grpSpPr>
          <a:xfrm>
            <a:off x="228600" y="3646528"/>
            <a:ext cx="3000512" cy="3230431"/>
            <a:chOff x="131662" y="2132695"/>
            <a:chExt cx="3000512" cy="3230431"/>
          </a:xfrm>
        </p:grpSpPr>
        <p:sp>
          <p:nvSpPr>
            <p:cNvPr id="16" name="Round Same Side Corner Rectangle 15"/>
            <p:cNvSpPr/>
            <p:nvPr/>
          </p:nvSpPr>
          <p:spPr>
            <a:xfrm rot="10800000">
              <a:off x="210762" y="2216487"/>
              <a:ext cx="2921412" cy="3146639"/>
            </a:xfrm>
            <a:prstGeom prst="round2SameRect">
              <a:avLst>
                <a:gd name="adj1" fmla="val 10500"/>
                <a:gd name="adj2" fmla="val 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 Same Side Corner Rectangle 6"/>
            <p:cNvSpPr/>
            <p:nvPr/>
          </p:nvSpPr>
          <p:spPr>
            <a:xfrm>
              <a:off x="131662" y="2132695"/>
              <a:ext cx="2910669" cy="3056796"/>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b="1" kern="1200" smtClean="0">
                  <a:latin typeface="Times New Roman" pitchFamily="18" charset="0"/>
                  <a:cs typeface="Times New Roman" pitchFamily="18" charset="0"/>
                </a:rPr>
                <a:t>Dạ dày</a:t>
              </a:r>
              <a:r>
                <a:rPr lang="en-US" sz="2000" kern="1200" smtClean="0">
                  <a:latin typeface="Times New Roman" pitchFamily="18" charset="0"/>
                  <a:cs typeface="Times New Roman" pitchFamily="18" charset="0"/>
                </a:rPr>
                <a:t>:</a:t>
              </a:r>
            </a:p>
            <a:p>
              <a:pPr lvl="0" algn="l" defTabSz="889000">
                <a:lnSpc>
                  <a:spcPct val="90000"/>
                </a:lnSpc>
                <a:spcBef>
                  <a:spcPct val="0"/>
                </a:spcBef>
                <a:spcAft>
                  <a:spcPct val="35000"/>
                </a:spcAft>
              </a:pPr>
              <a:r>
                <a:rPr lang="en-US" sz="2000" b="1" kern="1200" smtClean="0">
                  <a:latin typeface="Times New Roman" pitchFamily="18" charset="0"/>
                  <a:cs typeface="Times New Roman" pitchFamily="18" charset="0"/>
                </a:rPr>
                <a:t>-Là túi thức ăn nối thực quản với tá tràng.</a:t>
              </a:r>
            </a:p>
            <a:p>
              <a:pPr lvl="0" algn="l" defTabSz="889000">
                <a:lnSpc>
                  <a:spcPct val="90000"/>
                </a:lnSpc>
                <a:spcBef>
                  <a:spcPct val="0"/>
                </a:spcBef>
                <a:spcAft>
                  <a:spcPct val="35000"/>
                </a:spcAft>
              </a:pPr>
              <a:r>
                <a:rPr lang="en-US" sz="2000" b="1" kern="1200" smtClean="0">
                  <a:latin typeface="Times New Roman" pitchFamily="18" charset="0"/>
                  <a:cs typeface="Times New Roman" pitchFamily="18" charset="0"/>
                </a:rPr>
                <a:t>- Gồm 4 lớp.</a:t>
              </a:r>
            </a:p>
            <a:p>
              <a:pPr lvl="0" defTabSz="889000">
                <a:lnSpc>
                  <a:spcPct val="90000"/>
                </a:lnSpc>
                <a:spcBef>
                  <a:spcPct val="0"/>
                </a:spcBef>
                <a:spcAft>
                  <a:spcPct val="35000"/>
                </a:spcAft>
              </a:pPr>
              <a:r>
                <a:rPr lang="en-US" sz="2000" b="1" kern="1200" smtClean="0">
                  <a:latin typeface="Times New Roman" pitchFamily="18" charset="0"/>
                  <a:cs typeface="Times New Roman" pitchFamily="18" charset="0"/>
                </a:rPr>
                <a:t>- Tuyến dạ dày có các tế bào tiêt : TB bia(tiết HCl), TB bài tiết chất </a:t>
              </a:r>
              <a:r>
                <a:rPr lang="en-US" sz="2000" b="1" smtClean="0">
                  <a:latin typeface="Times New Roman" pitchFamily="18" charset="0"/>
                  <a:cs typeface="Times New Roman" pitchFamily="18" charset="0"/>
                </a:rPr>
                <a:t>nhày, TB </a:t>
              </a:r>
              <a:r>
                <a:rPr lang="en-US" sz="2000" b="1">
                  <a:latin typeface="Times New Roman" pitchFamily="18" charset="0"/>
                  <a:cs typeface="Times New Roman" pitchFamily="18" charset="0"/>
                </a:rPr>
                <a:t>chính(tiêt pepsinogen), </a:t>
              </a:r>
              <a:endParaRPr lang="en-US" sz="2000" b="1" kern="1200">
                <a:latin typeface="Times New Roman" pitchFamily="18" charset="0"/>
                <a:cs typeface="Times New Roman" pitchFamily="18" charset="0"/>
              </a:endParaRPr>
            </a:p>
          </p:txBody>
        </p:sp>
      </p:grpSp>
      <p:sp>
        <p:nvSpPr>
          <p:cNvPr id="8" name="Rounded Rectangle 7"/>
          <p:cNvSpPr/>
          <p:nvPr/>
        </p:nvSpPr>
        <p:spPr>
          <a:xfrm>
            <a:off x="3439433" y="1623145"/>
            <a:ext cx="2315632" cy="2191502"/>
          </a:xfrm>
          <a:prstGeom prst="roundRect">
            <a:avLst>
              <a:gd name="adj" fmla="val 10000"/>
            </a:avLst>
          </a:prstGeom>
          <a:blipFill>
            <a:blip r:embed="rId4">
              <a:extLst>
                <a:ext uri="{28A0092B-C50C-407E-A947-70E740481C1C}">
                  <a14:useLocalDpi xmlns:a14="http://schemas.microsoft.com/office/drawing/2010/main" val="0"/>
                </a:ext>
              </a:extLst>
            </a:blip>
            <a:srcRect/>
            <a:stretch>
              <a:fillRect t="-13000" b="-1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9" name="Group 8"/>
          <p:cNvGrpSpPr/>
          <p:nvPr/>
        </p:nvGrpSpPr>
        <p:grpSpPr>
          <a:xfrm>
            <a:off x="3522466" y="3623190"/>
            <a:ext cx="2421134" cy="3284915"/>
            <a:chOff x="3428991" y="2099190"/>
            <a:chExt cx="2421134" cy="3284915"/>
          </a:xfrm>
        </p:grpSpPr>
        <p:sp>
          <p:nvSpPr>
            <p:cNvPr id="14" name="Round Same Side Corner Rectangle 13"/>
            <p:cNvSpPr/>
            <p:nvPr/>
          </p:nvSpPr>
          <p:spPr>
            <a:xfrm rot="10800000">
              <a:off x="3428991" y="2209795"/>
              <a:ext cx="2303438" cy="3174310"/>
            </a:xfrm>
            <a:prstGeom prst="round2SameRect">
              <a:avLst>
                <a:gd name="adj1" fmla="val 10500"/>
                <a:gd name="adj2" fmla="val 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 Same Side Corner Rectangle 9"/>
            <p:cNvSpPr/>
            <p:nvPr/>
          </p:nvSpPr>
          <p:spPr>
            <a:xfrm>
              <a:off x="3465643" y="2099190"/>
              <a:ext cx="2384482" cy="3103471"/>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b="1" kern="1200" smtClean="0">
                  <a:latin typeface="Times New Roman" pitchFamily="18" charset="0"/>
                  <a:cs typeface="Times New Roman" pitchFamily="18" charset="0"/>
                </a:rPr>
                <a:t>Ruột non:</a:t>
              </a:r>
            </a:p>
            <a:p>
              <a:pPr lvl="0" algn="l" defTabSz="889000">
                <a:lnSpc>
                  <a:spcPct val="90000"/>
                </a:lnSpc>
                <a:spcBef>
                  <a:spcPct val="0"/>
                </a:spcBef>
                <a:spcAft>
                  <a:spcPct val="35000"/>
                </a:spcAft>
              </a:pPr>
              <a:r>
                <a:rPr lang="en-US" sz="2000" b="1" kern="1200" smtClean="0">
                  <a:latin typeface="Times New Roman" pitchFamily="18" charset="0"/>
                  <a:cs typeface="Times New Roman" pitchFamily="18" charset="0"/>
                </a:rPr>
                <a:t>- Phần ống TH nối tiếp dạ dày đến đại tràng.</a:t>
              </a:r>
            </a:p>
            <a:p>
              <a:pPr lvl="0" algn="l" defTabSz="889000">
                <a:lnSpc>
                  <a:spcPct val="90000"/>
                </a:lnSpc>
                <a:spcBef>
                  <a:spcPct val="0"/>
                </a:spcBef>
                <a:spcAft>
                  <a:spcPct val="35000"/>
                </a:spcAft>
              </a:pPr>
              <a:r>
                <a:rPr lang="en-US" sz="2000" b="1" kern="1200" smtClean="0">
                  <a:latin typeface="Times New Roman" pitchFamily="18" charset="0"/>
                  <a:cs typeface="Times New Roman" pitchFamily="18" charset="0"/>
                </a:rPr>
                <a:t>- Gồm 4 lớp</a:t>
              </a:r>
            </a:p>
            <a:p>
              <a:pPr lvl="0" algn="l" defTabSz="889000">
                <a:lnSpc>
                  <a:spcPct val="90000"/>
                </a:lnSpc>
                <a:spcBef>
                  <a:spcPct val="0"/>
                </a:spcBef>
                <a:spcAft>
                  <a:spcPct val="35000"/>
                </a:spcAft>
              </a:pPr>
              <a:r>
                <a:rPr lang="en-US" sz="2000" b="1" kern="1200" smtClean="0">
                  <a:latin typeface="Times New Roman" pitchFamily="18" charset="0"/>
                  <a:cs typeface="Times New Roman" pitchFamily="18" charset="0"/>
                </a:rPr>
                <a:t>- Chức năng: tiêu hóa và hấp thu, bài tiết, miễn dịch, vận động</a:t>
              </a:r>
              <a:endParaRPr lang="en-US" sz="2000" b="1" kern="1200">
                <a:latin typeface="Times New Roman" pitchFamily="18" charset="0"/>
                <a:cs typeface="Times New Roman" pitchFamily="18" charset="0"/>
              </a:endParaRPr>
            </a:p>
          </p:txBody>
        </p:sp>
      </p:grpSp>
      <p:sp>
        <p:nvSpPr>
          <p:cNvPr id="10" name="Rounded Rectangle 9"/>
          <p:cNvSpPr/>
          <p:nvPr/>
        </p:nvSpPr>
        <p:spPr>
          <a:xfrm>
            <a:off x="6039741" y="1636790"/>
            <a:ext cx="2396336" cy="2191502"/>
          </a:xfrm>
          <a:prstGeom prst="roundRect">
            <a:avLst>
              <a:gd name="adj" fmla="val 10000"/>
            </a:avLst>
          </a:prstGeom>
          <a:blipFill>
            <a:blip r:embed="rId5">
              <a:extLst>
                <a:ext uri="{28A0092B-C50C-407E-A947-70E740481C1C}">
                  <a14:useLocalDpi xmlns:a14="http://schemas.microsoft.com/office/drawing/2010/main" val="0"/>
                </a:ext>
              </a:extLst>
            </a:blip>
            <a:srcRect/>
            <a:stretch>
              <a:fillRect t="-2000" b="-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1" name="Group 10"/>
          <p:cNvGrpSpPr/>
          <p:nvPr/>
        </p:nvGrpSpPr>
        <p:grpSpPr>
          <a:xfrm>
            <a:off x="6293611" y="3642096"/>
            <a:ext cx="2545589" cy="3230919"/>
            <a:chOff x="6019802" y="2133603"/>
            <a:chExt cx="2390277" cy="3230919"/>
          </a:xfrm>
        </p:grpSpPr>
        <p:sp>
          <p:nvSpPr>
            <p:cNvPr id="12" name="Round Same Side Corner Rectangle 11"/>
            <p:cNvSpPr/>
            <p:nvPr/>
          </p:nvSpPr>
          <p:spPr>
            <a:xfrm rot="10800000">
              <a:off x="6019802" y="2133603"/>
              <a:ext cx="2390277" cy="3230919"/>
            </a:xfrm>
            <a:prstGeom prst="round2SameRect">
              <a:avLst>
                <a:gd name="adj1" fmla="val 10500"/>
                <a:gd name="adj2" fmla="val 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 Same Side Corner Rectangle 12"/>
            <p:cNvSpPr/>
            <p:nvPr/>
          </p:nvSpPr>
          <p:spPr>
            <a:xfrm>
              <a:off x="6022804" y="2133603"/>
              <a:ext cx="2243259" cy="3157410"/>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b="1" kern="1200" smtClean="0">
                  <a:latin typeface="Times New Roman" pitchFamily="18" charset="0"/>
                  <a:cs typeface="Times New Roman" pitchFamily="18" charset="0"/>
                </a:rPr>
                <a:t>Đại tràng:</a:t>
              </a:r>
            </a:p>
            <a:p>
              <a:pPr lvl="0" algn="l" defTabSz="889000">
                <a:lnSpc>
                  <a:spcPct val="90000"/>
                </a:lnSpc>
                <a:spcBef>
                  <a:spcPct val="0"/>
                </a:spcBef>
                <a:spcAft>
                  <a:spcPct val="35000"/>
                </a:spcAft>
              </a:pPr>
              <a:r>
                <a:rPr lang="en-US" sz="2000" b="1" kern="1200" smtClean="0">
                  <a:latin typeface="Times New Roman" pitchFamily="18" charset="0"/>
                  <a:cs typeface="Times New Roman" pitchFamily="18" charset="0"/>
                </a:rPr>
                <a:t>- Lớp niêm mạc gồm : TB côt và TB có chân.</a:t>
              </a:r>
            </a:p>
            <a:p>
              <a:pPr lvl="0" algn="l" defTabSz="889000">
                <a:lnSpc>
                  <a:spcPct val="90000"/>
                </a:lnSpc>
                <a:spcBef>
                  <a:spcPct val="0"/>
                </a:spcBef>
                <a:spcAft>
                  <a:spcPct val="35000"/>
                </a:spcAft>
              </a:pPr>
              <a:r>
                <a:rPr lang="en-US" sz="2000" b="1" kern="1200" smtClean="0">
                  <a:latin typeface="Times New Roman" pitchFamily="18" charset="0"/>
                  <a:cs typeface="Times New Roman" pitchFamily="18" charset="0"/>
                </a:rPr>
                <a:t>- Chức năng: hoàn tất TH, bài tiết chất nhày, hấp thu nước trong phân, hấp thu điện giải, tích trữ phân</a:t>
              </a:r>
              <a:endParaRPr lang="en-US" sz="2000" b="1" kern="1200">
                <a:latin typeface="Times New Roman" pitchFamily="18" charset="0"/>
                <a:cs typeface="Times New Roman" pitchFamily="18" charset="0"/>
              </a:endParaRPr>
            </a:p>
          </p:txBody>
        </p:sp>
      </p:grpSp>
    </p:spTree>
    <p:extLst>
      <p:ext uri="{BB962C8B-B14F-4D97-AF65-F5344CB8AC3E}">
        <p14:creationId xmlns:p14="http://schemas.microsoft.com/office/powerpoint/2010/main" val="2760393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latin typeface="Times New Roman" panose="02020603050405020304" pitchFamily="18" charset="0"/>
                <a:cs typeface="Times New Roman" panose="02020603050405020304" pitchFamily="18" charset="0"/>
              </a:rPr>
              <a:t>1. Nhắc lại về giải phẫu- SLH hệ tiêu hoá</a:t>
            </a:r>
            <a:endParaRPr lang="en-US" sz="3600"/>
          </a:p>
        </p:txBody>
      </p:sp>
      <p:sp>
        <p:nvSpPr>
          <p:cNvPr id="16" name="Right Arrow 4"/>
          <p:cNvSpPr/>
          <p:nvPr/>
        </p:nvSpPr>
        <p:spPr>
          <a:xfrm>
            <a:off x="3505200" y="4200312"/>
            <a:ext cx="6746803" cy="15146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endParaRPr lang="en-US" sz="2000" kern="1200">
              <a:latin typeface="Times New Roman" pitchFamily="18" charset="0"/>
              <a:cs typeface="Times New Roman" pitchFamily="18" charset="0"/>
            </a:endParaRPr>
          </a:p>
        </p:txBody>
      </p:sp>
      <p:sp>
        <p:nvSpPr>
          <p:cNvPr id="36" name="Rounded Rectangle 35"/>
          <p:cNvSpPr/>
          <p:nvPr/>
        </p:nvSpPr>
        <p:spPr>
          <a:xfrm>
            <a:off x="19016" y="1295400"/>
            <a:ext cx="1443753" cy="18547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Gan</a:t>
            </a:r>
            <a:endParaRPr lang="en-US" sz="3600">
              <a:solidFill>
                <a:schemeClr val="tx1"/>
              </a:solidFill>
              <a:latin typeface="Times New Roman" panose="02020603050405020304" pitchFamily="18" charset="0"/>
              <a:cs typeface="Times New Roman" panose="02020603050405020304" pitchFamily="18" charset="0"/>
            </a:endParaRPr>
          </a:p>
        </p:txBody>
      </p:sp>
      <p:sp>
        <p:nvSpPr>
          <p:cNvPr id="37" name="Rounded Rectangle 36"/>
          <p:cNvSpPr/>
          <p:nvPr/>
        </p:nvSpPr>
        <p:spPr>
          <a:xfrm>
            <a:off x="38034" y="3352800"/>
            <a:ext cx="1405718" cy="9639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smtClean="0">
                <a:solidFill>
                  <a:schemeClr val="tx1"/>
                </a:solidFill>
                <a:latin typeface="Times New Roman" panose="02020603050405020304" pitchFamily="18" charset="0"/>
                <a:cs typeface="Times New Roman" panose="02020603050405020304" pitchFamily="18" charset="0"/>
              </a:rPr>
              <a:t>Đường dẫn mật</a:t>
            </a:r>
            <a:endParaRPr lang="en-US" sz="2700">
              <a:solidFill>
                <a:schemeClr val="tx1"/>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19016" y="4038600"/>
            <a:ext cx="9582184" cy="2677656"/>
          </a:xfrm>
          <a:prstGeom prst="rect">
            <a:avLst/>
          </a:prstGeom>
          <a:noFill/>
        </p:spPr>
        <p:txBody>
          <a:bodyPr wrap="square" rtlCol="0">
            <a:spAutoFit/>
          </a:bodyPr>
          <a:lstStyle/>
          <a:p>
            <a:endParaRPr lang="en-US" sz="2400" smtClean="0">
              <a:latin typeface="Times New Roman" panose="02020603050405020304" pitchFamily="18" charset="0"/>
              <a:cs typeface="Times New Roman" panose="02020603050405020304" pitchFamily="18" charset="0"/>
            </a:endParaRPr>
          </a:p>
          <a:p>
            <a:r>
              <a:rPr lang="en-US" sz="2400" smtClean="0">
                <a:latin typeface="Times New Roman" panose="02020603050405020304" pitchFamily="18" charset="0"/>
                <a:cs typeface="Times New Roman" panose="02020603050405020304" pitchFamily="18" charset="0"/>
              </a:rPr>
              <a:t>--- </a:t>
            </a:r>
            <a:r>
              <a:rPr lang="en-US" sz="2400" b="1" smtClean="0">
                <a:solidFill>
                  <a:schemeClr val="accent5">
                    <a:lumMod val="50000"/>
                  </a:schemeClr>
                </a:solidFill>
                <a:latin typeface="Times New Roman" panose="02020603050405020304" pitchFamily="18" charset="0"/>
                <a:cs typeface="Times New Roman" panose="02020603050405020304" pitchFamily="18" charset="0"/>
              </a:rPr>
              <a:t>Chức năng sinh lý gan</a:t>
            </a:r>
            <a:r>
              <a:rPr lang="en-US" sz="2400" smtClean="0">
                <a:latin typeface="Times New Roman" panose="02020603050405020304" pitchFamily="18" charset="0"/>
                <a:cs typeface="Times New Roman" panose="02020603050405020304" pitchFamily="18" charset="0"/>
              </a:rPr>
              <a:t>:</a:t>
            </a:r>
          </a:p>
          <a:p>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Đồng hoá và tổng hợp: </a:t>
            </a:r>
            <a:r>
              <a:rPr lang="vi-VN" sz="2400" smtClean="0">
                <a:latin typeface="Times New Roman" panose="02020603050405020304" pitchFamily="18" charset="0"/>
                <a:cs typeface="Times New Roman" panose="02020603050405020304" pitchFamily="18" charset="0"/>
              </a:rPr>
              <a:t>glucose </a:t>
            </a:r>
            <a:r>
              <a:rPr lang="vi-VN" sz="2400">
                <a:latin typeface="Times New Roman" panose="02020603050405020304" pitchFamily="18" charset="0"/>
                <a:cs typeface="Times New Roman" panose="02020603050405020304" pitchFamily="18" charset="0"/>
              </a:rPr>
              <a:t>thành </a:t>
            </a:r>
            <a:r>
              <a:rPr lang="vi-VN" sz="2400" smtClean="0">
                <a:latin typeface="Times New Roman" panose="02020603050405020304" pitchFamily="18" charset="0"/>
                <a:cs typeface="Times New Roman" panose="02020603050405020304" pitchFamily="18" charset="0"/>
              </a:rPr>
              <a:t>glycogen</a:t>
            </a:r>
            <a:r>
              <a:rPr lang="en-US" sz="240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và </a:t>
            </a:r>
            <a:r>
              <a:rPr lang="vi-VN" sz="2400">
                <a:latin typeface="Times New Roman" panose="02020603050405020304" pitchFamily="18" charset="0"/>
                <a:cs typeface="Times New Roman" panose="02020603050405020304" pitchFamily="18" charset="0"/>
              </a:rPr>
              <a:t>mỡ, sản </a:t>
            </a:r>
            <a:r>
              <a:rPr lang="vi-VN" sz="2400" smtClean="0">
                <a:latin typeface="Times New Roman" panose="02020603050405020304" pitchFamily="18" charset="0"/>
                <a:cs typeface="Times New Roman" panose="02020603050405020304" pitchFamily="18" charset="0"/>
              </a:rPr>
              <a:t>xuất</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protein</a:t>
            </a:r>
            <a:r>
              <a:rPr lang="vi-VN" sz="2400">
                <a:latin typeface="Times New Roman" panose="02020603050405020304" pitchFamily="18" charset="0"/>
                <a:cs typeface="Times New Roman" panose="02020603050405020304" pitchFamily="18" charset="0"/>
              </a:rPr>
              <a:t>, lipoprotein, fibrinogen, năng lượng…</a:t>
            </a:r>
            <a:endParaRPr lang="en-US" sz="2400" smtClean="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 Dị hoá:  </a:t>
            </a:r>
            <a:r>
              <a:rPr lang="en-US" sz="2400" smtClean="0">
                <a:latin typeface="Times New Roman" panose="02020603050405020304" pitchFamily="18" charset="0"/>
                <a:cs typeface="Times New Roman" panose="02020603050405020304" pitchFamily="18" charset="0"/>
              </a:rPr>
              <a:t>chuyển </a:t>
            </a:r>
            <a:r>
              <a:rPr lang="en-US" sz="2400">
                <a:latin typeface="Times New Roman" panose="02020603050405020304" pitchFamily="18" charset="0"/>
                <a:cs typeface="Times New Roman" panose="02020603050405020304" pitchFamily="18" charset="0"/>
              </a:rPr>
              <a:t>nitrogen thừa thành ure, glycogen thành glucosse… </a:t>
            </a:r>
          </a:p>
          <a:p>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Dự trữ: chất khoáng, chất không chuyển hoá,…</a:t>
            </a:r>
          </a:p>
          <a:p>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Khử độ: rượu, thuốc, bilirubin,…</a:t>
            </a:r>
            <a:endParaRPr lang="en-US" sz="2400">
              <a:latin typeface="Times New Roman" panose="02020603050405020304" pitchFamily="18" charset="0"/>
              <a:cs typeface="Times New Roman" panose="02020603050405020304" pitchFamily="18" charset="0"/>
            </a:endParaRPr>
          </a:p>
        </p:txBody>
      </p:sp>
      <p:sp>
        <p:nvSpPr>
          <p:cNvPr id="66" name="Rounded Rectangle 65"/>
          <p:cNvSpPr/>
          <p:nvPr/>
        </p:nvSpPr>
        <p:spPr>
          <a:xfrm>
            <a:off x="1586553" y="1328382"/>
            <a:ext cx="7391400" cy="18547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indent="-171450" defTabSz="755650">
              <a:lnSpc>
                <a:spcPct val="90000"/>
              </a:lnSpc>
              <a:spcBef>
                <a:spcPct val="0"/>
              </a:spcBef>
              <a:spcAft>
                <a:spcPct val="15000"/>
              </a:spcAft>
              <a:buChar char="••"/>
            </a:pPr>
            <a:r>
              <a:rPr lang="en-US" sz="2000">
                <a:solidFill>
                  <a:schemeClr val="tx1"/>
                </a:solidFill>
                <a:latin typeface="Times New Roman" pitchFamily="18" charset="0"/>
                <a:cs typeface="Times New Roman" pitchFamily="18" charset="0"/>
              </a:rPr>
              <a:t>Là tạng lớn nhất của cơ thể , bên phải ổ bụng</a:t>
            </a:r>
          </a:p>
          <a:p>
            <a:pPr marL="171450" lvl="1" indent="-171450" defTabSz="755650">
              <a:lnSpc>
                <a:spcPct val="90000"/>
              </a:lnSpc>
              <a:spcBef>
                <a:spcPct val="0"/>
              </a:spcBef>
              <a:spcAft>
                <a:spcPct val="15000"/>
              </a:spcAft>
              <a:buChar char="••"/>
            </a:pPr>
            <a:r>
              <a:rPr lang="en-US" sz="2000">
                <a:solidFill>
                  <a:schemeClr val="tx1"/>
                </a:solidFill>
                <a:latin typeface="Times New Roman" pitchFamily="18" charset="0"/>
                <a:cs typeface="Times New Roman" pitchFamily="18" charset="0"/>
              </a:rPr>
              <a:t>Gồm 2 thùy: thùy trái thùy phải , và 8 phân thùy</a:t>
            </a:r>
          </a:p>
          <a:p>
            <a:pPr marL="171450" lvl="1" indent="-171450" defTabSz="755650">
              <a:lnSpc>
                <a:spcPct val="90000"/>
              </a:lnSpc>
              <a:spcBef>
                <a:spcPct val="0"/>
              </a:spcBef>
              <a:spcAft>
                <a:spcPct val="15000"/>
              </a:spcAft>
              <a:buChar char="••"/>
            </a:pPr>
            <a:r>
              <a:rPr lang="en-US" sz="2000">
                <a:solidFill>
                  <a:schemeClr val="tx1"/>
                </a:solidFill>
                <a:latin typeface="Times New Roman" pitchFamily="18" charset="0"/>
                <a:cs typeface="Times New Roman" pitchFamily="18" charset="0"/>
              </a:rPr>
              <a:t>Đơn vị cấu trúc và chức năng là tiểu thùy.</a:t>
            </a:r>
          </a:p>
          <a:p>
            <a:pPr marL="171450" lvl="1" indent="-171450" defTabSz="755650">
              <a:lnSpc>
                <a:spcPct val="90000"/>
              </a:lnSpc>
              <a:spcBef>
                <a:spcPct val="0"/>
              </a:spcBef>
              <a:spcAft>
                <a:spcPct val="15000"/>
              </a:spcAft>
              <a:buChar char="••"/>
            </a:pPr>
            <a:r>
              <a:rPr lang="en-US" sz="2000">
                <a:solidFill>
                  <a:schemeClr val="tx1"/>
                </a:solidFill>
                <a:latin typeface="Times New Roman" pitchFamily="18" charset="0"/>
                <a:cs typeface="Times New Roman" pitchFamily="18" charset="0"/>
              </a:rPr>
              <a:t>Xen giữa các TB gan là các ống vi quản mật và lưới mao mạch nan hoa</a:t>
            </a:r>
            <a:r>
              <a:rPr lang="en-US" sz="2000" smtClean="0">
                <a:solidFill>
                  <a:schemeClr val="tx1"/>
                </a:solidFill>
                <a:latin typeface="Times New Roman" pitchFamily="18" charset="0"/>
                <a:cs typeface="Times New Roman" pitchFamily="18" charset="0"/>
              </a:rPr>
              <a:t>.</a:t>
            </a:r>
            <a:endParaRPr lang="en-US" sz="2000">
              <a:solidFill>
                <a:schemeClr val="tx1"/>
              </a:solidFill>
              <a:latin typeface="Times New Roman" pitchFamily="18" charset="0"/>
              <a:cs typeface="Times New Roman" pitchFamily="18" charset="0"/>
            </a:endParaRPr>
          </a:p>
        </p:txBody>
      </p:sp>
      <p:sp>
        <p:nvSpPr>
          <p:cNvPr id="67" name="Rounded Rectangle 66"/>
          <p:cNvSpPr/>
          <p:nvPr/>
        </p:nvSpPr>
        <p:spPr>
          <a:xfrm>
            <a:off x="1588827" y="3352800"/>
            <a:ext cx="7391400" cy="962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n-US" sz="2000">
                <a:solidFill>
                  <a:schemeClr val="tx1"/>
                </a:solidFill>
                <a:latin typeface="Times New Roman" panose="02020603050405020304" pitchFamily="18" charset="0"/>
                <a:cs typeface="Times New Roman" panose="02020603050405020304" pitchFamily="18" charset="0"/>
              </a:rPr>
              <a:t>Đường  dẫn mật chính: ống an và ống mật chủ</a:t>
            </a:r>
          </a:p>
          <a:p>
            <a:pPr marL="285750" lvl="0" indent="-285750">
              <a:buFont typeface="Arial" panose="020B0604020202020204" pitchFamily="34" charset="0"/>
              <a:buChar char="•"/>
            </a:pPr>
            <a:r>
              <a:rPr lang="en-US" sz="2000">
                <a:solidFill>
                  <a:schemeClr val="tx1"/>
                </a:solidFill>
                <a:latin typeface="Times New Roman" panose="02020603050405020304" pitchFamily="18" charset="0"/>
                <a:cs typeface="Times New Roman" panose="02020603050405020304" pitchFamily="18" charset="0"/>
              </a:rPr>
              <a:t>Đường dẫn mật phụ: túi mật và ống túi </a:t>
            </a:r>
            <a:r>
              <a:rPr lang="en-US" sz="2000" smtClean="0">
                <a:solidFill>
                  <a:schemeClr val="tx1"/>
                </a:solidFill>
                <a:latin typeface="Times New Roman" panose="02020603050405020304" pitchFamily="18" charset="0"/>
                <a:cs typeface="Times New Roman" panose="02020603050405020304" pitchFamily="18" charset="0"/>
              </a:rPr>
              <a:t>mật</a:t>
            </a:r>
            <a:endParaRPr lang="en-US" sz="20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6433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8801744" cy="701012"/>
          </a:xfrm>
        </p:spPr>
        <p:txBody>
          <a:bodyPr>
            <a:normAutofit/>
          </a:bodyPr>
          <a:lstStyle/>
          <a:p>
            <a:r>
              <a:rPr lang="en-US" sz="2800" b="1" smtClean="0">
                <a:latin typeface="Times New Roman" panose="02020603050405020304" pitchFamily="18" charset="0"/>
                <a:cs typeface="Times New Roman" panose="02020603050405020304" pitchFamily="18" charset="0"/>
              </a:rPr>
              <a:t>    2.1. Nôn và buồn nôn</a:t>
            </a:r>
          </a:p>
        </p:txBody>
      </p:sp>
      <p:sp>
        <p:nvSpPr>
          <p:cNvPr id="5" name="Content Placeholder 4"/>
          <p:cNvSpPr>
            <a:spLocks noGrp="1"/>
          </p:cNvSpPr>
          <p:nvPr>
            <p:ph idx="10"/>
          </p:nvPr>
        </p:nvSpPr>
        <p:spPr>
          <a:xfrm>
            <a:off x="-228600" y="1828800"/>
            <a:ext cx="9372600" cy="2166453"/>
          </a:xfrm>
        </p:spPr>
        <p:txBody>
          <a:bodyPr>
            <a:normAutofit lnSpcReduction="10000"/>
          </a:bodyPr>
          <a:lstStyle/>
          <a:p>
            <a:r>
              <a:rPr lang="en-US" altLang="ko-KR" sz="2400" smtClean="0">
                <a:latin typeface="Times New Roman" panose="02020603050405020304" pitchFamily="18" charset="0"/>
                <a:cs typeface="Times New Roman" panose="02020603050405020304" pitchFamily="18" charset="0"/>
              </a:rPr>
              <a:t>-  </a:t>
            </a:r>
            <a:r>
              <a:rPr lang="vi-VN" altLang="ko-KR" sz="2400" smtClean="0">
                <a:latin typeface="Times New Roman" panose="02020603050405020304" pitchFamily="18" charset="0"/>
                <a:cs typeface="Times New Roman" panose="02020603050405020304" pitchFamily="18" charset="0"/>
              </a:rPr>
              <a:t>Nôn </a:t>
            </a:r>
            <a:r>
              <a:rPr lang="vi-VN" altLang="ko-KR" sz="2400">
                <a:latin typeface="Times New Roman" panose="02020603050405020304" pitchFamily="18" charset="0"/>
                <a:cs typeface="Times New Roman" panose="02020603050405020304" pitchFamily="18" charset="0"/>
              </a:rPr>
              <a:t>là hiện tượng tống chất chứa trong dạ dày </a:t>
            </a:r>
            <a:endParaRPr lang="en-US" altLang="ko-KR" sz="2400" smtClean="0">
              <a:latin typeface="Times New Roman" panose="02020603050405020304" pitchFamily="18" charset="0"/>
              <a:cs typeface="Times New Roman" panose="02020603050405020304" pitchFamily="18" charset="0"/>
            </a:endParaRPr>
          </a:p>
          <a:p>
            <a:r>
              <a:rPr lang="vi-VN" altLang="ko-KR" sz="2400" smtClean="0">
                <a:latin typeface="Times New Roman" panose="02020603050405020304" pitchFamily="18" charset="0"/>
                <a:cs typeface="Times New Roman" panose="02020603050405020304" pitchFamily="18" charset="0"/>
              </a:rPr>
              <a:t>một </a:t>
            </a:r>
            <a:r>
              <a:rPr lang="vi-VN" altLang="ko-KR" sz="2400">
                <a:latin typeface="Times New Roman" panose="02020603050405020304" pitchFamily="18" charset="0"/>
                <a:cs typeface="Times New Roman" panose="02020603050405020304" pitchFamily="18" charset="0"/>
              </a:rPr>
              <a:t>cách mạnh mẽ ra ngoài qua đường tiêu hóa</a:t>
            </a:r>
            <a:r>
              <a:rPr lang="vi-VN" altLang="ko-KR" sz="2400" smtClean="0">
                <a:latin typeface="Times New Roman" panose="02020603050405020304" pitchFamily="18" charset="0"/>
                <a:cs typeface="Times New Roman" panose="02020603050405020304" pitchFamily="18" charset="0"/>
              </a:rPr>
              <a:t>.</a:t>
            </a:r>
            <a:endParaRPr lang="en-US" altLang="ko-KR" sz="2400" smtClean="0">
              <a:latin typeface="Times New Roman" panose="02020603050405020304" pitchFamily="18" charset="0"/>
              <a:cs typeface="Times New Roman" panose="02020603050405020304" pitchFamily="18" charset="0"/>
            </a:endParaRPr>
          </a:p>
          <a:p>
            <a:r>
              <a:rPr lang="en-US" altLang="ko-KR" sz="2400" smtClean="0">
                <a:latin typeface="Times New Roman" panose="02020603050405020304" pitchFamily="18" charset="0"/>
                <a:cs typeface="Times New Roman" panose="02020603050405020304" pitchFamily="18" charset="0"/>
              </a:rPr>
              <a:t>- </a:t>
            </a:r>
            <a:r>
              <a:rPr lang="vi-VN" altLang="ko-KR" sz="2400" smtClean="0">
                <a:latin typeface="Times New Roman" panose="02020603050405020304" pitchFamily="18" charset="0"/>
                <a:cs typeface="Times New Roman" panose="02020603050405020304" pitchFamily="18" charset="0"/>
              </a:rPr>
              <a:t> </a:t>
            </a:r>
            <a:r>
              <a:rPr lang="vi-VN" altLang="ko-KR" sz="2400">
                <a:latin typeface="Times New Roman" panose="02020603050405020304" pitchFamily="18" charset="0"/>
                <a:cs typeface="Times New Roman" panose="02020603050405020304" pitchFamily="18" charset="0"/>
              </a:rPr>
              <a:t>Buồn nôn là cảm giác chủ quan muốn nôn </a:t>
            </a:r>
            <a:r>
              <a:rPr lang="vi-VN" altLang="ko-KR" sz="2400" smtClean="0">
                <a:latin typeface="Times New Roman" panose="02020603050405020304" pitchFamily="18" charset="0"/>
                <a:cs typeface="Times New Roman" panose="02020603050405020304" pitchFamily="18" charset="0"/>
              </a:rPr>
              <a:t>nhưng</a:t>
            </a:r>
            <a:endParaRPr lang="en-US" altLang="ko-KR" sz="2400" smtClean="0">
              <a:latin typeface="Times New Roman" panose="02020603050405020304" pitchFamily="18" charset="0"/>
              <a:cs typeface="Times New Roman" panose="02020603050405020304" pitchFamily="18" charset="0"/>
            </a:endParaRPr>
          </a:p>
          <a:p>
            <a:r>
              <a:rPr lang="vi-VN" altLang="ko-KR" sz="2400" smtClean="0">
                <a:latin typeface="Times New Roman" panose="02020603050405020304" pitchFamily="18" charset="0"/>
                <a:cs typeface="Times New Roman" panose="02020603050405020304" pitchFamily="18" charset="0"/>
              </a:rPr>
              <a:t> </a:t>
            </a:r>
            <a:r>
              <a:rPr lang="vi-VN" altLang="ko-KR" sz="2400">
                <a:latin typeface="Times New Roman" panose="02020603050405020304" pitchFamily="18" charset="0"/>
                <a:cs typeface="Times New Roman" panose="02020603050405020304" pitchFamily="18" charset="0"/>
              </a:rPr>
              <a:t>không nôn được. </a:t>
            </a:r>
            <a:endParaRPr lang="en-US" altLang="ko-KR" sz="2400">
              <a:latin typeface="Times New Roman" panose="02020603050405020304" pitchFamily="18" charset="0"/>
              <a:cs typeface="Times New Roman" panose="02020603050405020304" pitchFamily="18" charset="0"/>
            </a:endParaRPr>
          </a:p>
          <a:p>
            <a:pPr marL="457200" indent="-457200">
              <a:buAutoNum type="alphaLcParenR"/>
            </a:pPr>
            <a:r>
              <a:rPr lang="en-US" altLang="ko-KR" sz="2400" smtClean="0">
                <a:latin typeface="Times New Roman" panose="02020603050405020304" pitchFamily="18" charset="0"/>
                <a:cs typeface="Times New Roman" panose="02020603050405020304" pitchFamily="18" charset="0"/>
              </a:rPr>
              <a:t>Biểu hiện lâm sàng</a:t>
            </a:r>
          </a:p>
          <a:p>
            <a:endParaRPr lang="en-US" altLang="ko-KR" sz="2400" smtClean="0">
              <a:latin typeface="Times New Roman" panose="02020603050405020304" pitchFamily="18" charset="0"/>
              <a:cs typeface="Times New Roman" panose="02020603050405020304" pitchFamily="18" charset="0"/>
            </a:endParaRPr>
          </a:p>
          <a:p>
            <a:endParaRPr lang="ko-KR" alt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0" y="0"/>
            <a:ext cx="9144000" cy="1219200"/>
          </a:xfrm>
        </p:spPr>
        <p:txBody>
          <a:bodyPr>
            <a:normAutofit/>
          </a:bodyPr>
          <a:lstStyle/>
          <a:p>
            <a:r>
              <a:rPr lang="en-US" sz="3600" smtClean="0">
                <a:latin typeface="Times New Roman" panose="02020603050405020304" pitchFamily="18" charset="0"/>
                <a:cs typeface="Times New Roman" panose="02020603050405020304" pitchFamily="18" charset="0"/>
              </a:rPr>
              <a:t>2. Một số triệu chứng của bệnh tiêu hoá</a:t>
            </a:r>
            <a:endParaRPr lang="en-US" sz="3600" dirty="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600200"/>
            <a:ext cx="2971800" cy="2006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E:\trâm\dược\bệnh học\dạ dà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857" y="3962400"/>
            <a:ext cx="3971925" cy="2493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68000" y="4343400"/>
            <a:ext cx="184731" cy="369332"/>
          </a:xfrm>
          <a:prstGeom prst="rect">
            <a:avLst/>
          </a:prstGeom>
          <a:noFill/>
        </p:spPr>
        <p:txBody>
          <a:bodyPr wrap="none" rtlCol="0">
            <a:spAutoFit/>
          </a:bodyPr>
          <a:lstStyle/>
          <a:p>
            <a:endParaRPr lang="en-US"/>
          </a:p>
        </p:txBody>
      </p:sp>
      <p:sp>
        <p:nvSpPr>
          <p:cNvPr id="6" name="TextBox 5"/>
          <p:cNvSpPr txBox="1"/>
          <p:nvPr/>
        </p:nvSpPr>
        <p:spPr>
          <a:xfrm>
            <a:off x="4572000" y="3685905"/>
            <a:ext cx="4343400" cy="3046988"/>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Kèm </a:t>
            </a:r>
            <a:r>
              <a:rPr lang="vi-VN" sz="2400">
                <a:latin typeface="Times New Roman" panose="02020603050405020304" pitchFamily="18" charset="0"/>
                <a:cs typeface="Times New Roman" panose="02020603050405020304" pitchFamily="18" charset="0"/>
              </a:rPr>
              <a:t>nới nôn và buồn nôn thường có các triệu chứng xảy ra đồng thời: da xanh tái, mạch chậm, có thể sặc và ho nếu chất dịch đi vào đường hô hấp. </a:t>
            </a:r>
            <a:endParaRPr lang="en-US" sz="2400" smtClean="0">
              <a:latin typeface="Times New Roman" panose="02020603050405020304" pitchFamily="18" charset="0"/>
              <a:cs typeface="Times New Roman" panose="02020603050405020304" pitchFamily="18" charset="0"/>
            </a:endParaRPr>
          </a:p>
          <a:p>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Nôn </a:t>
            </a:r>
            <a:r>
              <a:rPr lang="vi-VN" sz="2400">
                <a:latin typeface="Times New Roman" panose="02020603050405020304" pitchFamily="18" charset="0"/>
                <a:cs typeface="Times New Roman" panose="02020603050405020304" pitchFamily="18" charset="0"/>
              </a:rPr>
              <a:t>nhiều, kéo dài sẽ dẫn đến mất nước và điện giải từ nhẹ tới nặng.</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075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61667" y="-48231"/>
            <a:ext cx="7524328" cy="1179288"/>
          </a:xfrm>
        </p:spPr>
        <p:txBody>
          <a:bodyPr/>
          <a:lstStyle/>
          <a:p>
            <a:r>
              <a:rPr lang="en-US" altLang="ko-KR" sz="3200">
                <a:latin typeface="Times New Roman" panose="02020603050405020304" pitchFamily="18" charset="0"/>
                <a:cs typeface="Times New Roman" panose="02020603050405020304" pitchFamily="18" charset="0"/>
              </a:rPr>
              <a:t>2. Một số triệu chứng của bệnh tiêu hoá</a:t>
            </a:r>
            <a:endParaRPr lang="ko-KR" altLang="en-US" sz="3200"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1511488" y="823959"/>
            <a:ext cx="8496944" cy="614197"/>
          </a:xfrm>
          <a:prstGeom prst="rect">
            <a:avLst/>
          </a:prstGeom>
        </p:spPr>
        <p:txBody>
          <a:bodyPr anchor="ctr">
            <a:normAutofit/>
          </a:bodyP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sz="2400" smtClean="0">
                <a:solidFill>
                  <a:schemeClr val="tx1"/>
                </a:solidFill>
                <a:latin typeface="Times New Roman" panose="02020603050405020304" pitchFamily="18" charset="0"/>
                <a:cs typeface="Times New Roman" panose="02020603050405020304" pitchFamily="18" charset="0"/>
              </a:rPr>
              <a:t>   b) Cơ chế nôn và buồn nôn</a:t>
            </a:r>
          </a:p>
        </p:txBody>
      </p:sp>
      <p:sp>
        <p:nvSpPr>
          <p:cNvPr id="8" name="Content Placeholder 3"/>
          <p:cNvSpPr txBox="1">
            <a:spLocks/>
          </p:cNvSpPr>
          <p:nvPr/>
        </p:nvSpPr>
        <p:spPr>
          <a:xfrm>
            <a:off x="1361364" y="1295400"/>
            <a:ext cx="7588155" cy="1747459"/>
          </a:xfrm>
          <a:prstGeom prst="rect">
            <a:avLst/>
          </a:prstGeom>
        </p:spPr>
        <p:txBody>
          <a:bodyPr lIns="396000" anchor="t">
            <a:normAutofit/>
          </a:bodyPr>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sz="2400" smtClean="0">
                <a:solidFill>
                  <a:schemeClr val="tx1"/>
                </a:solidFill>
                <a:latin typeface="Times New Roman" panose="02020603050405020304" pitchFamily="18" charset="0"/>
                <a:cs typeface="Times New Roman" panose="02020603050405020304" pitchFamily="18" charset="0"/>
              </a:rPr>
              <a:t>-  </a:t>
            </a:r>
            <a:r>
              <a:rPr lang="vi-VN" sz="2400" smtClean="0">
                <a:solidFill>
                  <a:schemeClr val="tx1"/>
                </a:solidFill>
                <a:latin typeface="Times New Roman" panose="02020603050405020304" pitchFamily="18" charset="0"/>
                <a:cs typeface="Times New Roman" panose="02020603050405020304" pitchFamily="18" charset="0"/>
              </a:rPr>
              <a:t>Động tác nôn được kiểm soát bởi trung tâm nôn nằm ở hành tủy phối hợp với các trung tâm ho hấp, vận mạch, và phân phối thần kinh của dạ dày – ruột. </a:t>
            </a:r>
            <a:endParaRPr lang="en-US" sz="2400" smtClean="0">
              <a:solidFill>
                <a:schemeClr val="tx1"/>
              </a:solidFill>
              <a:latin typeface="Times New Roman" panose="02020603050405020304" pitchFamily="18" charset="0"/>
              <a:cs typeface="Times New Roman" panose="02020603050405020304" pitchFamily="18" charset="0"/>
            </a:endParaRPr>
          </a:p>
          <a:p>
            <a:r>
              <a:rPr lang="en-US" sz="2400" smtClean="0">
                <a:solidFill>
                  <a:schemeClr val="tx1"/>
                </a:solidFill>
                <a:latin typeface="Times New Roman" panose="02020603050405020304" pitchFamily="18" charset="0"/>
                <a:cs typeface="Times New Roman" panose="02020603050405020304" pitchFamily="18" charset="0"/>
              </a:rPr>
              <a:t>-  </a:t>
            </a:r>
            <a:r>
              <a:rPr lang="en-US" sz="2400" b="1" smtClean="0">
                <a:solidFill>
                  <a:schemeClr val="accent5">
                    <a:lumMod val="50000"/>
                  </a:schemeClr>
                </a:solidFill>
                <a:latin typeface="Times New Roman" panose="02020603050405020304" pitchFamily="18" charset="0"/>
                <a:cs typeface="Times New Roman" panose="02020603050405020304" pitchFamily="18" charset="0"/>
              </a:rPr>
              <a:t>Cơ chế nôn</a:t>
            </a:r>
            <a:r>
              <a:rPr lang="en-US" sz="2400" smtClean="0">
                <a:solidFill>
                  <a:schemeClr val="tx1"/>
                </a:solidFill>
                <a:latin typeface="Times New Roman" panose="02020603050405020304" pitchFamily="18" charset="0"/>
                <a:cs typeface="Times New Roman" panose="02020603050405020304" pitchFamily="18" charset="0"/>
              </a:rPr>
              <a:t>:</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1740088" y="3074704"/>
            <a:ext cx="2743200" cy="76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smtClean="0">
                <a:latin typeface="Times New Roman" panose="02020603050405020304" pitchFamily="18" charset="0"/>
                <a:cs typeface="Times New Roman" panose="02020603050405020304" pitchFamily="18" charset="0"/>
              </a:rPr>
              <a:t>Sợi TK phế vị đi vào và sợi TK tạng</a:t>
            </a:r>
          </a:p>
        </p:txBody>
      </p:sp>
      <p:sp>
        <p:nvSpPr>
          <p:cNvPr id="10" name="Rounded Rectangle 9"/>
          <p:cNvSpPr/>
          <p:nvPr/>
        </p:nvSpPr>
        <p:spPr>
          <a:xfrm>
            <a:off x="1740088" y="3988558"/>
            <a:ext cx="2743200" cy="76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smtClean="0">
                <a:latin typeface="Times New Roman" panose="02020603050405020304" pitchFamily="18" charset="0"/>
                <a:cs typeface="Times New Roman" panose="02020603050405020304" pitchFamily="18" charset="0"/>
              </a:rPr>
              <a:t>Hệ tiền đình</a:t>
            </a:r>
          </a:p>
        </p:txBody>
      </p:sp>
      <p:sp>
        <p:nvSpPr>
          <p:cNvPr id="11" name="Rounded Rectangle 10"/>
          <p:cNvSpPr/>
          <p:nvPr/>
        </p:nvSpPr>
        <p:spPr>
          <a:xfrm>
            <a:off x="1740088" y="4974040"/>
            <a:ext cx="2743200" cy="76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smtClean="0">
                <a:latin typeface="Times New Roman" panose="02020603050405020304" pitchFamily="18" charset="0"/>
                <a:cs typeface="Times New Roman" panose="02020603050405020304" pitchFamily="18" charset="0"/>
              </a:rPr>
              <a:t>Các trung tâm ở vỏ não</a:t>
            </a:r>
          </a:p>
        </p:txBody>
      </p:sp>
      <p:sp>
        <p:nvSpPr>
          <p:cNvPr id="12" name="Rounded Rectangle 11"/>
          <p:cNvSpPr/>
          <p:nvPr/>
        </p:nvSpPr>
        <p:spPr>
          <a:xfrm>
            <a:off x="1740088" y="5943600"/>
            <a:ext cx="2743200" cy="76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smtClean="0">
                <a:latin typeface="Times New Roman" panose="02020603050405020304" pitchFamily="18" charset="0"/>
                <a:cs typeface="Times New Roman" panose="02020603050405020304" pitchFamily="18" charset="0"/>
              </a:rPr>
              <a:t>Vùng nhận cảm hoá học</a:t>
            </a:r>
          </a:p>
        </p:txBody>
      </p:sp>
      <p:sp>
        <p:nvSpPr>
          <p:cNvPr id="13" name="Rounded Rectangle 12"/>
          <p:cNvSpPr/>
          <p:nvPr/>
        </p:nvSpPr>
        <p:spPr>
          <a:xfrm>
            <a:off x="6477000" y="4148895"/>
            <a:ext cx="2286000" cy="134771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smtClean="0">
                <a:latin typeface="Times New Roman" panose="02020603050405020304" pitchFamily="18" charset="0"/>
                <a:cs typeface="Times New Roman" panose="02020603050405020304" pitchFamily="18" charset="0"/>
              </a:rPr>
              <a:t>Nôn</a:t>
            </a:r>
            <a:endParaRPr lang="en-US" sz="3600">
              <a:latin typeface="Times New Roman" panose="02020603050405020304" pitchFamily="18" charset="0"/>
              <a:cs typeface="Times New Roman" panose="02020603050405020304" pitchFamily="18" charset="0"/>
            </a:endParaRPr>
          </a:p>
        </p:txBody>
      </p:sp>
      <p:cxnSp>
        <p:nvCxnSpPr>
          <p:cNvPr id="14" name="Straight Arrow Connector 13"/>
          <p:cNvCxnSpPr>
            <a:stCxn id="9" idx="3"/>
            <a:endCxn id="13" idx="1"/>
          </p:cNvCxnSpPr>
          <p:nvPr/>
        </p:nvCxnSpPr>
        <p:spPr>
          <a:xfrm>
            <a:off x="4483288" y="3455704"/>
            <a:ext cx="1993712" cy="13670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3"/>
            <a:endCxn id="13" idx="1"/>
          </p:cNvCxnSpPr>
          <p:nvPr/>
        </p:nvCxnSpPr>
        <p:spPr>
          <a:xfrm>
            <a:off x="4483288" y="4369558"/>
            <a:ext cx="1993712" cy="4531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3"/>
            <a:endCxn id="13" idx="1"/>
          </p:cNvCxnSpPr>
          <p:nvPr/>
        </p:nvCxnSpPr>
        <p:spPr>
          <a:xfrm flipV="1">
            <a:off x="4483288" y="4822753"/>
            <a:ext cx="1993712" cy="532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3"/>
            <a:endCxn id="13" idx="1"/>
          </p:cNvCxnSpPr>
          <p:nvPr/>
        </p:nvCxnSpPr>
        <p:spPr>
          <a:xfrm flipV="1">
            <a:off x="4483288" y="4822753"/>
            <a:ext cx="1993712" cy="15018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491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79288"/>
          </a:xfrm>
        </p:spPr>
        <p:txBody>
          <a:bodyPr>
            <a:normAutofit/>
          </a:bodyPr>
          <a:lstStyle/>
          <a:p>
            <a:r>
              <a:rPr lang="en-US" sz="3600">
                <a:latin typeface="Times New Roman" panose="02020603050405020304" pitchFamily="18" charset="0"/>
                <a:cs typeface="Times New Roman" panose="02020603050405020304" pitchFamily="18" charset="0"/>
              </a:rPr>
              <a:t>2. Một số triệu chứng của bệnh tiêu hoá</a:t>
            </a:r>
            <a:endParaRPr lang="en-US" sz="3600"/>
          </a:p>
        </p:txBody>
      </p:sp>
      <p:sp>
        <p:nvSpPr>
          <p:cNvPr id="4" name="Content Placeholder 3"/>
          <p:cNvSpPr>
            <a:spLocks noGrp="1"/>
          </p:cNvSpPr>
          <p:nvPr>
            <p:ph idx="10"/>
          </p:nvPr>
        </p:nvSpPr>
        <p:spPr>
          <a:xfrm>
            <a:off x="-228600" y="1219200"/>
            <a:ext cx="9372600" cy="5638800"/>
          </a:xfrm>
        </p:spPr>
        <p:txBody>
          <a:bodyPr>
            <a:normAutofit lnSpcReduction="10000"/>
          </a:bodyPr>
          <a:lstStyle/>
          <a:p>
            <a:r>
              <a:rPr lang="en-US" sz="2400">
                <a:solidFill>
                  <a:schemeClr val="tx1"/>
                </a:solidFill>
                <a:latin typeface="Times New Roman" panose="02020603050405020304" pitchFamily="18" charset="0"/>
                <a:cs typeface="Times New Roman" panose="02020603050405020304" pitchFamily="18" charset="0"/>
              </a:rPr>
              <a:t> c) Nguyên nhân nôn và buồn nôn</a:t>
            </a:r>
          </a:p>
          <a:p>
            <a:r>
              <a:rPr lang="en-US" sz="2400" smtClean="0">
                <a:solidFill>
                  <a:schemeClr val="tx1"/>
                </a:solidFill>
                <a:latin typeface="Times New Roman" panose="02020603050405020304" pitchFamily="18" charset="0"/>
                <a:cs typeface="Times New Roman" panose="02020603050405020304" pitchFamily="18" charset="0"/>
              </a:rPr>
              <a:t>-  Tại bộ máy tiêu hoá:</a:t>
            </a:r>
          </a:p>
          <a:p>
            <a:r>
              <a:rPr lang="vi-VN" sz="2400" smtClean="0">
                <a:solidFill>
                  <a:schemeClr val="tx1"/>
                </a:solidFill>
                <a:latin typeface="Times New Roman" panose="02020603050405020304" pitchFamily="18" charset="0"/>
                <a:cs typeface="Times New Roman" panose="02020603050405020304" pitchFamily="18" charset="0"/>
              </a:rPr>
              <a:t>Hẹp </a:t>
            </a:r>
            <a:r>
              <a:rPr lang="vi-VN" sz="2400">
                <a:solidFill>
                  <a:schemeClr val="tx1"/>
                </a:solidFill>
                <a:latin typeface="Times New Roman" panose="02020603050405020304" pitchFamily="18" charset="0"/>
                <a:cs typeface="Times New Roman" panose="02020603050405020304" pitchFamily="18" charset="0"/>
              </a:rPr>
              <a:t>ống tiêu </a:t>
            </a:r>
            <a:r>
              <a:rPr lang="vi-VN" sz="2400" smtClean="0">
                <a:solidFill>
                  <a:schemeClr val="tx1"/>
                </a:solidFill>
                <a:latin typeface="Times New Roman" panose="02020603050405020304" pitchFamily="18" charset="0"/>
                <a:cs typeface="Times New Roman" panose="02020603050405020304" pitchFamily="18" charset="0"/>
              </a:rPr>
              <a:t>hóa</a:t>
            </a:r>
            <a:r>
              <a:rPr lang="en-US" sz="2400" smtClean="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h</a:t>
            </a:r>
            <a:r>
              <a:rPr lang="vi-VN" sz="2400" smtClean="0">
                <a:solidFill>
                  <a:schemeClr val="tx1"/>
                </a:solidFill>
                <a:latin typeface="Times New Roman" panose="02020603050405020304" pitchFamily="18" charset="0"/>
                <a:cs typeface="Times New Roman" panose="02020603050405020304" pitchFamily="18" charset="0"/>
              </a:rPr>
              <a:t>ẹp </a:t>
            </a:r>
            <a:r>
              <a:rPr lang="vi-VN" sz="2400">
                <a:solidFill>
                  <a:schemeClr val="tx1"/>
                </a:solidFill>
                <a:latin typeface="Times New Roman" panose="02020603050405020304" pitchFamily="18" charset="0"/>
                <a:cs typeface="Times New Roman" panose="02020603050405020304" pitchFamily="18" charset="0"/>
              </a:rPr>
              <a:t>môn vị do loét, ung </a:t>
            </a:r>
            <a:r>
              <a:rPr lang="vi-VN" sz="2400" smtClean="0">
                <a:solidFill>
                  <a:schemeClr val="tx1"/>
                </a:solidFill>
                <a:latin typeface="Times New Roman" panose="02020603050405020304" pitchFamily="18" charset="0"/>
                <a:cs typeface="Times New Roman" panose="02020603050405020304" pitchFamily="18" charset="0"/>
              </a:rPr>
              <a:t>thư</a:t>
            </a:r>
            <a:r>
              <a:rPr lang="en-US" sz="2400" smtClean="0">
                <a:solidFill>
                  <a:schemeClr val="tx1"/>
                </a:solidFill>
                <a:latin typeface="Times New Roman" panose="02020603050405020304" pitchFamily="18" charset="0"/>
                <a:cs typeface="Times New Roman" panose="02020603050405020304" pitchFamily="18" charset="0"/>
              </a:rPr>
              <a:t>, t</a:t>
            </a:r>
            <a:r>
              <a:rPr lang="vi-VN" sz="2400" smtClean="0">
                <a:solidFill>
                  <a:schemeClr val="tx1"/>
                </a:solidFill>
                <a:latin typeface="Times New Roman" panose="02020603050405020304" pitchFamily="18" charset="0"/>
                <a:cs typeface="Times New Roman" panose="02020603050405020304" pitchFamily="18" charset="0"/>
              </a:rPr>
              <a:t>ắc </a:t>
            </a:r>
            <a:r>
              <a:rPr lang="vi-VN" sz="2400">
                <a:solidFill>
                  <a:schemeClr val="tx1"/>
                </a:solidFill>
                <a:latin typeface="Times New Roman" panose="02020603050405020304" pitchFamily="18" charset="0"/>
                <a:cs typeface="Times New Roman" panose="02020603050405020304" pitchFamily="18" charset="0"/>
              </a:rPr>
              <a:t>ruột non do dính ruột, khối u, lồng ruột, thoát </a:t>
            </a:r>
            <a:r>
              <a:rPr lang="en-US" sz="2400" smtClean="0">
                <a:solidFill>
                  <a:schemeClr val="tx1"/>
                </a:solidFill>
                <a:latin typeface="Times New Roman" panose="02020603050405020304" pitchFamily="18" charset="0"/>
                <a:cs typeface="Times New Roman" panose="02020603050405020304" pitchFamily="18" charset="0"/>
              </a:rPr>
              <a:t>vị, </a:t>
            </a:r>
            <a:r>
              <a:rPr lang="en-US" sz="2400">
                <a:solidFill>
                  <a:schemeClr val="tx1"/>
                </a:solidFill>
                <a:latin typeface="Times New Roman" panose="02020603050405020304" pitchFamily="18" charset="0"/>
                <a:cs typeface="Times New Roman" panose="02020603050405020304" pitchFamily="18" charset="0"/>
              </a:rPr>
              <a:t>n</a:t>
            </a:r>
            <a:r>
              <a:rPr lang="vi-VN" sz="2400" smtClean="0">
                <a:solidFill>
                  <a:schemeClr val="tx1"/>
                </a:solidFill>
                <a:latin typeface="Times New Roman" panose="02020603050405020304" pitchFamily="18" charset="0"/>
                <a:cs typeface="Times New Roman" panose="02020603050405020304" pitchFamily="18" charset="0"/>
              </a:rPr>
              <a:t>hiễm </a:t>
            </a:r>
            <a:r>
              <a:rPr lang="vi-VN" sz="2400">
                <a:solidFill>
                  <a:schemeClr val="tx1"/>
                </a:solidFill>
                <a:latin typeface="Times New Roman" panose="02020603050405020304" pitchFamily="18" charset="0"/>
                <a:cs typeface="Times New Roman" panose="02020603050405020304" pitchFamily="18" charset="0"/>
              </a:rPr>
              <a:t>khuẩn, nhiễm </a:t>
            </a:r>
            <a:r>
              <a:rPr lang="vi-VN" sz="2400" smtClean="0">
                <a:solidFill>
                  <a:schemeClr val="tx1"/>
                </a:solidFill>
                <a:latin typeface="Times New Roman" panose="02020603050405020304" pitchFamily="18" charset="0"/>
                <a:cs typeface="Times New Roman" panose="02020603050405020304" pitchFamily="18" charset="0"/>
              </a:rPr>
              <a:t>độc</a:t>
            </a:r>
            <a:r>
              <a:rPr lang="en-US" sz="2400" smtClean="0">
                <a:solidFill>
                  <a:schemeClr val="tx1"/>
                </a:solidFill>
                <a:latin typeface="Times New Roman" panose="02020603050405020304" pitchFamily="18" charset="0"/>
                <a:cs typeface="Times New Roman" panose="02020603050405020304" pitchFamily="18" charset="0"/>
              </a:rPr>
              <a:t>, v</a:t>
            </a:r>
            <a:r>
              <a:rPr lang="vi-VN" sz="2400" smtClean="0">
                <a:solidFill>
                  <a:schemeClr val="tx1"/>
                </a:solidFill>
                <a:latin typeface="Times New Roman" panose="02020603050405020304" pitchFamily="18" charset="0"/>
                <a:cs typeface="Times New Roman" panose="02020603050405020304" pitchFamily="18" charset="0"/>
              </a:rPr>
              <a:t>iêm </a:t>
            </a:r>
            <a:r>
              <a:rPr lang="vi-VN" sz="2400">
                <a:solidFill>
                  <a:schemeClr val="tx1"/>
                </a:solidFill>
                <a:latin typeface="Times New Roman" panose="02020603050405020304" pitchFamily="18" charset="0"/>
                <a:cs typeface="Times New Roman" panose="02020603050405020304" pitchFamily="18" charset="0"/>
              </a:rPr>
              <a:t>dạ </a:t>
            </a:r>
            <a:r>
              <a:rPr lang="vi-VN" sz="2400" smtClean="0">
                <a:solidFill>
                  <a:schemeClr val="tx1"/>
                </a:solidFill>
                <a:latin typeface="Times New Roman" panose="02020603050405020304" pitchFamily="18" charset="0"/>
                <a:cs typeface="Times New Roman" panose="02020603050405020304" pitchFamily="18" charset="0"/>
              </a:rPr>
              <a:t>dày</a:t>
            </a:r>
            <a:r>
              <a:rPr lang="en-US" sz="2400" smtClean="0">
                <a:solidFill>
                  <a:schemeClr val="tx1"/>
                </a:solidFill>
                <a:latin typeface="Times New Roman" panose="02020603050405020304" pitchFamily="18" charset="0"/>
                <a:cs typeface="Times New Roman" panose="02020603050405020304" pitchFamily="18" charset="0"/>
              </a:rPr>
              <a:t> </a:t>
            </a:r>
            <a:r>
              <a:rPr lang="vi-VN" sz="2400" smtClean="0">
                <a:solidFill>
                  <a:schemeClr val="tx1"/>
                </a:solidFill>
                <a:latin typeface="Times New Roman" panose="02020603050405020304" pitchFamily="18" charset="0"/>
                <a:cs typeface="Times New Roman" panose="02020603050405020304" pitchFamily="18" charset="0"/>
              </a:rPr>
              <a:t>ruột </a:t>
            </a:r>
            <a:r>
              <a:rPr lang="vi-VN" sz="2400">
                <a:solidFill>
                  <a:schemeClr val="tx1"/>
                </a:solidFill>
                <a:latin typeface="Times New Roman" panose="02020603050405020304" pitchFamily="18" charset="0"/>
                <a:cs typeface="Times New Roman" panose="02020603050405020304" pitchFamily="18" charset="0"/>
              </a:rPr>
              <a:t>do vi khuẩn, </a:t>
            </a:r>
            <a:r>
              <a:rPr lang="vi-VN" sz="2400" smtClean="0">
                <a:solidFill>
                  <a:schemeClr val="tx1"/>
                </a:solidFill>
                <a:latin typeface="Times New Roman" panose="02020603050405020304" pitchFamily="18" charset="0"/>
                <a:cs typeface="Times New Roman" panose="02020603050405020304" pitchFamily="18" charset="0"/>
              </a:rPr>
              <a:t>virus</a:t>
            </a:r>
            <a:r>
              <a:rPr lang="en-US" sz="2400" smtClean="0">
                <a:solidFill>
                  <a:schemeClr val="tx1"/>
                </a:solidFill>
                <a:latin typeface="Times New Roman" panose="02020603050405020304" pitchFamily="18" charset="0"/>
                <a:cs typeface="Times New Roman" panose="02020603050405020304" pitchFamily="18" charset="0"/>
              </a:rPr>
              <a:t>, bệnh gan, tuỵ…</a:t>
            </a:r>
          </a:p>
          <a:p>
            <a:r>
              <a:rPr lang="en-US" sz="2400" smtClean="0">
                <a:solidFill>
                  <a:schemeClr val="tx1"/>
                </a:solidFill>
                <a:latin typeface="Times New Roman" panose="02020603050405020304" pitchFamily="18" charset="0"/>
                <a:cs typeface="Times New Roman" panose="02020603050405020304" pitchFamily="18" charset="0"/>
              </a:rPr>
              <a:t>-  N</a:t>
            </a:r>
            <a:r>
              <a:rPr lang="vi-VN" sz="2400" smtClean="0">
                <a:solidFill>
                  <a:schemeClr val="tx1"/>
                </a:solidFill>
                <a:latin typeface="Times New Roman" panose="02020603050405020304" pitchFamily="18" charset="0"/>
                <a:cs typeface="Times New Roman" panose="02020603050405020304" pitchFamily="18" charset="0"/>
              </a:rPr>
              <a:t>goài </a:t>
            </a:r>
            <a:r>
              <a:rPr lang="vi-VN" sz="2400">
                <a:solidFill>
                  <a:schemeClr val="tx1"/>
                </a:solidFill>
                <a:latin typeface="Times New Roman" panose="02020603050405020304" pitchFamily="18" charset="0"/>
                <a:cs typeface="Times New Roman" panose="02020603050405020304" pitchFamily="18" charset="0"/>
              </a:rPr>
              <a:t>đường tiêu hóa, tại ổ bụng</a:t>
            </a:r>
            <a:r>
              <a:rPr lang="vi-VN" sz="2400" smtClean="0">
                <a:solidFill>
                  <a:schemeClr val="tx1"/>
                </a:solidFill>
                <a:latin typeface="Times New Roman" panose="02020603050405020304" pitchFamily="18" charset="0"/>
                <a:cs typeface="Times New Roman" panose="02020603050405020304" pitchFamily="18" charset="0"/>
              </a:rPr>
              <a:t>:</a:t>
            </a:r>
            <a:endParaRPr lang="en-US" sz="2400">
              <a:solidFill>
                <a:schemeClr val="tx1"/>
              </a:solidFill>
              <a:latin typeface="Times New Roman" panose="02020603050405020304" pitchFamily="18" charset="0"/>
              <a:cs typeface="Times New Roman" panose="02020603050405020304" pitchFamily="18" charset="0"/>
            </a:endParaRPr>
          </a:p>
          <a:p>
            <a:r>
              <a:rPr lang="vi-VN" sz="2400" smtClean="0">
                <a:solidFill>
                  <a:schemeClr val="tx1"/>
                </a:solidFill>
                <a:latin typeface="Times New Roman" panose="02020603050405020304" pitchFamily="18" charset="0"/>
                <a:cs typeface="Times New Roman" panose="02020603050405020304" pitchFamily="18" charset="0"/>
              </a:rPr>
              <a:t>Viêm </a:t>
            </a:r>
            <a:r>
              <a:rPr lang="vi-VN" sz="2400">
                <a:solidFill>
                  <a:schemeClr val="tx1"/>
                </a:solidFill>
                <a:latin typeface="Times New Roman" panose="02020603050405020304" pitchFamily="18" charset="0"/>
                <a:cs typeface="Times New Roman" panose="02020603050405020304" pitchFamily="18" charset="0"/>
              </a:rPr>
              <a:t>phúc mạc </a:t>
            </a:r>
            <a:r>
              <a:rPr lang="vi-VN" sz="2400" smtClean="0">
                <a:solidFill>
                  <a:schemeClr val="tx1"/>
                </a:solidFill>
                <a:latin typeface="Times New Roman" panose="02020603050405020304" pitchFamily="18" charset="0"/>
                <a:cs typeface="Times New Roman" panose="02020603050405020304" pitchFamily="18" charset="0"/>
              </a:rPr>
              <a:t>cấp</a:t>
            </a:r>
            <a:r>
              <a:rPr lang="en-US" sz="2400" smtClean="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t</a:t>
            </a:r>
            <a:r>
              <a:rPr lang="vi-VN" sz="2400" smtClean="0">
                <a:solidFill>
                  <a:schemeClr val="tx1"/>
                </a:solidFill>
                <a:latin typeface="Times New Roman" panose="02020603050405020304" pitchFamily="18" charset="0"/>
                <a:cs typeface="Times New Roman" panose="02020603050405020304" pitchFamily="18" charset="0"/>
              </a:rPr>
              <a:t>hai nghén</a:t>
            </a:r>
            <a:r>
              <a:rPr lang="en-US" sz="2400" smtClean="0">
                <a:solidFill>
                  <a:schemeClr val="tx1"/>
                </a:solidFill>
                <a:latin typeface="Times New Roman" panose="02020603050405020304" pitchFamily="18" charset="0"/>
                <a:cs typeface="Times New Roman" panose="02020603050405020304" pitchFamily="18" charset="0"/>
              </a:rPr>
              <a:t>, thai</a:t>
            </a:r>
            <a:r>
              <a:rPr lang="vi-VN" sz="2400" smtClean="0">
                <a:solidFill>
                  <a:schemeClr val="tx1"/>
                </a:solidFill>
                <a:latin typeface="Times New Roman" panose="02020603050405020304" pitchFamily="18" charset="0"/>
                <a:cs typeface="Times New Roman" panose="02020603050405020304" pitchFamily="18" charset="0"/>
              </a:rPr>
              <a:t>ngoài </a:t>
            </a:r>
            <a:r>
              <a:rPr lang="vi-VN" sz="2400">
                <a:solidFill>
                  <a:schemeClr val="tx1"/>
                </a:solidFill>
                <a:latin typeface="Times New Roman" panose="02020603050405020304" pitchFamily="18" charset="0"/>
                <a:cs typeface="Times New Roman" panose="02020603050405020304" pitchFamily="18" charset="0"/>
              </a:rPr>
              <a:t>tử cung vỡ, u nang buồng trứng </a:t>
            </a:r>
            <a:r>
              <a:rPr lang="vi-VN" sz="2400" smtClean="0">
                <a:solidFill>
                  <a:schemeClr val="tx1"/>
                </a:solidFill>
                <a:latin typeface="Times New Roman" panose="02020603050405020304" pitchFamily="18" charset="0"/>
                <a:cs typeface="Times New Roman" panose="02020603050405020304" pitchFamily="18" charset="0"/>
              </a:rPr>
              <a:t>xoắn</a:t>
            </a:r>
            <a:r>
              <a:rPr lang="en-US" sz="2400" smtClean="0">
                <a:solidFill>
                  <a:schemeClr val="tx1"/>
                </a:solidFill>
                <a:latin typeface="Times New Roman" panose="02020603050405020304" pitchFamily="18" charset="0"/>
                <a:cs typeface="Times New Roman" panose="02020603050405020304" pitchFamily="18" charset="0"/>
              </a:rPr>
              <a:t>, c</a:t>
            </a:r>
            <a:r>
              <a:rPr lang="vi-VN" sz="2400" smtClean="0">
                <a:solidFill>
                  <a:schemeClr val="tx1"/>
                </a:solidFill>
                <a:latin typeface="Times New Roman" panose="02020603050405020304" pitchFamily="18" charset="0"/>
                <a:cs typeface="Times New Roman" panose="02020603050405020304" pitchFamily="18" charset="0"/>
              </a:rPr>
              <a:t>hấn </a:t>
            </a:r>
            <a:r>
              <a:rPr lang="vi-VN" sz="2400">
                <a:solidFill>
                  <a:schemeClr val="tx1"/>
                </a:solidFill>
                <a:latin typeface="Times New Roman" panose="02020603050405020304" pitchFamily="18" charset="0"/>
                <a:cs typeface="Times New Roman" panose="02020603050405020304" pitchFamily="18" charset="0"/>
              </a:rPr>
              <a:t>thương ổ </a:t>
            </a:r>
            <a:r>
              <a:rPr lang="vi-VN" sz="2400" smtClean="0">
                <a:solidFill>
                  <a:schemeClr val="tx1"/>
                </a:solidFill>
                <a:latin typeface="Times New Roman" panose="02020603050405020304" pitchFamily="18" charset="0"/>
                <a:cs typeface="Times New Roman" panose="02020603050405020304" pitchFamily="18" charset="0"/>
              </a:rPr>
              <a:t>bụng</a:t>
            </a:r>
            <a:r>
              <a:rPr lang="en-US" sz="2400" smtClean="0">
                <a:solidFill>
                  <a:schemeClr val="tx1"/>
                </a:solidFill>
                <a:latin typeface="Times New Roman" panose="02020603050405020304" pitchFamily="18" charset="0"/>
                <a:cs typeface="Times New Roman" panose="02020603050405020304" pitchFamily="18" charset="0"/>
              </a:rPr>
              <a:t>, n</a:t>
            </a:r>
            <a:r>
              <a:rPr lang="vi-VN" sz="2400" smtClean="0">
                <a:solidFill>
                  <a:schemeClr val="tx1"/>
                </a:solidFill>
                <a:latin typeface="Times New Roman" panose="02020603050405020304" pitchFamily="18" charset="0"/>
                <a:cs typeface="Times New Roman" panose="02020603050405020304" pitchFamily="18" charset="0"/>
              </a:rPr>
              <a:t>hồi </a:t>
            </a:r>
            <a:r>
              <a:rPr lang="vi-VN" sz="2400">
                <a:solidFill>
                  <a:schemeClr val="tx1"/>
                </a:solidFill>
                <a:latin typeface="Times New Roman" panose="02020603050405020304" pitchFamily="18" charset="0"/>
                <a:cs typeface="Times New Roman" panose="02020603050405020304" pitchFamily="18" charset="0"/>
              </a:rPr>
              <a:t>máu mạc treo. </a:t>
            </a:r>
            <a:endParaRPr lang="en-US" sz="2400" smtClean="0">
              <a:solidFill>
                <a:schemeClr val="tx1"/>
              </a:solidFill>
              <a:latin typeface="Times New Roman" panose="02020603050405020304" pitchFamily="18" charset="0"/>
              <a:cs typeface="Times New Roman" panose="02020603050405020304" pitchFamily="18" charset="0"/>
            </a:endParaRPr>
          </a:p>
          <a:p>
            <a:r>
              <a:rPr lang="en-US" sz="2400" smtClean="0">
                <a:solidFill>
                  <a:schemeClr val="tx1"/>
                </a:solidFill>
                <a:latin typeface="Times New Roman" panose="02020603050405020304" pitchFamily="18" charset="0"/>
                <a:cs typeface="Times New Roman" panose="02020603050405020304" pitchFamily="18" charset="0"/>
              </a:rPr>
              <a:t>--- </a:t>
            </a:r>
            <a:r>
              <a:rPr lang="vi-VN" sz="2400" b="1" smtClean="0">
                <a:solidFill>
                  <a:schemeClr val="accent5">
                    <a:lumMod val="50000"/>
                  </a:schemeClr>
                </a:solidFill>
                <a:latin typeface="Times New Roman" panose="02020603050405020304" pitchFamily="18" charset="0"/>
                <a:cs typeface="Times New Roman" panose="02020603050405020304" pitchFamily="18" charset="0"/>
              </a:rPr>
              <a:t>Bệnh </a:t>
            </a:r>
            <a:r>
              <a:rPr lang="vi-VN" sz="2400" b="1">
                <a:solidFill>
                  <a:schemeClr val="accent5">
                    <a:lumMod val="50000"/>
                  </a:schemeClr>
                </a:solidFill>
                <a:latin typeface="Times New Roman" panose="02020603050405020304" pitchFamily="18" charset="0"/>
                <a:cs typeface="Times New Roman" panose="02020603050405020304" pitchFamily="18" charset="0"/>
              </a:rPr>
              <a:t>lý các cơ quan </a:t>
            </a:r>
            <a:r>
              <a:rPr lang="vi-VN" sz="2400" b="1" smtClean="0">
                <a:solidFill>
                  <a:schemeClr val="accent5">
                    <a:lumMod val="50000"/>
                  </a:schemeClr>
                </a:solidFill>
                <a:latin typeface="Times New Roman" panose="02020603050405020304" pitchFamily="18" charset="0"/>
                <a:cs typeface="Times New Roman" panose="02020603050405020304" pitchFamily="18" charset="0"/>
              </a:rPr>
              <a:t>khác</a:t>
            </a:r>
            <a:r>
              <a:rPr lang="en-US" sz="2400" smtClean="0">
                <a:solidFill>
                  <a:schemeClr val="tx1"/>
                </a:solidFill>
                <a:latin typeface="Times New Roman" panose="02020603050405020304" pitchFamily="18" charset="0"/>
                <a:cs typeface="Times New Roman" panose="02020603050405020304" pitchFamily="18" charset="0"/>
              </a:rPr>
              <a:t>:</a:t>
            </a:r>
            <a:r>
              <a:rPr lang="vi-VN" sz="2400" smtClean="0">
                <a:solidFill>
                  <a:schemeClr val="tx1"/>
                </a:solidFill>
                <a:latin typeface="Times New Roman" panose="02020603050405020304" pitchFamily="18" charset="0"/>
                <a:cs typeface="Times New Roman" panose="02020603050405020304" pitchFamily="18" charset="0"/>
              </a:rPr>
              <a:t> </a:t>
            </a:r>
            <a:endParaRPr lang="en-US" sz="2400" smtClean="0">
              <a:solidFill>
                <a:schemeClr val="tx1"/>
              </a:solidFill>
              <a:latin typeface="Times New Roman" panose="02020603050405020304" pitchFamily="18" charset="0"/>
              <a:cs typeface="Times New Roman" panose="02020603050405020304" pitchFamily="18" charset="0"/>
            </a:endParaRPr>
          </a:p>
          <a:p>
            <a:r>
              <a:rPr lang="en-US" sz="2400" smtClean="0">
                <a:solidFill>
                  <a:schemeClr val="tx1"/>
                </a:solidFill>
                <a:latin typeface="Times New Roman" panose="02020603050405020304" pitchFamily="18" charset="0"/>
                <a:cs typeface="Times New Roman" panose="02020603050405020304" pitchFamily="18" charset="0"/>
              </a:rPr>
              <a:t>-  </a:t>
            </a:r>
            <a:r>
              <a:rPr lang="vi-VN" sz="2400" smtClean="0">
                <a:solidFill>
                  <a:schemeClr val="tx1"/>
                </a:solidFill>
                <a:latin typeface="Times New Roman" panose="02020603050405020304" pitchFamily="18" charset="0"/>
                <a:cs typeface="Times New Roman" panose="02020603050405020304" pitchFamily="18" charset="0"/>
              </a:rPr>
              <a:t>Tim mạch</a:t>
            </a:r>
            <a:r>
              <a:rPr lang="en-US" sz="2400" smtClean="0">
                <a:solidFill>
                  <a:schemeClr val="tx1"/>
                </a:solidFill>
                <a:latin typeface="Times New Roman" panose="02020603050405020304" pitchFamily="18" charset="0"/>
                <a:cs typeface="Times New Roman" panose="02020603050405020304" pitchFamily="18" charset="0"/>
              </a:rPr>
              <a:t> (</a:t>
            </a:r>
            <a:r>
              <a:rPr lang="vi-VN" sz="2400" smtClean="0">
                <a:solidFill>
                  <a:schemeClr val="tx1"/>
                </a:solidFill>
                <a:latin typeface="Times New Roman" panose="02020603050405020304" pitchFamily="18" charset="0"/>
                <a:cs typeface="Times New Roman" panose="02020603050405020304" pitchFamily="18" charset="0"/>
              </a:rPr>
              <a:t>nhồi </a:t>
            </a:r>
            <a:r>
              <a:rPr lang="vi-VN" sz="2400">
                <a:solidFill>
                  <a:schemeClr val="tx1"/>
                </a:solidFill>
                <a:latin typeface="Times New Roman" panose="02020603050405020304" pitchFamily="18" charset="0"/>
                <a:cs typeface="Times New Roman" panose="02020603050405020304" pitchFamily="18" charset="0"/>
              </a:rPr>
              <a:t>máu cơ tim, cơn hạ huyết </a:t>
            </a:r>
            <a:r>
              <a:rPr lang="vi-VN" sz="2400" smtClean="0">
                <a:solidFill>
                  <a:schemeClr val="tx1"/>
                </a:solidFill>
                <a:latin typeface="Times New Roman" panose="02020603050405020304" pitchFamily="18" charset="0"/>
                <a:cs typeface="Times New Roman" panose="02020603050405020304" pitchFamily="18" charset="0"/>
              </a:rPr>
              <a:t>áp</a:t>
            </a:r>
            <a:r>
              <a:rPr lang="en-US" sz="2400" smtClean="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b</a:t>
            </a:r>
            <a:r>
              <a:rPr lang="vi-VN" sz="2400" smtClean="0">
                <a:solidFill>
                  <a:schemeClr val="tx1"/>
                </a:solidFill>
                <a:latin typeface="Times New Roman" panose="02020603050405020304" pitchFamily="18" charset="0"/>
                <a:cs typeface="Times New Roman" panose="02020603050405020304" pitchFamily="18" charset="0"/>
              </a:rPr>
              <a:t>ệnh </a:t>
            </a:r>
            <a:r>
              <a:rPr lang="vi-VN" sz="2400">
                <a:solidFill>
                  <a:schemeClr val="tx1"/>
                </a:solidFill>
                <a:latin typeface="Times New Roman" panose="02020603050405020304" pitchFamily="18" charset="0"/>
                <a:cs typeface="Times New Roman" panose="02020603050405020304" pitchFamily="18" charset="0"/>
              </a:rPr>
              <a:t>lý thần kinh trung </a:t>
            </a:r>
            <a:r>
              <a:rPr lang="vi-VN" sz="2400" smtClean="0">
                <a:solidFill>
                  <a:schemeClr val="tx1"/>
                </a:solidFill>
                <a:latin typeface="Times New Roman" panose="02020603050405020304" pitchFamily="18" charset="0"/>
                <a:cs typeface="Times New Roman" panose="02020603050405020304" pitchFamily="18" charset="0"/>
              </a:rPr>
              <a:t>ương</a:t>
            </a:r>
            <a:r>
              <a:rPr lang="en-US" sz="2400" smtClean="0">
                <a:solidFill>
                  <a:schemeClr val="tx1"/>
                </a:solidFill>
                <a:latin typeface="Times New Roman" panose="02020603050405020304" pitchFamily="18" charset="0"/>
                <a:cs typeface="Times New Roman" panose="02020603050405020304" pitchFamily="18" charset="0"/>
              </a:rPr>
              <a:t>(</a:t>
            </a:r>
            <a:r>
              <a:rPr lang="vi-VN" sz="2400" smtClean="0">
                <a:solidFill>
                  <a:schemeClr val="tx1"/>
                </a:solidFill>
                <a:latin typeface="Times New Roman" panose="02020603050405020304" pitchFamily="18" charset="0"/>
                <a:cs typeface="Times New Roman" panose="02020603050405020304" pitchFamily="18" charset="0"/>
              </a:rPr>
              <a:t> </a:t>
            </a:r>
            <a:r>
              <a:rPr lang="vi-VN" sz="2400">
                <a:solidFill>
                  <a:schemeClr val="tx1"/>
                </a:solidFill>
                <a:latin typeface="Times New Roman" panose="02020603050405020304" pitchFamily="18" charset="0"/>
                <a:cs typeface="Times New Roman" panose="02020603050405020304" pitchFamily="18" charset="0"/>
              </a:rPr>
              <a:t>u não, viêm não, chảy máu </a:t>
            </a:r>
            <a:r>
              <a:rPr lang="vi-VN" sz="2400" smtClean="0">
                <a:solidFill>
                  <a:schemeClr val="tx1"/>
                </a:solidFill>
                <a:latin typeface="Times New Roman" panose="02020603050405020304" pitchFamily="18" charset="0"/>
                <a:cs typeface="Times New Roman" panose="02020603050405020304" pitchFamily="18" charset="0"/>
              </a:rPr>
              <a:t>nã</a:t>
            </a:r>
            <a:r>
              <a:rPr lang="en-US" sz="2400" smtClean="0">
                <a:solidFill>
                  <a:schemeClr val="tx1"/>
                </a:solidFill>
                <a:latin typeface="Times New Roman" panose="02020603050405020304" pitchFamily="18" charset="0"/>
                <a:cs typeface="Times New Roman" panose="02020603050405020304" pitchFamily="18" charset="0"/>
              </a:rPr>
              <a:t>o…), </a:t>
            </a:r>
            <a:r>
              <a:rPr lang="en-US" sz="2400">
                <a:solidFill>
                  <a:schemeClr val="tx1"/>
                </a:solidFill>
                <a:latin typeface="Times New Roman" panose="02020603050405020304" pitchFamily="18" charset="0"/>
                <a:cs typeface="Times New Roman" panose="02020603050405020304" pitchFamily="18" charset="0"/>
              </a:rPr>
              <a:t>b</a:t>
            </a:r>
            <a:r>
              <a:rPr lang="vi-VN" sz="2400" smtClean="0">
                <a:solidFill>
                  <a:schemeClr val="tx1"/>
                </a:solidFill>
                <a:latin typeface="Times New Roman" panose="02020603050405020304" pitchFamily="18" charset="0"/>
                <a:cs typeface="Times New Roman" panose="02020603050405020304" pitchFamily="18" charset="0"/>
              </a:rPr>
              <a:t>ệnh </a:t>
            </a:r>
            <a:r>
              <a:rPr lang="vi-VN" sz="2400">
                <a:solidFill>
                  <a:schemeClr val="tx1"/>
                </a:solidFill>
                <a:latin typeface="Times New Roman" panose="02020603050405020304" pitchFamily="18" charset="0"/>
                <a:cs typeface="Times New Roman" panose="02020603050405020304" pitchFamily="18" charset="0"/>
              </a:rPr>
              <a:t>tâm </a:t>
            </a:r>
            <a:r>
              <a:rPr lang="vi-VN" sz="2400" smtClean="0">
                <a:solidFill>
                  <a:schemeClr val="tx1"/>
                </a:solidFill>
                <a:latin typeface="Times New Roman" panose="02020603050405020304" pitchFamily="18" charset="0"/>
                <a:cs typeface="Times New Roman" panose="02020603050405020304" pitchFamily="18" charset="0"/>
              </a:rPr>
              <a:t>thần</a:t>
            </a:r>
            <a:r>
              <a:rPr lang="en-US" sz="2400" smtClean="0">
                <a:solidFill>
                  <a:schemeClr val="tx1"/>
                </a:solidFill>
                <a:latin typeface="Times New Roman" panose="02020603050405020304" pitchFamily="18" charset="0"/>
                <a:cs typeface="Times New Roman" panose="02020603050405020304" pitchFamily="18" charset="0"/>
              </a:rPr>
              <a:t> (</a:t>
            </a:r>
            <a:r>
              <a:rPr lang="vi-VN" sz="2400" smtClean="0">
                <a:solidFill>
                  <a:schemeClr val="tx1"/>
                </a:solidFill>
                <a:latin typeface="Times New Roman" panose="02020603050405020304" pitchFamily="18" charset="0"/>
                <a:cs typeface="Times New Roman" panose="02020603050405020304" pitchFamily="18" charset="0"/>
              </a:rPr>
              <a:t>tâm th</a:t>
            </a:r>
            <a:r>
              <a:rPr lang="en-US" sz="2400" smtClean="0">
                <a:solidFill>
                  <a:schemeClr val="tx1"/>
                </a:solidFill>
                <a:latin typeface="Times New Roman" panose="02020603050405020304" pitchFamily="18" charset="0"/>
                <a:cs typeface="Times New Roman" panose="02020603050405020304" pitchFamily="18" charset="0"/>
              </a:rPr>
              <a:t>ầ</a:t>
            </a:r>
            <a:r>
              <a:rPr lang="vi-VN" sz="2400" smtClean="0">
                <a:solidFill>
                  <a:schemeClr val="tx1"/>
                </a:solidFill>
                <a:latin typeface="Times New Roman" panose="02020603050405020304" pitchFamily="18" charset="0"/>
                <a:cs typeface="Times New Roman" panose="02020603050405020304" pitchFamily="18" charset="0"/>
              </a:rPr>
              <a:t>n </a:t>
            </a:r>
            <a:r>
              <a:rPr lang="vi-VN" sz="2400">
                <a:solidFill>
                  <a:schemeClr val="tx1"/>
                </a:solidFill>
                <a:latin typeface="Times New Roman" panose="02020603050405020304" pitchFamily="18" charset="0"/>
                <a:cs typeface="Times New Roman" panose="02020603050405020304" pitchFamily="18" charset="0"/>
              </a:rPr>
              <a:t>phân </a:t>
            </a:r>
            <a:r>
              <a:rPr lang="vi-VN" sz="2400" smtClean="0">
                <a:solidFill>
                  <a:schemeClr val="tx1"/>
                </a:solidFill>
                <a:latin typeface="Times New Roman" panose="02020603050405020304" pitchFamily="18" charset="0"/>
                <a:cs typeface="Times New Roman" panose="02020603050405020304" pitchFamily="18" charset="0"/>
              </a:rPr>
              <a:t>liệt</a:t>
            </a:r>
            <a:r>
              <a:rPr lang="en-US" sz="2400" smtClean="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b</a:t>
            </a:r>
            <a:r>
              <a:rPr lang="vi-VN" sz="2400" smtClean="0">
                <a:solidFill>
                  <a:schemeClr val="tx1"/>
                </a:solidFill>
                <a:latin typeface="Times New Roman" panose="02020603050405020304" pitchFamily="18" charset="0"/>
                <a:cs typeface="Times New Roman" panose="02020603050405020304" pitchFamily="18" charset="0"/>
              </a:rPr>
              <a:t>ệnh </a:t>
            </a:r>
            <a:r>
              <a:rPr lang="vi-VN" sz="2400">
                <a:solidFill>
                  <a:schemeClr val="tx1"/>
                </a:solidFill>
                <a:latin typeface="Times New Roman" panose="02020603050405020304" pitchFamily="18" charset="0"/>
                <a:cs typeface="Times New Roman" panose="02020603050405020304" pitchFamily="18" charset="0"/>
              </a:rPr>
              <a:t>nội </a:t>
            </a:r>
            <a:r>
              <a:rPr lang="vi-VN" sz="2400" smtClean="0">
                <a:solidFill>
                  <a:schemeClr val="tx1"/>
                </a:solidFill>
                <a:latin typeface="Times New Roman" panose="02020603050405020304" pitchFamily="18" charset="0"/>
                <a:cs typeface="Times New Roman" panose="02020603050405020304" pitchFamily="18" charset="0"/>
              </a:rPr>
              <a:t>tiết</a:t>
            </a:r>
            <a:r>
              <a:rPr lang="en-US" sz="2400" smtClean="0">
                <a:solidFill>
                  <a:schemeClr val="tx1"/>
                </a:solidFill>
                <a:latin typeface="Times New Roman" panose="02020603050405020304" pitchFamily="18" charset="0"/>
                <a:cs typeface="Times New Roman" panose="02020603050405020304" pitchFamily="18" charset="0"/>
              </a:rPr>
              <a:t> (</a:t>
            </a:r>
            <a:r>
              <a:rPr lang="vi-VN" sz="2400" smtClean="0">
                <a:solidFill>
                  <a:schemeClr val="tx1"/>
                </a:solidFill>
                <a:latin typeface="Times New Roman" panose="02020603050405020304" pitchFamily="18" charset="0"/>
                <a:cs typeface="Times New Roman" panose="02020603050405020304" pitchFamily="18" charset="0"/>
              </a:rPr>
              <a:t>suy </a:t>
            </a:r>
            <a:r>
              <a:rPr lang="vi-VN" sz="2400">
                <a:solidFill>
                  <a:schemeClr val="tx1"/>
                </a:solidFill>
                <a:latin typeface="Times New Roman" panose="02020603050405020304" pitchFamily="18" charset="0"/>
                <a:cs typeface="Times New Roman" panose="02020603050405020304" pitchFamily="18" charset="0"/>
              </a:rPr>
              <a:t>thương thận cấp, cơn cường </a:t>
            </a:r>
            <a:r>
              <a:rPr lang="vi-VN" sz="2400" smtClean="0">
                <a:solidFill>
                  <a:schemeClr val="tx1"/>
                </a:solidFill>
                <a:latin typeface="Times New Roman" panose="02020603050405020304" pitchFamily="18" charset="0"/>
                <a:cs typeface="Times New Roman" panose="02020603050405020304" pitchFamily="18" charset="0"/>
              </a:rPr>
              <a:t>giáp…</a:t>
            </a:r>
            <a:r>
              <a:rPr lang="en-US" sz="2400" smtClean="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a:t>
            </a:r>
            <a:r>
              <a:rPr lang="vi-VN" sz="2400" smtClean="0">
                <a:solidFill>
                  <a:schemeClr val="tx1"/>
                </a:solidFill>
                <a:latin typeface="Times New Roman" panose="02020603050405020304" pitchFamily="18" charset="0"/>
                <a:cs typeface="Times New Roman" panose="02020603050405020304" pitchFamily="18" charset="0"/>
              </a:rPr>
              <a:t> </a:t>
            </a:r>
            <a:r>
              <a:rPr lang="en-US" sz="2400" smtClean="0">
                <a:solidFill>
                  <a:schemeClr val="tx1"/>
                </a:solidFill>
                <a:latin typeface="Times New Roman" panose="02020603050405020304" pitchFamily="18" charset="0"/>
                <a:cs typeface="Times New Roman" panose="02020603050405020304" pitchFamily="18" charset="0"/>
              </a:rPr>
              <a:t>b</a:t>
            </a:r>
            <a:r>
              <a:rPr lang="vi-VN" sz="2400" smtClean="0">
                <a:solidFill>
                  <a:schemeClr val="tx1"/>
                </a:solidFill>
                <a:latin typeface="Times New Roman" panose="02020603050405020304" pitchFamily="18" charset="0"/>
                <a:cs typeface="Times New Roman" panose="02020603050405020304" pitchFamily="18" charset="0"/>
              </a:rPr>
              <a:t>ệnh </a:t>
            </a:r>
            <a:r>
              <a:rPr lang="vi-VN" sz="2400">
                <a:solidFill>
                  <a:schemeClr val="tx1"/>
                </a:solidFill>
                <a:latin typeface="Times New Roman" panose="02020603050405020304" pitchFamily="18" charset="0"/>
                <a:cs typeface="Times New Roman" panose="02020603050405020304" pitchFamily="18" charset="0"/>
              </a:rPr>
              <a:t>tai mũi </a:t>
            </a:r>
            <a:r>
              <a:rPr lang="vi-VN" sz="2400" smtClean="0">
                <a:solidFill>
                  <a:schemeClr val="tx1"/>
                </a:solidFill>
                <a:latin typeface="Times New Roman" panose="02020603050405020304" pitchFamily="18" charset="0"/>
                <a:cs typeface="Times New Roman" panose="02020603050405020304" pitchFamily="18" charset="0"/>
              </a:rPr>
              <a:t>họng</a:t>
            </a:r>
            <a:r>
              <a:rPr lang="en-US" sz="2400" smtClean="0">
                <a:solidFill>
                  <a:schemeClr val="tx1"/>
                </a:solidFill>
                <a:latin typeface="Times New Roman" panose="02020603050405020304" pitchFamily="18" charset="0"/>
                <a:cs typeface="Times New Roman" panose="02020603050405020304" pitchFamily="18" charset="0"/>
              </a:rPr>
              <a:t> (</a:t>
            </a:r>
            <a:r>
              <a:rPr lang="vi-VN" sz="2400" smtClean="0">
                <a:solidFill>
                  <a:schemeClr val="tx1"/>
                </a:solidFill>
                <a:latin typeface="Times New Roman" panose="02020603050405020304" pitchFamily="18" charset="0"/>
                <a:cs typeface="Times New Roman" panose="02020603050405020304" pitchFamily="18" charset="0"/>
              </a:rPr>
              <a:t> </a:t>
            </a:r>
            <a:r>
              <a:rPr lang="vi-VN" sz="2400">
                <a:solidFill>
                  <a:schemeClr val="tx1"/>
                </a:solidFill>
                <a:latin typeface="Times New Roman" panose="02020603050405020304" pitchFamily="18" charset="0"/>
                <a:cs typeface="Times New Roman" panose="02020603050405020304" pitchFamily="18" charset="0"/>
              </a:rPr>
              <a:t>hội chứng tiền đình, say tàu xe</a:t>
            </a:r>
            <a:r>
              <a:rPr lang="vi-VN" sz="2400" smtClean="0">
                <a:solidFill>
                  <a:schemeClr val="tx1"/>
                </a:solidFill>
                <a:latin typeface="Times New Roman" panose="02020603050405020304" pitchFamily="18" charset="0"/>
                <a:cs typeface="Times New Roman" panose="02020603050405020304" pitchFamily="18" charset="0"/>
              </a:rPr>
              <a:t>…</a:t>
            </a:r>
            <a:r>
              <a:rPr lang="en-US" sz="2400" smtClean="0">
                <a:solidFill>
                  <a:schemeClr val="tx1"/>
                </a:solidFill>
                <a:latin typeface="Times New Roman" panose="02020603050405020304" pitchFamily="18" charset="0"/>
                <a:cs typeface="Times New Roman" panose="02020603050405020304" pitchFamily="18" charset="0"/>
              </a:rPr>
              <a:t>), n</a:t>
            </a:r>
            <a:r>
              <a:rPr lang="vi-VN" sz="2400" smtClean="0">
                <a:solidFill>
                  <a:schemeClr val="tx1"/>
                </a:solidFill>
                <a:latin typeface="Times New Roman" panose="02020603050405020304" pitchFamily="18" charset="0"/>
                <a:cs typeface="Times New Roman" panose="02020603050405020304" pitchFamily="18" charset="0"/>
              </a:rPr>
              <a:t>hiễm </a:t>
            </a:r>
            <a:r>
              <a:rPr lang="vi-VN" sz="2400">
                <a:solidFill>
                  <a:schemeClr val="tx1"/>
                </a:solidFill>
                <a:latin typeface="Times New Roman" panose="02020603050405020304" pitchFamily="18" charset="0"/>
                <a:cs typeface="Times New Roman" panose="02020603050405020304" pitchFamily="18" charset="0"/>
              </a:rPr>
              <a:t>độc ngoại sinh (thuốc, hóa chật) &amp; nội sinh</a:t>
            </a:r>
            <a:r>
              <a:rPr lang="vi-VN" sz="2400" smtClean="0">
                <a:solidFill>
                  <a:schemeClr val="tx1"/>
                </a:solidFill>
                <a:latin typeface="Times New Roman" panose="02020603050405020304" pitchFamily="18" charset="0"/>
                <a:cs typeface="Times New Roman" panose="02020603050405020304" pitchFamily="18" charset="0"/>
              </a:rPr>
              <a:t>(</a:t>
            </a:r>
            <a:r>
              <a:rPr lang="en-US" sz="2400" smtClean="0">
                <a:solidFill>
                  <a:schemeClr val="tx1"/>
                </a:solidFill>
                <a:latin typeface="Times New Roman" panose="02020603050405020304" pitchFamily="18" charset="0"/>
                <a:cs typeface="Times New Roman" panose="02020603050405020304" pitchFamily="18" charset="0"/>
              </a:rPr>
              <a:t> </a:t>
            </a:r>
            <a:r>
              <a:rPr lang="vi-VN" sz="2400" smtClean="0">
                <a:solidFill>
                  <a:schemeClr val="tx1"/>
                </a:solidFill>
                <a:latin typeface="Times New Roman" panose="02020603050405020304" pitchFamily="18" charset="0"/>
                <a:cs typeface="Times New Roman" panose="02020603050405020304" pitchFamily="18" charset="0"/>
              </a:rPr>
              <a:t>suy </a:t>
            </a:r>
            <a:r>
              <a:rPr lang="vi-VN" sz="2400">
                <a:solidFill>
                  <a:schemeClr val="tx1"/>
                </a:solidFill>
                <a:latin typeface="Times New Roman" panose="02020603050405020304" pitchFamily="18" charset="0"/>
                <a:cs typeface="Times New Roman" panose="02020603050405020304" pitchFamily="18" charset="0"/>
              </a:rPr>
              <a:t>gan, suy thận nặng) </a:t>
            </a:r>
            <a:endParaRPr lang="en-US"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7395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79288"/>
          </a:xfrm>
        </p:spPr>
        <p:txBody>
          <a:bodyPr>
            <a:normAutofit/>
          </a:bodyPr>
          <a:lstStyle/>
          <a:p>
            <a:r>
              <a:rPr lang="en-US" sz="3600">
                <a:latin typeface="Times New Roman" panose="02020603050405020304" pitchFamily="18" charset="0"/>
                <a:cs typeface="Times New Roman" panose="02020603050405020304" pitchFamily="18" charset="0"/>
              </a:rPr>
              <a:t>2. Một số triệu chứng của bệnh tiêu hoá</a:t>
            </a:r>
            <a:endParaRPr lang="en-US" sz="3600"/>
          </a:p>
        </p:txBody>
      </p:sp>
      <p:sp>
        <p:nvSpPr>
          <p:cNvPr id="3" name="Content Placeholder 2"/>
          <p:cNvSpPr>
            <a:spLocks noGrp="1"/>
          </p:cNvSpPr>
          <p:nvPr>
            <p:ph idx="1"/>
          </p:nvPr>
        </p:nvSpPr>
        <p:spPr>
          <a:xfrm>
            <a:off x="0" y="1219200"/>
            <a:ext cx="8496944" cy="614197"/>
          </a:xfrm>
        </p:spPr>
        <p:txBody>
          <a:bodyPr>
            <a:normAutofit/>
          </a:bodyPr>
          <a:lstStyle/>
          <a:p>
            <a:r>
              <a:rPr lang="en-US" sz="2800" b="1" smtClean="0">
                <a:latin typeface="Times New Roman" panose="02020603050405020304" pitchFamily="18" charset="0"/>
                <a:cs typeface="Times New Roman" panose="02020603050405020304" pitchFamily="18" charset="0"/>
              </a:rPr>
              <a:t>    2.2. Chảy máu tiêu hoá</a:t>
            </a:r>
            <a:endParaRPr lang="en-US" sz="2800" b="1">
              <a:latin typeface="Times New Roman" panose="02020603050405020304" pitchFamily="18" charset="0"/>
              <a:cs typeface="Times New Roman" panose="02020603050405020304" pitchFamily="18" charset="0"/>
            </a:endParaRPr>
          </a:p>
        </p:txBody>
      </p:sp>
      <p:sp>
        <p:nvSpPr>
          <p:cNvPr id="5" name="TextBox 4"/>
          <p:cNvSpPr txBox="1"/>
          <p:nvPr/>
        </p:nvSpPr>
        <p:spPr>
          <a:xfrm>
            <a:off x="0" y="1752600"/>
            <a:ext cx="9144000" cy="4524315"/>
          </a:xfrm>
          <a:prstGeom prst="rect">
            <a:avLst/>
          </a:prstGeom>
          <a:noFill/>
        </p:spPr>
        <p:txBody>
          <a:bodyPr wrap="square" rtlCol="0">
            <a:spAutoFit/>
          </a:bodyPr>
          <a:lstStyle/>
          <a:p>
            <a:pPr marL="342900" indent="-342900">
              <a:buFontTx/>
              <a:buChar char="-"/>
            </a:pPr>
            <a:r>
              <a:rPr lang="en-US" sz="2400">
                <a:latin typeface="Times New Roman" panose="02020603050405020304" pitchFamily="18" charset="0"/>
                <a:cs typeface="Times New Roman" panose="02020603050405020304" pitchFamily="18" charset="0"/>
              </a:rPr>
              <a:t>X</a:t>
            </a:r>
            <a:r>
              <a:rPr lang="vi-VN" sz="2400" smtClean="0">
                <a:latin typeface="Times New Roman" panose="02020603050405020304" pitchFamily="18" charset="0"/>
                <a:cs typeface="Times New Roman" panose="02020603050405020304" pitchFamily="18" charset="0"/>
              </a:rPr>
              <a:t>uất </a:t>
            </a:r>
            <a:r>
              <a:rPr lang="vi-VN" sz="2400">
                <a:latin typeface="Times New Roman" panose="02020603050405020304" pitchFamily="18" charset="0"/>
                <a:cs typeface="Times New Roman" panose="02020603050405020304" pitchFamily="18" charset="0"/>
              </a:rPr>
              <a:t>huyết tiêu </a:t>
            </a:r>
            <a:r>
              <a:rPr lang="vi-VN" sz="2400" smtClean="0">
                <a:latin typeface="Times New Roman" panose="02020603050405020304" pitchFamily="18" charset="0"/>
                <a:cs typeface="Times New Roman" panose="02020603050405020304" pitchFamily="18" charset="0"/>
              </a:rPr>
              <a:t>hóa</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máu </a:t>
            </a:r>
            <a:r>
              <a:rPr lang="vi-VN" sz="2400">
                <a:latin typeface="Times New Roman" panose="02020603050405020304" pitchFamily="18" charset="0"/>
                <a:cs typeface="Times New Roman" panose="02020603050405020304" pitchFamily="18" charset="0"/>
              </a:rPr>
              <a:t>thoát ra khỏi thành mạch</a:t>
            </a:r>
            <a:r>
              <a:rPr lang="vi-VN" sz="2400" smtClean="0">
                <a:latin typeface="Times New Roman" panose="02020603050405020304" pitchFamily="18" charset="0"/>
                <a:cs typeface="Times New Roman" panose="02020603050405020304" pitchFamily="18" charset="0"/>
              </a:rPr>
              <a:t>,</a:t>
            </a:r>
            <a:endParaRPr lang="en-US" sz="2400" smtClean="0">
              <a:latin typeface="Times New Roman" panose="02020603050405020304" pitchFamily="18" charset="0"/>
              <a:cs typeface="Times New Roman" panose="02020603050405020304" pitchFamily="18" charset="0"/>
            </a:endParaRPr>
          </a:p>
          <a:p>
            <a:r>
              <a:rPr lang="vi-VN" sz="2400" smtClean="0">
                <a:latin typeface="Times New Roman" panose="02020603050405020304" pitchFamily="18" charset="0"/>
                <a:cs typeface="Times New Roman" panose="02020603050405020304" pitchFamily="18" charset="0"/>
              </a:rPr>
              <a:t>chảy </a:t>
            </a:r>
            <a:r>
              <a:rPr lang="vi-VN" sz="2400">
                <a:latin typeface="Times New Roman" panose="02020603050405020304" pitchFamily="18" charset="0"/>
                <a:cs typeface="Times New Roman" panose="02020603050405020304" pitchFamily="18" charset="0"/>
              </a:rPr>
              <a:t>vào trong lòng ống tiêu hóa. </a:t>
            </a:r>
            <a:endParaRPr lang="en-US" sz="2400" smtClean="0">
              <a:latin typeface="Times New Roman" panose="02020603050405020304" pitchFamily="18" charset="0"/>
              <a:cs typeface="Times New Roman" panose="02020603050405020304" pitchFamily="18" charset="0"/>
            </a:endParaRPr>
          </a:p>
          <a:p>
            <a:pPr marL="342900" indent="-342900">
              <a:buAutoNum type="alphaLcParenR"/>
            </a:pPr>
            <a:r>
              <a:rPr lang="en-US" sz="2400" smtClean="0">
                <a:latin typeface="Times New Roman" panose="02020603050405020304" pitchFamily="18" charset="0"/>
                <a:cs typeface="Times New Roman" panose="02020603050405020304" pitchFamily="18" charset="0"/>
              </a:rPr>
              <a:t>Biểu hiện lâm sàng</a:t>
            </a:r>
          </a:p>
          <a:p>
            <a:pPr marL="342900" indent="-342900">
              <a:buFontTx/>
              <a:buChar char="-"/>
            </a:pPr>
            <a:r>
              <a:rPr lang="en-US" sz="2400" smtClean="0">
                <a:latin typeface="Times New Roman" panose="02020603050405020304" pitchFamily="18" charset="0"/>
                <a:cs typeface="Times New Roman" panose="02020603050405020304" pitchFamily="18" charset="0"/>
              </a:rPr>
              <a:t>Nôn ra máu: </a:t>
            </a:r>
            <a:r>
              <a:rPr lang="vi-VN" sz="2400">
                <a:latin typeface="Times New Roman" panose="02020603050405020304" pitchFamily="18" charset="0"/>
                <a:cs typeface="Times New Roman" panose="02020603050405020304" pitchFamily="18" charset="0"/>
              </a:rPr>
              <a:t>Nôn ra máu tươi khi máu được </a:t>
            </a:r>
            <a:r>
              <a:rPr lang="vi-VN" sz="2400" smtClean="0">
                <a:latin typeface="Times New Roman" panose="02020603050405020304" pitchFamily="18" charset="0"/>
                <a:cs typeface="Times New Roman" panose="02020603050405020304" pitchFamily="18" charset="0"/>
              </a:rPr>
              <a:t>tống</a:t>
            </a:r>
            <a:endParaRPr lang="en-US" sz="2400" smtClean="0">
              <a:latin typeface="Times New Roman" panose="02020603050405020304" pitchFamily="18" charset="0"/>
              <a:cs typeface="Times New Roman" panose="02020603050405020304" pitchFamily="18" charset="0"/>
            </a:endParaRPr>
          </a:p>
          <a:p>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ra ngay </a:t>
            </a:r>
            <a:r>
              <a:rPr lang="vi-VN" sz="2400" smtClean="0">
                <a:latin typeface="Times New Roman" panose="02020603050405020304" pitchFamily="18" charset="0"/>
                <a:cs typeface="Times New Roman" panose="02020603050405020304" pitchFamily="18" charset="0"/>
              </a:rPr>
              <a:t>sa</a:t>
            </a:r>
            <a:r>
              <a:rPr lang="en-US" sz="2400" smtClean="0">
                <a:latin typeface="Times New Roman" panose="02020603050405020304" pitchFamily="18" charset="0"/>
                <a:cs typeface="Times New Roman" panose="02020603050405020304" pitchFamily="18" charset="0"/>
              </a:rPr>
              <a:t>u</a:t>
            </a:r>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khi chảy máu. Nôn ra máu đen là do sau </a:t>
            </a:r>
            <a:endParaRPr lang="en-US" sz="2400" smtClean="0">
              <a:latin typeface="Times New Roman" panose="02020603050405020304" pitchFamily="18" charset="0"/>
              <a:cs typeface="Times New Roman" panose="02020603050405020304" pitchFamily="18" charset="0"/>
            </a:endParaRPr>
          </a:p>
          <a:p>
            <a:r>
              <a:rPr lang="vi-VN" sz="2400" smtClean="0">
                <a:latin typeface="Times New Roman" panose="02020603050405020304" pitchFamily="18" charset="0"/>
                <a:cs typeface="Times New Roman" panose="02020603050405020304" pitchFamily="18" charset="0"/>
              </a:rPr>
              <a:t>khi </a:t>
            </a:r>
            <a:r>
              <a:rPr lang="vi-VN" sz="2400">
                <a:latin typeface="Times New Roman" panose="02020603050405020304" pitchFamily="18" charset="0"/>
                <a:cs typeface="Times New Roman" panose="02020603050405020304" pitchFamily="18" charset="0"/>
              </a:rPr>
              <a:t>máu chảy ra khỏi thành mạch, được đọng lại một </a:t>
            </a:r>
            <a:endParaRPr lang="en-US" sz="2400" smtClean="0">
              <a:latin typeface="Times New Roman" panose="02020603050405020304" pitchFamily="18" charset="0"/>
              <a:cs typeface="Times New Roman" panose="02020603050405020304" pitchFamily="18" charset="0"/>
            </a:endParaRPr>
          </a:p>
          <a:p>
            <a:r>
              <a:rPr lang="vi-VN" sz="2400" smtClean="0">
                <a:latin typeface="Times New Roman" panose="02020603050405020304" pitchFamily="18" charset="0"/>
                <a:cs typeface="Times New Roman" panose="02020603050405020304" pitchFamily="18" charset="0"/>
              </a:rPr>
              <a:t>thời </a:t>
            </a:r>
            <a:r>
              <a:rPr lang="vi-VN" sz="2400">
                <a:latin typeface="Times New Roman" panose="02020603050405020304" pitchFamily="18" charset="0"/>
                <a:cs typeface="Times New Roman" panose="02020603050405020304" pitchFamily="18" charset="0"/>
              </a:rPr>
              <a:t>gian trong ống tiêu hóa, nên đã tiếp xúc với dịch </a:t>
            </a:r>
            <a:endParaRPr lang="en-US" sz="2400" smtClean="0">
              <a:latin typeface="Times New Roman" panose="02020603050405020304" pitchFamily="18" charset="0"/>
              <a:cs typeface="Times New Roman" panose="02020603050405020304" pitchFamily="18" charset="0"/>
            </a:endParaRPr>
          </a:p>
          <a:p>
            <a:r>
              <a:rPr lang="vi-VN" sz="2400" smtClean="0">
                <a:latin typeface="Times New Roman" panose="02020603050405020304" pitchFamily="18" charset="0"/>
                <a:cs typeface="Times New Roman" panose="02020603050405020304" pitchFamily="18" charset="0"/>
              </a:rPr>
              <a:t>tiêu </a:t>
            </a:r>
            <a:r>
              <a:rPr lang="vi-VN" sz="2400">
                <a:latin typeface="Times New Roman" panose="02020603050405020304" pitchFamily="18" charset="0"/>
                <a:cs typeface="Times New Roman" panose="02020603050405020304" pitchFamily="18" charset="0"/>
              </a:rPr>
              <a:t>hóa và vi khuẩn tạo thành máu đen. </a:t>
            </a:r>
            <a:endParaRPr lang="en-US" sz="2400" smtClean="0">
              <a:latin typeface="Times New Roman" panose="02020603050405020304" pitchFamily="18" charset="0"/>
              <a:cs typeface="Times New Roman" panose="02020603050405020304" pitchFamily="18" charset="0"/>
            </a:endParaRPr>
          </a:p>
          <a:p>
            <a:pPr marL="342900" indent="-342900">
              <a:buFontTx/>
              <a:buChar char="-"/>
            </a:pPr>
            <a:r>
              <a:rPr lang="en-US" sz="2400" smtClean="0">
                <a:latin typeface="Times New Roman" panose="02020603050405020304" pitchFamily="18" charset="0"/>
                <a:cs typeface="Times New Roman" panose="02020603050405020304" pitchFamily="18" charset="0"/>
              </a:rPr>
              <a:t>Đi ngoài ra máu</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Khi </a:t>
            </a:r>
            <a:r>
              <a:rPr lang="vi-VN" sz="2400">
                <a:latin typeface="Times New Roman" panose="02020603050405020304" pitchFamily="18" charset="0"/>
                <a:cs typeface="Times New Roman" panose="02020603050405020304" pitchFamily="18" charset="0"/>
              </a:rPr>
              <a:t>máu trong đường tiêu hóa </a:t>
            </a:r>
            <a:r>
              <a:rPr lang="vi-VN" sz="2400" smtClean="0">
                <a:latin typeface="Times New Roman" panose="02020603050405020304" pitchFamily="18" charset="0"/>
                <a:cs typeface="Times New Roman" panose="02020603050405020304" pitchFamily="18" charset="0"/>
              </a:rPr>
              <a:t>được</a:t>
            </a:r>
            <a:endParaRPr lang="en-US" sz="2400" smtClean="0">
              <a:latin typeface="Times New Roman" panose="02020603050405020304" pitchFamily="18" charset="0"/>
              <a:cs typeface="Times New Roman" panose="02020603050405020304" pitchFamily="18" charset="0"/>
            </a:endParaRPr>
          </a:p>
          <a:p>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tống ra ngoài theo đường tiêu hóa dưới. </a:t>
            </a:r>
            <a:endParaRPr lang="en-US" sz="2400" smtClean="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Hai triệu chứng trên có thể kèm theo triệu chứng của mất máu: mệt mỏi, ngất, choáng váng, hạ huyết áp… </a:t>
            </a:r>
          </a:p>
        </p:txBody>
      </p:sp>
      <p:pic>
        <p:nvPicPr>
          <p:cNvPr id="2051" name="Picture 3"/>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bwMode="auto">
          <a:xfrm>
            <a:off x="6966045" y="1571422"/>
            <a:ext cx="1947934" cy="172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6045" y="3325965"/>
            <a:ext cx="1940401" cy="175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507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79288"/>
          </a:xfrm>
        </p:spPr>
        <p:txBody>
          <a:bodyPr>
            <a:normAutofit/>
          </a:bodyPr>
          <a:lstStyle/>
          <a:p>
            <a:r>
              <a:rPr lang="en-US" sz="3600">
                <a:latin typeface="Times New Roman" panose="02020603050405020304" pitchFamily="18" charset="0"/>
                <a:cs typeface="Times New Roman" panose="02020603050405020304" pitchFamily="18" charset="0"/>
              </a:rPr>
              <a:t>2. Một số triệu chứng của bệnh tiêu hoá</a:t>
            </a:r>
            <a:endParaRPr lang="en-US" sz="3600"/>
          </a:p>
        </p:txBody>
      </p:sp>
      <p:sp>
        <p:nvSpPr>
          <p:cNvPr id="4" name="Content Placeholder 3"/>
          <p:cNvSpPr>
            <a:spLocks noGrp="1"/>
          </p:cNvSpPr>
          <p:nvPr>
            <p:ph idx="10"/>
          </p:nvPr>
        </p:nvSpPr>
        <p:spPr>
          <a:xfrm>
            <a:off x="-228600" y="1219200"/>
            <a:ext cx="9372600" cy="5638800"/>
          </a:xfrm>
        </p:spPr>
        <p:txBody>
          <a:bodyPr>
            <a:normAutofit/>
          </a:bodyPr>
          <a:lstStyle/>
          <a:p>
            <a:r>
              <a:rPr lang="en-US" sz="2400" smtClean="0">
                <a:solidFill>
                  <a:schemeClr val="tx1"/>
                </a:solidFill>
                <a:latin typeface="Times New Roman" panose="02020603050405020304" pitchFamily="18" charset="0"/>
                <a:cs typeface="Times New Roman" panose="02020603050405020304" pitchFamily="18" charset="0"/>
              </a:rPr>
              <a:t>b) Nguyên nhân</a:t>
            </a:r>
          </a:p>
          <a:p>
            <a:r>
              <a:rPr lang="en-US" sz="2400" smtClean="0">
                <a:solidFill>
                  <a:schemeClr val="tx1"/>
                </a:solidFill>
                <a:latin typeface="Times New Roman" panose="02020603050405020304" pitchFamily="18" charset="0"/>
                <a:cs typeface="Times New Roman" panose="02020603050405020304" pitchFamily="18" charset="0"/>
              </a:rPr>
              <a:t>---  </a:t>
            </a:r>
            <a:r>
              <a:rPr lang="vi-VN" sz="2400" b="1" smtClean="0">
                <a:solidFill>
                  <a:schemeClr val="accent5">
                    <a:lumMod val="50000"/>
                  </a:schemeClr>
                </a:solidFill>
                <a:latin typeface="Times New Roman" panose="02020603050405020304" pitchFamily="18" charset="0"/>
                <a:cs typeface="Times New Roman" panose="02020603050405020304" pitchFamily="18" charset="0"/>
              </a:rPr>
              <a:t>Chảy </a:t>
            </a:r>
            <a:r>
              <a:rPr lang="vi-VN" sz="2400" b="1">
                <a:solidFill>
                  <a:schemeClr val="accent5">
                    <a:lumMod val="50000"/>
                  </a:schemeClr>
                </a:solidFill>
                <a:latin typeface="Times New Roman" panose="02020603050405020304" pitchFamily="18" charset="0"/>
                <a:cs typeface="Times New Roman" panose="02020603050405020304" pitchFamily="18" charset="0"/>
              </a:rPr>
              <a:t>máu tiêu hóa </a:t>
            </a:r>
            <a:r>
              <a:rPr lang="vi-VN" sz="2400" b="1" smtClean="0">
                <a:solidFill>
                  <a:schemeClr val="accent5">
                    <a:lumMod val="50000"/>
                  </a:schemeClr>
                </a:solidFill>
                <a:latin typeface="Times New Roman" panose="02020603050405020304" pitchFamily="18" charset="0"/>
                <a:cs typeface="Times New Roman" panose="02020603050405020304" pitchFamily="18" charset="0"/>
              </a:rPr>
              <a:t>cao</a:t>
            </a:r>
            <a:r>
              <a:rPr lang="en-US" sz="2400" b="1" smtClean="0">
                <a:solidFill>
                  <a:schemeClr val="accent5">
                    <a:lumMod val="50000"/>
                  </a:schemeClr>
                </a:solidFill>
                <a:latin typeface="Times New Roman" panose="02020603050405020304" pitchFamily="18" charset="0"/>
                <a:cs typeface="Times New Roman" panose="02020603050405020304" pitchFamily="18" charset="0"/>
              </a:rPr>
              <a:t> </a:t>
            </a:r>
            <a:r>
              <a:rPr lang="en-US" sz="2400" smtClean="0">
                <a:solidFill>
                  <a:schemeClr val="tx1"/>
                </a:solidFill>
                <a:latin typeface="Times New Roman" panose="02020603050405020304" pitchFamily="18" charset="0"/>
                <a:cs typeface="Times New Roman" panose="02020603050405020304" pitchFamily="18" charset="0"/>
              </a:rPr>
              <a:t>(</a:t>
            </a:r>
            <a:r>
              <a:rPr lang="vi-VN" sz="2400" smtClean="0">
                <a:solidFill>
                  <a:schemeClr val="tx1"/>
                </a:solidFill>
                <a:latin typeface="Times New Roman" panose="02020603050405020304" pitchFamily="18" charset="0"/>
                <a:cs typeface="Times New Roman" panose="02020603050405020304" pitchFamily="18" charset="0"/>
              </a:rPr>
              <a:t>nôn </a:t>
            </a:r>
            <a:r>
              <a:rPr lang="vi-VN" sz="2400">
                <a:solidFill>
                  <a:schemeClr val="tx1"/>
                </a:solidFill>
                <a:latin typeface="Times New Roman" panose="02020603050405020304" pitchFamily="18" charset="0"/>
                <a:cs typeface="Times New Roman" panose="02020603050405020304" pitchFamily="18" charset="0"/>
              </a:rPr>
              <a:t>ra máu, đi ngoài phân đen hoặc cả </a:t>
            </a:r>
            <a:r>
              <a:rPr lang="vi-VN" sz="2400" smtClean="0">
                <a:solidFill>
                  <a:schemeClr val="tx1"/>
                </a:solidFill>
                <a:latin typeface="Times New Roman" panose="02020603050405020304" pitchFamily="18" charset="0"/>
                <a:cs typeface="Times New Roman" panose="02020603050405020304" pitchFamily="18" charset="0"/>
              </a:rPr>
              <a:t>hai</a:t>
            </a:r>
            <a:r>
              <a:rPr lang="en-US" sz="2400" smtClean="0">
                <a:solidFill>
                  <a:schemeClr val="tx1"/>
                </a:solidFill>
                <a:latin typeface="Times New Roman" panose="02020603050405020304" pitchFamily="18" charset="0"/>
                <a:cs typeface="Times New Roman" panose="02020603050405020304" pitchFamily="18" charset="0"/>
              </a:rPr>
              <a:t>)</a:t>
            </a:r>
            <a:endParaRPr lang="vi-VN" sz="2400">
              <a:solidFill>
                <a:schemeClr val="tx1"/>
              </a:solidFill>
              <a:latin typeface="Times New Roman" panose="02020603050405020304" pitchFamily="18" charset="0"/>
              <a:cs typeface="Times New Roman" panose="02020603050405020304" pitchFamily="18" charset="0"/>
            </a:endParaRPr>
          </a:p>
          <a:p>
            <a:r>
              <a:rPr lang="vi-VN" sz="2400">
                <a:solidFill>
                  <a:schemeClr val="tx1"/>
                </a:solidFill>
                <a:latin typeface="Times New Roman" panose="02020603050405020304" pitchFamily="18" charset="0"/>
                <a:cs typeface="Times New Roman" panose="02020603050405020304" pitchFamily="18" charset="0"/>
              </a:rPr>
              <a:t>- </a:t>
            </a:r>
            <a:r>
              <a:rPr lang="en-US" sz="2400" smtClean="0">
                <a:solidFill>
                  <a:schemeClr val="tx1"/>
                </a:solidFill>
                <a:latin typeface="Times New Roman" panose="02020603050405020304" pitchFamily="18" charset="0"/>
                <a:cs typeface="Times New Roman" panose="02020603050405020304" pitchFamily="18" charset="0"/>
              </a:rPr>
              <a:t>Do: B</a:t>
            </a:r>
            <a:r>
              <a:rPr lang="vi-VN" sz="2400" smtClean="0">
                <a:solidFill>
                  <a:schemeClr val="tx1"/>
                </a:solidFill>
                <a:latin typeface="Times New Roman" panose="02020603050405020304" pitchFamily="18" charset="0"/>
                <a:cs typeface="Times New Roman" panose="02020603050405020304" pitchFamily="18" charset="0"/>
              </a:rPr>
              <a:t>ệnh </a:t>
            </a:r>
            <a:r>
              <a:rPr lang="vi-VN" sz="2400">
                <a:solidFill>
                  <a:schemeClr val="tx1"/>
                </a:solidFill>
                <a:latin typeface="Times New Roman" panose="02020603050405020304" pitchFamily="18" charset="0"/>
                <a:cs typeface="Times New Roman" panose="02020603050405020304" pitchFamily="18" charset="0"/>
              </a:rPr>
              <a:t>lý tiêu </a:t>
            </a:r>
            <a:r>
              <a:rPr lang="vi-VN" sz="2400" smtClean="0">
                <a:solidFill>
                  <a:schemeClr val="tx1"/>
                </a:solidFill>
                <a:latin typeface="Times New Roman" panose="02020603050405020304" pitchFamily="18" charset="0"/>
                <a:cs typeface="Times New Roman" panose="02020603050405020304" pitchFamily="18" charset="0"/>
              </a:rPr>
              <a:t>hóa</a:t>
            </a:r>
            <a:r>
              <a:rPr lang="en-US" sz="2400" smtClean="0">
                <a:solidFill>
                  <a:schemeClr val="tx1"/>
                </a:solidFill>
                <a:latin typeface="Times New Roman" panose="02020603050405020304" pitchFamily="18" charset="0"/>
                <a:cs typeface="Times New Roman" panose="02020603050405020304" pitchFamily="18" charset="0"/>
              </a:rPr>
              <a:t> (viêm </a:t>
            </a:r>
            <a:r>
              <a:rPr lang="vi-VN" sz="2400" smtClean="0">
                <a:solidFill>
                  <a:schemeClr val="tx1"/>
                </a:solidFill>
                <a:latin typeface="Times New Roman" panose="02020603050405020304" pitchFamily="18" charset="0"/>
                <a:cs typeface="Times New Roman" panose="02020603050405020304" pitchFamily="18" charset="0"/>
              </a:rPr>
              <a:t>thực </a:t>
            </a:r>
            <a:r>
              <a:rPr lang="vi-VN" sz="2400">
                <a:solidFill>
                  <a:schemeClr val="tx1"/>
                </a:solidFill>
                <a:latin typeface="Times New Roman" panose="02020603050405020304" pitchFamily="18" charset="0"/>
                <a:cs typeface="Times New Roman" panose="02020603050405020304" pitchFamily="18" charset="0"/>
              </a:rPr>
              <a:t>quản, </a:t>
            </a:r>
            <a:r>
              <a:rPr lang="vi-VN" sz="2400" smtClean="0">
                <a:solidFill>
                  <a:schemeClr val="tx1"/>
                </a:solidFill>
                <a:latin typeface="Times New Roman" panose="02020603050405020304" pitchFamily="18" charset="0"/>
                <a:cs typeface="Times New Roman" panose="02020603050405020304" pitchFamily="18" charset="0"/>
              </a:rPr>
              <a:t>l</a:t>
            </a:r>
            <a:r>
              <a:rPr lang="en-US" sz="2400" smtClean="0">
                <a:solidFill>
                  <a:schemeClr val="tx1"/>
                </a:solidFill>
                <a:latin typeface="Times New Roman" panose="02020603050405020304" pitchFamily="18" charset="0"/>
                <a:cs typeface="Times New Roman" panose="02020603050405020304" pitchFamily="18" charset="0"/>
              </a:rPr>
              <a:t>o</a:t>
            </a:r>
            <a:r>
              <a:rPr lang="vi-VN" sz="2400" smtClean="0">
                <a:solidFill>
                  <a:schemeClr val="tx1"/>
                </a:solidFill>
                <a:latin typeface="Times New Roman" panose="02020603050405020304" pitchFamily="18" charset="0"/>
                <a:cs typeface="Times New Roman" panose="02020603050405020304" pitchFamily="18" charset="0"/>
              </a:rPr>
              <a:t>ét </a:t>
            </a:r>
            <a:r>
              <a:rPr lang="vi-VN" sz="2400">
                <a:solidFill>
                  <a:schemeClr val="tx1"/>
                </a:solidFill>
                <a:latin typeface="Times New Roman" panose="02020603050405020304" pitchFamily="18" charset="0"/>
                <a:cs typeface="Times New Roman" panose="02020603050405020304" pitchFamily="18" charset="0"/>
              </a:rPr>
              <a:t>dạ dày</a:t>
            </a:r>
            <a:r>
              <a:rPr lang="vi-VN" sz="2400" smtClean="0">
                <a:solidFill>
                  <a:schemeClr val="tx1"/>
                </a:solidFill>
                <a:latin typeface="Times New Roman" panose="02020603050405020304" pitchFamily="18" charset="0"/>
                <a:cs typeface="Times New Roman" panose="02020603050405020304" pitchFamily="18" charset="0"/>
              </a:rPr>
              <a:t>…</a:t>
            </a:r>
            <a:r>
              <a:rPr lang="en-US" sz="2400" smtClean="0">
                <a:solidFill>
                  <a:schemeClr val="tx1"/>
                </a:solidFill>
                <a:latin typeface="Times New Roman" panose="02020603050405020304" pitchFamily="18" charset="0"/>
                <a:cs typeface="Times New Roman" panose="02020603050405020304" pitchFamily="18" charset="0"/>
              </a:rPr>
              <a:t>), t</a:t>
            </a:r>
            <a:r>
              <a:rPr lang="vi-VN" sz="2400" smtClean="0">
                <a:solidFill>
                  <a:schemeClr val="tx1"/>
                </a:solidFill>
                <a:latin typeface="Times New Roman" panose="02020603050405020304" pitchFamily="18" charset="0"/>
                <a:cs typeface="Times New Roman" panose="02020603050405020304" pitchFamily="18" charset="0"/>
              </a:rPr>
              <a:t>ăng </a:t>
            </a:r>
            <a:r>
              <a:rPr lang="vi-VN" sz="2400">
                <a:solidFill>
                  <a:schemeClr val="tx1"/>
                </a:solidFill>
                <a:latin typeface="Times New Roman" panose="02020603050405020304" pitchFamily="18" charset="0"/>
                <a:cs typeface="Times New Roman" panose="02020603050405020304" pitchFamily="18" charset="0"/>
              </a:rPr>
              <a:t>áp lực tĩnh mạch </a:t>
            </a:r>
            <a:r>
              <a:rPr lang="vi-VN" sz="2400" smtClean="0">
                <a:solidFill>
                  <a:schemeClr val="tx1"/>
                </a:solidFill>
                <a:latin typeface="Times New Roman" panose="02020603050405020304" pitchFamily="18" charset="0"/>
                <a:cs typeface="Times New Roman" panose="02020603050405020304" pitchFamily="18" charset="0"/>
              </a:rPr>
              <a:t>cửa</a:t>
            </a:r>
            <a:r>
              <a:rPr lang="en-US" sz="2400" smtClean="0">
                <a:solidFill>
                  <a:schemeClr val="tx1"/>
                </a:solidFill>
                <a:latin typeface="Times New Roman" panose="02020603050405020304" pitchFamily="18" charset="0"/>
                <a:cs typeface="Times New Roman" panose="02020603050405020304" pitchFamily="18" charset="0"/>
              </a:rPr>
              <a:t>, c</a:t>
            </a:r>
            <a:r>
              <a:rPr lang="vi-VN" sz="2400" smtClean="0">
                <a:solidFill>
                  <a:schemeClr val="tx1"/>
                </a:solidFill>
                <a:latin typeface="Times New Roman" panose="02020603050405020304" pitchFamily="18" charset="0"/>
                <a:cs typeface="Times New Roman" panose="02020603050405020304" pitchFamily="18" charset="0"/>
              </a:rPr>
              <a:t>hảy </a:t>
            </a:r>
            <a:r>
              <a:rPr lang="vi-VN" sz="2400">
                <a:solidFill>
                  <a:schemeClr val="tx1"/>
                </a:solidFill>
                <a:latin typeface="Times New Roman" panose="02020603050405020304" pitchFamily="18" charset="0"/>
                <a:cs typeface="Times New Roman" panose="02020603050405020304" pitchFamily="18" charset="0"/>
              </a:rPr>
              <a:t>máu đường mật, sỏi mật ..   </a:t>
            </a:r>
          </a:p>
          <a:p>
            <a:r>
              <a:rPr lang="en-US" sz="2400">
                <a:solidFill>
                  <a:schemeClr val="tx1"/>
                </a:solidFill>
                <a:latin typeface="Times New Roman" panose="02020603050405020304" pitchFamily="18" charset="0"/>
                <a:cs typeface="Times New Roman" panose="02020603050405020304" pitchFamily="18" charset="0"/>
              </a:rPr>
              <a:t> </a:t>
            </a:r>
            <a:r>
              <a:rPr lang="en-US" sz="2400" smtClean="0">
                <a:solidFill>
                  <a:schemeClr val="tx1"/>
                </a:solidFill>
                <a:latin typeface="Times New Roman" panose="02020603050405020304" pitchFamily="18" charset="0"/>
                <a:cs typeface="Times New Roman" panose="02020603050405020304" pitchFamily="18" charset="0"/>
              </a:rPr>
              <a:t> </a:t>
            </a:r>
            <a:r>
              <a:rPr lang="vi-VN" sz="2400" smtClean="0">
                <a:solidFill>
                  <a:schemeClr val="tx1"/>
                </a:solidFill>
                <a:latin typeface="Times New Roman" panose="02020603050405020304" pitchFamily="18" charset="0"/>
                <a:cs typeface="Times New Roman" panose="02020603050405020304" pitchFamily="18" charset="0"/>
              </a:rPr>
              <a:t>Bệnh </a:t>
            </a:r>
            <a:r>
              <a:rPr lang="vi-VN" sz="2400">
                <a:solidFill>
                  <a:schemeClr val="tx1"/>
                </a:solidFill>
                <a:latin typeface="Times New Roman" panose="02020603050405020304" pitchFamily="18" charset="0"/>
                <a:cs typeface="Times New Roman" panose="02020603050405020304" pitchFamily="18" charset="0"/>
              </a:rPr>
              <a:t>lý cơ quan khác: </a:t>
            </a:r>
            <a:r>
              <a:rPr lang="en-US" sz="2400">
                <a:solidFill>
                  <a:schemeClr val="tx1"/>
                </a:solidFill>
                <a:latin typeface="Times New Roman" panose="02020603050405020304" pitchFamily="18" charset="0"/>
                <a:cs typeface="Times New Roman" panose="02020603050405020304" pitchFamily="18" charset="0"/>
              </a:rPr>
              <a:t>b</a:t>
            </a:r>
            <a:r>
              <a:rPr lang="vi-VN" sz="2400" smtClean="0">
                <a:solidFill>
                  <a:schemeClr val="tx1"/>
                </a:solidFill>
                <a:latin typeface="Times New Roman" panose="02020603050405020304" pitchFamily="18" charset="0"/>
                <a:cs typeface="Times New Roman" panose="02020603050405020304" pitchFamily="18" charset="0"/>
              </a:rPr>
              <a:t>ệnh máu</a:t>
            </a:r>
            <a:r>
              <a:rPr lang="en-US" sz="2400" smtClean="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s</a:t>
            </a:r>
            <a:r>
              <a:rPr lang="vi-VN" sz="2400" smtClean="0">
                <a:solidFill>
                  <a:schemeClr val="tx1"/>
                </a:solidFill>
                <a:latin typeface="Times New Roman" panose="02020603050405020304" pitchFamily="18" charset="0"/>
                <a:cs typeface="Times New Roman" panose="02020603050405020304" pitchFamily="18" charset="0"/>
              </a:rPr>
              <a:t>uy gan</a:t>
            </a:r>
            <a:r>
              <a:rPr lang="en-US" sz="2400" smtClean="0">
                <a:solidFill>
                  <a:schemeClr val="tx1"/>
                </a:solidFill>
                <a:latin typeface="Times New Roman" panose="02020603050405020304" pitchFamily="18" charset="0"/>
                <a:cs typeface="Times New Roman" panose="02020603050405020304" pitchFamily="18" charset="0"/>
              </a:rPr>
              <a:t> (</a:t>
            </a:r>
            <a:r>
              <a:rPr lang="vi-VN" sz="2400" smtClean="0">
                <a:solidFill>
                  <a:schemeClr val="tx1"/>
                </a:solidFill>
                <a:latin typeface="Times New Roman" panose="02020603050405020304" pitchFamily="18" charset="0"/>
                <a:cs typeface="Times New Roman" panose="02020603050405020304" pitchFamily="18" charset="0"/>
              </a:rPr>
              <a:t>xơ hoặc </a:t>
            </a:r>
            <a:r>
              <a:rPr lang="vi-VN" sz="2400">
                <a:solidFill>
                  <a:schemeClr val="tx1"/>
                </a:solidFill>
                <a:latin typeface="Times New Roman" panose="02020603050405020304" pitchFamily="18" charset="0"/>
                <a:cs typeface="Times New Roman" panose="02020603050405020304" pitchFamily="18" charset="0"/>
              </a:rPr>
              <a:t>viêm </a:t>
            </a:r>
            <a:r>
              <a:rPr lang="vi-VN" sz="2400" smtClean="0">
                <a:solidFill>
                  <a:schemeClr val="tx1"/>
                </a:solidFill>
                <a:latin typeface="Times New Roman" panose="02020603050405020304" pitchFamily="18" charset="0"/>
                <a:cs typeface="Times New Roman" panose="02020603050405020304" pitchFamily="18" charset="0"/>
              </a:rPr>
              <a:t>gan</a:t>
            </a:r>
            <a:r>
              <a:rPr lang="en-US" sz="2400" smtClean="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lang="en-US" sz="2400" smtClean="0">
                <a:solidFill>
                  <a:schemeClr val="tx1"/>
                </a:solidFill>
                <a:latin typeface="Times New Roman" panose="02020603050405020304" pitchFamily="18" charset="0"/>
                <a:cs typeface="Times New Roman" panose="02020603050405020304" pitchFamily="18" charset="0"/>
              </a:rPr>
              <a:t>hoặc </a:t>
            </a:r>
            <a:r>
              <a:rPr lang="vi-VN" sz="2400" smtClean="0">
                <a:solidFill>
                  <a:schemeClr val="tx1"/>
                </a:solidFill>
                <a:latin typeface="Times New Roman" panose="02020603050405020304" pitchFamily="18" charset="0"/>
                <a:cs typeface="Times New Roman" panose="02020603050405020304" pitchFamily="18" charset="0"/>
              </a:rPr>
              <a:t>do </a:t>
            </a:r>
            <a:r>
              <a:rPr lang="vi-VN" sz="2400">
                <a:solidFill>
                  <a:schemeClr val="tx1"/>
                </a:solidFill>
                <a:latin typeface="Times New Roman" panose="02020603050405020304" pitchFamily="18" charset="0"/>
                <a:cs typeface="Times New Roman" panose="02020603050405020304" pitchFamily="18" charset="0"/>
              </a:rPr>
              <a:t>dùng thuốc: thuốc chông đông máu, cocticoid, </a:t>
            </a:r>
            <a:r>
              <a:rPr lang="vi-VN" sz="2400" smtClean="0">
                <a:solidFill>
                  <a:schemeClr val="tx1"/>
                </a:solidFill>
                <a:latin typeface="Times New Roman" panose="02020603050405020304" pitchFamily="18" charset="0"/>
                <a:cs typeface="Times New Roman" panose="02020603050405020304" pitchFamily="18" charset="0"/>
              </a:rPr>
              <a:t>NSAIDs</a:t>
            </a:r>
            <a:r>
              <a:rPr lang="en-US" sz="2400" smtClean="0">
                <a:solidFill>
                  <a:schemeClr val="tx1"/>
                </a:solidFill>
                <a:latin typeface="Times New Roman" panose="02020603050405020304" pitchFamily="18" charset="0"/>
                <a:cs typeface="Times New Roman" panose="02020603050405020304" pitchFamily="18" charset="0"/>
              </a:rPr>
              <a:t>.</a:t>
            </a:r>
          </a:p>
          <a:p>
            <a:r>
              <a:rPr lang="en-US" sz="2400" smtClean="0">
                <a:solidFill>
                  <a:schemeClr val="tx1"/>
                </a:solidFill>
                <a:latin typeface="Times New Roman" panose="02020603050405020304" pitchFamily="18" charset="0"/>
                <a:cs typeface="Times New Roman" panose="02020603050405020304" pitchFamily="18" charset="0"/>
              </a:rPr>
              <a:t>---  </a:t>
            </a:r>
            <a:r>
              <a:rPr lang="vi-VN" sz="2400" b="1" smtClean="0">
                <a:solidFill>
                  <a:schemeClr val="accent5">
                    <a:lumMod val="50000"/>
                  </a:schemeClr>
                </a:solidFill>
                <a:latin typeface="Times New Roman" panose="02020603050405020304" pitchFamily="18" charset="0"/>
                <a:cs typeface="Times New Roman" panose="02020603050405020304" pitchFamily="18" charset="0"/>
              </a:rPr>
              <a:t>Chảy </a:t>
            </a:r>
            <a:r>
              <a:rPr lang="vi-VN" sz="2400" b="1">
                <a:solidFill>
                  <a:schemeClr val="accent5">
                    <a:lumMod val="50000"/>
                  </a:schemeClr>
                </a:solidFill>
                <a:latin typeface="Times New Roman" panose="02020603050405020304" pitchFamily="18" charset="0"/>
                <a:cs typeface="Times New Roman" panose="02020603050405020304" pitchFamily="18" charset="0"/>
              </a:rPr>
              <a:t>máu tiêu hóa </a:t>
            </a:r>
            <a:r>
              <a:rPr lang="vi-VN" sz="2400" b="1" smtClean="0">
                <a:solidFill>
                  <a:schemeClr val="accent5">
                    <a:lumMod val="50000"/>
                  </a:schemeClr>
                </a:solidFill>
                <a:latin typeface="Times New Roman" panose="02020603050405020304" pitchFamily="18" charset="0"/>
                <a:cs typeface="Times New Roman" panose="02020603050405020304" pitchFamily="18" charset="0"/>
              </a:rPr>
              <a:t>th</a:t>
            </a:r>
            <a:r>
              <a:rPr lang="en-US" sz="2400" b="1" smtClean="0">
                <a:solidFill>
                  <a:schemeClr val="accent5">
                    <a:lumMod val="50000"/>
                  </a:schemeClr>
                </a:solidFill>
                <a:latin typeface="Times New Roman" panose="02020603050405020304" pitchFamily="18" charset="0"/>
                <a:cs typeface="Times New Roman" panose="02020603050405020304" pitchFamily="18" charset="0"/>
              </a:rPr>
              <a:t>ấ</a:t>
            </a:r>
            <a:r>
              <a:rPr lang="vi-VN" sz="2400" b="1" smtClean="0">
                <a:solidFill>
                  <a:schemeClr val="accent5">
                    <a:lumMod val="50000"/>
                  </a:schemeClr>
                </a:solidFill>
                <a:latin typeface="Times New Roman" panose="02020603050405020304" pitchFamily="18" charset="0"/>
                <a:cs typeface="Times New Roman" panose="02020603050405020304" pitchFamily="18" charset="0"/>
              </a:rPr>
              <a:t>p</a:t>
            </a:r>
            <a:r>
              <a:rPr lang="en-US" sz="2400" b="1" smtClean="0">
                <a:solidFill>
                  <a:schemeClr val="accent5">
                    <a:lumMod val="50000"/>
                  </a:schemeClr>
                </a:solidFill>
                <a:latin typeface="Times New Roman" panose="02020603050405020304" pitchFamily="18" charset="0"/>
                <a:cs typeface="Times New Roman" panose="02020603050405020304" pitchFamily="18" charset="0"/>
              </a:rPr>
              <a:t> </a:t>
            </a:r>
            <a:r>
              <a:rPr lang="en-US" sz="2400" smtClean="0">
                <a:solidFill>
                  <a:schemeClr val="tx1"/>
                </a:solidFill>
                <a:latin typeface="Times New Roman" panose="02020603050405020304" pitchFamily="18" charset="0"/>
                <a:cs typeface="Times New Roman" panose="02020603050405020304" pitchFamily="18" charset="0"/>
              </a:rPr>
              <a:t>(</a:t>
            </a:r>
            <a:r>
              <a:rPr lang="vi-VN" sz="2400" smtClean="0">
                <a:solidFill>
                  <a:schemeClr val="tx1"/>
                </a:solidFill>
                <a:latin typeface="Times New Roman" panose="02020603050405020304" pitchFamily="18" charset="0"/>
                <a:cs typeface="Times New Roman" panose="02020603050405020304" pitchFamily="18" charset="0"/>
              </a:rPr>
              <a:t>đi </a:t>
            </a:r>
            <a:r>
              <a:rPr lang="vi-VN" sz="2400">
                <a:solidFill>
                  <a:schemeClr val="tx1"/>
                </a:solidFill>
                <a:latin typeface="Times New Roman" panose="02020603050405020304" pitchFamily="18" charset="0"/>
                <a:cs typeface="Times New Roman" panose="02020603050405020304" pitchFamily="18" charset="0"/>
              </a:rPr>
              <a:t>ngoài ra máu tươi hoặc phân </a:t>
            </a:r>
            <a:r>
              <a:rPr lang="vi-VN" sz="2400" smtClean="0">
                <a:solidFill>
                  <a:schemeClr val="tx1"/>
                </a:solidFill>
                <a:latin typeface="Times New Roman" panose="02020603050405020304" pitchFamily="18" charset="0"/>
                <a:cs typeface="Times New Roman" panose="02020603050405020304" pitchFamily="18" charset="0"/>
              </a:rPr>
              <a:t>đen</a:t>
            </a:r>
            <a:r>
              <a:rPr lang="en-US" sz="2400" smtClean="0">
                <a:solidFill>
                  <a:schemeClr val="tx1"/>
                </a:solidFill>
                <a:latin typeface="Times New Roman" panose="02020603050405020304" pitchFamily="18" charset="0"/>
                <a:cs typeface="Times New Roman" panose="02020603050405020304" pitchFamily="18" charset="0"/>
              </a:rPr>
              <a:t>)</a:t>
            </a:r>
            <a:r>
              <a:rPr lang="vi-VN" sz="2400" smtClean="0">
                <a:solidFill>
                  <a:schemeClr val="tx1"/>
                </a:solidFill>
                <a:latin typeface="Times New Roman" panose="02020603050405020304" pitchFamily="18" charset="0"/>
                <a:cs typeface="Times New Roman" panose="02020603050405020304" pitchFamily="18" charset="0"/>
              </a:rPr>
              <a:t> </a:t>
            </a:r>
            <a:endParaRPr lang="en-US" sz="2400" smtClean="0">
              <a:solidFill>
                <a:schemeClr val="tx1"/>
              </a:solidFill>
              <a:latin typeface="Times New Roman" panose="02020603050405020304" pitchFamily="18" charset="0"/>
              <a:cs typeface="Times New Roman" panose="02020603050405020304" pitchFamily="18" charset="0"/>
            </a:endParaRPr>
          </a:p>
          <a:p>
            <a:r>
              <a:rPr lang="en-US" sz="2400" smtClean="0">
                <a:solidFill>
                  <a:schemeClr val="tx1"/>
                </a:solidFill>
                <a:latin typeface="Times New Roman" panose="02020603050405020304" pitchFamily="18" charset="0"/>
                <a:cs typeface="Times New Roman" panose="02020603050405020304" pitchFamily="18" charset="0"/>
              </a:rPr>
              <a:t>- Do: </a:t>
            </a:r>
            <a:r>
              <a:rPr lang="vi-VN" sz="2400" smtClean="0">
                <a:solidFill>
                  <a:schemeClr val="tx1"/>
                </a:solidFill>
                <a:latin typeface="Times New Roman" panose="02020603050405020304" pitchFamily="18" charset="0"/>
                <a:cs typeface="Times New Roman" panose="02020603050405020304" pitchFamily="18" charset="0"/>
              </a:rPr>
              <a:t>Bệnh </a:t>
            </a:r>
            <a:r>
              <a:rPr lang="vi-VN" sz="2400">
                <a:solidFill>
                  <a:schemeClr val="tx1"/>
                </a:solidFill>
                <a:latin typeface="Times New Roman" panose="02020603050405020304" pitchFamily="18" charset="0"/>
                <a:cs typeface="Times New Roman" panose="02020603050405020304" pitchFamily="18" charset="0"/>
              </a:rPr>
              <a:t>lý tiêu </a:t>
            </a:r>
            <a:r>
              <a:rPr lang="vi-VN" sz="2400" smtClean="0">
                <a:solidFill>
                  <a:schemeClr val="tx1"/>
                </a:solidFill>
                <a:latin typeface="Times New Roman" panose="02020603050405020304" pitchFamily="18" charset="0"/>
                <a:cs typeface="Times New Roman" panose="02020603050405020304" pitchFamily="18" charset="0"/>
              </a:rPr>
              <a:t>hóa</a:t>
            </a:r>
            <a:r>
              <a:rPr lang="en-US" sz="2400">
                <a:solidFill>
                  <a:schemeClr val="tx1"/>
                </a:solidFill>
                <a:latin typeface="Times New Roman" panose="02020603050405020304" pitchFamily="18" charset="0"/>
                <a:cs typeface="Times New Roman" panose="02020603050405020304" pitchFamily="18" charset="0"/>
              </a:rPr>
              <a:t> </a:t>
            </a:r>
            <a:r>
              <a:rPr lang="en-US" sz="2400" smtClean="0">
                <a:solidFill>
                  <a:schemeClr val="tx1"/>
                </a:solidFill>
                <a:latin typeface="Times New Roman" panose="02020603050405020304" pitchFamily="18" charset="0"/>
                <a:cs typeface="Times New Roman" panose="02020603050405020304" pitchFamily="18" charset="0"/>
              </a:rPr>
              <a:t>(u</a:t>
            </a:r>
            <a:r>
              <a:rPr lang="vi-VN" sz="2400" smtClean="0">
                <a:solidFill>
                  <a:schemeClr val="tx1"/>
                </a:solidFill>
                <a:latin typeface="Times New Roman" panose="02020603050405020304" pitchFamily="18" charset="0"/>
                <a:cs typeface="Times New Roman" panose="02020603050405020304" pitchFamily="18" charset="0"/>
              </a:rPr>
              <a:t> </a:t>
            </a:r>
            <a:r>
              <a:rPr lang="vi-VN" sz="2400">
                <a:solidFill>
                  <a:schemeClr val="tx1"/>
                </a:solidFill>
                <a:latin typeface="Times New Roman" panose="02020603050405020304" pitchFamily="18" charset="0"/>
                <a:cs typeface="Times New Roman" panose="02020603050405020304" pitchFamily="18" charset="0"/>
              </a:rPr>
              <a:t>ruột </a:t>
            </a:r>
            <a:r>
              <a:rPr lang="vi-VN" sz="2400" smtClean="0">
                <a:solidFill>
                  <a:schemeClr val="tx1"/>
                </a:solidFill>
                <a:latin typeface="Times New Roman" panose="02020603050405020304" pitchFamily="18" charset="0"/>
                <a:cs typeface="Times New Roman" panose="02020603050405020304" pitchFamily="18" charset="0"/>
              </a:rPr>
              <a:t>non</a:t>
            </a:r>
            <a:r>
              <a:rPr lang="en-US" sz="2400" smtClean="0">
                <a:solidFill>
                  <a:schemeClr val="tx1"/>
                </a:solidFill>
                <a:latin typeface="Times New Roman" panose="02020603050405020304" pitchFamily="18" charset="0"/>
                <a:cs typeface="Times New Roman" panose="02020603050405020304" pitchFamily="18" charset="0"/>
              </a:rPr>
              <a:t>,</a:t>
            </a:r>
            <a:r>
              <a:rPr lang="vi-VN" sz="2400" smtClean="0">
                <a:solidFill>
                  <a:schemeClr val="tx1"/>
                </a:solidFill>
                <a:latin typeface="Times New Roman" panose="02020603050405020304" pitchFamily="18" charset="0"/>
                <a:cs typeface="Times New Roman" panose="02020603050405020304" pitchFamily="18" charset="0"/>
              </a:rPr>
              <a:t> </a:t>
            </a:r>
            <a:r>
              <a:rPr lang="vi-VN" sz="2400">
                <a:solidFill>
                  <a:schemeClr val="tx1"/>
                </a:solidFill>
                <a:latin typeface="Times New Roman" panose="02020603050405020304" pitchFamily="18" charset="0"/>
                <a:cs typeface="Times New Roman" panose="02020603050405020304" pitchFamily="18" charset="0"/>
              </a:rPr>
              <a:t>lồng </a:t>
            </a:r>
            <a:r>
              <a:rPr lang="vi-VN" sz="2400" smtClean="0">
                <a:solidFill>
                  <a:schemeClr val="tx1"/>
                </a:solidFill>
                <a:latin typeface="Times New Roman" panose="02020603050405020304" pitchFamily="18" charset="0"/>
                <a:cs typeface="Times New Roman" panose="02020603050405020304" pitchFamily="18" charset="0"/>
              </a:rPr>
              <a:t>ruột</a:t>
            </a:r>
            <a:r>
              <a:rPr lang="en-US" sz="2400" smtClean="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u</a:t>
            </a:r>
            <a:r>
              <a:rPr lang="vi-VN" sz="2400" smtClean="0">
                <a:solidFill>
                  <a:schemeClr val="tx1"/>
                </a:solidFill>
                <a:latin typeface="Times New Roman" panose="02020603050405020304" pitchFamily="18" charset="0"/>
                <a:cs typeface="Times New Roman" panose="02020603050405020304" pitchFamily="18" charset="0"/>
              </a:rPr>
              <a:t> </a:t>
            </a:r>
            <a:r>
              <a:rPr lang="vi-VN" sz="2400">
                <a:solidFill>
                  <a:schemeClr val="tx1"/>
                </a:solidFill>
                <a:latin typeface="Times New Roman" panose="02020603050405020304" pitchFamily="18" charset="0"/>
                <a:cs typeface="Times New Roman" panose="02020603050405020304" pitchFamily="18" charset="0"/>
              </a:rPr>
              <a:t>đại </a:t>
            </a:r>
            <a:r>
              <a:rPr lang="vi-VN" sz="2400" smtClean="0">
                <a:solidFill>
                  <a:schemeClr val="tx1"/>
                </a:solidFill>
                <a:latin typeface="Times New Roman" panose="02020603050405020304" pitchFamily="18" charset="0"/>
                <a:cs typeface="Times New Roman" panose="02020603050405020304" pitchFamily="18" charset="0"/>
              </a:rPr>
              <a:t>tràng</a:t>
            </a:r>
            <a:r>
              <a:rPr lang="en-US" sz="2400">
                <a:solidFill>
                  <a:schemeClr val="tx1"/>
                </a:solidFill>
                <a:latin typeface="Times New Roman" panose="02020603050405020304" pitchFamily="18" charset="0"/>
                <a:cs typeface="Times New Roman" panose="02020603050405020304" pitchFamily="18" charset="0"/>
              </a:rPr>
              <a:t>,</a:t>
            </a:r>
            <a:r>
              <a:rPr lang="vi-VN" sz="2400" smtClean="0">
                <a:solidFill>
                  <a:schemeClr val="tx1"/>
                </a:solidFill>
                <a:latin typeface="Times New Roman" panose="02020603050405020304" pitchFamily="18" charset="0"/>
                <a:cs typeface="Times New Roman" panose="02020603050405020304" pitchFamily="18" charset="0"/>
              </a:rPr>
              <a:t>…</a:t>
            </a:r>
            <a:r>
              <a:rPr lang="en-US" sz="2400" smtClean="0">
                <a:solidFill>
                  <a:schemeClr val="tx1"/>
                </a:solidFill>
                <a:latin typeface="Times New Roman" panose="02020603050405020304" pitchFamily="18" charset="0"/>
                <a:cs typeface="Times New Roman" panose="02020603050405020304" pitchFamily="18" charset="0"/>
              </a:rPr>
              <a:t>), t</a:t>
            </a:r>
            <a:r>
              <a:rPr lang="vi-VN" sz="2400" smtClean="0">
                <a:solidFill>
                  <a:schemeClr val="tx1"/>
                </a:solidFill>
                <a:latin typeface="Times New Roman" panose="02020603050405020304" pitchFamily="18" charset="0"/>
                <a:cs typeface="Times New Roman" panose="02020603050405020304" pitchFamily="18" charset="0"/>
              </a:rPr>
              <a:t>rĩ </a:t>
            </a:r>
            <a:r>
              <a:rPr lang="vi-VN" sz="2400">
                <a:solidFill>
                  <a:schemeClr val="tx1"/>
                </a:solidFill>
                <a:latin typeface="Times New Roman" panose="02020603050405020304" pitchFamily="18" charset="0"/>
                <a:cs typeface="Times New Roman" panose="02020603050405020304" pitchFamily="18" charset="0"/>
              </a:rPr>
              <a:t>hậu môn, táo bón, </a:t>
            </a:r>
            <a:r>
              <a:rPr lang="vi-VN" sz="2400" smtClean="0">
                <a:solidFill>
                  <a:schemeClr val="tx1"/>
                </a:solidFill>
                <a:latin typeface="Times New Roman" panose="02020603050405020304" pitchFamily="18" charset="0"/>
                <a:cs typeface="Times New Roman" panose="02020603050405020304" pitchFamily="18" charset="0"/>
              </a:rPr>
              <a:t>lỵ</a:t>
            </a:r>
            <a:r>
              <a:rPr lang="en-US" sz="2400" smtClean="0">
                <a:solidFill>
                  <a:schemeClr val="tx1"/>
                </a:solidFill>
                <a:latin typeface="Times New Roman" panose="02020603050405020304" pitchFamily="18" charset="0"/>
                <a:cs typeface="Times New Roman" panose="02020603050405020304" pitchFamily="18" charset="0"/>
              </a:rPr>
              <a:t>.</a:t>
            </a:r>
          </a:p>
          <a:p>
            <a:r>
              <a:rPr lang="en-US" sz="2400">
                <a:solidFill>
                  <a:schemeClr val="tx1"/>
                </a:solidFill>
                <a:latin typeface="Times New Roman" panose="02020603050405020304" pitchFamily="18" charset="0"/>
                <a:cs typeface="Times New Roman" panose="02020603050405020304" pitchFamily="18" charset="0"/>
              </a:rPr>
              <a:t> </a:t>
            </a:r>
            <a:r>
              <a:rPr lang="en-US" sz="2400" smtClean="0">
                <a:solidFill>
                  <a:schemeClr val="tx1"/>
                </a:solidFill>
                <a:latin typeface="Times New Roman" panose="02020603050405020304" pitchFamily="18" charset="0"/>
                <a:cs typeface="Times New Roman" panose="02020603050405020304" pitchFamily="18" charset="0"/>
              </a:rPr>
              <a:t> </a:t>
            </a:r>
            <a:r>
              <a:rPr lang="vi-VN" sz="2400" smtClean="0">
                <a:solidFill>
                  <a:schemeClr val="tx1"/>
                </a:solidFill>
                <a:latin typeface="Times New Roman" panose="02020603050405020304" pitchFamily="18" charset="0"/>
                <a:cs typeface="Times New Roman" panose="02020603050405020304" pitchFamily="18" charset="0"/>
              </a:rPr>
              <a:t>Bệnh </a:t>
            </a:r>
            <a:r>
              <a:rPr lang="vi-VN" sz="2400">
                <a:solidFill>
                  <a:schemeClr val="tx1"/>
                </a:solidFill>
                <a:latin typeface="Times New Roman" panose="02020603050405020304" pitchFamily="18" charset="0"/>
                <a:cs typeface="Times New Roman" panose="02020603050405020304" pitchFamily="18" charset="0"/>
              </a:rPr>
              <a:t>lý các cơ quan khác: </a:t>
            </a:r>
            <a:r>
              <a:rPr lang="en-US" sz="2400">
                <a:solidFill>
                  <a:schemeClr val="tx1"/>
                </a:solidFill>
                <a:latin typeface="Times New Roman" panose="02020603050405020304" pitchFamily="18" charset="0"/>
                <a:cs typeface="Times New Roman" panose="02020603050405020304" pitchFamily="18" charset="0"/>
              </a:rPr>
              <a:t>g</a:t>
            </a:r>
            <a:r>
              <a:rPr lang="vi-VN" sz="2400" smtClean="0">
                <a:solidFill>
                  <a:schemeClr val="tx1"/>
                </a:solidFill>
                <a:latin typeface="Times New Roman" panose="02020603050405020304" pitchFamily="18" charset="0"/>
                <a:cs typeface="Times New Roman" panose="02020603050405020304" pitchFamily="18" charset="0"/>
              </a:rPr>
              <a:t>iống </a:t>
            </a:r>
            <a:r>
              <a:rPr lang="vi-VN" sz="2400">
                <a:solidFill>
                  <a:schemeClr val="tx1"/>
                </a:solidFill>
                <a:latin typeface="Times New Roman" panose="02020603050405020304" pitchFamily="18" charset="0"/>
                <a:cs typeface="Times New Roman" panose="02020603050405020304" pitchFamily="18" charset="0"/>
              </a:rPr>
              <a:t>như chảy </a:t>
            </a:r>
            <a:r>
              <a:rPr lang="vi-VN" sz="2400" smtClean="0">
                <a:solidFill>
                  <a:schemeClr val="tx1"/>
                </a:solidFill>
                <a:latin typeface="Times New Roman" panose="02020603050405020304" pitchFamily="18" charset="0"/>
                <a:cs typeface="Times New Roman" panose="02020603050405020304" pitchFamily="18" charset="0"/>
              </a:rPr>
              <a:t>máu</a:t>
            </a:r>
            <a:r>
              <a:rPr lang="en-US" sz="2400" smtClean="0">
                <a:solidFill>
                  <a:schemeClr val="tx1"/>
                </a:solidFill>
                <a:latin typeface="Times New Roman" panose="02020603050405020304" pitchFamily="18" charset="0"/>
                <a:cs typeface="Times New Roman" panose="02020603050405020304" pitchFamily="18" charset="0"/>
              </a:rPr>
              <a:t> đường tiêu hoá</a:t>
            </a:r>
            <a:r>
              <a:rPr lang="vi-VN" sz="2400" smtClean="0">
                <a:solidFill>
                  <a:schemeClr val="tx1"/>
                </a:solidFill>
                <a:latin typeface="Times New Roman" panose="02020603050405020304" pitchFamily="18" charset="0"/>
                <a:cs typeface="Times New Roman" panose="02020603050405020304" pitchFamily="18" charset="0"/>
              </a:rPr>
              <a:t> </a:t>
            </a:r>
            <a:r>
              <a:rPr lang="vi-VN" sz="2400">
                <a:solidFill>
                  <a:schemeClr val="tx1"/>
                </a:solidFill>
                <a:latin typeface="Times New Roman" panose="02020603050405020304" pitchFamily="18" charset="0"/>
                <a:cs typeface="Times New Roman" panose="02020603050405020304" pitchFamily="18" charset="0"/>
              </a:rPr>
              <a:t>cao, </a:t>
            </a:r>
            <a:r>
              <a:rPr lang="vi-VN" sz="2400" smtClean="0">
                <a:solidFill>
                  <a:schemeClr val="tx1"/>
                </a:solidFill>
                <a:latin typeface="Times New Roman" panose="02020603050405020304" pitchFamily="18" charset="0"/>
                <a:cs typeface="Times New Roman" panose="02020603050405020304" pitchFamily="18" charset="0"/>
              </a:rPr>
              <a:t>dị </a:t>
            </a:r>
            <a:r>
              <a:rPr lang="vi-VN" sz="2400">
                <a:solidFill>
                  <a:schemeClr val="tx1"/>
                </a:solidFill>
                <a:latin typeface="Times New Roman" panose="02020603050405020304" pitchFamily="18" charset="0"/>
                <a:cs typeface="Times New Roman" panose="02020603050405020304" pitchFamily="18" charset="0"/>
              </a:rPr>
              <a:t>ứng tiêu hóa (hội chứng Schonlein)… </a:t>
            </a:r>
            <a:endParaRPr lang="en-US"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8381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1883</Words>
  <Application>Microsoft Office PowerPoint</Application>
  <PresentationFormat>On-screen Show (4:3)</PresentationFormat>
  <Paragraphs>172</Paragraphs>
  <Slides>15</Slides>
  <Notes>9</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PowerPoint Presentation</vt:lpstr>
      <vt:lpstr>1. Nhắc lại về giải phẫu- SLH hệ tiêu hoá</vt:lpstr>
      <vt:lpstr>1. Nhắc lại về giải phẫu- SLH hệ tiêu hoá</vt:lpstr>
      <vt:lpstr>1. Nhắc lại về giải phẫu- SLH hệ tiêu hoá</vt:lpstr>
      <vt:lpstr>2. Một số triệu chứng của bệnh tiêu hoá</vt:lpstr>
      <vt:lpstr>2. Một số triệu chứng của bệnh tiêu hoá</vt:lpstr>
      <vt:lpstr>2. Một số triệu chứng của bệnh tiêu hoá</vt:lpstr>
      <vt:lpstr>2. Một số triệu chứng của bệnh tiêu hoá</vt:lpstr>
      <vt:lpstr>2. Một số triệu chứng của bệnh tiêu hoá</vt:lpstr>
      <vt:lpstr>2. Một số triệu chứng của bệnh tiêu hoá</vt:lpstr>
      <vt:lpstr>2. Một số triệu chứng của bệnh tiêu hoá</vt:lpstr>
      <vt:lpstr>2. Một số triệu chứng của bệnh tiêu hoá</vt:lpstr>
      <vt:lpstr>2. Một số triệu chứng của bệnh tiêu hoá</vt:lpstr>
      <vt:lpstr>3. Một số xét nghiệm lâm sàng</vt:lpstr>
      <vt:lpstr>3. Một số xét nghiệm lâm sàng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30</cp:revision>
  <dcterms:created xsi:type="dcterms:W3CDTF">2006-08-16T00:00:00Z</dcterms:created>
  <dcterms:modified xsi:type="dcterms:W3CDTF">2017-02-19T07:00:10Z</dcterms:modified>
</cp:coreProperties>
</file>