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8" r:id="rId2"/>
    <p:sldId id="263" r:id="rId3"/>
    <p:sldId id="264" r:id="rId4"/>
    <p:sldId id="265" r:id="rId5"/>
    <p:sldId id="260" r:id="rId6"/>
    <p:sldId id="261" r:id="rId7"/>
    <p:sldId id="262" r:id="rId8"/>
    <p:sldId id="269" r:id="rId9"/>
    <p:sldId id="270" r:id="rId10"/>
    <p:sldId id="271" r:id="rId11"/>
    <p:sldId id="266" r:id="rId12"/>
    <p:sldId id="267" r:id="rId13"/>
    <p:sldId id="268" r:id="rId14"/>
    <p:sldId id="256" r:id="rId15"/>
    <p:sldId id="257" r:id="rId16"/>
    <p:sldId id="25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31AF4A-108F-4767-972D-49B0D6246B0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A1D6EAF1-AE53-4BA7-843B-1675A7B883AD}">
      <dgm:prSet phldrT="[Text]"/>
      <dgm:spPr>
        <a:solidFill>
          <a:srgbClr val="FF0000"/>
        </a:solidFill>
      </dgm:spPr>
      <dgm:t>
        <a:bodyPr/>
        <a:lstStyle/>
        <a:p>
          <a:r>
            <a:rPr lang="en-US" b="1" dirty="0" err="1" smtClean="0">
              <a:latin typeface="Times New Roman" pitchFamily="18" charset="0"/>
              <a:cs typeface="Times New Roman" pitchFamily="18" charset="0"/>
            </a:rPr>
            <a:t>Viêm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tim</a:t>
          </a:r>
          <a:endParaRPr lang="en-US" b="1" dirty="0">
            <a:latin typeface="Times New Roman" pitchFamily="18" charset="0"/>
            <a:cs typeface="Times New Roman" pitchFamily="18" charset="0"/>
          </a:endParaRPr>
        </a:p>
      </dgm:t>
    </dgm:pt>
    <dgm:pt modelId="{0F689FE8-E16A-4B5E-A603-39794FF1631F}" type="parTrans" cxnId="{88D82DE6-140F-440A-A2C8-D0356D41CE47}">
      <dgm:prSet/>
      <dgm:spPr/>
      <dgm:t>
        <a:bodyPr/>
        <a:lstStyle/>
        <a:p>
          <a:endParaRPr lang="en-US"/>
        </a:p>
      </dgm:t>
    </dgm:pt>
    <dgm:pt modelId="{585F2739-5274-4A67-908C-4DF1054D0BC3}" type="sibTrans" cxnId="{88D82DE6-140F-440A-A2C8-D0356D41CE47}">
      <dgm:prSet/>
      <dgm:spPr/>
      <dgm:t>
        <a:bodyPr/>
        <a:lstStyle/>
        <a:p>
          <a:endParaRPr lang="en-US"/>
        </a:p>
      </dgm:t>
    </dgm:pt>
    <dgm:pt modelId="{AA33C954-27C1-47AF-8791-2DC133ACCB5F}">
      <dgm:prSet phldrT="[Text]"/>
      <dgm:spPr>
        <a:solidFill>
          <a:srgbClr val="FF0000"/>
        </a:solidFill>
      </dgm:spPr>
      <dgm:t>
        <a:bodyPr/>
        <a:lstStyle/>
        <a:p>
          <a:r>
            <a:rPr lang="en-US" b="1" dirty="0" err="1" smtClean="0">
              <a:latin typeface="Times New Roman" pitchFamily="18" charset="0"/>
              <a:cs typeface="Times New Roman" pitchFamily="18" charset="0"/>
            </a:rPr>
            <a:t>Viêm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khớp</a:t>
          </a:r>
          <a:endParaRPr lang="en-US" b="1" dirty="0">
            <a:latin typeface="Times New Roman" pitchFamily="18" charset="0"/>
            <a:cs typeface="Times New Roman" pitchFamily="18" charset="0"/>
          </a:endParaRPr>
        </a:p>
      </dgm:t>
    </dgm:pt>
    <dgm:pt modelId="{440D6089-E0D2-42A1-BB77-72D99B414359}" type="parTrans" cxnId="{12D14740-F90A-4531-8478-4F98D4400B0B}">
      <dgm:prSet/>
      <dgm:spPr/>
      <dgm:t>
        <a:bodyPr/>
        <a:lstStyle/>
        <a:p>
          <a:endParaRPr lang="en-US"/>
        </a:p>
      </dgm:t>
    </dgm:pt>
    <dgm:pt modelId="{253A9887-CCEF-43C7-BE4B-9FA78A87B282}" type="sibTrans" cxnId="{12D14740-F90A-4531-8478-4F98D4400B0B}">
      <dgm:prSet/>
      <dgm:spPr/>
      <dgm:t>
        <a:bodyPr/>
        <a:lstStyle/>
        <a:p>
          <a:endParaRPr lang="en-US"/>
        </a:p>
      </dgm:t>
    </dgm:pt>
    <dgm:pt modelId="{8782DF11-AA58-4F84-B3A3-2F263F5DD7A4}">
      <dgm:prSet phldrT="[Text]"/>
      <dgm:spPr>
        <a:solidFill>
          <a:srgbClr val="FF0000"/>
        </a:solidFill>
      </dgm:spPr>
      <dgm:t>
        <a:bodyPr/>
        <a:lstStyle/>
        <a:p>
          <a:r>
            <a:rPr lang="en-US" b="1" dirty="0" err="1" smtClean="0">
              <a:latin typeface="Times New Roman" pitchFamily="18" charset="0"/>
              <a:cs typeface="Times New Roman" pitchFamily="18" charset="0"/>
            </a:rPr>
            <a:t>Múa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giật</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Sydenham</a:t>
          </a:r>
          <a:endParaRPr lang="en-US" b="1" dirty="0">
            <a:latin typeface="Times New Roman" pitchFamily="18" charset="0"/>
            <a:cs typeface="Times New Roman" pitchFamily="18" charset="0"/>
          </a:endParaRPr>
        </a:p>
      </dgm:t>
    </dgm:pt>
    <dgm:pt modelId="{3E043F2E-4937-462B-821A-46A1E25C8A0B}" type="parTrans" cxnId="{C095ADC0-DDFE-4F5E-A90B-87F02FE17DFA}">
      <dgm:prSet/>
      <dgm:spPr/>
      <dgm:t>
        <a:bodyPr/>
        <a:lstStyle/>
        <a:p>
          <a:endParaRPr lang="en-US"/>
        </a:p>
      </dgm:t>
    </dgm:pt>
    <dgm:pt modelId="{63BCD0ED-3261-4480-8009-DD9ABAB7065A}" type="sibTrans" cxnId="{C095ADC0-DDFE-4F5E-A90B-87F02FE17DFA}">
      <dgm:prSet/>
      <dgm:spPr/>
      <dgm:t>
        <a:bodyPr/>
        <a:lstStyle/>
        <a:p>
          <a:endParaRPr lang="en-US"/>
        </a:p>
      </dgm:t>
    </dgm:pt>
    <dgm:pt modelId="{B9888FD5-DC32-4698-9D38-78E0E54CE6F1}">
      <dgm:prSet phldrT="[Text]"/>
      <dgm:spPr>
        <a:solidFill>
          <a:srgbClr val="FF0000"/>
        </a:solidFill>
      </dgm:spPr>
      <dgm:t>
        <a:bodyPr/>
        <a:lstStyle/>
        <a:p>
          <a:r>
            <a:rPr lang="en-US" b="1" dirty="0" smtClean="0">
              <a:latin typeface="Times New Roman" pitchFamily="18" charset="0"/>
              <a:cs typeface="Times New Roman" pitchFamily="18" charset="0"/>
            </a:rPr>
            <a:t>Ban </a:t>
          </a:r>
          <a:r>
            <a:rPr lang="en-US" b="1" dirty="0" err="1" smtClean="0">
              <a:latin typeface="Times New Roman" pitchFamily="18" charset="0"/>
              <a:cs typeface="Times New Roman" pitchFamily="18" charset="0"/>
            </a:rPr>
            <a:t>đỏ</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vòng</a:t>
          </a:r>
          <a:endParaRPr lang="en-US" b="1" dirty="0">
            <a:latin typeface="Times New Roman" pitchFamily="18" charset="0"/>
            <a:cs typeface="Times New Roman" pitchFamily="18" charset="0"/>
          </a:endParaRPr>
        </a:p>
      </dgm:t>
    </dgm:pt>
    <dgm:pt modelId="{BD6C5A69-EFA1-470C-9B9F-8700AE8D01D8}" type="parTrans" cxnId="{B2C3009A-0997-4130-BE30-EB79503422D2}">
      <dgm:prSet/>
      <dgm:spPr/>
      <dgm:t>
        <a:bodyPr/>
        <a:lstStyle/>
        <a:p>
          <a:endParaRPr lang="en-US"/>
        </a:p>
      </dgm:t>
    </dgm:pt>
    <dgm:pt modelId="{093EB36C-30C4-4320-AC52-44AFB4BD9527}" type="sibTrans" cxnId="{B2C3009A-0997-4130-BE30-EB79503422D2}">
      <dgm:prSet/>
      <dgm:spPr/>
      <dgm:t>
        <a:bodyPr/>
        <a:lstStyle/>
        <a:p>
          <a:endParaRPr lang="en-US"/>
        </a:p>
      </dgm:t>
    </dgm:pt>
    <dgm:pt modelId="{B6759E0F-CC15-43C0-A140-A172DD7564A9}">
      <dgm:prSet phldrT="[Text]"/>
      <dgm:spPr>
        <a:solidFill>
          <a:srgbClr val="FF0000"/>
        </a:solidFill>
      </dgm:spPr>
      <dgm:t>
        <a:bodyPr/>
        <a:lstStyle/>
        <a:p>
          <a:r>
            <a:rPr lang="en-US" b="1" dirty="0" err="1" smtClean="0">
              <a:latin typeface="Times New Roman" pitchFamily="18" charset="0"/>
              <a:cs typeface="Times New Roman" pitchFamily="18" charset="0"/>
            </a:rPr>
            <a:t>Hạt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Maynet</a:t>
          </a:r>
          <a:endParaRPr lang="en-US" b="1" dirty="0">
            <a:latin typeface="Times New Roman" pitchFamily="18" charset="0"/>
            <a:cs typeface="Times New Roman" pitchFamily="18" charset="0"/>
          </a:endParaRPr>
        </a:p>
      </dgm:t>
    </dgm:pt>
    <dgm:pt modelId="{0BCE522A-7D1D-42CC-A447-0D62A26683F0}" type="parTrans" cxnId="{5BCD6149-66E3-4CE6-8520-7E21BBDC33E4}">
      <dgm:prSet/>
      <dgm:spPr/>
      <dgm:t>
        <a:bodyPr/>
        <a:lstStyle/>
        <a:p>
          <a:endParaRPr lang="en-US"/>
        </a:p>
      </dgm:t>
    </dgm:pt>
    <dgm:pt modelId="{2FB8F668-98CE-4223-BD6B-FC0C1A401FE7}" type="sibTrans" cxnId="{5BCD6149-66E3-4CE6-8520-7E21BBDC33E4}">
      <dgm:prSet/>
      <dgm:spPr/>
      <dgm:t>
        <a:bodyPr/>
        <a:lstStyle/>
        <a:p>
          <a:endParaRPr lang="en-US"/>
        </a:p>
      </dgm:t>
    </dgm:pt>
    <dgm:pt modelId="{30A4B564-8178-4E9C-A670-C7DD00CF01C2}" type="pres">
      <dgm:prSet presAssocID="{D631AF4A-108F-4767-972D-49B0D6246B03}" presName="cycle" presStyleCnt="0">
        <dgm:presLayoutVars>
          <dgm:dir/>
          <dgm:resizeHandles val="exact"/>
        </dgm:presLayoutVars>
      </dgm:prSet>
      <dgm:spPr/>
      <dgm:t>
        <a:bodyPr/>
        <a:lstStyle/>
        <a:p>
          <a:endParaRPr lang="en-US"/>
        </a:p>
      </dgm:t>
    </dgm:pt>
    <dgm:pt modelId="{E1F9A86E-1546-4703-9E21-B87339A7F533}" type="pres">
      <dgm:prSet presAssocID="{A1D6EAF1-AE53-4BA7-843B-1675A7B883AD}" presName="node" presStyleLbl="node1" presStyleIdx="0" presStyleCnt="5">
        <dgm:presLayoutVars>
          <dgm:bulletEnabled val="1"/>
        </dgm:presLayoutVars>
      </dgm:prSet>
      <dgm:spPr/>
      <dgm:t>
        <a:bodyPr/>
        <a:lstStyle/>
        <a:p>
          <a:endParaRPr lang="en-US"/>
        </a:p>
      </dgm:t>
    </dgm:pt>
    <dgm:pt modelId="{8DE914BB-5DA3-4F97-96C8-BE839384407A}" type="pres">
      <dgm:prSet presAssocID="{A1D6EAF1-AE53-4BA7-843B-1675A7B883AD}" presName="spNode" presStyleCnt="0"/>
      <dgm:spPr/>
    </dgm:pt>
    <dgm:pt modelId="{F99B1D70-0355-4376-A5D3-51B4D868FA7B}" type="pres">
      <dgm:prSet presAssocID="{585F2739-5274-4A67-908C-4DF1054D0BC3}" presName="sibTrans" presStyleLbl="sibTrans1D1" presStyleIdx="0" presStyleCnt="5"/>
      <dgm:spPr/>
      <dgm:t>
        <a:bodyPr/>
        <a:lstStyle/>
        <a:p>
          <a:endParaRPr lang="en-US"/>
        </a:p>
      </dgm:t>
    </dgm:pt>
    <dgm:pt modelId="{BCE37AA7-2A3A-4029-A0E9-94EDC5CD5366}" type="pres">
      <dgm:prSet presAssocID="{AA33C954-27C1-47AF-8791-2DC133ACCB5F}" presName="node" presStyleLbl="node1" presStyleIdx="1" presStyleCnt="5">
        <dgm:presLayoutVars>
          <dgm:bulletEnabled val="1"/>
        </dgm:presLayoutVars>
      </dgm:prSet>
      <dgm:spPr/>
      <dgm:t>
        <a:bodyPr/>
        <a:lstStyle/>
        <a:p>
          <a:endParaRPr lang="en-US"/>
        </a:p>
      </dgm:t>
    </dgm:pt>
    <dgm:pt modelId="{899B7DA3-3036-4534-875C-5A6D72EDD004}" type="pres">
      <dgm:prSet presAssocID="{AA33C954-27C1-47AF-8791-2DC133ACCB5F}" presName="spNode" presStyleCnt="0"/>
      <dgm:spPr/>
    </dgm:pt>
    <dgm:pt modelId="{8EF8AA36-B7B4-4262-91C0-CD462C059561}" type="pres">
      <dgm:prSet presAssocID="{253A9887-CCEF-43C7-BE4B-9FA78A87B282}" presName="sibTrans" presStyleLbl="sibTrans1D1" presStyleIdx="1" presStyleCnt="5"/>
      <dgm:spPr/>
      <dgm:t>
        <a:bodyPr/>
        <a:lstStyle/>
        <a:p>
          <a:endParaRPr lang="en-US"/>
        </a:p>
      </dgm:t>
    </dgm:pt>
    <dgm:pt modelId="{FAD30EFD-0FC9-4608-BE26-F55AF7C8D867}" type="pres">
      <dgm:prSet presAssocID="{8782DF11-AA58-4F84-B3A3-2F263F5DD7A4}" presName="node" presStyleLbl="node1" presStyleIdx="2" presStyleCnt="5">
        <dgm:presLayoutVars>
          <dgm:bulletEnabled val="1"/>
        </dgm:presLayoutVars>
      </dgm:prSet>
      <dgm:spPr/>
      <dgm:t>
        <a:bodyPr/>
        <a:lstStyle/>
        <a:p>
          <a:endParaRPr lang="en-US"/>
        </a:p>
      </dgm:t>
    </dgm:pt>
    <dgm:pt modelId="{6E01136D-CEFB-4399-9D5C-71056179D2CB}" type="pres">
      <dgm:prSet presAssocID="{8782DF11-AA58-4F84-B3A3-2F263F5DD7A4}" presName="spNode" presStyleCnt="0"/>
      <dgm:spPr/>
    </dgm:pt>
    <dgm:pt modelId="{1E60AD35-3AF4-4B38-BFE0-351E2907D504}" type="pres">
      <dgm:prSet presAssocID="{63BCD0ED-3261-4480-8009-DD9ABAB7065A}" presName="sibTrans" presStyleLbl="sibTrans1D1" presStyleIdx="2" presStyleCnt="5"/>
      <dgm:spPr/>
      <dgm:t>
        <a:bodyPr/>
        <a:lstStyle/>
        <a:p>
          <a:endParaRPr lang="en-US"/>
        </a:p>
      </dgm:t>
    </dgm:pt>
    <dgm:pt modelId="{59877158-D97C-4D1F-9E4C-581A274734E1}" type="pres">
      <dgm:prSet presAssocID="{B9888FD5-DC32-4698-9D38-78E0E54CE6F1}" presName="node" presStyleLbl="node1" presStyleIdx="3" presStyleCnt="5">
        <dgm:presLayoutVars>
          <dgm:bulletEnabled val="1"/>
        </dgm:presLayoutVars>
      </dgm:prSet>
      <dgm:spPr/>
      <dgm:t>
        <a:bodyPr/>
        <a:lstStyle/>
        <a:p>
          <a:endParaRPr lang="en-US"/>
        </a:p>
      </dgm:t>
    </dgm:pt>
    <dgm:pt modelId="{9F90480E-163C-4390-ADBF-F1DA04E2C4A3}" type="pres">
      <dgm:prSet presAssocID="{B9888FD5-DC32-4698-9D38-78E0E54CE6F1}" presName="spNode" presStyleCnt="0"/>
      <dgm:spPr/>
    </dgm:pt>
    <dgm:pt modelId="{825FEA9D-75AC-4A4B-8E8B-B84B0A1EE81D}" type="pres">
      <dgm:prSet presAssocID="{093EB36C-30C4-4320-AC52-44AFB4BD9527}" presName="sibTrans" presStyleLbl="sibTrans1D1" presStyleIdx="3" presStyleCnt="5"/>
      <dgm:spPr/>
      <dgm:t>
        <a:bodyPr/>
        <a:lstStyle/>
        <a:p>
          <a:endParaRPr lang="en-US"/>
        </a:p>
      </dgm:t>
    </dgm:pt>
    <dgm:pt modelId="{39615048-5A01-4FDE-835B-181A8BE183BF}" type="pres">
      <dgm:prSet presAssocID="{B6759E0F-CC15-43C0-A140-A172DD7564A9}" presName="node" presStyleLbl="node1" presStyleIdx="4" presStyleCnt="5">
        <dgm:presLayoutVars>
          <dgm:bulletEnabled val="1"/>
        </dgm:presLayoutVars>
      </dgm:prSet>
      <dgm:spPr/>
      <dgm:t>
        <a:bodyPr/>
        <a:lstStyle/>
        <a:p>
          <a:endParaRPr lang="en-US"/>
        </a:p>
      </dgm:t>
    </dgm:pt>
    <dgm:pt modelId="{2FC5A507-5492-4B03-A007-BA19CE6412E1}" type="pres">
      <dgm:prSet presAssocID="{B6759E0F-CC15-43C0-A140-A172DD7564A9}" presName="spNode" presStyleCnt="0"/>
      <dgm:spPr/>
    </dgm:pt>
    <dgm:pt modelId="{107F1818-A082-43F3-9A1A-3CC8A81F2604}" type="pres">
      <dgm:prSet presAssocID="{2FB8F668-98CE-4223-BD6B-FC0C1A401FE7}" presName="sibTrans" presStyleLbl="sibTrans1D1" presStyleIdx="4" presStyleCnt="5"/>
      <dgm:spPr/>
      <dgm:t>
        <a:bodyPr/>
        <a:lstStyle/>
        <a:p>
          <a:endParaRPr lang="en-US"/>
        </a:p>
      </dgm:t>
    </dgm:pt>
  </dgm:ptLst>
  <dgm:cxnLst>
    <dgm:cxn modelId="{C095ADC0-DDFE-4F5E-A90B-87F02FE17DFA}" srcId="{D631AF4A-108F-4767-972D-49B0D6246B03}" destId="{8782DF11-AA58-4F84-B3A3-2F263F5DD7A4}" srcOrd="2" destOrd="0" parTransId="{3E043F2E-4937-462B-821A-46A1E25C8A0B}" sibTransId="{63BCD0ED-3261-4480-8009-DD9ABAB7065A}"/>
    <dgm:cxn modelId="{88D82DE6-140F-440A-A2C8-D0356D41CE47}" srcId="{D631AF4A-108F-4767-972D-49B0D6246B03}" destId="{A1D6EAF1-AE53-4BA7-843B-1675A7B883AD}" srcOrd="0" destOrd="0" parTransId="{0F689FE8-E16A-4B5E-A603-39794FF1631F}" sibTransId="{585F2739-5274-4A67-908C-4DF1054D0BC3}"/>
    <dgm:cxn modelId="{EE605C5F-D842-44BC-AD52-84132B09B671}" type="presOf" srcId="{AA33C954-27C1-47AF-8791-2DC133ACCB5F}" destId="{BCE37AA7-2A3A-4029-A0E9-94EDC5CD5366}" srcOrd="0" destOrd="0" presId="urn:microsoft.com/office/officeart/2005/8/layout/cycle6"/>
    <dgm:cxn modelId="{8977BCFB-F47D-4074-A55D-1A73A270C92D}" type="presOf" srcId="{D631AF4A-108F-4767-972D-49B0D6246B03}" destId="{30A4B564-8178-4E9C-A670-C7DD00CF01C2}" srcOrd="0" destOrd="0" presId="urn:microsoft.com/office/officeart/2005/8/layout/cycle6"/>
    <dgm:cxn modelId="{495C54A3-7F98-4D81-B0F6-A096264C1D41}" type="presOf" srcId="{093EB36C-30C4-4320-AC52-44AFB4BD9527}" destId="{825FEA9D-75AC-4A4B-8E8B-B84B0A1EE81D}" srcOrd="0" destOrd="0" presId="urn:microsoft.com/office/officeart/2005/8/layout/cycle6"/>
    <dgm:cxn modelId="{4E462589-A4AB-4BDE-9943-1DC7856CF866}" type="presOf" srcId="{8782DF11-AA58-4F84-B3A3-2F263F5DD7A4}" destId="{FAD30EFD-0FC9-4608-BE26-F55AF7C8D867}" srcOrd="0" destOrd="0" presId="urn:microsoft.com/office/officeart/2005/8/layout/cycle6"/>
    <dgm:cxn modelId="{8A33C820-8847-49C8-8CC1-699A374DDCB6}" type="presOf" srcId="{63BCD0ED-3261-4480-8009-DD9ABAB7065A}" destId="{1E60AD35-3AF4-4B38-BFE0-351E2907D504}" srcOrd="0" destOrd="0" presId="urn:microsoft.com/office/officeart/2005/8/layout/cycle6"/>
    <dgm:cxn modelId="{DCFE8565-EAF7-4566-9F7A-3691D86C431C}" type="presOf" srcId="{2FB8F668-98CE-4223-BD6B-FC0C1A401FE7}" destId="{107F1818-A082-43F3-9A1A-3CC8A81F2604}" srcOrd="0" destOrd="0" presId="urn:microsoft.com/office/officeart/2005/8/layout/cycle6"/>
    <dgm:cxn modelId="{13AD467B-90E7-4B86-A2DF-DFBC5327B8E6}" type="presOf" srcId="{B9888FD5-DC32-4698-9D38-78E0E54CE6F1}" destId="{59877158-D97C-4D1F-9E4C-581A274734E1}" srcOrd="0" destOrd="0" presId="urn:microsoft.com/office/officeart/2005/8/layout/cycle6"/>
    <dgm:cxn modelId="{5BCD6149-66E3-4CE6-8520-7E21BBDC33E4}" srcId="{D631AF4A-108F-4767-972D-49B0D6246B03}" destId="{B6759E0F-CC15-43C0-A140-A172DD7564A9}" srcOrd="4" destOrd="0" parTransId="{0BCE522A-7D1D-42CC-A447-0D62A26683F0}" sibTransId="{2FB8F668-98CE-4223-BD6B-FC0C1A401FE7}"/>
    <dgm:cxn modelId="{B8244F2A-0D3C-4BCB-8225-C700F330AD57}" type="presOf" srcId="{A1D6EAF1-AE53-4BA7-843B-1675A7B883AD}" destId="{E1F9A86E-1546-4703-9E21-B87339A7F533}" srcOrd="0" destOrd="0" presId="urn:microsoft.com/office/officeart/2005/8/layout/cycle6"/>
    <dgm:cxn modelId="{B2C3009A-0997-4130-BE30-EB79503422D2}" srcId="{D631AF4A-108F-4767-972D-49B0D6246B03}" destId="{B9888FD5-DC32-4698-9D38-78E0E54CE6F1}" srcOrd="3" destOrd="0" parTransId="{BD6C5A69-EFA1-470C-9B9F-8700AE8D01D8}" sibTransId="{093EB36C-30C4-4320-AC52-44AFB4BD9527}"/>
    <dgm:cxn modelId="{35F0C8CE-C4C3-4E20-8B2A-8B29CA5D2B04}" type="presOf" srcId="{253A9887-CCEF-43C7-BE4B-9FA78A87B282}" destId="{8EF8AA36-B7B4-4262-91C0-CD462C059561}" srcOrd="0" destOrd="0" presId="urn:microsoft.com/office/officeart/2005/8/layout/cycle6"/>
    <dgm:cxn modelId="{0E0C14E6-001D-4A35-B545-A42B6CAC90D0}" type="presOf" srcId="{585F2739-5274-4A67-908C-4DF1054D0BC3}" destId="{F99B1D70-0355-4376-A5D3-51B4D868FA7B}" srcOrd="0" destOrd="0" presId="urn:microsoft.com/office/officeart/2005/8/layout/cycle6"/>
    <dgm:cxn modelId="{9F369763-215C-4FC5-9785-13DAAE427BF6}" type="presOf" srcId="{B6759E0F-CC15-43C0-A140-A172DD7564A9}" destId="{39615048-5A01-4FDE-835B-181A8BE183BF}" srcOrd="0" destOrd="0" presId="urn:microsoft.com/office/officeart/2005/8/layout/cycle6"/>
    <dgm:cxn modelId="{12D14740-F90A-4531-8478-4F98D4400B0B}" srcId="{D631AF4A-108F-4767-972D-49B0D6246B03}" destId="{AA33C954-27C1-47AF-8791-2DC133ACCB5F}" srcOrd="1" destOrd="0" parTransId="{440D6089-E0D2-42A1-BB77-72D99B414359}" sibTransId="{253A9887-CCEF-43C7-BE4B-9FA78A87B282}"/>
    <dgm:cxn modelId="{061820FA-39E1-45D6-BBDD-3D9D7F907535}" type="presParOf" srcId="{30A4B564-8178-4E9C-A670-C7DD00CF01C2}" destId="{E1F9A86E-1546-4703-9E21-B87339A7F533}" srcOrd="0" destOrd="0" presId="urn:microsoft.com/office/officeart/2005/8/layout/cycle6"/>
    <dgm:cxn modelId="{19C6EA88-B111-4672-9795-3929BD9518AC}" type="presParOf" srcId="{30A4B564-8178-4E9C-A670-C7DD00CF01C2}" destId="{8DE914BB-5DA3-4F97-96C8-BE839384407A}" srcOrd="1" destOrd="0" presId="urn:microsoft.com/office/officeart/2005/8/layout/cycle6"/>
    <dgm:cxn modelId="{5FA68EFC-FB74-4CF1-9785-0709C4098526}" type="presParOf" srcId="{30A4B564-8178-4E9C-A670-C7DD00CF01C2}" destId="{F99B1D70-0355-4376-A5D3-51B4D868FA7B}" srcOrd="2" destOrd="0" presId="urn:microsoft.com/office/officeart/2005/8/layout/cycle6"/>
    <dgm:cxn modelId="{6A968F06-E925-436A-ABF0-6253FB943977}" type="presParOf" srcId="{30A4B564-8178-4E9C-A670-C7DD00CF01C2}" destId="{BCE37AA7-2A3A-4029-A0E9-94EDC5CD5366}" srcOrd="3" destOrd="0" presId="urn:microsoft.com/office/officeart/2005/8/layout/cycle6"/>
    <dgm:cxn modelId="{A9F709A9-1E7E-4571-A08E-864BD1D452E9}" type="presParOf" srcId="{30A4B564-8178-4E9C-A670-C7DD00CF01C2}" destId="{899B7DA3-3036-4534-875C-5A6D72EDD004}" srcOrd="4" destOrd="0" presId="urn:microsoft.com/office/officeart/2005/8/layout/cycle6"/>
    <dgm:cxn modelId="{5A4D8135-ABCF-4EA0-A3C6-7A5C33461F1E}" type="presParOf" srcId="{30A4B564-8178-4E9C-A670-C7DD00CF01C2}" destId="{8EF8AA36-B7B4-4262-91C0-CD462C059561}" srcOrd="5" destOrd="0" presId="urn:microsoft.com/office/officeart/2005/8/layout/cycle6"/>
    <dgm:cxn modelId="{3ED8ADB2-B806-4CEA-A3FF-9BD77D943B7F}" type="presParOf" srcId="{30A4B564-8178-4E9C-A670-C7DD00CF01C2}" destId="{FAD30EFD-0FC9-4608-BE26-F55AF7C8D867}" srcOrd="6" destOrd="0" presId="urn:microsoft.com/office/officeart/2005/8/layout/cycle6"/>
    <dgm:cxn modelId="{86E39223-A433-4137-AC65-0BF238CB3883}" type="presParOf" srcId="{30A4B564-8178-4E9C-A670-C7DD00CF01C2}" destId="{6E01136D-CEFB-4399-9D5C-71056179D2CB}" srcOrd="7" destOrd="0" presId="urn:microsoft.com/office/officeart/2005/8/layout/cycle6"/>
    <dgm:cxn modelId="{8A6C2598-DDDD-4F03-B703-978B3B5272AB}" type="presParOf" srcId="{30A4B564-8178-4E9C-A670-C7DD00CF01C2}" destId="{1E60AD35-3AF4-4B38-BFE0-351E2907D504}" srcOrd="8" destOrd="0" presId="urn:microsoft.com/office/officeart/2005/8/layout/cycle6"/>
    <dgm:cxn modelId="{BC29EBEE-94F9-49A2-84F2-9B7072B66D71}" type="presParOf" srcId="{30A4B564-8178-4E9C-A670-C7DD00CF01C2}" destId="{59877158-D97C-4D1F-9E4C-581A274734E1}" srcOrd="9" destOrd="0" presId="urn:microsoft.com/office/officeart/2005/8/layout/cycle6"/>
    <dgm:cxn modelId="{CFFD5CA2-12E5-4585-9A1A-8CBE1CE4DF52}" type="presParOf" srcId="{30A4B564-8178-4E9C-A670-C7DD00CF01C2}" destId="{9F90480E-163C-4390-ADBF-F1DA04E2C4A3}" srcOrd="10" destOrd="0" presId="urn:microsoft.com/office/officeart/2005/8/layout/cycle6"/>
    <dgm:cxn modelId="{35E959D2-CBD4-4EE3-8BD2-7022692403A2}" type="presParOf" srcId="{30A4B564-8178-4E9C-A670-C7DD00CF01C2}" destId="{825FEA9D-75AC-4A4B-8E8B-B84B0A1EE81D}" srcOrd="11" destOrd="0" presId="urn:microsoft.com/office/officeart/2005/8/layout/cycle6"/>
    <dgm:cxn modelId="{72BED97A-FB6E-4B70-9CB1-87A351A3E913}" type="presParOf" srcId="{30A4B564-8178-4E9C-A670-C7DD00CF01C2}" destId="{39615048-5A01-4FDE-835B-181A8BE183BF}" srcOrd="12" destOrd="0" presId="urn:microsoft.com/office/officeart/2005/8/layout/cycle6"/>
    <dgm:cxn modelId="{0C618B2E-328C-4016-8240-46CE0AE8ED1A}" type="presParOf" srcId="{30A4B564-8178-4E9C-A670-C7DD00CF01C2}" destId="{2FC5A507-5492-4B03-A007-BA19CE6412E1}" srcOrd="13" destOrd="0" presId="urn:microsoft.com/office/officeart/2005/8/layout/cycle6"/>
    <dgm:cxn modelId="{D3A89BBC-52D0-4B8A-B1ED-16D24171E671}" type="presParOf" srcId="{30A4B564-8178-4E9C-A670-C7DD00CF01C2}" destId="{107F1818-A082-43F3-9A1A-3CC8A81F2604}"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95B4A5-7D06-4D1B-B654-57E1D431778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06E9B0FB-9814-4863-BB65-B2E202AAD664}">
      <dgm:prSet phldrT="[Text]" custT="1"/>
      <dgm:spPr>
        <a:solidFill>
          <a:srgbClr val="FF0000"/>
        </a:solidFill>
      </dgm:spPr>
      <dgm:t>
        <a:bodyPr/>
        <a:lstStyle/>
        <a:p>
          <a:r>
            <a:rPr lang="en-US" sz="2000" b="1" dirty="0" err="1" smtClean="0">
              <a:latin typeface="Times New Roman" pitchFamily="18" charset="0"/>
              <a:cs typeface="Times New Roman" pitchFamily="18" charset="0"/>
            </a:rPr>
            <a:t>Sốt</a:t>
          </a:r>
          <a:endParaRPr lang="en-US" sz="2000" b="1" dirty="0">
            <a:latin typeface="Times New Roman" pitchFamily="18" charset="0"/>
            <a:cs typeface="Times New Roman" pitchFamily="18" charset="0"/>
          </a:endParaRPr>
        </a:p>
      </dgm:t>
    </dgm:pt>
    <dgm:pt modelId="{7075AD65-5677-422A-9BF0-DF3A26CFB8FC}" type="parTrans" cxnId="{A9BB4179-B63B-4CAA-B746-A9B4EE759539}">
      <dgm:prSet/>
      <dgm:spPr/>
      <dgm:t>
        <a:bodyPr/>
        <a:lstStyle/>
        <a:p>
          <a:endParaRPr lang="en-US"/>
        </a:p>
      </dgm:t>
    </dgm:pt>
    <dgm:pt modelId="{9BFECF5D-1498-4E64-93CE-2ADDE76D567A}" type="sibTrans" cxnId="{A9BB4179-B63B-4CAA-B746-A9B4EE759539}">
      <dgm:prSet/>
      <dgm:spPr/>
      <dgm:t>
        <a:bodyPr/>
        <a:lstStyle/>
        <a:p>
          <a:endParaRPr lang="en-US"/>
        </a:p>
      </dgm:t>
    </dgm:pt>
    <dgm:pt modelId="{2FC6EAD0-510A-4581-9435-73504BD985E9}">
      <dgm:prSet phldrT="[Text]"/>
      <dgm:spPr>
        <a:solidFill>
          <a:srgbClr val="FF0000"/>
        </a:solidFill>
      </dgm:spPr>
      <dgm:t>
        <a:bodyPr/>
        <a:lstStyle/>
        <a:p>
          <a:r>
            <a:rPr lang="en-US" b="1" dirty="0" err="1" smtClean="0">
              <a:latin typeface="Times New Roman" pitchFamily="18" charset="0"/>
              <a:cs typeface="Times New Roman" pitchFamily="18" charset="0"/>
            </a:rPr>
            <a:t>Đau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khớp</a:t>
          </a:r>
          <a:endParaRPr lang="en-US" b="1" dirty="0">
            <a:latin typeface="Times New Roman" pitchFamily="18" charset="0"/>
            <a:cs typeface="Times New Roman" pitchFamily="18" charset="0"/>
          </a:endParaRPr>
        </a:p>
      </dgm:t>
    </dgm:pt>
    <dgm:pt modelId="{9337F108-82CF-480F-B1D4-8E3507A7F368}" type="parTrans" cxnId="{230E4DE3-ABA6-4EEC-AAA2-65DEC00A36C2}">
      <dgm:prSet/>
      <dgm:spPr/>
      <dgm:t>
        <a:bodyPr/>
        <a:lstStyle/>
        <a:p>
          <a:endParaRPr lang="en-US"/>
        </a:p>
      </dgm:t>
    </dgm:pt>
    <dgm:pt modelId="{DE8F86FB-ABF5-4377-9341-BEFB4A522266}" type="sibTrans" cxnId="{230E4DE3-ABA6-4EEC-AAA2-65DEC00A36C2}">
      <dgm:prSet/>
      <dgm:spPr/>
      <dgm:t>
        <a:bodyPr/>
        <a:lstStyle/>
        <a:p>
          <a:endParaRPr lang="en-US"/>
        </a:p>
      </dgm:t>
    </dgm:pt>
    <dgm:pt modelId="{7E9E4C71-EC89-45DA-A94C-5601CDAAE718}">
      <dgm:prSet phldrT="[Text]"/>
      <dgm:spPr>
        <a:solidFill>
          <a:srgbClr val="FF0000"/>
        </a:solidFill>
      </dgm:spPr>
      <dgm:t>
        <a:bodyPr/>
        <a:lstStyle/>
        <a:p>
          <a:r>
            <a:rPr lang="en-US" b="1" dirty="0" smtClean="0">
              <a:latin typeface="Times New Roman" pitchFamily="18" charset="0"/>
              <a:cs typeface="Times New Roman" pitchFamily="18" charset="0"/>
            </a:rPr>
            <a:t>CRP </a:t>
          </a:r>
          <a:r>
            <a:rPr lang="en-US" b="1" dirty="0" err="1" smtClean="0">
              <a:latin typeface="Times New Roman" pitchFamily="18" charset="0"/>
              <a:cs typeface="Times New Roman" pitchFamily="18" charset="0"/>
            </a:rPr>
            <a:t>Tăng</a:t>
          </a:r>
          <a:endParaRPr lang="en-US" b="1" dirty="0">
            <a:latin typeface="Times New Roman" pitchFamily="18" charset="0"/>
            <a:cs typeface="Times New Roman" pitchFamily="18" charset="0"/>
          </a:endParaRPr>
        </a:p>
      </dgm:t>
    </dgm:pt>
    <dgm:pt modelId="{52C25797-0CF9-4887-8435-A99CB07E89C7}" type="parTrans" cxnId="{99CC291D-66C0-45BF-9738-6B36862827CC}">
      <dgm:prSet/>
      <dgm:spPr/>
      <dgm:t>
        <a:bodyPr/>
        <a:lstStyle/>
        <a:p>
          <a:endParaRPr lang="en-US"/>
        </a:p>
      </dgm:t>
    </dgm:pt>
    <dgm:pt modelId="{DCC76900-710D-4D4D-9772-6197BB1C82BE}" type="sibTrans" cxnId="{99CC291D-66C0-45BF-9738-6B36862827CC}">
      <dgm:prSet/>
      <dgm:spPr/>
      <dgm:t>
        <a:bodyPr/>
        <a:lstStyle/>
        <a:p>
          <a:endParaRPr lang="en-US"/>
        </a:p>
      </dgm:t>
    </dgm:pt>
    <dgm:pt modelId="{333B0E16-C3D2-4DB3-809B-92A5EC65C3F0}">
      <dgm:prSet phldrT="[Text]"/>
      <dgm:spPr>
        <a:solidFill>
          <a:srgbClr val="FF0000"/>
        </a:solidFill>
      </dgm:spPr>
      <dgm:t>
        <a:bodyPr/>
        <a:lstStyle/>
        <a:p>
          <a:r>
            <a:rPr lang="en-US" b="1" dirty="0" err="1" smtClean="0">
              <a:latin typeface="Times New Roman" pitchFamily="18" charset="0"/>
              <a:cs typeface="Times New Roman" pitchFamily="18" charset="0"/>
            </a:rPr>
            <a:t>Tốc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máu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lắng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tăng</a:t>
          </a:r>
          <a:endParaRPr lang="en-US" b="1" dirty="0">
            <a:latin typeface="Times New Roman" pitchFamily="18" charset="0"/>
            <a:cs typeface="Times New Roman" pitchFamily="18" charset="0"/>
          </a:endParaRPr>
        </a:p>
      </dgm:t>
    </dgm:pt>
    <dgm:pt modelId="{20335DEC-0C24-4B7B-B67C-587A9FFFEFBF}" type="parTrans" cxnId="{E42EB721-5EDE-4FFB-AB11-AFFB8263F110}">
      <dgm:prSet/>
      <dgm:spPr/>
      <dgm:t>
        <a:bodyPr/>
        <a:lstStyle/>
        <a:p>
          <a:endParaRPr lang="en-US"/>
        </a:p>
      </dgm:t>
    </dgm:pt>
    <dgm:pt modelId="{4F33ABE0-1C04-4C61-8AAA-7AFAF9C54F40}" type="sibTrans" cxnId="{E42EB721-5EDE-4FFB-AB11-AFFB8263F110}">
      <dgm:prSet/>
      <dgm:spPr/>
      <dgm:t>
        <a:bodyPr/>
        <a:lstStyle/>
        <a:p>
          <a:endParaRPr lang="en-US"/>
        </a:p>
      </dgm:t>
    </dgm:pt>
    <dgm:pt modelId="{F8DE4577-12B2-46E7-B60A-8C6D38DC6406}">
      <dgm:prSet phldrT="[Text]" custT="1"/>
      <dgm:spPr>
        <a:solidFill>
          <a:srgbClr val="FF0000"/>
        </a:solidFill>
      </dgm:spPr>
      <dgm:t>
        <a:bodyPr/>
        <a:lstStyle/>
        <a:p>
          <a:r>
            <a:rPr lang="en-US" sz="1600" b="1" dirty="0" err="1" smtClean="0">
              <a:latin typeface="Times New Roman" pitchFamily="18" charset="0"/>
              <a:cs typeface="Times New Roman" pitchFamily="18" charset="0"/>
            </a:rPr>
            <a:t>Đoạn</a:t>
          </a:r>
          <a:r>
            <a:rPr lang="en-US" sz="1600" b="1" dirty="0" smtClean="0">
              <a:latin typeface="Times New Roman" pitchFamily="18" charset="0"/>
              <a:cs typeface="Times New Roman" pitchFamily="18" charset="0"/>
            </a:rPr>
            <a:t> PR </a:t>
          </a:r>
          <a:r>
            <a:rPr lang="en-US" sz="1600" b="1" dirty="0" err="1" smtClean="0">
              <a:latin typeface="Times New Roman" pitchFamily="18" charset="0"/>
              <a:cs typeface="Times New Roman" pitchFamily="18" charset="0"/>
            </a:rPr>
            <a:t>kéo</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dài</a:t>
          </a:r>
          <a:endParaRPr lang="en-US" sz="1600" b="1" dirty="0">
            <a:latin typeface="Times New Roman" pitchFamily="18" charset="0"/>
            <a:cs typeface="Times New Roman" pitchFamily="18" charset="0"/>
          </a:endParaRPr>
        </a:p>
      </dgm:t>
    </dgm:pt>
    <dgm:pt modelId="{2087AAA7-BD54-4F9C-94DA-F949E9B539E4}" type="parTrans" cxnId="{E133E5F8-EDE3-42F7-9939-EC3F46FF2543}">
      <dgm:prSet/>
      <dgm:spPr/>
      <dgm:t>
        <a:bodyPr/>
        <a:lstStyle/>
        <a:p>
          <a:endParaRPr lang="en-US"/>
        </a:p>
      </dgm:t>
    </dgm:pt>
    <dgm:pt modelId="{358316F8-9B1F-49E2-80FE-6249AFF3B9BF}" type="sibTrans" cxnId="{E133E5F8-EDE3-42F7-9939-EC3F46FF2543}">
      <dgm:prSet/>
      <dgm:spPr/>
      <dgm:t>
        <a:bodyPr/>
        <a:lstStyle/>
        <a:p>
          <a:endParaRPr lang="en-US"/>
        </a:p>
      </dgm:t>
    </dgm:pt>
    <dgm:pt modelId="{0ED068BC-2256-412B-86BB-06B4FEB1F9F8}" type="pres">
      <dgm:prSet presAssocID="{1E95B4A5-7D06-4D1B-B654-57E1D4317783}" presName="cycle" presStyleCnt="0">
        <dgm:presLayoutVars>
          <dgm:dir/>
          <dgm:resizeHandles val="exact"/>
        </dgm:presLayoutVars>
      </dgm:prSet>
      <dgm:spPr/>
      <dgm:t>
        <a:bodyPr/>
        <a:lstStyle/>
        <a:p>
          <a:endParaRPr lang="en-US"/>
        </a:p>
      </dgm:t>
    </dgm:pt>
    <dgm:pt modelId="{3C499175-71B6-4396-B5C4-01530008A0E2}" type="pres">
      <dgm:prSet presAssocID="{06E9B0FB-9814-4863-BB65-B2E202AAD664}" presName="node" presStyleLbl="node1" presStyleIdx="0" presStyleCnt="5">
        <dgm:presLayoutVars>
          <dgm:bulletEnabled val="1"/>
        </dgm:presLayoutVars>
      </dgm:prSet>
      <dgm:spPr/>
      <dgm:t>
        <a:bodyPr/>
        <a:lstStyle/>
        <a:p>
          <a:endParaRPr lang="en-US"/>
        </a:p>
      </dgm:t>
    </dgm:pt>
    <dgm:pt modelId="{5DF0B1E7-480B-41A2-A3CC-7BAFF0794576}" type="pres">
      <dgm:prSet presAssocID="{06E9B0FB-9814-4863-BB65-B2E202AAD664}" presName="spNode" presStyleCnt="0"/>
      <dgm:spPr/>
    </dgm:pt>
    <dgm:pt modelId="{59EA9212-7DFE-43C4-A4B4-61766D015509}" type="pres">
      <dgm:prSet presAssocID="{9BFECF5D-1498-4E64-93CE-2ADDE76D567A}" presName="sibTrans" presStyleLbl="sibTrans1D1" presStyleIdx="0" presStyleCnt="5"/>
      <dgm:spPr/>
      <dgm:t>
        <a:bodyPr/>
        <a:lstStyle/>
        <a:p>
          <a:endParaRPr lang="en-US"/>
        </a:p>
      </dgm:t>
    </dgm:pt>
    <dgm:pt modelId="{7639BE8F-1872-4060-B515-968870B12B34}" type="pres">
      <dgm:prSet presAssocID="{2FC6EAD0-510A-4581-9435-73504BD985E9}" presName="node" presStyleLbl="node1" presStyleIdx="1" presStyleCnt="5" custRadScaleRad="102218" custRadScaleInc="2802">
        <dgm:presLayoutVars>
          <dgm:bulletEnabled val="1"/>
        </dgm:presLayoutVars>
      </dgm:prSet>
      <dgm:spPr/>
      <dgm:t>
        <a:bodyPr/>
        <a:lstStyle/>
        <a:p>
          <a:endParaRPr lang="en-US"/>
        </a:p>
      </dgm:t>
    </dgm:pt>
    <dgm:pt modelId="{1AA5649F-FAF2-433F-A8CE-CD4F2DC31D49}" type="pres">
      <dgm:prSet presAssocID="{2FC6EAD0-510A-4581-9435-73504BD985E9}" presName="spNode" presStyleCnt="0"/>
      <dgm:spPr/>
    </dgm:pt>
    <dgm:pt modelId="{4203DA24-ABA2-4B5E-B065-5C0AD39C826E}" type="pres">
      <dgm:prSet presAssocID="{DE8F86FB-ABF5-4377-9341-BEFB4A522266}" presName="sibTrans" presStyleLbl="sibTrans1D1" presStyleIdx="1" presStyleCnt="5"/>
      <dgm:spPr/>
      <dgm:t>
        <a:bodyPr/>
        <a:lstStyle/>
        <a:p>
          <a:endParaRPr lang="en-US"/>
        </a:p>
      </dgm:t>
    </dgm:pt>
    <dgm:pt modelId="{1B435A8C-5BA8-4807-BB8A-4258A1F69F73}" type="pres">
      <dgm:prSet presAssocID="{7E9E4C71-EC89-45DA-A94C-5601CDAAE718}" presName="node" presStyleLbl="node1" presStyleIdx="2" presStyleCnt="5">
        <dgm:presLayoutVars>
          <dgm:bulletEnabled val="1"/>
        </dgm:presLayoutVars>
      </dgm:prSet>
      <dgm:spPr/>
      <dgm:t>
        <a:bodyPr/>
        <a:lstStyle/>
        <a:p>
          <a:endParaRPr lang="en-US"/>
        </a:p>
      </dgm:t>
    </dgm:pt>
    <dgm:pt modelId="{B3DBF907-EAB6-4B0C-ABD0-A93BE73DF459}" type="pres">
      <dgm:prSet presAssocID="{7E9E4C71-EC89-45DA-A94C-5601CDAAE718}" presName="spNode" presStyleCnt="0"/>
      <dgm:spPr/>
    </dgm:pt>
    <dgm:pt modelId="{E375B722-859A-4DD1-986F-06CF9C132AEF}" type="pres">
      <dgm:prSet presAssocID="{DCC76900-710D-4D4D-9772-6197BB1C82BE}" presName="sibTrans" presStyleLbl="sibTrans1D1" presStyleIdx="2" presStyleCnt="5"/>
      <dgm:spPr/>
      <dgm:t>
        <a:bodyPr/>
        <a:lstStyle/>
        <a:p>
          <a:endParaRPr lang="en-US"/>
        </a:p>
      </dgm:t>
    </dgm:pt>
    <dgm:pt modelId="{64D9A38F-7D91-401B-A101-364EAFB0061E}" type="pres">
      <dgm:prSet presAssocID="{333B0E16-C3D2-4DB3-809B-92A5EC65C3F0}" presName="node" presStyleLbl="node1" presStyleIdx="3" presStyleCnt="5">
        <dgm:presLayoutVars>
          <dgm:bulletEnabled val="1"/>
        </dgm:presLayoutVars>
      </dgm:prSet>
      <dgm:spPr/>
      <dgm:t>
        <a:bodyPr/>
        <a:lstStyle/>
        <a:p>
          <a:endParaRPr lang="en-US"/>
        </a:p>
      </dgm:t>
    </dgm:pt>
    <dgm:pt modelId="{CABE4759-B9FA-44BE-8C29-3322BEC90DC2}" type="pres">
      <dgm:prSet presAssocID="{333B0E16-C3D2-4DB3-809B-92A5EC65C3F0}" presName="spNode" presStyleCnt="0"/>
      <dgm:spPr/>
    </dgm:pt>
    <dgm:pt modelId="{C2A36114-E8C2-4AEE-86D5-4CFAB1AD536C}" type="pres">
      <dgm:prSet presAssocID="{4F33ABE0-1C04-4C61-8AAA-7AFAF9C54F40}" presName="sibTrans" presStyleLbl="sibTrans1D1" presStyleIdx="3" presStyleCnt="5"/>
      <dgm:spPr/>
      <dgm:t>
        <a:bodyPr/>
        <a:lstStyle/>
        <a:p>
          <a:endParaRPr lang="en-US"/>
        </a:p>
      </dgm:t>
    </dgm:pt>
    <dgm:pt modelId="{BD9E1456-5586-48A5-BA6D-DF8E5AF15AA5}" type="pres">
      <dgm:prSet presAssocID="{F8DE4577-12B2-46E7-B60A-8C6D38DC6406}" presName="node" presStyleLbl="node1" presStyleIdx="4" presStyleCnt="5">
        <dgm:presLayoutVars>
          <dgm:bulletEnabled val="1"/>
        </dgm:presLayoutVars>
      </dgm:prSet>
      <dgm:spPr/>
      <dgm:t>
        <a:bodyPr/>
        <a:lstStyle/>
        <a:p>
          <a:endParaRPr lang="en-US"/>
        </a:p>
      </dgm:t>
    </dgm:pt>
    <dgm:pt modelId="{08E92A64-56CC-49E6-8957-EFB92E4E6A6B}" type="pres">
      <dgm:prSet presAssocID="{F8DE4577-12B2-46E7-B60A-8C6D38DC6406}" presName="spNode" presStyleCnt="0"/>
      <dgm:spPr/>
    </dgm:pt>
    <dgm:pt modelId="{7CCE65EC-E8A1-493F-B9A7-4F990AAEA5E6}" type="pres">
      <dgm:prSet presAssocID="{358316F8-9B1F-49E2-80FE-6249AFF3B9BF}" presName="sibTrans" presStyleLbl="sibTrans1D1" presStyleIdx="4" presStyleCnt="5"/>
      <dgm:spPr/>
      <dgm:t>
        <a:bodyPr/>
        <a:lstStyle/>
        <a:p>
          <a:endParaRPr lang="en-US"/>
        </a:p>
      </dgm:t>
    </dgm:pt>
  </dgm:ptLst>
  <dgm:cxnLst>
    <dgm:cxn modelId="{E133E5F8-EDE3-42F7-9939-EC3F46FF2543}" srcId="{1E95B4A5-7D06-4D1B-B654-57E1D4317783}" destId="{F8DE4577-12B2-46E7-B60A-8C6D38DC6406}" srcOrd="4" destOrd="0" parTransId="{2087AAA7-BD54-4F9C-94DA-F949E9B539E4}" sibTransId="{358316F8-9B1F-49E2-80FE-6249AFF3B9BF}"/>
    <dgm:cxn modelId="{98309827-1E76-40FA-95A1-09842DACE8BD}" type="presOf" srcId="{F8DE4577-12B2-46E7-B60A-8C6D38DC6406}" destId="{BD9E1456-5586-48A5-BA6D-DF8E5AF15AA5}" srcOrd="0" destOrd="0" presId="urn:microsoft.com/office/officeart/2005/8/layout/cycle6"/>
    <dgm:cxn modelId="{88D99C68-0106-42BF-980F-FA91977E02AF}" type="presOf" srcId="{06E9B0FB-9814-4863-BB65-B2E202AAD664}" destId="{3C499175-71B6-4396-B5C4-01530008A0E2}" srcOrd="0" destOrd="0" presId="urn:microsoft.com/office/officeart/2005/8/layout/cycle6"/>
    <dgm:cxn modelId="{E42EB721-5EDE-4FFB-AB11-AFFB8263F110}" srcId="{1E95B4A5-7D06-4D1B-B654-57E1D4317783}" destId="{333B0E16-C3D2-4DB3-809B-92A5EC65C3F0}" srcOrd="3" destOrd="0" parTransId="{20335DEC-0C24-4B7B-B67C-587A9FFFEFBF}" sibTransId="{4F33ABE0-1C04-4C61-8AAA-7AFAF9C54F40}"/>
    <dgm:cxn modelId="{9E641181-6D64-4CED-9413-A763A8465DE3}" type="presOf" srcId="{DE8F86FB-ABF5-4377-9341-BEFB4A522266}" destId="{4203DA24-ABA2-4B5E-B065-5C0AD39C826E}" srcOrd="0" destOrd="0" presId="urn:microsoft.com/office/officeart/2005/8/layout/cycle6"/>
    <dgm:cxn modelId="{8488E7A5-3684-4F94-9FF9-210F950ECEA1}" type="presOf" srcId="{DCC76900-710D-4D4D-9772-6197BB1C82BE}" destId="{E375B722-859A-4DD1-986F-06CF9C132AEF}" srcOrd="0" destOrd="0" presId="urn:microsoft.com/office/officeart/2005/8/layout/cycle6"/>
    <dgm:cxn modelId="{99CC291D-66C0-45BF-9738-6B36862827CC}" srcId="{1E95B4A5-7D06-4D1B-B654-57E1D4317783}" destId="{7E9E4C71-EC89-45DA-A94C-5601CDAAE718}" srcOrd="2" destOrd="0" parTransId="{52C25797-0CF9-4887-8435-A99CB07E89C7}" sibTransId="{DCC76900-710D-4D4D-9772-6197BB1C82BE}"/>
    <dgm:cxn modelId="{230E4DE3-ABA6-4EEC-AAA2-65DEC00A36C2}" srcId="{1E95B4A5-7D06-4D1B-B654-57E1D4317783}" destId="{2FC6EAD0-510A-4581-9435-73504BD985E9}" srcOrd="1" destOrd="0" parTransId="{9337F108-82CF-480F-B1D4-8E3507A7F368}" sibTransId="{DE8F86FB-ABF5-4377-9341-BEFB4A522266}"/>
    <dgm:cxn modelId="{C7E9501C-6000-4E74-A6BB-4AE5EAA48FAD}" type="presOf" srcId="{333B0E16-C3D2-4DB3-809B-92A5EC65C3F0}" destId="{64D9A38F-7D91-401B-A101-364EAFB0061E}" srcOrd="0" destOrd="0" presId="urn:microsoft.com/office/officeart/2005/8/layout/cycle6"/>
    <dgm:cxn modelId="{C429F067-3C2F-4192-A802-27502142EE84}" type="presOf" srcId="{1E95B4A5-7D06-4D1B-B654-57E1D4317783}" destId="{0ED068BC-2256-412B-86BB-06B4FEB1F9F8}" srcOrd="0" destOrd="0" presId="urn:microsoft.com/office/officeart/2005/8/layout/cycle6"/>
    <dgm:cxn modelId="{31F9F4FE-E422-4AA4-9560-1162B5F0B313}" type="presOf" srcId="{358316F8-9B1F-49E2-80FE-6249AFF3B9BF}" destId="{7CCE65EC-E8A1-493F-B9A7-4F990AAEA5E6}" srcOrd="0" destOrd="0" presId="urn:microsoft.com/office/officeart/2005/8/layout/cycle6"/>
    <dgm:cxn modelId="{7024A2F2-C33E-409C-BAF9-6F786A7246D4}" type="presOf" srcId="{2FC6EAD0-510A-4581-9435-73504BD985E9}" destId="{7639BE8F-1872-4060-B515-968870B12B34}" srcOrd="0" destOrd="0" presId="urn:microsoft.com/office/officeart/2005/8/layout/cycle6"/>
    <dgm:cxn modelId="{A9BB4179-B63B-4CAA-B746-A9B4EE759539}" srcId="{1E95B4A5-7D06-4D1B-B654-57E1D4317783}" destId="{06E9B0FB-9814-4863-BB65-B2E202AAD664}" srcOrd="0" destOrd="0" parTransId="{7075AD65-5677-422A-9BF0-DF3A26CFB8FC}" sibTransId="{9BFECF5D-1498-4E64-93CE-2ADDE76D567A}"/>
    <dgm:cxn modelId="{94F6C94C-A4A3-4166-94FB-783F191B162B}" type="presOf" srcId="{7E9E4C71-EC89-45DA-A94C-5601CDAAE718}" destId="{1B435A8C-5BA8-4807-BB8A-4258A1F69F73}" srcOrd="0" destOrd="0" presId="urn:microsoft.com/office/officeart/2005/8/layout/cycle6"/>
    <dgm:cxn modelId="{B2EBDB37-B054-4C2E-A9BA-A6B86F5C3A29}" type="presOf" srcId="{4F33ABE0-1C04-4C61-8AAA-7AFAF9C54F40}" destId="{C2A36114-E8C2-4AEE-86D5-4CFAB1AD536C}" srcOrd="0" destOrd="0" presId="urn:microsoft.com/office/officeart/2005/8/layout/cycle6"/>
    <dgm:cxn modelId="{4B366F80-E1F8-40A1-B915-1AE86F4C772C}" type="presOf" srcId="{9BFECF5D-1498-4E64-93CE-2ADDE76D567A}" destId="{59EA9212-7DFE-43C4-A4B4-61766D015509}" srcOrd="0" destOrd="0" presId="urn:microsoft.com/office/officeart/2005/8/layout/cycle6"/>
    <dgm:cxn modelId="{C50ABFE0-3997-4AE6-ABCF-9BFF4197FE1F}" type="presParOf" srcId="{0ED068BC-2256-412B-86BB-06B4FEB1F9F8}" destId="{3C499175-71B6-4396-B5C4-01530008A0E2}" srcOrd="0" destOrd="0" presId="urn:microsoft.com/office/officeart/2005/8/layout/cycle6"/>
    <dgm:cxn modelId="{DDE54DE3-9DA2-4A17-85C4-577F5F81117D}" type="presParOf" srcId="{0ED068BC-2256-412B-86BB-06B4FEB1F9F8}" destId="{5DF0B1E7-480B-41A2-A3CC-7BAFF0794576}" srcOrd="1" destOrd="0" presId="urn:microsoft.com/office/officeart/2005/8/layout/cycle6"/>
    <dgm:cxn modelId="{5F4AB359-2B41-485F-B3F4-BC8EA75B4B70}" type="presParOf" srcId="{0ED068BC-2256-412B-86BB-06B4FEB1F9F8}" destId="{59EA9212-7DFE-43C4-A4B4-61766D015509}" srcOrd="2" destOrd="0" presId="urn:microsoft.com/office/officeart/2005/8/layout/cycle6"/>
    <dgm:cxn modelId="{EEC4C189-1177-4908-AA8A-AA6DC468C989}" type="presParOf" srcId="{0ED068BC-2256-412B-86BB-06B4FEB1F9F8}" destId="{7639BE8F-1872-4060-B515-968870B12B34}" srcOrd="3" destOrd="0" presId="urn:microsoft.com/office/officeart/2005/8/layout/cycle6"/>
    <dgm:cxn modelId="{B19D8446-4E07-48CF-97C8-D5B9CC4B02B0}" type="presParOf" srcId="{0ED068BC-2256-412B-86BB-06B4FEB1F9F8}" destId="{1AA5649F-FAF2-433F-A8CE-CD4F2DC31D49}" srcOrd="4" destOrd="0" presId="urn:microsoft.com/office/officeart/2005/8/layout/cycle6"/>
    <dgm:cxn modelId="{C58A66FF-42E1-46D2-AA4C-884ADDE27DE7}" type="presParOf" srcId="{0ED068BC-2256-412B-86BB-06B4FEB1F9F8}" destId="{4203DA24-ABA2-4B5E-B065-5C0AD39C826E}" srcOrd="5" destOrd="0" presId="urn:microsoft.com/office/officeart/2005/8/layout/cycle6"/>
    <dgm:cxn modelId="{3C1CE8FA-F9DB-44F3-9E1E-DB5B6178A13A}" type="presParOf" srcId="{0ED068BC-2256-412B-86BB-06B4FEB1F9F8}" destId="{1B435A8C-5BA8-4807-BB8A-4258A1F69F73}" srcOrd="6" destOrd="0" presId="urn:microsoft.com/office/officeart/2005/8/layout/cycle6"/>
    <dgm:cxn modelId="{ECCEA4DE-307E-4048-88D2-EDE11653E735}" type="presParOf" srcId="{0ED068BC-2256-412B-86BB-06B4FEB1F9F8}" destId="{B3DBF907-EAB6-4B0C-ABD0-A93BE73DF459}" srcOrd="7" destOrd="0" presId="urn:microsoft.com/office/officeart/2005/8/layout/cycle6"/>
    <dgm:cxn modelId="{6AD81B4E-E4B3-4199-AB12-6A2524A31E03}" type="presParOf" srcId="{0ED068BC-2256-412B-86BB-06B4FEB1F9F8}" destId="{E375B722-859A-4DD1-986F-06CF9C132AEF}" srcOrd="8" destOrd="0" presId="urn:microsoft.com/office/officeart/2005/8/layout/cycle6"/>
    <dgm:cxn modelId="{6E84EA80-D68F-4F0F-82F5-CBC6C0C129F7}" type="presParOf" srcId="{0ED068BC-2256-412B-86BB-06B4FEB1F9F8}" destId="{64D9A38F-7D91-401B-A101-364EAFB0061E}" srcOrd="9" destOrd="0" presId="urn:microsoft.com/office/officeart/2005/8/layout/cycle6"/>
    <dgm:cxn modelId="{FE6CA7EC-39F6-4E76-BE8A-3AEC0753BA85}" type="presParOf" srcId="{0ED068BC-2256-412B-86BB-06B4FEB1F9F8}" destId="{CABE4759-B9FA-44BE-8C29-3322BEC90DC2}" srcOrd="10" destOrd="0" presId="urn:microsoft.com/office/officeart/2005/8/layout/cycle6"/>
    <dgm:cxn modelId="{2FBA461E-4BCB-4750-B500-5103115DC8DE}" type="presParOf" srcId="{0ED068BC-2256-412B-86BB-06B4FEB1F9F8}" destId="{C2A36114-E8C2-4AEE-86D5-4CFAB1AD536C}" srcOrd="11" destOrd="0" presId="urn:microsoft.com/office/officeart/2005/8/layout/cycle6"/>
    <dgm:cxn modelId="{8B1CDFBC-AC40-42D4-B536-986472B3FBD0}" type="presParOf" srcId="{0ED068BC-2256-412B-86BB-06B4FEB1F9F8}" destId="{BD9E1456-5586-48A5-BA6D-DF8E5AF15AA5}" srcOrd="12" destOrd="0" presId="urn:microsoft.com/office/officeart/2005/8/layout/cycle6"/>
    <dgm:cxn modelId="{3782D7C9-69F0-46D3-8017-C3395D9182E3}" type="presParOf" srcId="{0ED068BC-2256-412B-86BB-06B4FEB1F9F8}" destId="{08E92A64-56CC-49E6-8957-EFB92E4E6A6B}" srcOrd="13" destOrd="0" presId="urn:microsoft.com/office/officeart/2005/8/layout/cycle6"/>
    <dgm:cxn modelId="{DD3A8D1F-2D58-4B39-B0EA-8FB8AA2070BC}" type="presParOf" srcId="{0ED068BC-2256-412B-86BB-06B4FEB1F9F8}" destId="{7CCE65EC-E8A1-493F-B9A7-4F990AAEA5E6}" srcOrd="14"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9A86E-1546-4703-9E21-B87339A7F533}">
      <dsp:nvSpPr>
        <dsp:cNvPr id="0" name=""/>
        <dsp:cNvSpPr/>
      </dsp:nvSpPr>
      <dsp:spPr>
        <a:xfrm>
          <a:off x="1478253" y="155710"/>
          <a:ext cx="1196392" cy="777654"/>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latin typeface="Times New Roman" pitchFamily="18" charset="0"/>
              <a:cs typeface="Times New Roman" pitchFamily="18" charset="0"/>
            </a:rPr>
            <a:t>Viêm</a:t>
          </a:r>
          <a:r>
            <a:rPr lang="en-US" sz="1700" b="1" kern="1200" dirty="0" smtClean="0">
              <a:latin typeface="Times New Roman" pitchFamily="18" charset="0"/>
              <a:cs typeface="Times New Roman" pitchFamily="18" charset="0"/>
            </a:rPr>
            <a:t> </a:t>
          </a:r>
          <a:r>
            <a:rPr lang="en-US" sz="1700" b="1" kern="1200" dirty="0" err="1" smtClean="0">
              <a:latin typeface="Times New Roman" pitchFamily="18" charset="0"/>
              <a:cs typeface="Times New Roman" pitchFamily="18" charset="0"/>
            </a:rPr>
            <a:t>tim</a:t>
          </a:r>
          <a:endParaRPr lang="en-US" sz="1700" b="1" kern="1200" dirty="0">
            <a:latin typeface="Times New Roman" pitchFamily="18" charset="0"/>
            <a:cs typeface="Times New Roman" pitchFamily="18" charset="0"/>
          </a:endParaRPr>
        </a:p>
      </dsp:txBody>
      <dsp:txXfrm>
        <a:off x="1516215" y="193672"/>
        <a:ext cx="1120468" cy="701730"/>
      </dsp:txXfrm>
    </dsp:sp>
    <dsp:sp modelId="{F99B1D70-0355-4376-A5D3-51B4D868FA7B}">
      <dsp:nvSpPr>
        <dsp:cNvPr id="0" name=""/>
        <dsp:cNvSpPr/>
      </dsp:nvSpPr>
      <dsp:spPr>
        <a:xfrm>
          <a:off x="522912" y="544538"/>
          <a:ext cx="3107074" cy="3107074"/>
        </a:xfrm>
        <a:custGeom>
          <a:avLst/>
          <a:gdLst/>
          <a:ahLst/>
          <a:cxnLst/>
          <a:rect l="0" t="0" r="0" b="0"/>
          <a:pathLst>
            <a:path>
              <a:moveTo>
                <a:pt x="2159950" y="123243"/>
              </a:moveTo>
              <a:arcTo wR="1553537" hR="1553537" stAng="17578552" swAng="196126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CE37AA7-2A3A-4029-A0E9-94EDC5CD5366}">
      <dsp:nvSpPr>
        <dsp:cNvPr id="0" name=""/>
        <dsp:cNvSpPr/>
      </dsp:nvSpPr>
      <dsp:spPr>
        <a:xfrm>
          <a:off x="2955755" y="1229178"/>
          <a:ext cx="1196392" cy="777654"/>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latin typeface="Times New Roman" pitchFamily="18" charset="0"/>
              <a:cs typeface="Times New Roman" pitchFamily="18" charset="0"/>
            </a:rPr>
            <a:t>Viêm</a:t>
          </a:r>
          <a:r>
            <a:rPr lang="en-US" sz="1700" b="1" kern="1200" dirty="0" smtClean="0">
              <a:latin typeface="Times New Roman" pitchFamily="18" charset="0"/>
              <a:cs typeface="Times New Roman" pitchFamily="18" charset="0"/>
            </a:rPr>
            <a:t> </a:t>
          </a:r>
          <a:r>
            <a:rPr lang="en-US" sz="1700" b="1" kern="1200" dirty="0" err="1" smtClean="0">
              <a:latin typeface="Times New Roman" pitchFamily="18" charset="0"/>
              <a:cs typeface="Times New Roman" pitchFamily="18" charset="0"/>
            </a:rPr>
            <a:t>đa</a:t>
          </a:r>
          <a:r>
            <a:rPr lang="en-US" sz="1700" b="1" kern="1200" dirty="0" smtClean="0">
              <a:latin typeface="Times New Roman" pitchFamily="18" charset="0"/>
              <a:cs typeface="Times New Roman" pitchFamily="18" charset="0"/>
            </a:rPr>
            <a:t> </a:t>
          </a:r>
          <a:r>
            <a:rPr lang="en-US" sz="1700" b="1" kern="1200" dirty="0" err="1" smtClean="0">
              <a:latin typeface="Times New Roman" pitchFamily="18" charset="0"/>
              <a:cs typeface="Times New Roman" pitchFamily="18" charset="0"/>
            </a:rPr>
            <a:t>khớp</a:t>
          </a:r>
          <a:endParaRPr lang="en-US" sz="1700" b="1" kern="1200" dirty="0">
            <a:latin typeface="Times New Roman" pitchFamily="18" charset="0"/>
            <a:cs typeface="Times New Roman" pitchFamily="18" charset="0"/>
          </a:endParaRPr>
        </a:p>
      </dsp:txBody>
      <dsp:txXfrm>
        <a:off x="2993717" y="1267140"/>
        <a:ext cx="1120468" cy="701730"/>
      </dsp:txXfrm>
    </dsp:sp>
    <dsp:sp modelId="{8EF8AA36-B7B4-4262-91C0-CD462C059561}">
      <dsp:nvSpPr>
        <dsp:cNvPr id="0" name=""/>
        <dsp:cNvSpPr/>
      </dsp:nvSpPr>
      <dsp:spPr>
        <a:xfrm>
          <a:off x="522912" y="544538"/>
          <a:ext cx="3107074" cy="3107074"/>
        </a:xfrm>
        <a:custGeom>
          <a:avLst/>
          <a:gdLst/>
          <a:ahLst/>
          <a:cxnLst/>
          <a:rect l="0" t="0" r="0" b="0"/>
          <a:pathLst>
            <a:path>
              <a:moveTo>
                <a:pt x="3104944" y="1472224"/>
              </a:moveTo>
              <a:arcTo wR="1553537" hR="1553537" stAng="21419986" swAng="219609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AD30EFD-0FC9-4608-BE26-F55AF7C8D867}">
      <dsp:nvSpPr>
        <dsp:cNvPr id="0" name=""/>
        <dsp:cNvSpPr/>
      </dsp:nvSpPr>
      <dsp:spPr>
        <a:xfrm>
          <a:off x="2391400" y="2966085"/>
          <a:ext cx="1196392" cy="777654"/>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latin typeface="Times New Roman" pitchFamily="18" charset="0"/>
              <a:cs typeface="Times New Roman" pitchFamily="18" charset="0"/>
            </a:rPr>
            <a:t>Múa</a:t>
          </a:r>
          <a:r>
            <a:rPr lang="en-US" sz="1700" b="1" kern="1200" dirty="0" smtClean="0">
              <a:latin typeface="Times New Roman" pitchFamily="18" charset="0"/>
              <a:cs typeface="Times New Roman" pitchFamily="18" charset="0"/>
            </a:rPr>
            <a:t> </a:t>
          </a:r>
          <a:r>
            <a:rPr lang="en-US" sz="1700" b="1" kern="1200" dirty="0" err="1" smtClean="0">
              <a:latin typeface="Times New Roman" pitchFamily="18" charset="0"/>
              <a:cs typeface="Times New Roman" pitchFamily="18" charset="0"/>
            </a:rPr>
            <a:t>giật</a:t>
          </a:r>
          <a:r>
            <a:rPr lang="en-US" sz="1700" b="1" kern="1200" dirty="0" smtClean="0">
              <a:latin typeface="Times New Roman" pitchFamily="18" charset="0"/>
              <a:cs typeface="Times New Roman" pitchFamily="18" charset="0"/>
            </a:rPr>
            <a:t/>
          </a:r>
          <a:br>
            <a:rPr lang="en-US" sz="1700" b="1" kern="1200" dirty="0" smtClean="0">
              <a:latin typeface="Times New Roman" pitchFamily="18" charset="0"/>
              <a:cs typeface="Times New Roman" pitchFamily="18" charset="0"/>
            </a:rPr>
          </a:br>
          <a:r>
            <a:rPr lang="en-US" sz="1700" b="1" kern="1200" dirty="0" smtClean="0">
              <a:latin typeface="Times New Roman" pitchFamily="18" charset="0"/>
              <a:cs typeface="Times New Roman" pitchFamily="18" charset="0"/>
            </a:rPr>
            <a:t>Sydenham</a:t>
          </a:r>
          <a:endParaRPr lang="en-US" sz="1700" b="1" kern="1200" dirty="0">
            <a:latin typeface="Times New Roman" pitchFamily="18" charset="0"/>
            <a:cs typeface="Times New Roman" pitchFamily="18" charset="0"/>
          </a:endParaRPr>
        </a:p>
      </dsp:txBody>
      <dsp:txXfrm>
        <a:off x="2429362" y="3004047"/>
        <a:ext cx="1120468" cy="701730"/>
      </dsp:txXfrm>
    </dsp:sp>
    <dsp:sp modelId="{1E60AD35-3AF4-4B38-BFE0-351E2907D504}">
      <dsp:nvSpPr>
        <dsp:cNvPr id="0" name=""/>
        <dsp:cNvSpPr/>
      </dsp:nvSpPr>
      <dsp:spPr>
        <a:xfrm>
          <a:off x="522912" y="544538"/>
          <a:ext cx="3107074" cy="3107074"/>
        </a:xfrm>
        <a:custGeom>
          <a:avLst/>
          <a:gdLst/>
          <a:ahLst/>
          <a:cxnLst/>
          <a:rect l="0" t="0" r="0" b="0"/>
          <a:pathLst>
            <a:path>
              <a:moveTo>
                <a:pt x="1862316" y="3076078"/>
              </a:moveTo>
              <a:arcTo wR="1553537" hR="1553537" stAng="4712136" swAng="137572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877158-D97C-4D1F-9E4C-581A274734E1}">
      <dsp:nvSpPr>
        <dsp:cNvPr id="0" name=""/>
        <dsp:cNvSpPr/>
      </dsp:nvSpPr>
      <dsp:spPr>
        <a:xfrm>
          <a:off x="565107" y="2966085"/>
          <a:ext cx="1196392" cy="777654"/>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latin typeface="Times New Roman" pitchFamily="18" charset="0"/>
              <a:cs typeface="Times New Roman" pitchFamily="18" charset="0"/>
            </a:rPr>
            <a:t>Ban </a:t>
          </a:r>
          <a:r>
            <a:rPr lang="en-US" sz="1700" b="1" kern="1200" dirty="0" err="1" smtClean="0">
              <a:latin typeface="Times New Roman" pitchFamily="18" charset="0"/>
              <a:cs typeface="Times New Roman" pitchFamily="18" charset="0"/>
            </a:rPr>
            <a:t>đỏ</a:t>
          </a:r>
          <a:r>
            <a:rPr lang="en-US" sz="1700" b="1" kern="1200" dirty="0" smtClean="0">
              <a:latin typeface="Times New Roman" pitchFamily="18" charset="0"/>
              <a:cs typeface="Times New Roman" pitchFamily="18" charset="0"/>
            </a:rPr>
            <a:t> </a:t>
          </a:r>
          <a:r>
            <a:rPr lang="en-US" sz="1700" b="1" kern="1200" dirty="0" err="1" smtClean="0">
              <a:latin typeface="Times New Roman" pitchFamily="18" charset="0"/>
              <a:cs typeface="Times New Roman" pitchFamily="18" charset="0"/>
            </a:rPr>
            <a:t>vòng</a:t>
          </a:r>
          <a:endParaRPr lang="en-US" sz="1700" b="1" kern="1200" dirty="0">
            <a:latin typeface="Times New Roman" pitchFamily="18" charset="0"/>
            <a:cs typeface="Times New Roman" pitchFamily="18" charset="0"/>
          </a:endParaRPr>
        </a:p>
      </dsp:txBody>
      <dsp:txXfrm>
        <a:off x="603069" y="3004047"/>
        <a:ext cx="1120468" cy="701730"/>
      </dsp:txXfrm>
    </dsp:sp>
    <dsp:sp modelId="{825FEA9D-75AC-4A4B-8E8B-B84B0A1EE81D}">
      <dsp:nvSpPr>
        <dsp:cNvPr id="0" name=""/>
        <dsp:cNvSpPr/>
      </dsp:nvSpPr>
      <dsp:spPr>
        <a:xfrm>
          <a:off x="522912" y="544538"/>
          <a:ext cx="3107074" cy="3107074"/>
        </a:xfrm>
        <a:custGeom>
          <a:avLst/>
          <a:gdLst/>
          <a:ahLst/>
          <a:cxnLst/>
          <a:rect l="0" t="0" r="0" b="0"/>
          <a:pathLst>
            <a:path>
              <a:moveTo>
                <a:pt x="259583" y="2413282"/>
              </a:moveTo>
              <a:arcTo wR="1553537" hR="1553537" stAng="8783919" swAng="219609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9615048-5A01-4FDE-835B-181A8BE183BF}">
      <dsp:nvSpPr>
        <dsp:cNvPr id="0" name=""/>
        <dsp:cNvSpPr/>
      </dsp:nvSpPr>
      <dsp:spPr>
        <a:xfrm>
          <a:off x="752" y="1229178"/>
          <a:ext cx="1196392" cy="777654"/>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latin typeface="Times New Roman" pitchFamily="18" charset="0"/>
              <a:cs typeface="Times New Roman" pitchFamily="18" charset="0"/>
            </a:rPr>
            <a:t>Hạt</a:t>
          </a:r>
          <a:r>
            <a:rPr lang="en-US" sz="1700" b="1" kern="1200" dirty="0" smtClean="0">
              <a:latin typeface="Times New Roman" pitchFamily="18" charset="0"/>
              <a:cs typeface="Times New Roman" pitchFamily="18" charset="0"/>
            </a:rPr>
            <a:t> </a:t>
          </a:r>
          <a:r>
            <a:rPr lang="en-US" sz="1700" b="1" kern="1200" dirty="0" err="1" smtClean="0">
              <a:latin typeface="Times New Roman" pitchFamily="18" charset="0"/>
              <a:cs typeface="Times New Roman" pitchFamily="18" charset="0"/>
            </a:rPr>
            <a:t>Maynet</a:t>
          </a:r>
          <a:endParaRPr lang="en-US" sz="1700" b="1" kern="1200" dirty="0">
            <a:latin typeface="Times New Roman" pitchFamily="18" charset="0"/>
            <a:cs typeface="Times New Roman" pitchFamily="18" charset="0"/>
          </a:endParaRPr>
        </a:p>
      </dsp:txBody>
      <dsp:txXfrm>
        <a:off x="38714" y="1267140"/>
        <a:ext cx="1120468" cy="701730"/>
      </dsp:txXfrm>
    </dsp:sp>
    <dsp:sp modelId="{107F1818-A082-43F3-9A1A-3CC8A81F2604}">
      <dsp:nvSpPr>
        <dsp:cNvPr id="0" name=""/>
        <dsp:cNvSpPr/>
      </dsp:nvSpPr>
      <dsp:spPr>
        <a:xfrm>
          <a:off x="522912" y="544538"/>
          <a:ext cx="3107074" cy="3107074"/>
        </a:xfrm>
        <a:custGeom>
          <a:avLst/>
          <a:gdLst/>
          <a:ahLst/>
          <a:cxnLst/>
          <a:rect l="0" t="0" r="0" b="0"/>
          <a:pathLst>
            <a:path>
              <a:moveTo>
                <a:pt x="270718" y="677265"/>
              </a:moveTo>
              <a:arcTo wR="1553537" hR="1553537" stAng="12860179" swAng="196126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99175-71B6-4396-B5C4-01530008A0E2}">
      <dsp:nvSpPr>
        <dsp:cNvPr id="0" name=""/>
        <dsp:cNvSpPr/>
      </dsp:nvSpPr>
      <dsp:spPr>
        <a:xfrm>
          <a:off x="1389012" y="908"/>
          <a:ext cx="1108174" cy="720313"/>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latin typeface="Times New Roman" pitchFamily="18" charset="0"/>
              <a:cs typeface="Times New Roman" pitchFamily="18" charset="0"/>
            </a:rPr>
            <a:t>Sốt</a:t>
          </a:r>
          <a:endParaRPr lang="en-US" sz="2000" b="1" kern="1200" dirty="0">
            <a:latin typeface="Times New Roman" pitchFamily="18" charset="0"/>
            <a:cs typeface="Times New Roman" pitchFamily="18" charset="0"/>
          </a:endParaRPr>
        </a:p>
      </dsp:txBody>
      <dsp:txXfrm>
        <a:off x="1424175" y="36071"/>
        <a:ext cx="1037848" cy="649987"/>
      </dsp:txXfrm>
    </dsp:sp>
    <dsp:sp modelId="{59EA9212-7DFE-43C4-A4B4-61766D015509}">
      <dsp:nvSpPr>
        <dsp:cNvPr id="0" name=""/>
        <dsp:cNvSpPr/>
      </dsp:nvSpPr>
      <dsp:spPr>
        <a:xfrm>
          <a:off x="532406" y="372595"/>
          <a:ext cx="2878374" cy="2878374"/>
        </a:xfrm>
        <a:custGeom>
          <a:avLst/>
          <a:gdLst/>
          <a:ahLst/>
          <a:cxnLst/>
          <a:rect l="0" t="0" r="0" b="0"/>
          <a:pathLst>
            <a:path>
              <a:moveTo>
                <a:pt x="1972680" y="102533"/>
              </a:moveTo>
              <a:arcTo wR="1439187" hR="1439187" stAng="17505494" swAng="201964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639BE8F-1872-4060-B515-968870B12B34}">
      <dsp:nvSpPr>
        <dsp:cNvPr id="0" name=""/>
        <dsp:cNvSpPr/>
      </dsp:nvSpPr>
      <dsp:spPr>
        <a:xfrm>
          <a:off x="2778025" y="1001949"/>
          <a:ext cx="1108174" cy="720313"/>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latin typeface="Times New Roman" pitchFamily="18" charset="0"/>
              <a:cs typeface="Times New Roman" pitchFamily="18" charset="0"/>
            </a:rPr>
            <a:t>Đau</a:t>
          </a:r>
          <a:r>
            <a:rPr lang="en-US" sz="1400" b="1" kern="1200" dirty="0" smtClean="0">
              <a:latin typeface="Times New Roman" pitchFamily="18" charset="0"/>
              <a:cs typeface="Times New Roman" pitchFamily="18" charset="0"/>
            </a:rPr>
            <a:t> </a:t>
          </a:r>
          <a:r>
            <a:rPr lang="en-US" sz="1400" b="1" kern="1200" dirty="0" err="1" smtClean="0">
              <a:latin typeface="Times New Roman" pitchFamily="18" charset="0"/>
              <a:cs typeface="Times New Roman" pitchFamily="18" charset="0"/>
            </a:rPr>
            <a:t>khớp</a:t>
          </a:r>
          <a:endParaRPr lang="en-US" sz="1400" b="1" kern="1200" dirty="0">
            <a:latin typeface="Times New Roman" pitchFamily="18" charset="0"/>
            <a:cs typeface="Times New Roman" pitchFamily="18" charset="0"/>
          </a:endParaRPr>
        </a:p>
      </dsp:txBody>
      <dsp:txXfrm>
        <a:off x="2813188" y="1037112"/>
        <a:ext cx="1037848" cy="649987"/>
      </dsp:txXfrm>
    </dsp:sp>
    <dsp:sp modelId="{4203DA24-ABA2-4B5E-B065-5C0AD39C826E}">
      <dsp:nvSpPr>
        <dsp:cNvPr id="0" name=""/>
        <dsp:cNvSpPr/>
      </dsp:nvSpPr>
      <dsp:spPr>
        <a:xfrm>
          <a:off x="520142" y="337485"/>
          <a:ext cx="2878374" cy="2878374"/>
        </a:xfrm>
        <a:custGeom>
          <a:avLst/>
          <a:gdLst/>
          <a:ahLst/>
          <a:cxnLst/>
          <a:rect l="0" t="0" r="0" b="0"/>
          <a:pathLst>
            <a:path>
              <a:moveTo>
                <a:pt x="2877663" y="1393971"/>
              </a:moveTo>
              <a:arcTo wR="1439187" hR="1439187" stAng="21491977" swAng="219266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435A8C-5BA8-4807-BB8A-4258A1F69F73}">
      <dsp:nvSpPr>
        <dsp:cNvPr id="0" name=""/>
        <dsp:cNvSpPr/>
      </dsp:nvSpPr>
      <dsp:spPr>
        <a:xfrm>
          <a:off x="2234945" y="2604422"/>
          <a:ext cx="1108174" cy="720313"/>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Times New Roman" pitchFamily="18" charset="0"/>
              <a:cs typeface="Times New Roman" pitchFamily="18" charset="0"/>
            </a:rPr>
            <a:t>CRP </a:t>
          </a:r>
          <a:r>
            <a:rPr lang="en-US" sz="1400" b="1" kern="1200" dirty="0" err="1" smtClean="0">
              <a:latin typeface="Times New Roman" pitchFamily="18" charset="0"/>
              <a:cs typeface="Times New Roman" pitchFamily="18" charset="0"/>
            </a:rPr>
            <a:t>Tăng</a:t>
          </a:r>
          <a:endParaRPr lang="en-US" sz="1400" b="1" kern="1200" dirty="0">
            <a:latin typeface="Times New Roman" pitchFamily="18" charset="0"/>
            <a:cs typeface="Times New Roman" pitchFamily="18" charset="0"/>
          </a:endParaRPr>
        </a:p>
      </dsp:txBody>
      <dsp:txXfrm>
        <a:off x="2270108" y="2639585"/>
        <a:ext cx="1037848" cy="649987"/>
      </dsp:txXfrm>
    </dsp:sp>
    <dsp:sp modelId="{E375B722-859A-4DD1-986F-06CF9C132AEF}">
      <dsp:nvSpPr>
        <dsp:cNvPr id="0" name=""/>
        <dsp:cNvSpPr/>
      </dsp:nvSpPr>
      <dsp:spPr>
        <a:xfrm>
          <a:off x="503912" y="361064"/>
          <a:ext cx="2878374" cy="2878374"/>
        </a:xfrm>
        <a:custGeom>
          <a:avLst/>
          <a:gdLst/>
          <a:ahLst/>
          <a:cxnLst/>
          <a:rect l="0" t="0" r="0" b="0"/>
          <a:pathLst>
            <a:path>
              <a:moveTo>
                <a:pt x="1725315" y="2849644"/>
              </a:moveTo>
              <a:arcTo wR="1439187" hR="1439187" stAng="4711950" swAng="137610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D9A38F-7D91-401B-A101-364EAFB0061E}">
      <dsp:nvSpPr>
        <dsp:cNvPr id="0" name=""/>
        <dsp:cNvSpPr/>
      </dsp:nvSpPr>
      <dsp:spPr>
        <a:xfrm>
          <a:off x="543079" y="2604422"/>
          <a:ext cx="1108174" cy="720313"/>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latin typeface="Times New Roman" pitchFamily="18" charset="0"/>
              <a:cs typeface="Times New Roman" pitchFamily="18" charset="0"/>
            </a:rPr>
            <a:t>Tốc</a:t>
          </a:r>
          <a:r>
            <a:rPr lang="en-US" sz="1400" b="1" kern="1200" dirty="0" smtClean="0">
              <a:latin typeface="Times New Roman" pitchFamily="18" charset="0"/>
              <a:cs typeface="Times New Roman" pitchFamily="18" charset="0"/>
            </a:rPr>
            <a:t> </a:t>
          </a:r>
          <a:r>
            <a:rPr lang="en-US" sz="1400" b="1" kern="1200" dirty="0" err="1" smtClean="0">
              <a:latin typeface="Times New Roman" pitchFamily="18" charset="0"/>
              <a:cs typeface="Times New Roman" pitchFamily="18" charset="0"/>
            </a:rPr>
            <a:t>độ</a:t>
          </a:r>
          <a:r>
            <a:rPr lang="en-US" sz="1400" b="1" kern="1200" dirty="0" smtClean="0">
              <a:latin typeface="Times New Roman" pitchFamily="18" charset="0"/>
              <a:cs typeface="Times New Roman" pitchFamily="18" charset="0"/>
            </a:rPr>
            <a:t> </a:t>
          </a:r>
          <a:r>
            <a:rPr lang="en-US" sz="1400" b="1" kern="1200" dirty="0" err="1" smtClean="0">
              <a:latin typeface="Times New Roman" pitchFamily="18" charset="0"/>
              <a:cs typeface="Times New Roman" pitchFamily="18" charset="0"/>
            </a:rPr>
            <a:t>máu</a:t>
          </a:r>
          <a:r>
            <a:rPr lang="en-US" sz="1400" b="1" kern="1200" dirty="0" smtClean="0">
              <a:latin typeface="Times New Roman" pitchFamily="18" charset="0"/>
              <a:cs typeface="Times New Roman" pitchFamily="18" charset="0"/>
            </a:rPr>
            <a:t> </a:t>
          </a:r>
          <a:r>
            <a:rPr lang="en-US" sz="1400" b="1" kern="1200" dirty="0" err="1" smtClean="0">
              <a:latin typeface="Times New Roman" pitchFamily="18" charset="0"/>
              <a:cs typeface="Times New Roman" pitchFamily="18" charset="0"/>
            </a:rPr>
            <a:t>lắng</a:t>
          </a:r>
          <a:r>
            <a:rPr lang="en-US" sz="1400" b="1" kern="1200" dirty="0" smtClean="0">
              <a:latin typeface="Times New Roman" pitchFamily="18" charset="0"/>
              <a:cs typeface="Times New Roman" pitchFamily="18" charset="0"/>
            </a:rPr>
            <a:t> </a:t>
          </a:r>
          <a:r>
            <a:rPr lang="en-US" sz="1400" b="1" kern="1200" dirty="0" err="1" smtClean="0">
              <a:latin typeface="Times New Roman" pitchFamily="18" charset="0"/>
              <a:cs typeface="Times New Roman" pitchFamily="18" charset="0"/>
            </a:rPr>
            <a:t>tăng</a:t>
          </a:r>
          <a:endParaRPr lang="en-US" sz="1400" b="1" kern="1200" dirty="0">
            <a:latin typeface="Times New Roman" pitchFamily="18" charset="0"/>
            <a:cs typeface="Times New Roman" pitchFamily="18" charset="0"/>
          </a:endParaRPr>
        </a:p>
      </dsp:txBody>
      <dsp:txXfrm>
        <a:off x="578242" y="2639585"/>
        <a:ext cx="1037848" cy="649987"/>
      </dsp:txXfrm>
    </dsp:sp>
    <dsp:sp modelId="{C2A36114-E8C2-4AEE-86D5-4CFAB1AD536C}">
      <dsp:nvSpPr>
        <dsp:cNvPr id="0" name=""/>
        <dsp:cNvSpPr/>
      </dsp:nvSpPr>
      <dsp:spPr>
        <a:xfrm>
          <a:off x="503912" y="361064"/>
          <a:ext cx="2878374" cy="2878374"/>
        </a:xfrm>
        <a:custGeom>
          <a:avLst/>
          <a:gdLst/>
          <a:ahLst/>
          <a:cxnLst/>
          <a:rect l="0" t="0" r="0" b="0"/>
          <a:pathLst>
            <a:path>
              <a:moveTo>
                <a:pt x="240509" y="2235699"/>
              </a:moveTo>
              <a:arcTo wR="1439187" hR="1439187" stAng="8783775" swAng="219635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9E1456-5586-48A5-BA6D-DF8E5AF15AA5}">
      <dsp:nvSpPr>
        <dsp:cNvPr id="0" name=""/>
        <dsp:cNvSpPr/>
      </dsp:nvSpPr>
      <dsp:spPr>
        <a:xfrm>
          <a:off x="20264" y="995361"/>
          <a:ext cx="1108174" cy="720313"/>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smtClean="0">
              <a:latin typeface="Times New Roman" pitchFamily="18" charset="0"/>
              <a:cs typeface="Times New Roman" pitchFamily="18" charset="0"/>
            </a:rPr>
            <a:t>Đoạn</a:t>
          </a:r>
          <a:r>
            <a:rPr lang="en-US" sz="1600" b="1" kern="1200" dirty="0" smtClean="0">
              <a:latin typeface="Times New Roman" pitchFamily="18" charset="0"/>
              <a:cs typeface="Times New Roman" pitchFamily="18" charset="0"/>
            </a:rPr>
            <a:t> PR </a:t>
          </a:r>
          <a:r>
            <a:rPr lang="en-US" sz="1600" b="1" kern="1200" dirty="0" err="1" smtClean="0">
              <a:latin typeface="Times New Roman" pitchFamily="18" charset="0"/>
              <a:cs typeface="Times New Roman" pitchFamily="18" charset="0"/>
            </a:rPr>
            <a:t>kéo</a:t>
          </a:r>
          <a:r>
            <a:rPr lang="en-US" sz="1600" b="1" kern="1200" dirty="0" smtClean="0">
              <a:latin typeface="Times New Roman" pitchFamily="18" charset="0"/>
              <a:cs typeface="Times New Roman" pitchFamily="18" charset="0"/>
            </a:rPr>
            <a:t> </a:t>
          </a:r>
          <a:r>
            <a:rPr lang="en-US" sz="1600" b="1" kern="1200" dirty="0" err="1" smtClean="0">
              <a:latin typeface="Times New Roman" pitchFamily="18" charset="0"/>
              <a:cs typeface="Times New Roman" pitchFamily="18" charset="0"/>
            </a:rPr>
            <a:t>dài</a:t>
          </a:r>
          <a:endParaRPr lang="en-US" sz="1600" b="1" kern="1200" dirty="0">
            <a:latin typeface="Times New Roman" pitchFamily="18" charset="0"/>
            <a:cs typeface="Times New Roman" pitchFamily="18" charset="0"/>
          </a:endParaRPr>
        </a:p>
      </dsp:txBody>
      <dsp:txXfrm>
        <a:off x="55427" y="1030524"/>
        <a:ext cx="1037848" cy="649987"/>
      </dsp:txXfrm>
    </dsp:sp>
    <dsp:sp modelId="{7CCE65EC-E8A1-493F-B9A7-4F990AAEA5E6}">
      <dsp:nvSpPr>
        <dsp:cNvPr id="0" name=""/>
        <dsp:cNvSpPr/>
      </dsp:nvSpPr>
      <dsp:spPr>
        <a:xfrm>
          <a:off x="503912" y="361064"/>
          <a:ext cx="2878374" cy="2878374"/>
        </a:xfrm>
        <a:custGeom>
          <a:avLst/>
          <a:gdLst/>
          <a:ahLst/>
          <a:cxnLst/>
          <a:rect l="0" t="0" r="0" b="0"/>
          <a:pathLst>
            <a:path>
              <a:moveTo>
                <a:pt x="250757" y="627463"/>
              </a:moveTo>
              <a:arcTo wR="1439187" hR="1439187" stAng="12860037" swAng="196160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4E5044-8EBB-414F-859C-512106CD7B34}" type="datetimeFigureOut">
              <a:rPr lang="en-US" smtClean="0"/>
              <a:t>2/12/2017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ED1F2F-F6E1-4A76-9E11-554C3356CA29}" type="slidenum">
              <a:rPr lang="en-US" smtClean="0"/>
              <a:t>‹#›</a:t>
            </a:fld>
            <a:endParaRPr lang="en-US"/>
          </a:p>
        </p:txBody>
      </p:sp>
    </p:spTree>
    <p:extLst>
      <p:ext uri="{BB962C8B-B14F-4D97-AF65-F5344CB8AC3E}">
        <p14:creationId xmlns:p14="http://schemas.microsoft.com/office/powerpoint/2010/main" val="928976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smtClean="0">
                <a:latin typeface="Times New Roman" panose="02020603050405020304" pitchFamily="18" charset="0"/>
                <a:cs typeface="Times New Roman" panose="02020603050405020304" pitchFamily="18" charset="0"/>
              </a:rPr>
              <a:t>Nếu sốt kéo dài ở người có bệnh lý van tim thì hầu như có thể khẳng định là viêm nội tâm mạc. </a:t>
            </a:r>
            <a:endParaRPr lang="en-US"/>
          </a:p>
        </p:txBody>
      </p:sp>
      <p:sp>
        <p:nvSpPr>
          <p:cNvPr id="4" name="Slide Number Placeholder 3"/>
          <p:cNvSpPr>
            <a:spLocks noGrp="1"/>
          </p:cNvSpPr>
          <p:nvPr>
            <p:ph type="sldNum" sz="quarter" idx="10"/>
          </p:nvPr>
        </p:nvSpPr>
        <p:spPr/>
        <p:txBody>
          <a:bodyPr/>
          <a:lstStyle/>
          <a:p>
            <a:fld id="{BDE5ACD6-2637-4474-B20F-C874D5C4245D}" type="slidenum">
              <a:rPr lang="en-US" smtClean="0"/>
              <a:t>5</a:t>
            </a:fld>
            <a:endParaRPr lang="en-US"/>
          </a:p>
        </p:txBody>
      </p:sp>
    </p:spTree>
    <p:extLst>
      <p:ext uri="{BB962C8B-B14F-4D97-AF65-F5344CB8AC3E}">
        <p14:creationId xmlns:p14="http://schemas.microsoft.com/office/powerpoint/2010/main" val="222776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latin typeface="Times New Roman" panose="02020603050405020304" pitchFamily="18" charset="0"/>
                <a:cs typeface="Times New Roman" panose="02020603050405020304" pitchFamily="18" charset="0"/>
              </a:rPr>
              <a:t>-    </a:t>
            </a:r>
            <a:r>
              <a:rPr lang="vi-VN" sz="1200" smtClean="0">
                <a:latin typeface="Times New Roman" panose="02020603050405020304" pitchFamily="18" charset="0"/>
                <a:cs typeface="Times New Roman" panose="02020603050405020304" pitchFamily="18" charset="0"/>
              </a:rPr>
              <a:t>Viêm cơ tim là tình trạng viêm, hoại tử hoặc ly giải của</a:t>
            </a:r>
            <a:r>
              <a:rPr lang="en-US" sz="1200" baseline="0" smtClean="0">
                <a:latin typeface="Times New Roman" panose="02020603050405020304" pitchFamily="18" charset="0"/>
                <a:cs typeface="Times New Roman" panose="02020603050405020304" pitchFamily="18" charset="0"/>
              </a:rPr>
              <a:t> </a:t>
            </a:r>
            <a:r>
              <a:rPr lang="vi-VN" sz="1200" smtClean="0">
                <a:latin typeface="Times New Roman" panose="02020603050405020304" pitchFamily="18" charset="0"/>
                <a:cs typeface="Times New Roman" panose="02020603050405020304" pitchFamily="18" charset="0"/>
              </a:rPr>
              <a:t>tế bào cơ tim do nhiễm trùng, do bệnh mô liên kết,</a:t>
            </a:r>
            <a:r>
              <a:rPr lang="en-US" sz="1200" baseline="0" smtClean="0">
                <a:latin typeface="Times New Roman" panose="02020603050405020304" pitchFamily="18" charset="0"/>
                <a:cs typeface="Times New Roman" panose="02020603050405020304" pitchFamily="18" charset="0"/>
              </a:rPr>
              <a:t> </a:t>
            </a:r>
            <a:r>
              <a:rPr lang="vi-VN" sz="1200" smtClean="0">
                <a:latin typeface="Times New Roman" panose="02020603050405020304" pitchFamily="18" charset="0"/>
                <a:cs typeface="Times New Roman" panose="02020603050405020304" pitchFamily="18" charset="0"/>
              </a:rPr>
              <a:t>do nhiễm độc hoặc không rõ nguyên nhân.</a:t>
            </a:r>
            <a:endParaRPr lang="en-US" sz="1200" smtClean="0">
              <a:latin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BDE5ACD6-2637-4474-B20F-C874D5C4245D}" type="slidenum">
              <a:rPr lang="en-US" smtClean="0"/>
              <a:t>6</a:t>
            </a:fld>
            <a:endParaRPr lang="en-US"/>
          </a:p>
        </p:txBody>
      </p:sp>
    </p:spTree>
    <p:extLst>
      <p:ext uri="{BB962C8B-B14F-4D97-AF65-F5344CB8AC3E}">
        <p14:creationId xmlns:p14="http://schemas.microsoft.com/office/powerpoint/2010/main" val="2576065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dirty="0" smtClean="0">
                <a:latin typeface="Times New Roman" panose="02020603050405020304" pitchFamily="18" charset="0"/>
                <a:cs typeface="Times New Roman" panose="02020603050405020304" pitchFamily="18" charset="0"/>
              </a:rPr>
              <a:t>thường xuất hiện muộn, có khi cách xa các biểu hiện khác của bệnh tới vài tháng. </a:t>
            </a:r>
            <a:endParaRPr lang="en-US" dirty="0"/>
          </a:p>
        </p:txBody>
      </p:sp>
      <p:sp>
        <p:nvSpPr>
          <p:cNvPr id="4" name="Slide Number Placeholder 3"/>
          <p:cNvSpPr>
            <a:spLocks noGrp="1"/>
          </p:cNvSpPr>
          <p:nvPr>
            <p:ph type="sldNum" sz="quarter" idx="10"/>
          </p:nvPr>
        </p:nvSpPr>
        <p:spPr/>
        <p:txBody>
          <a:bodyPr/>
          <a:lstStyle/>
          <a:p>
            <a:fld id="{BDE5ACD6-2637-4474-B20F-C874D5C4245D}" type="slidenum">
              <a:rPr lang="en-US" smtClean="0"/>
              <a:t>7</a:t>
            </a:fld>
            <a:endParaRPr lang="en-US"/>
          </a:p>
        </p:txBody>
      </p:sp>
    </p:spTree>
    <p:extLst>
      <p:ext uri="{BB962C8B-B14F-4D97-AF65-F5344CB8AC3E}">
        <p14:creationId xmlns:p14="http://schemas.microsoft.com/office/powerpoint/2010/main" val="2379111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F6ED90-C08E-441D-AEA6-34337542298F}"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8AF3B-CE84-4464-BB17-0E572B7C3297}" type="slidenum">
              <a:rPr lang="en-US" smtClean="0"/>
              <a:t>‹#›</a:t>
            </a:fld>
            <a:endParaRPr lang="en-US"/>
          </a:p>
        </p:txBody>
      </p:sp>
    </p:spTree>
    <p:extLst>
      <p:ext uri="{BB962C8B-B14F-4D97-AF65-F5344CB8AC3E}">
        <p14:creationId xmlns:p14="http://schemas.microsoft.com/office/powerpoint/2010/main" val="2267126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6ED90-C08E-441D-AEA6-34337542298F}"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8AF3B-CE84-4464-BB17-0E572B7C3297}" type="slidenum">
              <a:rPr lang="en-US" smtClean="0"/>
              <a:t>‹#›</a:t>
            </a:fld>
            <a:endParaRPr lang="en-US"/>
          </a:p>
        </p:txBody>
      </p:sp>
    </p:spTree>
    <p:extLst>
      <p:ext uri="{BB962C8B-B14F-4D97-AF65-F5344CB8AC3E}">
        <p14:creationId xmlns:p14="http://schemas.microsoft.com/office/powerpoint/2010/main" val="489516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6ED90-C08E-441D-AEA6-34337542298F}"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8AF3B-CE84-4464-BB17-0E572B7C3297}" type="slidenum">
              <a:rPr lang="en-US" smtClean="0"/>
              <a:t>‹#›</a:t>
            </a:fld>
            <a:endParaRPr lang="en-US"/>
          </a:p>
        </p:txBody>
      </p:sp>
    </p:spTree>
    <p:extLst>
      <p:ext uri="{BB962C8B-B14F-4D97-AF65-F5344CB8AC3E}">
        <p14:creationId xmlns:p14="http://schemas.microsoft.com/office/powerpoint/2010/main" val="1124426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6ED90-C08E-441D-AEA6-34337542298F}"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8AF3B-CE84-4464-BB17-0E572B7C3297}" type="slidenum">
              <a:rPr lang="en-US" smtClean="0"/>
              <a:t>‹#›</a:t>
            </a:fld>
            <a:endParaRPr lang="en-US"/>
          </a:p>
        </p:txBody>
      </p:sp>
    </p:spTree>
    <p:extLst>
      <p:ext uri="{BB962C8B-B14F-4D97-AF65-F5344CB8AC3E}">
        <p14:creationId xmlns:p14="http://schemas.microsoft.com/office/powerpoint/2010/main" val="2614913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F6ED90-C08E-441D-AEA6-34337542298F}"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8AF3B-CE84-4464-BB17-0E572B7C3297}" type="slidenum">
              <a:rPr lang="en-US" smtClean="0"/>
              <a:t>‹#›</a:t>
            </a:fld>
            <a:endParaRPr lang="en-US"/>
          </a:p>
        </p:txBody>
      </p:sp>
    </p:spTree>
    <p:extLst>
      <p:ext uri="{BB962C8B-B14F-4D97-AF65-F5344CB8AC3E}">
        <p14:creationId xmlns:p14="http://schemas.microsoft.com/office/powerpoint/2010/main" val="108972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F6ED90-C08E-441D-AEA6-34337542298F}"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8AF3B-CE84-4464-BB17-0E572B7C3297}" type="slidenum">
              <a:rPr lang="en-US" smtClean="0"/>
              <a:t>‹#›</a:t>
            </a:fld>
            <a:endParaRPr lang="en-US"/>
          </a:p>
        </p:txBody>
      </p:sp>
    </p:spTree>
    <p:extLst>
      <p:ext uri="{BB962C8B-B14F-4D97-AF65-F5344CB8AC3E}">
        <p14:creationId xmlns:p14="http://schemas.microsoft.com/office/powerpoint/2010/main" val="3962133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F6ED90-C08E-441D-AEA6-34337542298F}"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28AF3B-CE84-4464-BB17-0E572B7C3297}" type="slidenum">
              <a:rPr lang="en-US" smtClean="0"/>
              <a:t>‹#›</a:t>
            </a:fld>
            <a:endParaRPr lang="en-US"/>
          </a:p>
        </p:txBody>
      </p:sp>
    </p:spTree>
    <p:extLst>
      <p:ext uri="{BB962C8B-B14F-4D97-AF65-F5344CB8AC3E}">
        <p14:creationId xmlns:p14="http://schemas.microsoft.com/office/powerpoint/2010/main" val="3666861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F6ED90-C08E-441D-AEA6-34337542298F}"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28AF3B-CE84-4464-BB17-0E572B7C3297}" type="slidenum">
              <a:rPr lang="en-US" smtClean="0"/>
              <a:t>‹#›</a:t>
            </a:fld>
            <a:endParaRPr lang="en-US"/>
          </a:p>
        </p:txBody>
      </p:sp>
    </p:spTree>
    <p:extLst>
      <p:ext uri="{BB962C8B-B14F-4D97-AF65-F5344CB8AC3E}">
        <p14:creationId xmlns:p14="http://schemas.microsoft.com/office/powerpoint/2010/main" val="2141851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6ED90-C08E-441D-AEA6-34337542298F}"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28AF3B-CE84-4464-BB17-0E572B7C3297}" type="slidenum">
              <a:rPr lang="en-US" smtClean="0"/>
              <a:t>‹#›</a:t>
            </a:fld>
            <a:endParaRPr lang="en-US"/>
          </a:p>
        </p:txBody>
      </p:sp>
    </p:spTree>
    <p:extLst>
      <p:ext uri="{BB962C8B-B14F-4D97-AF65-F5344CB8AC3E}">
        <p14:creationId xmlns:p14="http://schemas.microsoft.com/office/powerpoint/2010/main" val="1110796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6ED90-C08E-441D-AEA6-34337542298F}"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8AF3B-CE84-4464-BB17-0E572B7C3297}" type="slidenum">
              <a:rPr lang="en-US" smtClean="0"/>
              <a:t>‹#›</a:t>
            </a:fld>
            <a:endParaRPr lang="en-US"/>
          </a:p>
        </p:txBody>
      </p:sp>
    </p:spTree>
    <p:extLst>
      <p:ext uri="{BB962C8B-B14F-4D97-AF65-F5344CB8AC3E}">
        <p14:creationId xmlns:p14="http://schemas.microsoft.com/office/powerpoint/2010/main" val="44045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6ED90-C08E-441D-AEA6-34337542298F}"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8AF3B-CE84-4464-BB17-0E572B7C3297}" type="slidenum">
              <a:rPr lang="en-US" smtClean="0"/>
              <a:t>‹#›</a:t>
            </a:fld>
            <a:endParaRPr lang="en-US"/>
          </a:p>
        </p:txBody>
      </p:sp>
    </p:spTree>
    <p:extLst>
      <p:ext uri="{BB962C8B-B14F-4D97-AF65-F5344CB8AC3E}">
        <p14:creationId xmlns:p14="http://schemas.microsoft.com/office/powerpoint/2010/main" val="344402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6ED90-C08E-441D-AEA6-34337542298F}" type="datetimeFigureOut">
              <a:rPr lang="en-US" smtClean="0"/>
              <a:t>2/12/2017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8AF3B-CE84-4464-BB17-0E572B7C3297}" type="slidenum">
              <a:rPr lang="en-US" smtClean="0"/>
              <a:t>‹#›</a:t>
            </a:fld>
            <a:endParaRPr lang="en-US"/>
          </a:p>
        </p:txBody>
      </p:sp>
    </p:spTree>
    <p:extLst>
      <p:ext uri="{BB962C8B-B14F-4D97-AF65-F5344CB8AC3E}">
        <p14:creationId xmlns:p14="http://schemas.microsoft.com/office/powerpoint/2010/main" val="1155223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70104"/>
            <a:ext cx="9144000" cy="6858000"/>
          </a:xfrm>
          <a:prstGeom prst="rect">
            <a:avLst/>
          </a:prstGeom>
        </p:spPr>
      </p:pic>
      <p:sp>
        <p:nvSpPr>
          <p:cNvPr id="5" name="TextBox 4"/>
          <p:cNvSpPr txBox="1"/>
          <p:nvPr/>
        </p:nvSpPr>
        <p:spPr>
          <a:xfrm>
            <a:off x="1143000" y="533400"/>
            <a:ext cx="6629400" cy="1015663"/>
          </a:xfrm>
          <a:prstGeom prst="rect">
            <a:avLst/>
          </a:prstGeom>
          <a:noFill/>
        </p:spPr>
        <p:txBody>
          <a:bodyPr wrap="square" rtlCol="0">
            <a:spAutoFit/>
          </a:bodyPr>
          <a:lstStyle/>
          <a:p>
            <a:pPr algn="ctr"/>
            <a:r>
              <a:rPr lang="vi-VN" sz="6000" b="1" dirty="0" smtClean="0">
                <a:solidFill>
                  <a:schemeClr val="bg1"/>
                </a:solidFill>
                <a:latin typeface="Times New Roman" pitchFamily="18" charset="0"/>
                <a:cs typeface="Times New Roman" pitchFamily="18" charset="0"/>
              </a:rPr>
              <a:t>THẤP TIM</a:t>
            </a:r>
            <a:endParaRPr lang="en-US" sz="6000" b="1" dirty="0">
              <a:solidFill>
                <a:schemeClr val="bg1"/>
              </a:solidFill>
              <a:latin typeface="Times New Roman" pitchFamily="18" charset="0"/>
              <a:cs typeface="Times New Roman" pitchFamily="18" charset="0"/>
            </a:endParaRPr>
          </a:p>
        </p:txBody>
      </p:sp>
      <p:sp>
        <p:nvSpPr>
          <p:cNvPr id="6" name="TextBox 5"/>
          <p:cNvSpPr txBox="1"/>
          <p:nvPr/>
        </p:nvSpPr>
        <p:spPr>
          <a:xfrm>
            <a:off x="685800" y="3581400"/>
            <a:ext cx="3962400" cy="1938992"/>
          </a:xfrm>
          <a:prstGeom prst="rect">
            <a:avLst/>
          </a:prstGeom>
          <a:noFill/>
        </p:spPr>
        <p:txBody>
          <a:bodyPr wrap="square" rtlCol="0">
            <a:spAutoFit/>
          </a:bodyPr>
          <a:lstStyle/>
          <a:p>
            <a:r>
              <a:rPr lang="vi-VN" sz="2400" b="1" dirty="0" smtClean="0">
                <a:solidFill>
                  <a:schemeClr val="bg2">
                    <a:lumMod val="10000"/>
                  </a:schemeClr>
                </a:solidFill>
                <a:latin typeface="Times New Roman" pitchFamily="18" charset="0"/>
                <a:cs typeface="Times New Roman" pitchFamily="18" charset="0"/>
              </a:rPr>
              <a:t>Phạm Diệu Linh</a:t>
            </a:r>
          </a:p>
          <a:p>
            <a:r>
              <a:rPr lang="vi-VN" sz="2400" b="1" dirty="0" smtClean="0">
                <a:solidFill>
                  <a:schemeClr val="bg2">
                    <a:lumMod val="10000"/>
                  </a:schemeClr>
                </a:solidFill>
                <a:latin typeface="Times New Roman" pitchFamily="18" charset="0"/>
                <a:cs typeface="Times New Roman" pitchFamily="18" charset="0"/>
              </a:rPr>
              <a:t>Võ Thị Hải Yến</a:t>
            </a:r>
          </a:p>
          <a:p>
            <a:r>
              <a:rPr lang="vi-VN" sz="2400" b="1" dirty="0" smtClean="0">
                <a:solidFill>
                  <a:schemeClr val="bg2">
                    <a:lumMod val="10000"/>
                  </a:schemeClr>
                </a:solidFill>
                <a:latin typeface="Times New Roman" pitchFamily="18" charset="0"/>
                <a:cs typeface="Times New Roman" pitchFamily="18" charset="0"/>
              </a:rPr>
              <a:t>Nguyễn Phạm Tú Trâm</a:t>
            </a:r>
          </a:p>
          <a:p>
            <a:r>
              <a:rPr lang="vi-VN" sz="2400" b="1" dirty="0" smtClean="0">
                <a:solidFill>
                  <a:schemeClr val="bg2">
                    <a:lumMod val="10000"/>
                  </a:schemeClr>
                </a:solidFill>
                <a:latin typeface="Times New Roman" pitchFamily="18" charset="0"/>
                <a:cs typeface="Times New Roman" pitchFamily="18" charset="0"/>
              </a:rPr>
              <a:t>Nguyễn Thị Thương </a:t>
            </a:r>
            <a:r>
              <a:rPr lang="en-US" sz="2400" b="1" dirty="0" smtClean="0">
                <a:solidFill>
                  <a:schemeClr val="bg2">
                    <a:lumMod val="10000"/>
                  </a:schemeClr>
                </a:solidFill>
                <a:latin typeface="Times New Roman" pitchFamily="18" charset="0"/>
                <a:cs typeface="Times New Roman" pitchFamily="18" charset="0"/>
              </a:rPr>
              <a:t>T</a:t>
            </a:r>
            <a:r>
              <a:rPr lang="vi-VN" sz="2400" b="1" dirty="0" smtClean="0">
                <a:solidFill>
                  <a:schemeClr val="bg2">
                    <a:lumMod val="10000"/>
                  </a:schemeClr>
                </a:solidFill>
                <a:latin typeface="Times New Roman" pitchFamily="18" charset="0"/>
                <a:cs typeface="Times New Roman" pitchFamily="18" charset="0"/>
              </a:rPr>
              <a:t>hương</a:t>
            </a:r>
          </a:p>
          <a:p>
            <a:r>
              <a:rPr lang="vi-VN" sz="2400" b="1" dirty="0" smtClean="0">
                <a:solidFill>
                  <a:schemeClr val="bg2">
                    <a:lumMod val="10000"/>
                  </a:schemeClr>
                </a:solidFill>
                <a:latin typeface="Times New Roman" pitchFamily="18" charset="0"/>
                <a:cs typeface="Times New Roman" pitchFamily="18" charset="0"/>
              </a:rPr>
              <a:t>Nguyễn Thị Thùy Trang</a:t>
            </a:r>
            <a:endParaRPr lang="en-US" sz="2400" b="1" dirty="0">
              <a:solidFill>
                <a:schemeClr val="bg2">
                  <a:lumMod val="10000"/>
                </a:schemeClr>
              </a:solidFill>
              <a:latin typeface="Times New Roman" pitchFamily="18" charset="0"/>
              <a:cs typeface="Times New Roman" pitchFamily="18" charset="0"/>
            </a:endParaRPr>
          </a:p>
        </p:txBody>
      </p:sp>
      <p:sp>
        <p:nvSpPr>
          <p:cNvPr id="7" name="TextBox 6"/>
          <p:cNvSpPr txBox="1"/>
          <p:nvPr/>
        </p:nvSpPr>
        <p:spPr>
          <a:xfrm>
            <a:off x="4114800" y="2519065"/>
            <a:ext cx="4572000" cy="461665"/>
          </a:xfrm>
          <a:prstGeom prst="rect">
            <a:avLst/>
          </a:prstGeom>
          <a:noFill/>
        </p:spPr>
        <p:txBody>
          <a:bodyPr wrap="square" rtlCol="0">
            <a:spAutoFit/>
          </a:bodyPr>
          <a:lstStyle/>
          <a:p>
            <a:r>
              <a:rPr lang="vi-VN" sz="2400" b="1" dirty="0" smtClean="0">
                <a:solidFill>
                  <a:schemeClr val="bg1"/>
                </a:solidFill>
                <a:latin typeface="+mj-lt"/>
              </a:rPr>
              <a:t>GVHD: Thầy: Nguyễn Phúc Học</a:t>
            </a:r>
            <a:endParaRPr lang="en-US" sz="2400" b="1" dirty="0">
              <a:solidFill>
                <a:schemeClr val="bg1"/>
              </a:solidFill>
              <a:latin typeface="+mj-lt"/>
            </a:endParaRPr>
          </a:p>
        </p:txBody>
      </p:sp>
      <p:sp>
        <p:nvSpPr>
          <p:cNvPr id="8" name="TextBox 7"/>
          <p:cNvSpPr txBox="1"/>
          <p:nvPr/>
        </p:nvSpPr>
        <p:spPr>
          <a:xfrm>
            <a:off x="402336" y="2955898"/>
            <a:ext cx="2286000" cy="584775"/>
          </a:xfrm>
          <a:prstGeom prst="rect">
            <a:avLst/>
          </a:prstGeom>
          <a:noFill/>
        </p:spPr>
        <p:txBody>
          <a:bodyPr wrap="square" rtlCol="0">
            <a:spAutoFit/>
          </a:bodyPr>
          <a:lstStyle/>
          <a:p>
            <a:r>
              <a:rPr lang="vi-VN" sz="3200" b="1" dirty="0" smtClean="0">
                <a:solidFill>
                  <a:schemeClr val="bg1"/>
                </a:solidFill>
                <a:latin typeface="+mj-lt"/>
              </a:rPr>
              <a:t>Nhóm 4:</a:t>
            </a:r>
            <a:endParaRPr lang="en-US" sz="3200" b="1" dirty="0">
              <a:solidFill>
                <a:schemeClr val="bg1"/>
              </a:solidFill>
              <a:latin typeface="+mj-lt"/>
            </a:endParaRPr>
          </a:p>
        </p:txBody>
      </p:sp>
    </p:spTree>
    <p:extLst>
      <p:ext uri="{BB962C8B-B14F-4D97-AF65-F5344CB8AC3E}">
        <p14:creationId xmlns:p14="http://schemas.microsoft.com/office/powerpoint/2010/main" val="2446342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334000"/>
          </a:xfrm>
        </p:spPr>
        <p:txBody>
          <a:bodyPr>
            <a:noAutofit/>
          </a:bodyPr>
          <a:lstStyle/>
          <a:p>
            <a:r>
              <a:rPr lang="vi-VN" sz="2100" b="1" dirty="0" smtClean="0">
                <a:latin typeface="+mj-lt"/>
              </a:rPr>
              <a:t>4.</a:t>
            </a:r>
            <a:r>
              <a:rPr lang="en-US" sz="2100" b="1" dirty="0" smtClean="0">
                <a:latin typeface="+mj-lt"/>
              </a:rPr>
              <a:t>3.</a:t>
            </a:r>
            <a:r>
              <a:rPr lang="vi-VN" sz="2100" b="1" dirty="0" smtClean="0">
                <a:latin typeface="+mj-lt"/>
              </a:rPr>
              <a:t>1</a:t>
            </a:r>
            <a:r>
              <a:rPr lang="vi-VN" sz="2100" b="1" dirty="0">
                <a:latin typeface="+mj-lt"/>
              </a:rPr>
              <a:t>. Khỏi không để lại di </a:t>
            </a:r>
            <a:r>
              <a:rPr lang="vi-VN" sz="2100" b="1" dirty="0" smtClean="0">
                <a:latin typeface="+mj-lt"/>
              </a:rPr>
              <a:t>chứng</a:t>
            </a:r>
            <a:r>
              <a:rPr lang="en-US" sz="2100" b="1" dirty="0" smtClean="0">
                <a:latin typeface="+mj-lt"/>
              </a:rPr>
              <a:t>: </a:t>
            </a:r>
            <a:r>
              <a:rPr lang="vi-VN" sz="2100" dirty="0" smtClean="0">
                <a:latin typeface="+mj-lt"/>
              </a:rPr>
              <a:t>. </a:t>
            </a:r>
            <a:endParaRPr lang="en-US" sz="2100" dirty="0" smtClean="0">
              <a:latin typeface="+mj-lt"/>
            </a:endParaRPr>
          </a:p>
          <a:p>
            <a:pPr marL="0" indent="0">
              <a:buNone/>
            </a:pPr>
            <a:r>
              <a:rPr lang="en-US" sz="2100" dirty="0" smtClean="0">
                <a:latin typeface="+mj-lt"/>
              </a:rPr>
              <a:t>- </a:t>
            </a:r>
            <a:r>
              <a:rPr lang="vi-VN" sz="2100" dirty="0" smtClean="0">
                <a:latin typeface="+mj-lt"/>
              </a:rPr>
              <a:t>Khoảng </a:t>
            </a:r>
            <a:r>
              <a:rPr lang="vi-VN" sz="2100" dirty="0">
                <a:latin typeface="+mj-lt"/>
              </a:rPr>
              <a:t>5% bệnh kéo dài tới 6 tháng với các biểu hiện viêm tim nặng hoặc múa giật tồn tại dai dẳng</a:t>
            </a:r>
            <a:r>
              <a:rPr lang="vi-VN" sz="2100" dirty="0" smtClean="0">
                <a:latin typeface="+mj-lt"/>
              </a:rPr>
              <a:t>.</a:t>
            </a:r>
            <a:endParaRPr lang="en-US" sz="2100" dirty="0" smtClean="0">
              <a:latin typeface="+mj-lt"/>
            </a:endParaRPr>
          </a:p>
          <a:p>
            <a:r>
              <a:rPr lang="vi-VN" sz="2100" dirty="0" smtClean="0">
                <a:latin typeface="+mj-lt"/>
              </a:rPr>
              <a:t> </a:t>
            </a:r>
            <a:r>
              <a:rPr lang="vi-VN" sz="2100" b="1" dirty="0" smtClean="0">
                <a:latin typeface="+mj-lt"/>
              </a:rPr>
              <a:t>4.</a:t>
            </a:r>
            <a:r>
              <a:rPr lang="en-US" sz="2100" b="1" dirty="0" smtClean="0">
                <a:latin typeface="+mj-lt"/>
              </a:rPr>
              <a:t>3.</a:t>
            </a:r>
            <a:r>
              <a:rPr lang="vi-VN" sz="2100" b="1" dirty="0" smtClean="0">
                <a:latin typeface="+mj-lt"/>
              </a:rPr>
              <a:t>2</a:t>
            </a:r>
            <a:r>
              <a:rPr lang="vi-VN" sz="2100" b="1" dirty="0">
                <a:latin typeface="+mj-lt"/>
              </a:rPr>
              <a:t>. Biểu hiện viêm tim xuất hiện trong tuần đầu tiên của </a:t>
            </a:r>
            <a:r>
              <a:rPr lang="vi-VN" sz="2100" b="1" dirty="0" smtClean="0">
                <a:latin typeface="+mj-lt"/>
              </a:rPr>
              <a:t>bện</a:t>
            </a:r>
            <a:r>
              <a:rPr lang="en-US" sz="2100" b="1" dirty="0" smtClean="0">
                <a:latin typeface="+mj-lt"/>
              </a:rPr>
              <a:t>h</a:t>
            </a:r>
          </a:p>
          <a:p>
            <a:pPr marL="0" indent="0">
              <a:buNone/>
            </a:pPr>
            <a:r>
              <a:rPr lang="en-US" sz="2100" b="1" dirty="0" smtClean="0">
                <a:latin typeface="+mj-lt"/>
              </a:rPr>
              <a:t>- </a:t>
            </a:r>
            <a:r>
              <a:rPr lang="vi-VN" sz="2100" dirty="0" smtClean="0">
                <a:latin typeface="+mj-lt"/>
              </a:rPr>
              <a:t>70</a:t>
            </a:r>
            <a:r>
              <a:rPr lang="vi-VN" sz="2100" dirty="0">
                <a:latin typeface="+mj-lt"/>
              </a:rPr>
              <a:t>% </a:t>
            </a:r>
            <a:r>
              <a:rPr lang="vi-VN" sz="2100" dirty="0" smtClean="0">
                <a:latin typeface="+mj-lt"/>
              </a:rPr>
              <a:t>nh</a:t>
            </a:r>
            <a:r>
              <a:rPr lang="en-US" sz="2100" dirty="0">
                <a:latin typeface="+mj-lt"/>
              </a:rPr>
              <a:t>ữ</a:t>
            </a:r>
            <a:r>
              <a:rPr lang="vi-VN" sz="2100" dirty="0" smtClean="0">
                <a:latin typeface="+mj-lt"/>
              </a:rPr>
              <a:t>ng </a:t>
            </a:r>
            <a:r>
              <a:rPr lang="vi-VN" sz="2100" dirty="0">
                <a:latin typeface="+mj-lt"/>
              </a:rPr>
              <a:t>trường hợp có viêm </a:t>
            </a:r>
            <a:r>
              <a:rPr lang="vi-VN" sz="2100" dirty="0" smtClean="0">
                <a:latin typeface="+mj-lt"/>
              </a:rPr>
              <a:t>tim</a:t>
            </a:r>
            <a:r>
              <a:rPr lang="en-US" sz="2100" dirty="0" smtClean="0">
                <a:latin typeface="+mj-lt"/>
              </a:rPr>
              <a:t>.</a:t>
            </a:r>
          </a:p>
          <a:p>
            <a:r>
              <a:rPr lang="vi-VN" sz="2100" dirty="0" smtClean="0">
                <a:latin typeface="+mj-lt"/>
              </a:rPr>
              <a:t> </a:t>
            </a:r>
            <a:r>
              <a:rPr lang="vi-VN" sz="2100" b="1" dirty="0" smtClean="0">
                <a:latin typeface="+mj-lt"/>
              </a:rPr>
              <a:t>4.3</a:t>
            </a:r>
            <a:r>
              <a:rPr lang="en-US" sz="2100" b="1" dirty="0" smtClean="0">
                <a:latin typeface="+mj-lt"/>
              </a:rPr>
              <a:t>.3</a:t>
            </a:r>
            <a:r>
              <a:rPr lang="vi-VN" sz="2100" b="1" dirty="0" smtClean="0">
                <a:latin typeface="+mj-lt"/>
              </a:rPr>
              <a:t>. </a:t>
            </a:r>
            <a:r>
              <a:rPr lang="vi-VN" sz="2100" b="1" dirty="0">
                <a:latin typeface="+mj-lt"/>
              </a:rPr>
              <a:t>Thấp tái phát: </a:t>
            </a:r>
            <a:endParaRPr lang="en-US" sz="2100" b="1" dirty="0" smtClean="0">
              <a:latin typeface="+mj-lt"/>
            </a:endParaRPr>
          </a:p>
          <a:p>
            <a:pPr marL="0" indent="0">
              <a:buNone/>
            </a:pPr>
            <a:r>
              <a:rPr lang="en-US" sz="2100" dirty="0" smtClean="0">
                <a:latin typeface="+mj-lt"/>
              </a:rPr>
              <a:t>- B</a:t>
            </a:r>
            <a:r>
              <a:rPr lang="vi-VN" sz="2100" dirty="0" smtClean="0">
                <a:latin typeface="+mj-lt"/>
              </a:rPr>
              <a:t>ệnh trở </a:t>
            </a:r>
            <a:r>
              <a:rPr lang="vi-VN" sz="2100" dirty="0">
                <a:latin typeface="+mj-lt"/>
              </a:rPr>
              <a:t>lại với các dấu hiệu về khớp, tim … </a:t>
            </a:r>
            <a:r>
              <a:rPr lang="vi-VN" sz="2100" dirty="0" smtClean="0">
                <a:latin typeface="+mj-lt"/>
              </a:rPr>
              <a:t>được </a:t>
            </a:r>
            <a:r>
              <a:rPr lang="vi-VN" sz="2100" dirty="0">
                <a:latin typeface="+mj-lt"/>
              </a:rPr>
              <a:t>tính sau 2 </a:t>
            </a:r>
            <a:r>
              <a:rPr lang="vi-VN" sz="2100" dirty="0" smtClean="0">
                <a:latin typeface="+mj-lt"/>
              </a:rPr>
              <a:t>tháng</a:t>
            </a:r>
            <a:r>
              <a:rPr lang="en-US" sz="2100" dirty="0" smtClean="0">
                <a:latin typeface="+mj-lt"/>
              </a:rPr>
              <a:t>, </a:t>
            </a:r>
            <a:r>
              <a:rPr lang="vi-VN" sz="2100" dirty="0" smtClean="0">
                <a:latin typeface="+mj-lt"/>
              </a:rPr>
              <a:t>hay </a:t>
            </a:r>
            <a:r>
              <a:rPr lang="vi-VN" sz="2100" dirty="0">
                <a:latin typeface="+mj-lt"/>
              </a:rPr>
              <a:t>gặp ở những bệnh nhân thể nặng, điều trị không đầy đủ, </a:t>
            </a:r>
            <a:r>
              <a:rPr lang="vi-VN" sz="2100" dirty="0" smtClean="0">
                <a:latin typeface="+mj-lt"/>
              </a:rPr>
              <a:t>không</a:t>
            </a:r>
            <a:r>
              <a:rPr lang="en-US" sz="2100" dirty="0" smtClean="0">
                <a:latin typeface="+mj-lt"/>
              </a:rPr>
              <a:t> </a:t>
            </a:r>
            <a:r>
              <a:rPr lang="vi-VN" sz="2100" dirty="0" smtClean="0">
                <a:latin typeface="+mj-lt"/>
              </a:rPr>
              <a:t>điều </a:t>
            </a:r>
            <a:r>
              <a:rPr lang="vi-VN" sz="2100" dirty="0">
                <a:latin typeface="+mj-lt"/>
              </a:rPr>
              <a:t>trị dự phòng. </a:t>
            </a:r>
            <a:endParaRPr lang="en-US" sz="2100" dirty="0" smtClean="0">
              <a:latin typeface="+mj-lt"/>
            </a:endParaRPr>
          </a:p>
          <a:p>
            <a:r>
              <a:rPr lang="vi-VN" sz="2100" b="1" dirty="0" smtClean="0">
                <a:latin typeface="+mj-lt"/>
              </a:rPr>
              <a:t>4.</a:t>
            </a:r>
            <a:r>
              <a:rPr lang="en-US" sz="2100" b="1" dirty="0" smtClean="0">
                <a:latin typeface="+mj-lt"/>
              </a:rPr>
              <a:t>3.</a:t>
            </a:r>
            <a:r>
              <a:rPr lang="vi-VN" sz="2100" b="1" dirty="0" smtClean="0">
                <a:latin typeface="+mj-lt"/>
              </a:rPr>
              <a:t>4</a:t>
            </a:r>
            <a:r>
              <a:rPr lang="vi-VN" sz="2100" b="1" dirty="0">
                <a:latin typeface="+mj-lt"/>
              </a:rPr>
              <a:t>. Thấp tiến triển: </a:t>
            </a:r>
            <a:endParaRPr lang="en-US" sz="2100" b="1" dirty="0" smtClean="0">
              <a:latin typeface="+mj-lt"/>
            </a:endParaRPr>
          </a:p>
          <a:p>
            <a:pPr marL="0" indent="0">
              <a:buNone/>
            </a:pPr>
            <a:r>
              <a:rPr lang="en-US" sz="2100" dirty="0" smtClean="0">
                <a:latin typeface="+mj-lt"/>
              </a:rPr>
              <a:t>- </a:t>
            </a:r>
            <a:r>
              <a:rPr lang="vi-VN" sz="2100" dirty="0" smtClean="0">
                <a:latin typeface="+mj-lt"/>
              </a:rPr>
              <a:t>Là </a:t>
            </a:r>
            <a:r>
              <a:rPr lang="vi-VN" sz="2100" dirty="0">
                <a:latin typeface="+mj-lt"/>
              </a:rPr>
              <a:t>kiểu diễn biến xấu </a:t>
            </a:r>
            <a:r>
              <a:rPr lang="vi-VN" sz="2100" dirty="0" smtClean="0">
                <a:latin typeface="+mj-lt"/>
              </a:rPr>
              <a:t> </a:t>
            </a:r>
            <a:r>
              <a:rPr lang="vi-VN" sz="2100" dirty="0">
                <a:latin typeface="+mj-lt"/>
              </a:rPr>
              <a:t>với các dấu hiệu lâm sàng nặng và tăng dần nhất là ở tim, bệnh kéo dài liên tục có nhiều đợt nặng </a:t>
            </a:r>
            <a:r>
              <a:rPr lang="vi-VN" sz="2100" dirty="0" smtClean="0">
                <a:latin typeface="+mj-lt"/>
              </a:rPr>
              <a:t>lên. </a:t>
            </a:r>
            <a:r>
              <a:rPr lang="vi-VN" sz="2100" dirty="0">
                <a:latin typeface="+mj-lt"/>
              </a:rPr>
              <a:t>Bệnh nhân có thể tử </a:t>
            </a:r>
            <a:r>
              <a:rPr lang="vi-VN" sz="2100" dirty="0" smtClean="0">
                <a:latin typeface="+mj-lt"/>
              </a:rPr>
              <a:t>vong </a:t>
            </a:r>
            <a:r>
              <a:rPr lang="vi-VN" sz="2100" dirty="0">
                <a:latin typeface="+mj-lt"/>
              </a:rPr>
              <a:t>hoặc để lại các di </a:t>
            </a:r>
            <a:r>
              <a:rPr lang="vi-VN" sz="2100" dirty="0" smtClean="0">
                <a:latin typeface="+mj-lt"/>
              </a:rPr>
              <a:t>chứng</a:t>
            </a:r>
            <a:r>
              <a:rPr lang="en-US" sz="2100" dirty="0" smtClean="0">
                <a:latin typeface="+mj-lt"/>
              </a:rPr>
              <a:t>.</a:t>
            </a:r>
            <a:endParaRPr lang="en-US" sz="2100" dirty="0">
              <a:latin typeface="+mj-lt"/>
            </a:endParaRPr>
          </a:p>
        </p:txBody>
      </p:sp>
      <p:sp>
        <p:nvSpPr>
          <p:cNvPr id="4" name="Title 1"/>
          <p:cNvSpPr>
            <a:spLocks noGrp="1"/>
          </p:cNvSpPr>
          <p:nvPr>
            <p:ph type="title"/>
          </p:nvPr>
        </p:nvSpPr>
        <p:spPr/>
        <p:txBody>
          <a:bodyPr>
            <a:normAutofit/>
          </a:bodyPr>
          <a:lstStyle/>
          <a:p>
            <a:r>
              <a:rPr lang="en-US" sz="4000" b="1" dirty="0" smtClean="0">
                <a:latin typeface="Times New Roman" pitchFamily="18" charset="0"/>
                <a:ea typeface="Times" pitchFamily="34" charset="0"/>
                <a:cs typeface="Times New Roman" pitchFamily="18" charset="0"/>
              </a:rPr>
              <a:t>4.3 </a:t>
            </a:r>
            <a:r>
              <a:rPr lang="en-US" sz="4000" b="1" dirty="0" err="1" smtClean="0">
                <a:latin typeface="Times New Roman" pitchFamily="18" charset="0"/>
                <a:ea typeface="Times" pitchFamily="34" charset="0"/>
                <a:cs typeface="Times New Roman" pitchFamily="18" charset="0"/>
              </a:rPr>
              <a:t>Tiến</a:t>
            </a:r>
            <a:r>
              <a:rPr lang="en-US" sz="4000" b="1" dirty="0" smtClean="0">
                <a:latin typeface="Times New Roman" pitchFamily="18" charset="0"/>
                <a:ea typeface="Times" pitchFamily="34" charset="0"/>
                <a:cs typeface="Times New Roman" pitchFamily="18" charset="0"/>
              </a:rPr>
              <a:t> </a:t>
            </a:r>
            <a:r>
              <a:rPr lang="en-US" sz="4000" b="1" dirty="0" err="1" smtClean="0">
                <a:latin typeface="Times New Roman" pitchFamily="18" charset="0"/>
                <a:ea typeface="Times" pitchFamily="34" charset="0"/>
                <a:cs typeface="Times New Roman" pitchFamily="18" charset="0"/>
              </a:rPr>
              <a:t>triển</a:t>
            </a:r>
            <a:r>
              <a:rPr lang="en-US" sz="4000" b="1" dirty="0" smtClean="0">
                <a:latin typeface="Times New Roman" pitchFamily="18" charset="0"/>
                <a:ea typeface="Times" pitchFamily="34" charset="0"/>
                <a:cs typeface="Times New Roman" pitchFamily="18" charset="0"/>
              </a:rPr>
              <a:t> </a:t>
            </a:r>
            <a:r>
              <a:rPr lang="en-US" sz="4000" b="1" dirty="0" err="1" smtClean="0">
                <a:latin typeface="Times New Roman" pitchFamily="18" charset="0"/>
                <a:ea typeface="Times" pitchFamily="34" charset="0"/>
                <a:cs typeface="Times New Roman" pitchFamily="18" charset="0"/>
              </a:rPr>
              <a:t>và</a:t>
            </a:r>
            <a:r>
              <a:rPr lang="en-US" sz="4000" b="1" dirty="0" smtClean="0">
                <a:latin typeface="Times New Roman" pitchFamily="18" charset="0"/>
                <a:ea typeface="Times" pitchFamily="34" charset="0"/>
                <a:cs typeface="Times New Roman" pitchFamily="18" charset="0"/>
              </a:rPr>
              <a:t> </a:t>
            </a:r>
            <a:r>
              <a:rPr lang="en-US" sz="4000" b="1" dirty="0" err="1" smtClean="0">
                <a:latin typeface="Times New Roman" pitchFamily="18" charset="0"/>
                <a:ea typeface="Times" pitchFamily="34" charset="0"/>
                <a:cs typeface="Times New Roman" pitchFamily="18" charset="0"/>
              </a:rPr>
              <a:t>biến</a:t>
            </a:r>
            <a:r>
              <a:rPr lang="en-US" sz="4000" b="1" dirty="0" smtClean="0">
                <a:latin typeface="Times New Roman" pitchFamily="18" charset="0"/>
                <a:ea typeface="Times" pitchFamily="34" charset="0"/>
                <a:cs typeface="Times New Roman" pitchFamily="18" charset="0"/>
              </a:rPr>
              <a:t> </a:t>
            </a:r>
            <a:r>
              <a:rPr lang="en-US" sz="4000" b="1" dirty="0" err="1" smtClean="0">
                <a:latin typeface="Times New Roman" pitchFamily="18" charset="0"/>
                <a:ea typeface="Times" pitchFamily="34" charset="0"/>
                <a:cs typeface="Times New Roman" pitchFamily="18" charset="0"/>
              </a:rPr>
              <a:t>chứng</a:t>
            </a:r>
            <a:endParaRPr lang="en-US" sz="4000" dirty="0"/>
          </a:p>
        </p:txBody>
      </p:sp>
    </p:spTree>
    <p:extLst>
      <p:ext uri="{BB962C8B-B14F-4D97-AF65-F5344CB8AC3E}">
        <p14:creationId xmlns:p14="http://schemas.microsoft.com/office/powerpoint/2010/main" val="1669877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838199"/>
          </a:xfrm>
        </p:spPr>
        <p:txBody>
          <a:bodyPr>
            <a:normAutofit/>
          </a:bodyPr>
          <a:lstStyle/>
          <a:p>
            <a:r>
              <a:rPr lang="en-US" sz="3400" b="1" dirty="0" smtClean="0">
                <a:latin typeface="Times New Roman" panose="02020603050405020304" pitchFamily="18" charset="0"/>
                <a:cs typeface="Times New Roman" panose="02020603050405020304" pitchFamily="18" charset="0"/>
              </a:rPr>
              <a:t>5</a:t>
            </a:r>
            <a:r>
              <a:rPr lang="vi-VN" sz="3400" b="1" dirty="0" smtClean="0">
                <a:latin typeface="Times New Roman" panose="02020603050405020304" pitchFamily="18" charset="0"/>
                <a:cs typeface="Times New Roman" panose="02020603050405020304" pitchFamily="18" charset="0"/>
              </a:rPr>
              <a:t>.</a:t>
            </a:r>
            <a:r>
              <a:rPr lang="en-US" sz="3400" b="1" dirty="0" smtClean="0">
                <a:latin typeface="Times New Roman" panose="02020603050405020304" pitchFamily="18" charset="0"/>
                <a:cs typeface="Times New Roman" panose="02020603050405020304" pitchFamily="18" charset="0"/>
              </a:rPr>
              <a:t>1</a:t>
            </a:r>
            <a:r>
              <a:rPr lang="vi-VN" sz="3400" b="1" dirty="0" smtClean="0">
                <a:latin typeface="Times New Roman" panose="02020603050405020304" pitchFamily="18" charset="0"/>
                <a:cs typeface="Times New Roman" panose="02020603050405020304" pitchFamily="18" charset="0"/>
              </a:rPr>
              <a:t>. </a:t>
            </a:r>
            <a:r>
              <a:rPr lang="en-US" sz="3400" b="1" dirty="0" err="1" smtClean="0">
                <a:latin typeface="Times New Roman" panose="02020603050405020304" pitchFamily="18" charset="0"/>
                <a:cs typeface="Times New Roman" panose="02020603050405020304" pitchFamily="18" charset="0"/>
              </a:rPr>
              <a:t>Điều</a:t>
            </a:r>
            <a:r>
              <a:rPr lang="en-US" sz="3400" b="1" dirty="0" smtClean="0">
                <a:latin typeface="Times New Roman" panose="02020603050405020304" pitchFamily="18" charset="0"/>
                <a:cs typeface="Times New Roman" panose="02020603050405020304" pitchFamily="18" charset="0"/>
              </a:rPr>
              <a:t> trị</a:t>
            </a:r>
            <a:endParaRPr lang="vi-VN" sz="34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81000" y="838200"/>
            <a:ext cx="8229600" cy="6248401"/>
          </a:xfrm>
        </p:spPr>
        <p:txBody>
          <a:bodyPr>
            <a:normAutofit/>
          </a:bodyPr>
          <a:lstStyle/>
          <a:p>
            <a:pPr lvl="8" algn="l">
              <a:lnSpc>
                <a:spcPct val="100000"/>
              </a:lnSpc>
            </a:pPr>
            <a:endParaRPr lang="en-US" sz="2400" dirty="0" smtClean="0">
              <a:solidFill>
                <a:schemeClr val="tx1"/>
              </a:solidFill>
              <a:latin typeface="Times New Roman" panose="02020603050405020304" pitchFamily="18" charset="0"/>
              <a:cs typeface="Times New Roman" panose="02020603050405020304" pitchFamily="18" charset="0"/>
            </a:endParaRPr>
          </a:p>
          <a:p>
            <a:pPr algn="l">
              <a:lnSpc>
                <a:spcPct val="100000"/>
              </a:lnSpc>
            </a:pPr>
            <a:r>
              <a:rPr lang="vi-VN" sz="2400" dirty="0" smtClean="0">
                <a:solidFill>
                  <a:schemeClr val="tx1"/>
                </a:solidFill>
                <a:latin typeface="Times New Roman" panose="02020603050405020304" pitchFamily="18" charset="0"/>
                <a:cs typeface="Times New Roman" panose="02020603050405020304" pitchFamily="18" charset="0"/>
              </a:rPr>
              <a:t>- Sử dụng thuốc kháng viêm : </a:t>
            </a:r>
            <a:endParaRPr lang="en-US" sz="2400" dirty="0" smtClean="0">
              <a:solidFill>
                <a:schemeClr val="tx1"/>
              </a:solidFill>
              <a:latin typeface="Times New Roman" panose="02020603050405020304" pitchFamily="18" charset="0"/>
              <a:cs typeface="Times New Roman" panose="02020603050405020304" pitchFamily="18" charset="0"/>
            </a:endParaRPr>
          </a:p>
          <a:p>
            <a:pPr algn="l">
              <a:lnSpc>
                <a:spcPct val="100000"/>
              </a:lnSpc>
            </a:pPr>
            <a:r>
              <a:rPr lang="en-US" sz="2400" dirty="0" smtClean="0">
                <a:solidFill>
                  <a:schemeClr val="tx1"/>
                </a:solidFill>
                <a:latin typeface="Times New Roman" panose="02020603050405020304" pitchFamily="18" charset="0"/>
                <a:cs typeface="Times New Roman" panose="02020603050405020304" pitchFamily="18" charset="0"/>
              </a:rPr>
              <a:t>+ Steroid như Prednisolon </a:t>
            </a:r>
            <a:r>
              <a:rPr lang="vi-VN" sz="2400" dirty="0" smtClean="0">
                <a:solidFill>
                  <a:schemeClr val="tx1"/>
                </a:solidFill>
                <a:latin typeface="Times New Roman" panose="02020603050405020304" pitchFamily="18" charset="0"/>
                <a:cs typeface="Times New Roman" panose="02020603050405020304" pitchFamily="18" charset="0"/>
              </a:rPr>
              <a:t>nên dùng vì tác dụng nhanh, kết quả chắc chắn. Chỉ nên dùng đường toàn thân loại uống. </a:t>
            </a:r>
            <a:r>
              <a:rPr lang="en-US" sz="2400" dirty="0">
                <a:solidFill>
                  <a:schemeClr val="tx1"/>
                </a:solidFill>
                <a:latin typeface="Times New Roman" panose="02020603050405020304" pitchFamily="18" charset="0"/>
                <a:cs typeface="Times New Roman" panose="02020603050405020304" pitchFamily="18" charset="0"/>
              </a:rPr>
              <a:t>C</a:t>
            </a:r>
            <a:r>
              <a:rPr lang="vi-VN" sz="2400" dirty="0" smtClean="0">
                <a:solidFill>
                  <a:schemeClr val="tx1"/>
                </a:solidFill>
                <a:latin typeface="Times New Roman" panose="02020603050405020304" pitchFamily="18" charset="0"/>
                <a:cs typeface="Times New Roman" panose="02020603050405020304" pitchFamily="18" charset="0"/>
              </a:rPr>
              <a:t>ần theo dõi chặt chẽ các tai biến và tác dụng phụ.</a:t>
            </a:r>
          </a:p>
          <a:p>
            <a:pPr algn="l">
              <a:lnSpc>
                <a:spcPct val="100000"/>
              </a:lnSpc>
            </a:pPr>
            <a:r>
              <a:rPr lang="vi-VN" sz="2400" dirty="0" smtClean="0">
                <a:solidFill>
                  <a:schemeClr val="tx1"/>
                </a:solidFill>
                <a:latin typeface="Times New Roman" panose="02020603050405020304" pitchFamily="18" charset="0"/>
                <a:cs typeface="Times New Roman" panose="02020603050405020304" pitchFamily="18" charset="0"/>
              </a:rPr>
              <a:t>+ NSAID như aspirin nên dùng vì thuốc có tác dụng tốt,rẻ tiền, tuy nhiên nhược điểm là lượng thuốc cao, kéo dài nên có nhiều tác dụng phụ nhất là đường tiêu hóa. </a:t>
            </a:r>
          </a:p>
          <a:p>
            <a:pPr algn="l">
              <a:lnSpc>
                <a:spcPct val="100000"/>
              </a:lnSpc>
            </a:pPr>
            <a:r>
              <a:rPr lang="vi-VN" sz="2400" dirty="0" smtClean="0">
                <a:solidFill>
                  <a:schemeClr val="tx1"/>
                </a:solidFill>
                <a:latin typeface="Times New Roman" panose="02020603050405020304" pitchFamily="18" charset="0"/>
                <a:cs typeface="Times New Roman" panose="02020603050405020304" pitchFamily="18" charset="0"/>
              </a:rPr>
              <a:t>+ Các loại thuốc chống viêm khác như Phenylbutazon (Butazolidin, Butazon, Butadion ) chỉ dùng cho người lớn, nhiều tai biến và độc.</a:t>
            </a:r>
          </a:p>
        </p:txBody>
      </p:sp>
    </p:spTree>
    <p:extLst>
      <p:ext uri="{BB962C8B-B14F-4D97-AF65-F5344CB8AC3E}">
        <p14:creationId xmlns:p14="http://schemas.microsoft.com/office/powerpoint/2010/main" val="1317793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762000"/>
          </a:xfrm>
        </p:spPr>
        <p:txBody>
          <a:bodyPr>
            <a:normAutofit/>
          </a:bodyPr>
          <a:lstStyle/>
          <a:p>
            <a:pPr algn="l"/>
            <a:r>
              <a:rPr lang="vi-VN" sz="2800" b="1" dirty="0" smtClean="0"/>
              <a:t>- Sử dụng kháng sinh :</a:t>
            </a:r>
            <a:endParaRPr lang="vi-VN" sz="2800" b="1" dirty="0"/>
          </a:p>
        </p:txBody>
      </p:sp>
      <p:sp>
        <p:nvSpPr>
          <p:cNvPr id="3" name="Content Placeholder 2"/>
          <p:cNvSpPr>
            <a:spLocks noGrp="1"/>
          </p:cNvSpPr>
          <p:nvPr>
            <p:ph idx="1"/>
          </p:nvPr>
        </p:nvSpPr>
        <p:spPr>
          <a:xfrm>
            <a:off x="0" y="762000"/>
            <a:ext cx="9144000" cy="6095999"/>
          </a:xfrm>
        </p:spPr>
        <p:txBody>
          <a:bodyPr>
            <a:noAutofit/>
          </a:bodyPr>
          <a:lstStyle/>
          <a:p>
            <a:pPr marL="0" indent="0">
              <a:buNone/>
            </a:pPr>
            <a:r>
              <a:rPr lang="vi-VN" sz="2400" dirty="0" smtClean="0">
                <a:latin typeface="+mj-lt"/>
              </a:rPr>
              <a:t>Có tác dụng điều trị tình trạng nhiễm liên cầu khuẩn.</a:t>
            </a:r>
          </a:p>
          <a:p>
            <a:pPr marL="0" indent="0">
              <a:buNone/>
            </a:pPr>
            <a:r>
              <a:rPr lang="vi-VN" sz="2400" dirty="0" smtClean="0">
                <a:latin typeface="+mj-lt"/>
              </a:rPr>
              <a:t>+ Penicilline G 1.000.000 – 2.000.000 đv/ngày tiêm bắp từ 1 – 2 tuần.</a:t>
            </a:r>
          </a:p>
          <a:p>
            <a:pPr marL="0" indent="0">
              <a:buNone/>
            </a:pPr>
            <a:r>
              <a:rPr lang="vi-VN" sz="2400" dirty="0" smtClean="0">
                <a:latin typeface="+mj-lt"/>
              </a:rPr>
              <a:t>+ Sau đó tiêm 600.000 Benzathin Penicillin (trẻ con) hoặc 1.200.000 (người lớn) một lần</a:t>
            </a:r>
          </a:p>
          <a:p>
            <a:pPr>
              <a:buFont typeface="Symbol" panose="05050102010706020507" pitchFamily="18" charset="2"/>
              <a:buChar char="Þ"/>
            </a:pPr>
            <a:r>
              <a:rPr lang="vi-VN" sz="2400" dirty="0" smtClean="0">
                <a:latin typeface="+mj-lt"/>
              </a:rPr>
              <a:t>Nếu dị ứng với Penicilline, thay bằng các kháng sinh khác (Erythromycin, Sulfadiazin …)				</a:t>
            </a:r>
            <a:endParaRPr lang="vi-VN" sz="2400" dirty="0">
              <a:latin typeface="+mj-lt"/>
            </a:endParaRPr>
          </a:p>
          <a:p>
            <a:pPr marL="0" indent="0">
              <a:buNone/>
            </a:pPr>
            <a:r>
              <a:rPr lang="vi-VN" sz="2400" dirty="0" smtClean="0">
                <a:latin typeface="+mj-lt"/>
              </a:rPr>
              <a:t>- Các thuốc khác:</a:t>
            </a:r>
          </a:p>
          <a:p>
            <a:pPr marL="0" indent="0">
              <a:buNone/>
            </a:pPr>
            <a:r>
              <a:rPr lang="vi-VN" sz="2400" dirty="0">
                <a:latin typeface="+mj-lt"/>
              </a:rPr>
              <a:t>+</a:t>
            </a:r>
            <a:r>
              <a:rPr lang="vi-VN" sz="2400" dirty="0" smtClean="0">
                <a:latin typeface="+mj-lt"/>
              </a:rPr>
              <a:t> Khi có dấu hiệu múa giật phải cho thêm các thuốc an thần: Diazepam, Chlopromazin.	   </a:t>
            </a:r>
          </a:p>
          <a:p>
            <a:pPr marL="0" indent="0">
              <a:buNone/>
            </a:pPr>
            <a:r>
              <a:rPr lang="vi-VN" sz="2400" dirty="0" smtClean="0">
                <a:latin typeface="+mj-lt"/>
              </a:rPr>
              <a:t>+ Đối với các trường hợp có suy tim cấp cần điều trị với các thuốc trợ tim và lợi tiểu.	</a:t>
            </a:r>
          </a:p>
          <a:p>
            <a:pPr marL="0" indent="0">
              <a:buNone/>
            </a:pPr>
            <a:r>
              <a:rPr lang="vi-VN" sz="2400" dirty="0" smtClean="0">
                <a:latin typeface="+mj-lt"/>
              </a:rPr>
              <a:t>+  Châm cứu và các thuốc YHCT tỏ ra ít tác dụng trong thấp khớp cấp.																																																												</a:t>
            </a:r>
            <a:endParaRPr lang="vi-VN" sz="2400" dirty="0">
              <a:latin typeface="+mj-lt"/>
            </a:endParaRPr>
          </a:p>
        </p:txBody>
      </p:sp>
    </p:spTree>
    <p:extLst>
      <p:ext uri="{BB962C8B-B14F-4D97-AF65-F5344CB8AC3E}">
        <p14:creationId xmlns:p14="http://schemas.microsoft.com/office/powerpoint/2010/main" val="3622247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08301"/>
          </a:xfrm>
        </p:spPr>
        <p:txBody>
          <a:bodyPr>
            <a:normAutofit/>
          </a:bodyPr>
          <a:lstStyle/>
          <a:p>
            <a:r>
              <a:rPr lang="en-US" sz="4000" dirty="0" smtClean="0">
                <a:latin typeface="Times New Roman" pitchFamily="18" charset="0"/>
                <a:cs typeface="Times New Roman" pitchFamily="18" charset="0"/>
              </a:rPr>
              <a:t>Một vài hình ảnh</a:t>
            </a:r>
            <a:endParaRPr lang="vi-VN" sz="40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959" y="1073426"/>
            <a:ext cx="1508760" cy="201168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719" y="1001822"/>
            <a:ext cx="4522305" cy="32600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3644" y="1001823"/>
            <a:ext cx="2221706" cy="30003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960" y="3085107"/>
            <a:ext cx="1707356" cy="367350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26974" y="4261858"/>
            <a:ext cx="4074050" cy="232212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3644" y="4261859"/>
            <a:ext cx="2764880" cy="2496751"/>
          </a:xfrm>
          <a:prstGeom prst="rect">
            <a:avLst/>
          </a:prstGeom>
        </p:spPr>
      </p:pic>
    </p:spTree>
    <p:extLst>
      <p:ext uri="{BB962C8B-B14F-4D97-AF65-F5344CB8AC3E}">
        <p14:creationId xmlns:p14="http://schemas.microsoft.com/office/powerpoint/2010/main" val="2720556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 y="3049"/>
            <a:ext cx="9144000" cy="911352"/>
          </a:xfrm>
        </p:spPr>
        <p:txBody>
          <a:bodyPr/>
          <a:lstStyle/>
          <a:p>
            <a:r>
              <a:rPr lang="vi-VN" sz="3600" b="1" dirty="0" smtClean="0"/>
              <a:t>5.2</a:t>
            </a:r>
            <a:r>
              <a:rPr lang="vi-VN" sz="3600" dirty="0" smtClean="0"/>
              <a:t>. </a:t>
            </a:r>
            <a:r>
              <a:rPr lang="vi-VN" sz="3600" b="1" dirty="0" smtClean="0"/>
              <a:t>Chế độ chăm sóc</a:t>
            </a:r>
            <a:endParaRPr lang="en-US" sz="3600" b="1" dirty="0"/>
          </a:p>
        </p:txBody>
      </p:sp>
      <p:sp>
        <p:nvSpPr>
          <p:cNvPr id="3" name="Subtitle 2"/>
          <p:cNvSpPr>
            <a:spLocks noGrp="1"/>
          </p:cNvSpPr>
          <p:nvPr>
            <p:ph type="subTitle" idx="1"/>
          </p:nvPr>
        </p:nvSpPr>
        <p:spPr>
          <a:xfrm>
            <a:off x="0" y="1066800"/>
            <a:ext cx="9144000" cy="5791200"/>
          </a:xfrm>
        </p:spPr>
        <p:txBody>
          <a:bodyPr>
            <a:normAutofit/>
          </a:bodyPr>
          <a:lstStyle/>
          <a:p>
            <a:pPr marL="457200" indent="-457200" algn="l">
              <a:buFont typeface="Wingdings" pitchFamily="2" charset="2"/>
              <a:buChar char="q"/>
            </a:pPr>
            <a:r>
              <a:rPr lang="vi-VN" sz="2400" dirty="0">
                <a:solidFill>
                  <a:schemeClr val="tx1"/>
                </a:solidFill>
                <a:latin typeface="+mj-lt"/>
              </a:rPr>
              <a:t>Nghỉ ngơi tuyệt đối trong thời gian bệnh tiến triển cho đến khi mạch, tốc độ lắng máu trở lại bình thường, giữ ấm, ăn nhẹ</a:t>
            </a:r>
            <a:r>
              <a:rPr lang="vi-VN" sz="2400" dirty="0" smtClean="0">
                <a:solidFill>
                  <a:schemeClr val="tx1"/>
                </a:solidFill>
                <a:latin typeface="+mj-lt"/>
              </a:rPr>
              <a:t>.</a:t>
            </a:r>
          </a:p>
          <a:p>
            <a:pPr marL="457200" indent="-457200" algn="l">
              <a:buFont typeface="Wingdings" pitchFamily="2" charset="2"/>
              <a:buChar char="q"/>
            </a:pPr>
            <a:r>
              <a:rPr lang="vi-VN" sz="2400" dirty="0">
                <a:solidFill>
                  <a:schemeClr val="tx1"/>
                </a:solidFill>
                <a:latin typeface="+mj-lt"/>
              </a:rPr>
              <a:t>Theo dõi chặt chẽ mạch, nhiệt độ, tim, cân nặng</a:t>
            </a:r>
            <a:r>
              <a:rPr lang="vi-VN" sz="2400" dirty="0" smtClean="0">
                <a:solidFill>
                  <a:schemeClr val="tx1"/>
                </a:solidFill>
                <a:latin typeface="+mj-lt"/>
              </a:rPr>
              <a:t>.</a:t>
            </a:r>
          </a:p>
          <a:p>
            <a:pPr marL="457200" indent="-457200" algn="l">
              <a:buFont typeface="Wingdings" pitchFamily="2" charset="2"/>
              <a:buChar char="q"/>
            </a:pPr>
            <a:r>
              <a:rPr lang="vi-VN" sz="2400" dirty="0">
                <a:solidFill>
                  <a:schemeClr val="tx1"/>
                </a:solidFill>
                <a:latin typeface="+mj-lt"/>
              </a:rPr>
              <a:t>Hàng tuần xét nghiệm CTM, VS và ECG</a:t>
            </a:r>
            <a:r>
              <a:rPr lang="vi-VN" sz="2400" dirty="0" smtClean="0">
                <a:solidFill>
                  <a:schemeClr val="tx1"/>
                </a:solidFill>
                <a:latin typeface="+mj-lt"/>
              </a:rPr>
              <a:t>.</a:t>
            </a:r>
          </a:p>
          <a:p>
            <a:pPr marL="457200" indent="-457200" algn="l">
              <a:buFont typeface="Wingdings" pitchFamily="2" charset="2"/>
              <a:buChar char="q"/>
            </a:pPr>
            <a:r>
              <a:rPr lang="vi-VN" sz="2400" dirty="0">
                <a:solidFill>
                  <a:schemeClr val="tx1"/>
                </a:solidFill>
                <a:latin typeface="+mj-lt"/>
              </a:rPr>
              <a:t>Ngưng các vận động thể dục thể thao trong 6 tháng.</a:t>
            </a:r>
            <a:endParaRPr lang="en-US" sz="2400" dirty="0">
              <a:solidFill>
                <a:schemeClr val="tx1"/>
              </a:solidFill>
              <a:latin typeface="+mj-lt"/>
            </a:endParaRPr>
          </a:p>
          <a:p>
            <a:pPr algn="l"/>
            <a:endParaRPr lang="vi-VN" sz="2400" dirty="0" smtClean="0">
              <a:solidFill>
                <a:schemeClr val="tx1"/>
              </a:solidFill>
              <a:latin typeface="+mj-lt"/>
            </a:endParaRPr>
          </a:p>
          <a:p>
            <a:pPr algn="l"/>
            <a:endParaRPr lang="vi-VN" sz="2400" dirty="0">
              <a:solidFill>
                <a:schemeClr val="tx1"/>
              </a:solidFill>
              <a:latin typeface="+mj-lt"/>
            </a:endParaRPr>
          </a:p>
          <a:p>
            <a:pPr marL="457200" indent="-457200" algn="l">
              <a:buFont typeface="Wingdings" pitchFamily="2" charset="2"/>
              <a:buChar char="q"/>
            </a:pPr>
            <a:endParaRPr lang="vi-VN" sz="2400" dirty="0">
              <a:solidFill>
                <a:schemeClr val="tx1"/>
              </a:solidFill>
              <a:latin typeface="+mj-lt"/>
            </a:endParaRPr>
          </a:p>
          <a:p>
            <a:pPr marL="457200" indent="-457200" algn="l">
              <a:buFont typeface="Wingdings" pitchFamily="2" charset="2"/>
              <a:buChar char="q"/>
            </a:pPr>
            <a:endParaRPr lang="vi-VN" sz="2400" dirty="0" smtClean="0">
              <a:solidFill>
                <a:schemeClr val="tx1"/>
              </a:solidFill>
              <a:latin typeface="+mj-lt"/>
            </a:endParaRPr>
          </a:p>
          <a:p>
            <a:pPr marL="457200" indent="-457200" algn="l">
              <a:buFontTx/>
              <a:buChar char="-"/>
            </a:pPr>
            <a:endParaRPr lang="vi-VN" sz="2400" dirty="0">
              <a:solidFill>
                <a:schemeClr val="tx1"/>
              </a:solidFill>
              <a:latin typeface="+mj-lt"/>
            </a:endParaRPr>
          </a:p>
          <a:p>
            <a:pPr algn="l"/>
            <a:endParaRPr lang="vi-VN" sz="2400" dirty="0" smtClean="0">
              <a:solidFill>
                <a:schemeClr val="tx1"/>
              </a:solidFill>
              <a:latin typeface="+mj-lt"/>
            </a:endParaRPr>
          </a:p>
        </p:txBody>
      </p:sp>
    </p:spTree>
    <p:extLst>
      <p:ext uri="{BB962C8B-B14F-4D97-AF65-F5344CB8AC3E}">
        <p14:creationId xmlns:p14="http://schemas.microsoft.com/office/powerpoint/2010/main" val="1638209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3600" b="1" dirty="0" smtClean="0"/>
              <a:t>6. Dự phòng</a:t>
            </a:r>
            <a:endParaRPr lang="en-US" sz="36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5560" y="1524000"/>
            <a:ext cx="2713040" cy="193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0" y="1143000"/>
            <a:ext cx="9144000" cy="5715000"/>
          </a:xfrm>
        </p:spPr>
        <p:txBody>
          <a:bodyPr>
            <a:noAutofit/>
          </a:bodyPr>
          <a:lstStyle/>
          <a:p>
            <a:pPr marL="457200" indent="-457200">
              <a:buAutoNum type="arabicPeriod"/>
            </a:pPr>
            <a:r>
              <a:rPr lang="vi-VN" sz="2400" b="1" dirty="0" smtClean="0">
                <a:solidFill>
                  <a:schemeClr val="accent1">
                    <a:lumMod val="50000"/>
                  </a:schemeClr>
                </a:solidFill>
                <a:latin typeface="+mj-lt"/>
              </a:rPr>
              <a:t>Phòng nhiễm liên cầu</a:t>
            </a:r>
          </a:p>
          <a:p>
            <a:pPr marL="0" indent="0">
              <a:buNone/>
            </a:pPr>
            <a:r>
              <a:rPr lang="vi-VN" sz="2000" dirty="0" smtClean="0">
                <a:solidFill>
                  <a:schemeClr val="accent1">
                    <a:lumMod val="50000"/>
                  </a:schemeClr>
                </a:solidFill>
                <a:latin typeface="+mj-lt"/>
              </a:rPr>
              <a:t> cải thiện chế độ sống, tăng cường vệ sinh, giữ ấm</a:t>
            </a:r>
            <a:r>
              <a:rPr lang="vi-VN" sz="2000" dirty="0" smtClean="0">
                <a:solidFill>
                  <a:schemeClr val="bg1"/>
                </a:solidFill>
                <a:latin typeface="+mj-lt"/>
              </a:rPr>
              <a:t>, khám và giải quyết các ổ </a:t>
            </a:r>
            <a:r>
              <a:rPr lang="vi-VN" sz="2000" dirty="0" smtClean="0">
                <a:solidFill>
                  <a:schemeClr val="accent1">
                    <a:lumMod val="50000"/>
                  </a:schemeClr>
                </a:solidFill>
                <a:latin typeface="+mj-lt"/>
              </a:rPr>
              <a:t>nhiễm khuẩn ở vùng tai, mũi, họng, răng</a:t>
            </a:r>
          </a:p>
          <a:p>
            <a:pPr marL="457200" indent="-457200">
              <a:buAutoNum type="arabicPeriod" startAt="2"/>
            </a:pPr>
            <a:r>
              <a:rPr lang="vi-VN" sz="2400" b="1" dirty="0" smtClean="0">
                <a:solidFill>
                  <a:schemeClr val="accent1">
                    <a:lumMod val="50000"/>
                  </a:schemeClr>
                </a:solidFill>
                <a:latin typeface="+mj-lt"/>
              </a:rPr>
              <a:t>Phòng thấp tái phát</a:t>
            </a:r>
          </a:p>
          <a:p>
            <a:pPr marL="0" indent="0">
              <a:buNone/>
            </a:pPr>
            <a:r>
              <a:rPr lang="vi-VN" sz="2000" dirty="0">
                <a:solidFill>
                  <a:schemeClr val="accent1">
                    <a:lumMod val="50000"/>
                  </a:schemeClr>
                </a:solidFill>
                <a:latin typeface="+mj-lt"/>
              </a:rPr>
              <a:t> </a:t>
            </a:r>
            <a:r>
              <a:rPr lang="vi-VN" sz="2000" dirty="0" smtClean="0">
                <a:solidFill>
                  <a:schemeClr val="accent1">
                    <a:lumMod val="50000"/>
                  </a:schemeClr>
                </a:solidFill>
                <a:latin typeface="+mj-lt"/>
              </a:rPr>
              <a:t>- Tiêm </a:t>
            </a:r>
            <a:r>
              <a:rPr lang="vi-VN" sz="2000" b="1" dirty="0" smtClean="0">
                <a:solidFill>
                  <a:schemeClr val="accent1">
                    <a:lumMod val="50000"/>
                  </a:schemeClr>
                </a:solidFill>
                <a:latin typeface="+mj-lt"/>
              </a:rPr>
              <a:t>Benzathin Penicillin </a:t>
            </a:r>
            <a:r>
              <a:rPr lang="vi-VN" sz="2000" dirty="0" smtClean="0">
                <a:solidFill>
                  <a:schemeClr val="accent1">
                    <a:lumMod val="50000"/>
                  </a:schemeClr>
                </a:solidFill>
                <a:latin typeface="+mj-lt"/>
              </a:rPr>
              <a:t>(Extencilin) </a:t>
            </a:r>
            <a:r>
              <a:rPr lang="vi-VN" sz="2000" dirty="0" smtClean="0">
                <a:latin typeface="+mj-lt"/>
              </a:rPr>
              <a:t>bắp </a:t>
            </a:r>
            <a:r>
              <a:rPr lang="vi-VN" sz="2000" dirty="0" smtClean="0">
                <a:solidFill>
                  <a:schemeClr val="bg1"/>
                </a:solidFill>
                <a:latin typeface="+mj-lt"/>
              </a:rPr>
              <a:t>thịt 600.000 đv đối với trẻ em </a:t>
            </a:r>
            <a:r>
              <a:rPr lang="vi-VN" sz="2000" dirty="0" smtClean="0">
                <a:solidFill>
                  <a:schemeClr val="accent1">
                    <a:lumMod val="50000"/>
                  </a:schemeClr>
                </a:solidFill>
                <a:latin typeface="+mj-lt"/>
              </a:rPr>
              <a:t>cân nặng trên 30 kg và người lớn, 3 tuần 1 lần. </a:t>
            </a:r>
          </a:p>
          <a:p>
            <a:pPr marL="0" indent="0">
              <a:buNone/>
            </a:pPr>
            <a:r>
              <a:rPr lang="vi-VN" sz="2000" dirty="0" smtClean="0">
                <a:solidFill>
                  <a:schemeClr val="accent1">
                    <a:lumMod val="50000"/>
                  </a:schemeClr>
                </a:solidFill>
                <a:latin typeface="+mj-lt"/>
              </a:rPr>
              <a:t>+ Nếu không biểu hiện tim, tiêm 5 năm sau đó </a:t>
            </a:r>
            <a:r>
              <a:rPr lang="vi-VN" sz="2000" dirty="0" smtClean="0">
                <a:solidFill>
                  <a:schemeClr val="tx2">
                    <a:lumMod val="50000"/>
                  </a:schemeClr>
                </a:solidFill>
                <a:latin typeface="+mj-lt"/>
              </a:rPr>
              <a:t>theo dõi nếu có dấu hiệu tái p</a:t>
            </a:r>
            <a:r>
              <a:rPr lang="vi-VN" sz="2000" dirty="0" smtClean="0">
                <a:solidFill>
                  <a:schemeClr val="accent1">
                    <a:lumMod val="50000"/>
                  </a:schemeClr>
                </a:solidFill>
                <a:latin typeface="+mj-lt"/>
              </a:rPr>
              <a:t>hát tiêm      tiếp. Nếu biểu hiện tim thi phải tiêm cho đến năm 25 tuổi</a:t>
            </a:r>
          </a:p>
          <a:p>
            <a:pPr>
              <a:buFontTx/>
              <a:buChar char="-"/>
            </a:pPr>
            <a:r>
              <a:rPr lang="vi-VN" sz="2000" dirty="0" smtClean="0">
                <a:solidFill>
                  <a:schemeClr val="accent1">
                    <a:lumMod val="50000"/>
                  </a:schemeClr>
                </a:solidFill>
                <a:latin typeface="+mj-lt"/>
              </a:rPr>
              <a:t>Nếu không có điều kiện tiêm, có thể uống </a:t>
            </a:r>
            <a:r>
              <a:rPr lang="vi-VN" sz="2000" b="1" dirty="0" smtClean="0">
                <a:solidFill>
                  <a:schemeClr val="accent1">
                    <a:lumMod val="50000"/>
                  </a:schemeClr>
                </a:solidFill>
                <a:latin typeface="+mj-lt"/>
              </a:rPr>
              <a:t>Penicillin V </a:t>
            </a:r>
            <a:r>
              <a:rPr lang="vi-VN" sz="2000" dirty="0" smtClean="0">
                <a:solidFill>
                  <a:schemeClr val="accent1">
                    <a:lumMod val="50000"/>
                  </a:schemeClr>
                </a:solidFill>
                <a:latin typeface="+mj-lt"/>
              </a:rPr>
              <a:t>1.000.000 đv ngày/viên, uống hàng ngày, thời gian như trên. </a:t>
            </a:r>
          </a:p>
          <a:p>
            <a:pPr marL="0" indent="0">
              <a:buNone/>
            </a:pPr>
            <a:r>
              <a:rPr lang="vi-VN" sz="2000" dirty="0" smtClean="0">
                <a:solidFill>
                  <a:schemeClr val="accent1">
                    <a:lumMod val="50000"/>
                  </a:schemeClr>
                </a:solidFill>
                <a:latin typeface="+mj-lt"/>
              </a:rPr>
              <a:t>+ Hoặc uống </a:t>
            </a:r>
            <a:r>
              <a:rPr lang="vi-VN" sz="2000" b="1" dirty="0" smtClean="0">
                <a:solidFill>
                  <a:schemeClr val="accent1">
                    <a:lumMod val="50000"/>
                  </a:schemeClr>
                </a:solidFill>
                <a:latin typeface="+mj-lt"/>
              </a:rPr>
              <a:t>Sulfadiazin</a:t>
            </a:r>
            <a:r>
              <a:rPr lang="vi-VN" sz="2000" dirty="0" smtClean="0">
                <a:solidFill>
                  <a:schemeClr val="accent1">
                    <a:lumMod val="50000"/>
                  </a:schemeClr>
                </a:solidFill>
                <a:latin typeface="+mj-lt"/>
              </a:rPr>
              <a:t> 1 g/ngày, uống liên tục, thời gian giống như trên, nếu dị ứng với </a:t>
            </a:r>
            <a:r>
              <a:rPr lang="vi-VN" sz="2000" b="1" dirty="0" smtClean="0">
                <a:solidFill>
                  <a:schemeClr val="accent1">
                    <a:lumMod val="50000"/>
                  </a:schemeClr>
                </a:solidFill>
                <a:latin typeface="+mj-lt"/>
              </a:rPr>
              <a:t>Penicillin, Sulfadiazin</a:t>
            </a:r>
            <a:r>
              <a:rPr lang="vi-VN" sz="2000" dirty="0" smtClean="0">
                <a:solidFill>
                  <a:schemeClr val="accent1">
                    <a:lumMod val="50000"/>
                  </a:schemeClr>
                </a:solidFill>
                <a:latin typeface="+mj-lt"/>
              </a:rPr>
              <a:t> có thể dùng </a:t>
            </a:r>
            <a:r>
              <a:rPr lang="vi-VN" sz="2000" b="1" dirty="0" smtClean="0">
                <a:solidFill>
                  <a:schemeClr val="accent1">
                    <a:lumMod val="50000"/>
                  </a:schemeClr>
                </a:solidFill>
                <a:latin typeface="+mj-lt"/>
              </a:rPr>
              <a:t>Erythromycin</a:t>
            </a:r>
            <a:r>
              <a:rPr lang="vi-VN" sz="2000" dirty="0" smtClean="0">
                <a:solidFill>
                  <a:schemeClr val="accent1">
                    <a:lumMod val="50000"/>
                  </a:schemeClr>
                </a:solidFill>
                <a:latin typeface="+mj-lt"/>
              </a:rPr>
              <a:t>.</a:t>
            </a:r>
          </a:p>
          <a:p>
            <a:pPr marL="0" indent="0">
              <a:buNone/>
            </a:pPr>
            <a:r>
              <a:rPr lang="vi-VN" sz="2000" dirty="0" smtClean="0">
                <a:solidFill>
                  <a:srgbClr val="FF0000"/>
                </a:solidFill>
                <a:latin typeface="+mj-lt"/>
                <a:sym typeface="Wingdings" pitchFamily="2" charset="2"/>
              </a:rPr>
              <a:t> </a:t>
            </a:r>
            <a:r>
              <a:rPr lang="vi-VN" sz="2000" b="1" dirty="0" smtClean="0">
                <a:solidFill>
                  <a:srgbClr val="FF0000"/>
                </a:solidFill>
                <a:latin typeface="+mj-lt"/>
              </a:rPr>
              <a:t>dự phòng bằng tiêm Penicillin chậm là biện pháp tốt nhất, ngăn ngừa được những đợt tái phát của bệnh.</a:t>
            </a:r>
            <a:endParaRPr lang="en-US" sz="2000" b="1" dirty="0" smtClean="0">
              <a:solidFill>
                <a:srgbClr val="FF0000"/>
              </a:solidFill>
              <a:latin typeface="+mj-lt"/>
            </a:endParaRPr>
          </a:p>
          <a:p>
            <a:pPr marL="0" indent="0">
              <a:buNone/>
            </a:pPr>
            <a:endParaRPr lang="vi-VN" sz="2000" dirty="0" smtClean="0">
              <a:solidFill>
                <a:schemeClr val="accent1">
                  <a:lumMod val="50000"/>
                </a:schemeClr>
              </a:solidFill>
              <a:latin typeface="+mj-lt"/>
            </a:endParaRPr>
          </a:p>
          <a:p>
            <a:pPr marL="0" indent="0">
              <a:buNone/>
            </a:pPr>
            <a:endParaRPr lang="vi-VN" sz="2000" dirty="0" smtClean="0">
              <a:solidFill>
                <a:schemeClr val="accent1">
                  <a:lumMod val="50000"/>
                </a:schemeClr>
              </a:solidFill>
              <a:latin typeface="+mj-lt"/>
            </a:endParaRPr>
          </a:p>
        </p:txBody>
      </p:sp>
    </p:spTree>
    <p:extLst>
      <p:ext uri="{BB962C8B-B14F-4D97-AF65-F5344CB8AC3E}">
        <p14:creationId xmlns:p14="http://schemas.microsoft.com/office/powerpoint/2010/main" val="2027050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 y="9144"/>
            <a:ext cx="9131808" cy="6848856"/>
          </a:xfrm>
        </p:spPr>
      </p:pic>
    </p:spTree>
    <p:extLst>
      <p:ext uri="{BB962C8B-B14F-4D97-AF65-F5344CB8AC3E}">
        <p14:creationId xmlns:p14="http://schemas.microsoft.com/office/powerpoint/2010/main" val="1705348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 y="0"/>
            <a:ext cx="9144000" cy="6781800"/>
          </a:xfrm>
        </p:spPr>
        <p:txBody>
          <a:bodyPr>
            <a:noAutofit/>
          </a:bodyPr>
          <a:lstStyle/>
          <a:p>
            <a:pPr algn="l"/>
            <a:endParaRPr lang="vi-VN" sz="2400" b="1" dirty="0" smtClean="0">
              <a:solidFill>
                <a:schemeClr val="tx1"/>
              </a:solidFill>
              <a:latin typeface="Times New Roman" pitchFamily="18" charset="0"/>
              <a:cs typeface="Times New Roman" pitchFamily="18" charset="0"/>
            </a:endParaRPr>
          </a:p>
          <a:p>
            <a:pPr algn="l"/>
            <a:r>
              <a:rPr lang="en-US" sz="2400" b="1" dirty="0" smtClean="0">
                <a:solidFill>
                  <a:schemeClr val="tx1"/>
                </a:solidFill>
                <a:latin typeface="Times New Roman" pitchFamily="18" charset="0"/>
                <a:cs typeface="Times New Roman" pitchFamily="18" charset="0"/>
              </a:rPr>
              <a:t>1.1 </a:t>
            </a:r>
            <a:r>
              <a:rPr lang="vi-VN" sz="2400" b="1" dirty="0">
                <a:solidFill>
                  <a:schemeClr val="tx1"/>
                </a:solidFill>
                <a:latin typeface="Times New Roman" pitchFamily="18" charset="0"/>
                <a:cs typeface="Times New Roman" pitchFamily="18" charset="0"/>
              </a:rPr>
              <a:t>Định </a:t>
            </a:r>
            <a:r>
              <a:rPr lang="vi-VN" sz="2400" b="1" dirty="0" smtClean="0">
                <a:solidFill>
                  <a:schemeClr val="tx1"/>
                </a:solidFill>
                <a:latin typeface="Times New Roman" pitchFamily="18" charset="0"/>
                <a:cs typeface="Times New Roman" pitchFamily="18" charset="0"/>
              </a:rPr>
              <a:t>nghĩa:</a:t>
            </a:r>
          </a:p>
          <a:p>
            <a:pPr algn="l"/>
            <a:r>
              <a:rPr lang="en-US" sz="2400" b="1" dirty="0" err="1" smtClean="0">
                <a:solidFill>
                  <a:schemeClr val="tx1"/>
                </a:solidFill>
                <a:latin typeface="Times New Roman" panose="02020603050405020304" pitchFamily="18" charset="0"/>
                <a:cs typeface="Times New Roman" panose="02020603050405020304" pitchFamily="18" charset="0"/>
              </a:rPr>
              <a:t>Thấp</a:t>
            </a:r>
            <a:r>
              <a:rPr lang="en-US" sz="2400" b="1" dirty="0" smtClean="0">
                <a:solidFill>
                  <a:schemeClr val="tx1"/>
                </a:solidFill>
                <a:latin typeface="Times New Roman" panose="02020603050405020304" pitchFamily="18" charset="0"/>
                <a:cs typeface="Times New Roman" panose="02020603050405020304" pitchFamily="18" charset="0"/>
              </a:rPr>
              <a:t> tim: </a:t>
            </a:r>
            <a:endParaRPr lang="vi-VN" sz="2400" b="1" dirty="0" smtClean="0">
              <a:solidFill>
                <a:schemeClr val="tx1"/>
              </a:solidFill>
              <a:latin typeface="Times New Roman" panose="02020603050405020304" pitchFamily="18" charset="0"/>
              <a:cs typeface="Times New Roman" panose="02020603050405020304" pitchFamily="18" charset="0"/>
            </a:endParaRPr>
          </a:p>
          <a:p>
            <a:pPr algn="l"/>
            <a:r>
              <a:rPr lang="en-US" sz="2400" dirty="0" smtClean="0">
                <a:solidFill>
                  <a:schemeClr val="tx1"/>
                </a:solidFill>
                <a:latin typeface="Times New Roman" panose="02020603050405020304" pitchFamily="18" charset="0"/>
                <a:cs typeface="Times New Roman" panose="02020603050405020304" pitchFamily="18" charset="0"/>
              </a:rPr>
              <a:t>- Là một bệnh viêm lan tỏa của tổ chức liên kết khớp nhưng có thể biểu hiện ở các cơ quan khác, đặc biệt nghiêm trọng ở tim,não, da và các tổ chức dưới da.</a:t>
            </a:r>
          </a:p>
          <a:p>
            <a:pPr algn="l"/>
            <a:r>
              <a:rPr lang="en-US" sz="2400" dirty="0" smtClean="0">
                <a:solidFill>
                  <a:schemeClr val="tx1"/>
                </a:solidFill>
                <a:latin typeface="Times New Roman" panose="02020603050405020304" pitchFamily="18" charset="0"/>
                <a:cs typeface="Times New Roman" panose="02020603050405020304" pitchFamily="18" charset="0"/>
              </a:rPr>
              <a:t>- Bệnh có diễn biến cấp, bán cấp và hay tái phát.</a:t>
            </a:r>
          </a:p>
          <a:p>
            <a:pPr algn="l"/>
            <a:r>
              <a:rPr lang="en-US" sz="2400" dirty="0" smtClean="0">
                <a:solidFill>
                  <a:schemeClr val="tx1"/>
                </a:solidFill>
                <a:latin typeface="Times New Roman" panose="02020603050405020304" pitchFamily="18" charset="0"/>
                <a:cs typeface="Times New Roman" panose="02020603050405020304" pitchFamily="18" charset="0"/>
              </a:rPr>
              <a:t>- Bệnh có liên quan đến quá trình viêm nhiễm đường hô hấp trên do liên cầu tan huyết nhóm A ( Streptococus pyogenes ).</a:t>
            </a:r>
          </a:p>
          <a:p>
            <a:pPr algn="l"/>
            <a:r>
              <a:rPr lang="en-US" sz="2400" b="1" dirty="0" smtClean="0">
                <a:solidFill>
                  <a:schemeClr val="tx1"/>
                </a:solidFill>
                <a:latin typeface="Times New Roman" panose="02020603050405020304" pitchFamily="18" charset="0"/>
                <a:cs typeface="Times New Roman" panose="02020603050405020304" pitchFamily="18" charset="0"/>
              </a:rPr>
              <a:t>1.2 dịch tễ</a:t>
            </a:r>
          </a:p>
          <a:p>
            <a:pPr marL="342900" indent="-342900" algn="l">
              <a:buFontTx/>
              <a:buChar char="-"/>
            </a:pPr>
            <a:r>
              <a:rPr lang="en-US" sz="2400" dirty="0" smtClean="0">
                <a:solidFill>
                  <a:schemeClr val="tx1"/>
                </a:solidFill>
                <a:latin typeface="Times New Roman" panose="02020603050405020304" pitchFamily="18" charset="0"/>
                <a:cs typeface="Times New Roman" panose="02020603050405020304" pitchFamily="18" charset="0"/>
              </a:rPr>
              <a:t>Trẻ em: 5-15 tuổi</a:t>
            </a:r>
          </a:p>
          <a:p>
            <a:pPr marL="342900" indent="-342900" algn="l">
              <a:buFontTx/>
              <a:buChar char="-"/>
            </a:pPr>
            <a:r>
              <a:rPr lang="en-US" sz="2400" dirty="0" smtClean="0">
                <a:solidFill>
                  <a:schemeClr val="tx1"/>
                </a:solidFill>
                <a:latin typeface="Times New Roman" panose="02020603050405020304" pitchFamily="18" charset="0"/>
                <a:cs typeface="Times New Roman" panose="02020603050405020304" pitchFamily="18" charset="0"/>
              </a:rPr>
              <a:t>Mùa lạnh ẩm dễ làm viêm họng</a:t>
            </a:r>
          </a:p>
          <a:p>
            <a:pPr marL="342900" indent="-342900" algn="l">
              <a:buFontTx/>
              <a:buChar char="-"/>
            </a:pPr>
            <a:r>
              <a:rPr lang="en-US" sz="2400" dirty="0" smtClean="0">
                <a:solidFill>
                  <a:schemeClr val="tx1"/>
                </a:solidFill>
                <a:latin typeface="Times New Roman" panose="02020603050405020304" pitchFamily="18" charset="0"/>
                <a:cs typeface="Times New Roman" panose="02020603050405020304" pitchFamily="18" charset="0"/>
              </a:rPr>
              <a:t>Sinh hoạt vật chất: nhà ở chật chội, thiếu ánh sáng, đk vệ sinh dd kém</a:t>
            </a:r>
          </a:p>
          <a:p>
            <a:pPr marL="342900" indent="-342900" algn="l">
              <a:buFontTx/>
              <a:buChar char="-"/>
            </a:pPr>
            <a:r>
              <a:rPr lang="en-US" sz="2400" dirty="0" smtClean="0">
                <a:solidFill>
                  <a:schemeClr val="tx1"/>
                </a:solidFill>
                <a:latin typeface="Times New Roman" panose="02020603050405020304" pitchFamily="18" charset="0"/>
                <a:cs typeface="Times New Roman" panose="02020603050405020304" pitchFamily="18" charset="0"/>
              </a:rPr>
              <a:t>Bệnh xảy ra sau viêm họng liên cầu nặng hay viêm họng liên cầu k rõ</a:t>
            </a:r>
          </a:p>
          <a:p>
            <a:pPr algn="l"/>
            <a:endParaRPr lang="en-US" sz="24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0921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44000" cy="1073425"/>
          </a:xfrm>
        </p:spPr>
        <p:txBody>
          <a:bodyPr>
            <a:normAutofit/>
          </a:bodyPr>
          <a:lstStyle/>
          <a:p>
            <a:r>
              <a:rPr lang="en-US" sz="3400" b="1" dirty="0" smtClean="0">
                <a:latin typeface="Times New Roman" panose="02020603050405020304" pitchFamily="18" charset="0"/>
                <a:cs typeface="Times New Roman" panose="02020603050405020304" pitchFamily="18" charset="0"/>
              </a:rPr>
              <a:t>2. Nguyên nhân và cơ chế bệnh sinh</a:t>
            </a:r>
            <a:endParaRPr lang="vi-VN" sz="3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990600"/>
            <a:ext cx="9144000" cy="5867400"/>
          </a:xfrm>
        </p:spPr>
        <p:txBody>
          <a:bodyPr>
            <a:normAutofit/>
          </a:bodyPr>
          <a:lstStyle/>
          <a:p>
            <a:pPr>
              <a:buFontTx/>
              <a:buChar char="-"/>
            </a:pPr>
            <a:r>
              <a:rPr lang="en-US" dirty="0" smtClean="0"/>
              <a:t>L</a:t>
            </a:r>
            <a:r>
              <a:rPr lang="en-US" sz="2400" dirty="0" smtClean="0">
                <a:latin typeface="Times New Roman" panose="02020603050405020304" pitchFamily="18" charset="0"/>
                <a:cs typeface="Times New Roman" panose="02020603050405020304" pitchFamily="18" charset="0"/>
              </a:rPr>
              <a:t>iên cầu tan huyết nhóm A là vi trùng gây bệnh do hiện tượng quá mẫn sau nhiễm liên cầu, có khoảng 60 type khác nhau, liên cầu gây viêm họng thuộc type 1,2,4,12</a:t>
            </a:r>
          </a:p>
          <a:p>
            <a:pPr>
              <a:buFontTx/>
              <a:buChar char="-"/>
            </a:pPr>
            <a:r>
              <a:rPr lang="en-US" sz="2400" dirty="0" smtClean="0">
                <a:latin typeface="Times New Roman" panose="02020603050405020304" pitchFamily="18" charset="0"/>
                <a:cs typeface="Times New Roman" panose="02020603050405020304" pitchFamily="18" charset="0"/>
              </a:rPr>
              <a:t>Liên cầu khuẩn k trực tiếp gây tổn thương mà gián tiếp thông qua cơ chế tự miễn:</a:t>
            </a:r>
          </a:p>
          <a:p>
            <a:pPr marL="0" indent="0">
              <a:buNone/>
            </a:pPr>
            <a:r>
              <a:rPr lang="en-US" sz="2400" dirty="0" smtClean="0">
                <a:latin typeface="Times New Roman" panose="02020603050405020304" pitchFamily="18" charset="0"/>
                <a:cs typeface="Times New Roman" panose="02020603050405020304" pitchFamily="18" charset="0"/>
              </a:rPr>
              <a:t> Cấu trúc kháng nguyên vi khuẩn gần giống với màng hoạt dịch khớp, các màng tim, tổ chức thần kinh...do đó có phản ứng chéo giữa kháng thể kháng liên cầu với các tổ chức này tạo ra kháng thể chống tim,kháng thể chống não,... Như vậy, liên cầu đã khởi động một quá trình tự miễn dịch trong cơ thể làm cho quá trình viêm nhiễm kéo dài trong khi nguyên nhân ban đầu đã hết từ lâu.</a:t>
            </a:r>
          </a:p>
          <a:p>
            <a:pPr marL="0" indent="0">
              <a:buNone/>
            </a:pPr>
            <a:r>
              <a:rPr lang="en-US" sz="2400" dirty="0" smtClean="0">
                <a:latin typeface="Times New Roman" panose="02020603050405020304" pitchFamily="18" charset="0"/>
                <a:cs typeface="Times New Roman" panose="02020603050405020304" pitchFamily="18" charset="0"/>
              </a:rPr>
              <a:t>- Cơ địa di truyền: Dễ mắc bệnh, có nguy cơ tái phát kéo dài suốt đời</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03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 y="76200"/>
            <a:ext cx="9067800" cy="840823"/>
          </a:xfrm>
        </p:spPr>
        <p:txBody>
          <a:bodyPr>
            <a:normAutofit/>
          </a:bodyPr>
          <a:lstStyle/>
          <a:p>
            <a:r>
              <a:rPr lang="en-US" sz="3400" b="1" dirty="0" smtClean="0">
                <a:latin typeface="Times New Roman" panose="02020603050405020304" pitchFamily="18" charset="0"/>
                <a:cs typeface="Times New Roman" panose="02020603050405020304" pitchFamily="18" charset="0"/>
              </a:rPr>
              <a:t>3.1 </a:t>
            </a:r>
            <a:r>
              <a:rPr lang="en-US" sz="3400" b="1" dirty="0">
                <a:latin typeface="Times New Roman" panose="02020603050405020304" pitchFamily="18" charset="0"/>
                <a:cs typeface="Times New Roman" panose="02020603050405020304" pitchFamily="18" charset="0"/>
              </a:rPr>
              <a:t>L</a:t>
            </a:r>
            <a:r>
              <a:rPr lang="en-US" sz="3400" b="1" dirty="0" smtClean="0">
                <a:latin typeface="Times New Roman" panose="02020603050405020304" pitchFamily="18" charset="0"/>
                <a:cs typeface="Times New Roman" panose="02020603050405020304" pitchFamily="18" charset="0"/>
              </a:rPr>
              <a:t>âm sàng</a:t>
            </a:r>
            <a:endParaRPr lang="vi-VN" sz="3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838200"/>
            <a:ext cx="9067800" cy="6019799"/>
          </a:xfrm>
        </p:spPr>
        <p:txBody>
          <a:bodyPr>
            <a:normAutofit/>
          </a:bodyPr>
          <a:lstStyle/>
          <a:p>
            <a:pPr>
              <a:buFontTx/>
              <a:buChar char="-"/>
            </a:pPr>
            <a:r>
              <a:rPr lang="en-US" sz="2400" dirty="0">
                <a:latin typeface="Times New Roman" panose="02020603050405020304" pitchFamily="18" charset="0"/>
                <a:cs typeface="Times New Roman" panose="02020603050405020304" pitchFamily="18" charset="0"/>
              </a:rPr>
              <a:t>N</a:t>
            </a:r>
            <a:r>
              <a:rPr lang="en-US" sz="2400" dirty="0" smtClean="0">
                <a:latin typeface="Times New Roman" panose="02020603050405020304" pitchFamily="18" charset="0"/>
                <a:cs typeface="Times New Roman" panose="02020603050405020304" pitchFamily="18" charset="0"/>
              </a:rPr>
              <a:t>hiễm liên cầu khuẩn ban đầu 50-70% BN bắt đầu bằng viêm họng</a:t>
            </a:r>
          </a:p>
          <a:p>
            <a:pPr marL="0" indent="0">
              <a:buNone/>
            </a:pPr>
            <a:r>
              <a:rPr lang="vi-VN" sz="2400" dirty="0" smtClean="0">
                <a:latin typeface="Times New Roman" pitchFamily="18" charset="0"/>
                <a:cs typeface="Times New Roman" pitchFamily="18" charset="0"/>
              </a:rPr>
              <a:t>+ Viêm họng đỏ cấp tính, nuốt khó, có hạch nổi dưới hàm, sốt 38 – 39oC kéo dài 3 –</a:t>
            </a:r>
          </a:p>
          <a:p>
            <a:pPr marL="0" indent="0">
              <a:buNone/>
            </a:pPr>
            <a:r>
              <a:rPr lang="vi-VN" sz="2400" dirty="0" smtClean="0">
                <a:latin typeface="Times New Roman" pitchFamily="18" charset="0"/>
                <a:cs typeface="Times New Roman" pitchFamily="18" charset="0"/>
              </a:rPr>
              <a:t> 4 ngày. Có khi viêm họng nặng có kèm theo viêm tấy amygdal, cũng có thể viêm họng nhẹ thoáng qua biểu hiện bằng viêm họng đơn thuần.</a:t>
            </a:r>
          </a:p>
          <a:p>
            <a:pPr marL="0" indent="0">
              <a:buNone/>
            </a:pPr>
            <a:r>
              <a:rPr lang="vi-VN" sz="2400" dirty="0" smtClean="0">
                <a:latin typeface="Times New Roman" pitchFamily="18" charset="0"/>
                <a:cs typeface="Times New Roman" pitchFamily="18" charset="0"/>
              </a:rPr>
              <a:t>+ Sau viêm họng từ 5 – 15 ngày, các dấu hiệu của Thấp khớp cấp xuất hiện, bắt đầu bằng dấu hiệu sốt 38 – 39oC, có khi sốt cao dao động, nhịp tim nhanh, da xanh xao mặc dù không thiếu máu nhiều, vã mồ hôi, đôi khi chảy máu cam.</a:t>
            </a:r>
            <a:endParaRPr lang="vi-VN" sz="24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7376" y="4191000"/>
            <a:ext cx="3421856" cy="2269578"/>
          </a:xfrm>
          <a:prstGeom prst="rect">
            <a:avLst/>
          </a:prstGeom>
        </p:spPr>
      </p:pic>
    </p:spTree>
    <p:extLst>
      <p:ext uri="{BB962C8B-B14F-4D97-AF65-F5344CB8AC3E}">
        <p14:creationId xmlns:p14="http://schemas.microsoft.com/office/powerpoint/2010/main" val="2238567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639762"/>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3.</a:t>
            </a:r>
            <a:r>
              <a:rPr lang="vi-VN" b="1" dirty="0" smtClean="0">
                <a:latin typeface="Times New Roman" panose="02020603050405020304" pitchFamily="18" charset="0"/>
                <a:cs typeface="Times New Roman" panose="02020603050405020304" pitchFamily="18" charset="0"/>
              </a:rPr>
              <a:t>2.</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Triệu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chứng</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614" y="685800"/>
            <a:ext cx="9086480" cy="6172200"/>
          </a:xfrm>
        </p:spPr>
        <p:txBody>
          <a:bodyPr>
            <a:noAutofit/>
          </a:bodyPr>
          <a:lstStyle/>
          <a:p>
            <a:pPr marL="0" indent="0">
              <a:buNone/>
            </a:pP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2</a:t>
            </a:r>
            <a:r>
              <a:rPr lang="en-US" sz="2000" b="1" u="sng" dirty="0" smtClean="0">
                <a:latin typeface="Times New Roman" panose="02020603050405020304" pitchFamily="18" charset="0"/>
                <a:cs typeface="Times New Roman" panose="02020603050405020304" pitchFamily="18" charset="0"/>
              </a:rPr>
              <a:t>. </a:t>
            </a:r>
            <a:r>
              <a:rPr lang="en-US" sz="2000" b="1" u="sng" dirty="0" err="1" smtClean="0">
                <a:latin typeface="Times New Roman" panose="02020603050405020304" pitchFamily="18" charset="0"/>
                <a:cs typeface="Times New Roman" panose="02020603050405020304" pitchFamily="18" charset="0"/>
              </a:rPr>
              <a:t>Viêm</a:t>
            </a:r>
            <a:r>
              <a:rPr lang="en-US" sz="2000" b="1" u="sng" dirty="0" smtClean="0">
                <a:latin typeface="Times New Roman" panose="02020603050405020304" pitchFamily="18" charset="0"/>
                <a:cs typeface="Times New Roman" panose="02020603050405020304" pitchFamily="18" charset="0"/>
              </a:rPr>
              <a:t> </a:t>
            </a:r>
            <a:r>
              <a:rPr lang="en-US" sz="2000" b="1" u="sng" dirty="0" err="1" smtClean="0">
                <a:latin typeface="Times New Roman" panose="02020603050405020304" pitchFamily="18" charset="0"/>
                <a:cs typeface="Times New Roman" panose="02020603050405020304" pitchFamily="18" charset="0"/>
              </a:rPr>
              <a:t>đa</a:t>
            </a:r>
            <a:r>
              <a:rPr lang="en-US" sz="2000" b="1" u="sng" dirty="0" smtClean="0">
                <a:latin typeface="Times New Roman" panose="02020603050405020304" pitchFamily="18" charset="0"/>
                <a:cs typeface="Times New Roman" panose="02020603050405020304" pitchFamily="18" charset="0"/>
              </a:rPr>
              <a:t> </a:t>
            </a:r>
            <a:r>
              <a:rPr lang="en-US" sz="2000" b="1" u="sng" dirty="0" err="1" smtClean="0">
                <a:latin typeface="Times New Roman" panose="02020603050405020304" pitchFamily="18" charset="0"/>
                <a:cs typeface="Times New Roman" panose="02020603050405020304" pitchFamily="18" charset="0"/>
              </a:rPr>
              <a:t>khớp</a:t>
            </a:r>
            <a:endParaRPr lang="en-US" sz="2000" b="1" u="sng" dirty="0" smtClean="0">
              <a:latin typeface="Times New Roman" panose="02020603050405020304" pitchFamily="18" charset="0"/>
              <a:cs typeface="Times New Roman" panose="02020603050405020304" pitchFamily="18" charset="0"/>
            </a:endParaRPr>
          </a:p>
          <a:p>
            <a:pPr>
              <a:buFontTx/>
              <a:buChar char="-"/>
            </a:pPr>
            <a:r>
              <a:rPr lang="vi-VN" sz="2000" dirty="0" smtClean="0">
                <a:latin typeface="Times New Roman" panose="02020603050405020304" pitchFamily="18" charset="0"/>
                <a:cs typeface="Times New Roman" panose="02020603050405020304" pitchFamily="18" charset="0"/>
              </a:rPr>
              <a:t>Khớp </a:t>
            </a:r>
            <a:r>
              <a:rPr lang="vi-VN" sz="2000" dirty="0">
                <a:latin typeface="Times New Roman" panose="02020603050405020304" pitchFamily="18" charset="0"/>
                <a:cs typeface="Times New Roman" panose="02020603050405020304" pitchFamily="18" charset="0"/>
              </a:rPr>
              <a:t>sưng, nóng, đỏ, đau </a:t>
            </a:r>
            <a:r>
              <a:rPr lang="vi-VN" sz="2000" dirty="0" smtClean="0">
                <a:latin typeface="Times New Roman" panose="02020603050405020304" pitchFamily="18" charset="0"/>
                <a:cs typeface="Times New Roman" panose="02020603050405020304" pitchFamily="18" charset="0"/>
              </a:rPr>
              <a:t>nhiề</a:t>
            </a:r>
            <a:r>
              <a:rPr lang="en-US" sz="2000" dirty="0" smtClean="0">
                <a:latin typeface="Times New Roman" panose="02020603050405020304" pitchFamily="18" charset="0"/>
                <a:cs typeface="Times New Roman" panose="02020603050405020304" pitchFamily="18" charset="0"/>
              </a:rPr>
              <a:t>u</a:t>
            </a:r>
            <a:r>
              <a:rPr lang="vi-VN"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marL="0" indent="0">
              <a:buNone/>
            </a:pP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Tình trạng </a:t>
            </a:r>
            <a:r>
              <a:rPr lang="vi-VN" sz="2000" dirty="0" smtClean="0">
                <a:latin typeface="Times New Roman" panose="02020603050405020304" pitchFamily="18" charset="0"/>
                <a:cs typeface="Times New Roman" panose="02020603050405020304" pitchFamily="18" charset="0"/>
              </a:rPr>
              <a:t>viê</a:t>
            </a:r>
            <a:r>
              <a:rPr lang="en-US" sz="2000" dirty="0" smtClean="0">
                <a:latin typeface="Times New Roman" panose="02020603050405020304" pitchFamily="18" charset="0"/>
                <a:cs typeface="Times New Roman" panose="02020603050405020304" pitchFamily="18" charset="0"/>
              </a:rPr>
              <a:t>m</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kéo dài từ 3 đến 8 ngày, </a:t>
            </a:r>
            <a:r>
              <a:rPr lang="vi-VN" sz="2000" dirty="0" smtClean="0">
                <a:latin typeface="Times New Roman" panose="02020603050405020304" pitchFamily="18" charset="0"/>
                <a:cs typeface="Times New Roman" panose="02020603050405020304" pitchFamily="18" charset="0"/>
              </a:rPr>
              <a:t>khỏi</a:t>
            </a:r>
            <a:r>
              <a:rPr lang="en-US"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rồi</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chuyển </a:t>
            </a:r>
            <a:r>
              <a:rPr lang="vi-VN" sz="2000" dirty="0">
                <a:latin typeface="Times New Roman" panose="02020603050405020304" pitchFamily="18" charset="0"/>
                <a:cs typeface="Times New Roman" panose="02020603050405020304" pitchFamily="18" charset="0"/>
              </a:rPr>
              <a:t>sang </a:t>
            </a:r>
            <a:endParaRPr lang="en-US" sz="2000" dirty="0" smtClean="0">
              <a:latin typeface="Times New Roman" panose="02020603050405020304" pitchFamily="18" charset="0"/>
              <a:cs typeface="Times New Roman" panose="02020603050405020304" pitchFamily="18" charset="0"/>
            </a:endParaRPr>
          </a:p>
          <a:p>
            <a:pPr marL="0" indent="0">
              <a:buNone/>
            </a:pPr>
            <a:r>
              <a:rPr lang="vi-VN" sz="2000" dirty="0" smtClean="0">
                <a:latin typeface="Times New Roman" panose="02020603050405020304" pitchFamily="18" charset="0"/>
                <a:cs typeface="Times New Roman" panose="02020603050405020304" pitchFamily="18" charset="0"/>
              </a:rPr>
              <a:t>khớp </a:t>
            </a:r>
            <a:r>
              <a:rPr lang="vi-VN" sz="2000" dirty="0">
                <a:latin typeface="Times New Roman" panose="02020603050405020304" pitchFamily="18" charset="0"/>
                <a:cs typeface="Times New Roman" panose="02020603050405020304" pitchFamily="18" charset="0"/>
              </a:rPr>
              <a:t>khác, khớp cũ khỏi hẳn </a:t>
            </a:r>
            <a:r>
              <a:rPr lang="vi-VN" sz="2000" dirty="0" smtClean="0">
                <a:latin typeface="Times New Roman" panose="02020603050405020304" pitchFamily="18" charset="0"/>
                <a:cs typeface="Times New Roman" panose="02020603050405020304" pitchFamily="18" charset="0"/>
              </a:rPr>
              <a:t>kh</a:t>
            </a:r>
            <a:r>
              <a:rPr lang="en-US" sz="2000" dirty="0" err="1" smtClean="0">
                <a:latin typeface="Times New Roman" panose="02020603050405020304" pitchFamily="18" charset="0"/>
                <a:cs typeface="Times New Roman" panose="02020603050405020304" pitchFamily="18" charset="0"/>
              </a:rPr>
              <a:t>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lại</a:t>
            </a:r>
            <a:r>
              <a:rPr lang="en-US" sz="2000" dirty="0" smtClean="0">
                <a:latin typeface="Times New Roman" panose="02020603050405020304" pitchFamily="18" charset="0"/>
                <a:cs typeface="Times New Roman" panose="02020603050405020304" pitchFamily="18" charset="0"/>
              </a:rPr>
              <a:t> di </a:t>
            </a:r>
            <a:r>
              <a:rPr lang="en-US" sz="2000" dirty="0" err="1" smtClean="0">
                <a:latin typeface="Times New Roman" panose="02020603050405020304" pitchFamily="18" charset="0"/>
                <a:cs typeface="Times New Roman" panose="02020603050405020304" pitchFamily="18" charset="0"/>
              </a:rPr>
              <a:t>chứng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teo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cơ</a:t>
            </a:r>
            <a:r>
              <a:rPr lang="en-US" sz="2000" dirty="0" smtClean="0">
                <a:latin typeface="Times New Roman" panose="02020603050405020304" pitchFamily="18" charset="0"/>
                <a:cs typeface="Times New Roman" panose="02020603050405020304" pitchFamily="18" charset="0"/>
              </a:rPr>
              <a:t>.</a:t>
            </a:r>
          </a:p>
          <a:p>
            <a:pPr>
              <a:buFontTx/>
              <a:buChar char="-"/>
            </a:pPr>
            <a:r>
              <a:rPr lang="vi-VN" sz="2000" dirty="0" smtClean="0">
                <a:latin typeface="Times New Roman" panose="02020603050405020304" pitchFamily="18" charset="0"/>
                <a:cs typeface="Times New Roman" panose="02020603050405020304" pitchFamily="18" charset="0"/>
              </a:rPr>
              <a:t>Vị </a:t>
            </a:r>
            <a:r>
              <a:rPr lang="vi-VN" sz="2000" dirty="0">
                <a:latin typeface="Times New Roman" panose="02020603050405020304" pitchFamily="18" charset="0"/>
                <a:cs typeface="Times New Roman" panose="02020603050405020304" pitchFamily="18" charset="0"/>
              </a:rPr>
              <a:t>trí </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gối</a:t>
            </a:r>
            <a:r>
              <a:rPr lang="vi-VN" sz="2000" dirty="0">
                <a:latin typeface="Times New Roman" panose="02020603050405020304" pitchFamily="18" charset="0"/>
                <a:cs typeface="Times New Roman" panose="02020603050405020304" pitchFamily="18" charset="0"/>
              </a:rPr>
              <a:t>, cổ chân, khuỷu, vai, rất ít khi ở </a:t>
            </a:r>
            <a:r>
              <a:rPr lang="vi-VN" sz="2000" dirty="0" smtClean="0">
                <a:latin typeface="Times New Roman" panose="02020603050405020304" pitchFamily="18" charset="0"/>
                <a:cs typeface="Times New Roman" panose="02020603050405020304" pitchFamily="18" charset="0"/>
              </a:rPr>
              <a:t>các</a:t>
            </a:r>
            <a:endParaRPr lang="en-US" sz="2000" dirty="0" smtClean="0">
              <a:latin typeface="Times New Roman" panose="02020603050405020304" pitchFamily="18" charset="0"/>
              <a:cs typeface="Times New Roman" panose="02020603050405020304" pitchFamily="18" charset="0"/>
            </a:endParaRPr>
          </a:p>
          <a:p>
            <a:pPr marL="0" indent="0">
              <a:buNone/>
            </a:pPr>
            <a:r>
              <a:rPr lang="vi-VN" sz="2000" dirty="0" smtClean="0">
                <a:latin typeface="Times New Roman" panose="02020603050405020304" pitchFamily="18" charset="0"/>
                <a:cs typeface="Times New Roman" panose="02020603050405020304" pitchFamily="18" charset="0"/>
              </a:rPr>
              <a:t> khớp </a:t>
            </a:r>
            <a:r>
              <a:rPr lang="vi-VN" sz="2000" dirty="0">
                <a:latin typeface="Times New Roman" panose="02020603050405020304" pitchFamily="18" charset="0"/>
                <a:cs typeface="Times New Roman" panose="02020603050405020304" pitchFamily="18" charset="0"/>
              </a:rPr>
              <a:t>nhỏ (ngón tay, chân), </a:t>
            </a:r>
            <a:r>
              <a:rPr lang="en-US" sz="2000" dirty="0" err="1" smtClean="0">
                <a:latin typeface="Times New Roman" panose="02020603050405020304" pitchFamily="18" charset="0"/>
                <a:cs typeface="Times New Roman" panose="02020603050405020304" pitchFamily="18" charset="0"/>
              </a:rPr>
              <a:t>ít</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gặp ở cột </a:t>
            </a:r>
            <a:r>
              <a:rPr lang="vi-VN" sz="2000" dirty="0" smtClean="0">
                <a:latin typeface="Times New Roman" panose="02020603050405020304" pitchFamily="18" charset="0"/>
                <a:cs typeface="Times New Roman" panose="02020603050405020304" pitchFamily="18" charset="0"/>
              </a:rPr>
              <a:t>sống </a:t>
            </a:r>
            <a:r>
              <a:rPr lang="vi-VN" sz="2000" dirty="0">
                <a:latin typeface="Times New Roman" panose="02020603050405020304" pitchFamily="18" charset="0"/>
                <a:cs typeface="Times New Roman" panose="02020603050405020304" pitchFamily="18" charset="0"/>
              </a:rPr>
              <a:t>và </a:t>
            </a:r>
            <a:r>
              <a:rPr lang="vi-VN" sz="2000" dirty="0" smtClean="0">
                <a:latin typeface="Times New Roman" panose="02020603050405020304" pitchFamily="18" charset="0"/>
                <a:cs typeface="Times New Roman" panose="02020603050405020304" pitchFamily="18" charset="0"/>
              </a:rPr>
              <a:t>háng. </a:t>
            </a: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3. </a:t>
            </a:r>
            <a:r>
              <a:rPr lang="en-US" sz="2000" b="1" u="sng" dirty="0" err="1" smtClean="0">
                <a:latin typeface="Times New Roman" panose="02020603050405020304" pitchFamily="18" charset="0"/>
                <a:cs typeface="Times New Roman" panose="02020603050405020304" pitchFamily="18" charset="0"/>
              </a:rPr>
              <a:t>Viêm</a:t>
            </a:r>
            <a:r>
              <a:rPr lang="en-US" sz="2000" b="1" u="sng" dirty="0" smtClean="0">
                <a:latin typeface="Times New Roman" panose="02020603050405020304" pitchFamily="18" charset="0"/>
                <a:cs typeface="Times New Roman" panose="02020603050405020304" pitchFamily="18" charset="0"/>
              </a:rPr>
              <a:t> </a:t>
            </a:r>
            <a:r>
              <a:rPr lang="en-US" sz="2000" b="1" u="sng" dirty="0" err="1" smtClean="0">
                <a:latin typeface="Times New Roman" panose="02020603050405020304" pitchFamily="18" charset="0"/>
                <a:cs typeface="Times New Roman" panose="02020603050405020304" pitchFamily="18" charset="0"/>
              </a:rPr>
              <a:t>tim</a:t>
            </a:r>
            <a:endParaRPr lang="en-US" sz="2000" b="1" u="sng" dirty="0" smtClean="0">
              <a:latin typeface="Times New Roman" panose="02020603050405020304" pitchFamily="18" charset="0"/>
              <a:cs typeface="Times New Roman" panose="02020603050405020304" pitchFamily="18" charset="0"/>
            </a:endParaRPr>
          </a:p>
          <a:p>
            <a:pPr marL="457200" indent="-457200">
              <a:buAutoNum type="alphaLcParenR"/>
            </a:pPr>
            <a:r>
              <a:rPr lang="en-US" sz="2000" b="1" dirty="0" err="1" smtClean="0">
                <a:latin typeface="Times New Roman" panose="02020603050405020304" pitchFamily="18" charset="0"/>
                <a:cs typeface="Times New Roman" panose="02020603050405020304" pitchFamily="18" charset="0"/>
              </a:rPr>
              <a:t>Viêm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màng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trong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tim</a:t>
            </a:r>
            <a:endParaRPr lang="en-US" sz="2000" b="1" dirty="0" smtClean="0">
              <a:latin typeface="Times New Roman" panose="02020603050405020304" pitchFamily="18" charset="0"/>
              <a:cs typeface="Times New Roman" panose="02020603050405020304" pitchFamily="18" charset="0"/>
            </a:endParaRPr>
          </a:p>
          <a:p>
            <a:pPr>
              <a:buFontTx/>
              <a:buChar char="-"/>
            </a:pPr>
            <a:r>
              <a:rPr lang="en-US" sz="2000" dirty="0" err="1" smtClean="0">
                <a:latin typeface="Times New Roman" panose="02020603050405020304" pitchFamily="18" charset="0"/>
                <a:cs typeface="Times New Roman" panose="02020603050405020304" pitchFamily="18" charset="0"/>
              </a:rPr>
              <a:t>Còn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gọi</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là viêm nội tâm mạc nhiễm trùng, xảy ra khi vi khuẩn đi vào dòng máu, gắn vào nội mạc cơ tim và các van tim bị tổn thương</a:t>
            </a:r>
            <a:r>
              <a:rPr lang="vi-VN"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a:buFontTx/>
              <a:buChar char="-"/>
            </a:pPr>
            <a:r>
              <a:rPr lang="vi-VN" sz="2000" dirty="0" smtClean="0">
                <a:latin typeface="Times New Roman" panose="02020603050405020304" pitchFamily="18" charset="0"/>
                <a:cs typeface="Times New Roman" panose="02020603050405020304" pitchFamily="18" charset="0"/>
              </a:rPr>
              <a:t>Một </a:t>
            </a:r>
            <a:r>
              <a:rPr lang="vi-VN" sz="2000" dirty="0">
                <a:latin typeface="Times New Roman" panose="02020603050405020304" pitchFamily="18" charset="0"/>
                <a:cs typeface="Times New Roman" panose="02020603050405020304" pitchFamily="18" charset="0"/>
              </a:rPr>
              <a:t>số triệu chứng có thể gặp </a:t>
            </a:r>
            <a:r>
              <a:rPr lang="vi-VN" sz="2000" dirty="0" smtClean="0">
                <a:latin typeface="Times New Roman" panose="02020603050405020304" pitchFamily="18" charset="0"/>
                <a:cs typeface="Times New Roman" panose="02020603050405020304" pitchFamily="18" charset="0"/>
              </a:rPr>
              <a:t>là </a:t>
            </a:r>
            <a:r>
              <a:rPr lang="vi-VN" sz="2000" dirty="0">
                <a:latin typeface="Times New Roman" panose="02020603050405020304" pitchFamily="18" charset="0"/>
                <a:cs typeface="Times New Roman" panose="02020603050405020304" pitchFamily="18" charset="0"/>
              </a:rPr>
              <a:t>giảm cân, đau đầu, đau lưng, đau khớp, khó thở, tai biến mạch não. Những triệu chứng này là không đặc hiệu và có thể gặp trong nhiều bệnh lý khác. Vì vậy để xác định, cần siêu âm tim để tìm mảng sùi và cấy máu</a:t>
            </a:r>
            <a:r>
              <a:rPr lang="vi-VN"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a:buFontTx/>
              <a:buChar char="-"/>
            </a:pPr>
            <a:r>
              <a:rPr lang="vi-VN" sz="2000" dirty="0" smtClean="0">
                <a:latin typeface="Times New Roman" panose="02020603050405020304" pitchFamily="18" charset="0"/>
                <a:cs typeface="Times New Roman" panose="02020603050405020304" pitchFamily="18" charset="0"/>
              </a:rPr>
              <a:t>Khi </a:t>
            </a:r>
            <a:r>
              <a:rPr lang="vi-VN" sz="2000" dirty="0">
                <a:latin typeface="Times New Roman" panose="02020603050405020304" pitchFamily="18" charset="0"/>
                <a:cs typeface="Times New Roman" panose="02020603050405020304" pitchFamily="18" charset="0"/>
              </a:rPr>
              <a:t>đã viêm màng trong tim một lần thì những lần tái phát sau thấp khớp cấp sẽ làm cho các tổn thương van tăng thêm và nặng lên</a:t>
            </a:r>
            <a:r>
              <a:rPr lang="vi-VN" sz="2000" dirty="0" smtClean="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6961" y="586636"/>
            <a:ext cx="2187039" cy="2308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7499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07" y="860286"/>
            <a:ext cx="9179490" cy="5940088"/>
          </a:xfrm>
          <a:prstGeom prst="rect">
            <a:avLst/>
          </a:prstGeom>
          <a:noFill/>
        </p:spPr>
        <p:txBody>
          <a:bodyPr wrap="square" rtlCol="0">
            <a:spAutoFit/>
          </a:bodyPr>
          <a:lstStyle/>
          <a:p>
            <a:pPr marL="457200" indent="-457200">
              <a:buAutoNum type="alphaLcParenR" startAt="2"/>
            </a:pPr>
            <a:r>
              <a:rPr lang="en-US" sz="2000" b="1" dirty="0" err="1" smtClean="0">
                <a:latin typeface="Times New Roman" panose="02020603050405020304" pitchFamily="18" charset="0"/>
                <a:cs typeface="Times New Roman" panose="02020603050405020304" pitchFamily="18" charset="0"/>
              </a:rPr>
              <a:t>Viêm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cơ</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tim</a:t>
            </a:r>
            <a:endParaRPr lang="en-US" sz="2000" b="1" dirty="0" smtClean="0">
              <a:latin typeface="Times New Roman" panose="02020603050405020304" pitchFamily="18" charset="0"/>
              <a:cs typeface="Times New Roman" panose="02020603050405020304" pitchFamily="18" charset="0"/>
            </a:endParaRPr>
          </a:p>
          <a:p>
            <a:pPr marL="342900" indent="-342900">
              <a:buFontTx/>
              <a:buChar char="-"/>
            </a:pPr>
            <a:r>
              <a:rPr lang="en-US" sz="2000" dirty="0" err="1" smtClean="0">
                <a:latin typeface="Times New Roman" panose="02020603050405020304" pitchFamily="18" charset="0"/>
                <a:cs typeface="Times New Roman" panose="02020603050405020304" pitchFamily="18" charset="0"/>
              </a:rPr>
              <a:t>Triệu</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chứng</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Đau ngực, khó thở, loạn nhịp </a:t>
            </a:r>
            <a:r>
              <a:rPr lang="vi-VN" sz="2000" dirty="0" smtClean="0">
                <a:latin typeface="Times New Roman" panose="02020603050405020304" pitchFamily="18" charset="0"/>
                <a:cs typeface="Times New Roman" panose="02020603050405020304" pitchFamily="18" charset="0"/>
              </a:rPr>
              <a:t>tim;</a:t>
            </a:r>
            <a:endParaRPr lang="en-US" sz="2000" dirty="0" smtClean="0">
              <a:latin typeface="Times New Roman" panose="02020603050405020304" pitchFamily="18" charset="0"/>
              <a:cs typeface="Times New Roman" panose="02020603050405020304" pitchFamily="18" charset="0"/>
            </a:endParaRPr>
          </a:p>
          <a:p>
            <a:r>
              <a:rPr lang="vi-VN" sz="2000" dirty="0" smtClean="0">
                <a:latin typeface="Times New Roman" panose="02020603050405020304" pitchFamily="18" charset="0"/>
                <a:cs typeface="Times New Roman" panose="02020603050405020304" pitchFamily="18" charset="0"/>
              </a:rPr>
              <a:t>mệt mỏi;</a:t>
            </a:r>
            <a:r>
              <a:rPr lang="en-US"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ứ </a:t>
            </a:r>
            <a:r>
              <a:rPr lang="vi-VN" sz="2000" dirty="0">
                <a:latin typeface="Times New Roman" panose="02020603050405020304" pitchFamily="18" charset="0"/>
                <a:cs typeface="Times New Roman" panose="02020603050405020304" pitchFamily="18" charset="0"/>
              </a:rPr>
              <a:t>dịch, sưng chân; da xanh hoặc xám </a:t>
            </a:r>
            <a:r>
              <a:rPr lang="vi-VN" sz="2000" dirty="0" smtClean="0">
                <a:latin typeface="Times New Roman" panose="02020603050405020304" pitchFamily="18" charset="0"/>
                <a:cs typeface="Times New Roman" panose="02020603050405020304" pitchFamily="18" charset="0"/>
              </a:rPr>
              <a:t>bạc;</a:t>
            </a:r>
            <a:r>
              <a:rPr lang="en-US" sz="2000" dirty="0" smtClean="0">
                <a:latin typeface="Times New Roman" panose="02020603050405020304" pitchFamily="18" charset="0"/>
                <a:cs typeface="Times New Roman" panose="02020603050405020304" pitchFamily="18" charset="0"/>
              </a:rPr>
              <a:t> </a:t>
            </a:r>
          </a:p>
          <a:p>
            <a:r>
              <a:rPr lang="vi-VN" sz="2000" dirty="0" smtClean="0">
                <a:latin typeface="Times New Roman" panose="02020603050405020304" pitchFamily="18" charset="0"/>
                <a:cs typeface="Times New Roman" panose="02020603050405020304" pitchFamily="18" charset="0"/>
              </a:rPr>
              <a:t>đau </a:t>
            </a:r>
            <a:r>
              <a:rPr lang="vi-VN" sz="2000" dirty="0">
                <a:latin typeface="Times New Roman" panose="02020603050405020304" pitchFamily="18" charset="0"/>
                <a:cs typeface="Times New Roman" panose="02020603050405020304" pitchFamily="18" charset="0"/>
              </a:rPr>
              <a:t>đầu, đau </a:t>
            </a:r>
            <a:r>
              <a:rPr lang="vi-VN" sz="2000" dirty="0" smtClean="0">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sốt</a:t>
            </a:r>
            <a:r>
              <a:rPr lang="vi-VN" sz="2000" dirty="0">
                <a:latin typeface="Times New Roman" panose="02020603050405020304" pitchFamily="18" charset="0"/>
                <a:cs typeface="Times New Roman" panose="02020603050405020304" pitchFamily="18" charset="0"/>
              </a:rPr>
              <a:t>, tiêu chảy…</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Từ </a:t>
            </a:r>
            <a:r>
              <a:rPr lang="vi-VN" sz="2000" dirty="0">
                <a:latin typeface="Times New Roman" panose="02020603050405020304" pitchFamily="18" charset="0"/>
                <a:cs typeface="Times New Roman" panose="02020603050405020304" pitchFamily="18" charset="0"/>
              </a:rPr>
              <a:t>mức độ nhẹ chỉ có rối loạn điện tim (dẫn truyền</a:t>
            </a:r>
            <a:r>
              <a:rPr lang="vi-VN" sz="2000" dirty="0" smtClean="0">
                <a:latin typeface="Times New Roman" panose="02020603050405020304" pitchFamily="18" charset="0"/>
                <a:cs typeface="Times New Roman" panose="02020603050405020304" pitchFamily="18" charset="0"/>
              </a:rPr>
              <a:t>), nhịp </a:t>
            </a:r>
            <a:r>
              <a:rPr lang="vi-VN" sz="2000" dirty="0">
                <a:latin typeface="Times New Roman" panose="02020603050405020304" pitchFamily="18" charset="0"/>
                <a:cs typeface="Times New Roman" panose="02020603050405020304" pitchFamily="18" charset="0"/>
              </a:rPr>
              <a:t>nhanh, đến các mức độ loạn nhịp, ngoại tâm </a:t>
            </a:r>
            <a:r>
              <a:rPr lang="vi-VN" sz="2000" dirty="0" smtClean="0">
                <a:latin typeface="Times New Roman" panose="02020603050405020304" pitchFamily="18" charset="0"/>
                <a:cs typeface="Times New Roman" panose="02020603050405020304" pitchFamily="18" charset="0"/>
              </a:rPr>
              <a:t>thu,</a:t>
            </a:r>
            <a:r>
              <a:rPr lang="en-US"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nhịp </a:t>
            </a:r>
            <a:r>
              <a:rPr lang="vi-VN" sz="2000" dirty="0">
                <a:latin typeface="Times New Roman" panose="02020603050405020304" pitchFamily="18" charset="0"/>
                <a:cs typeface="Times New Roman" panose="02020603050405020304" pitchFamily="18" charset="0"/>
              </a:rPr>
              <a:t>chậm. Hoặc nặng hơn biểu hiện bằng suy tim </a:t>
            </a:r>
            <a:r>
              <a:rPr lang="vi-VN" sz="2000" dirty="0" smtClean="0">
                <a:latin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với </a:t>
            </a:r>
            <a:r>
              <a:rPr lang="vi-VN" sz="2000" dirty="0">
                <a:latin typeface="Times New Roman" panose="02020603050405020304" pitchFamily="18" charset="0"/>
                <a:cs typeface="Times New Roman" panose="02020603050405020304" pitchFamily="18" charset="0"/>
              </a:rPr>
              <a:t>triệu chứng khó thở, tím tái, tim có nhịp ngựa phi, tim to trên X quang. Viêm cơ tim có thể khỏi không để lại di chứng</a:t>
            </a:r>
            <a:r>
              <a:rPr lang="vi-VN"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marL="457200" indent="-457200">
              <a:buAutoNum type="alphaLcParenR" startAt="3"/>
            </a:pPr>
            <a:r>
              <a:rPr lang="en-US" sz="2000" b="1" dirty="0" err="1" smtClean="0">
                <a:latin typeface="Times New Roman" panose="02020603050405020304" pitchFamily="18" charset="0"/>
                <a:cs typeface="Times New Roman" panose="02020603050405020304" pitchFamily="18" charset="0"/>
              </a:rPr>
              <a:t>Viêm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màng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ngoài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tim</a:t>
            </a:r>
            <a:endParaRPr lang="en-US" sz="2000" b="1" dirty="0" smtClean="0">
              <a:latin typeface="Times New Roman" panose="02020603050405020304" pitchFamily="18" charset="0"/>
              <a:cs typeface="Times New Roman" panose="02020603050405020304" pitchFamily="18" charset="0"/>
            </a:endParaRPr>
          </a:p>
          <a:p>
            <a:pPr marL="342900" indent="-342900">
              <a:buFontTx/>
              <a:buChar char="-"/>
            </a:pPr>
            <a:r>
              <a:rPr lang="en-US" sz="2000" dirty="0" err="1" smtClean="0">
                <a:latin typeface="Times New Roman" panose="02020603050405020304" pitchFamily="18" charset="0"/>
                <a:cs typeface="Times New Roman" panose="02020603050405020304" pitchFamily="18" charset="0"/>
              </a:rPr>
              <a:t>Triệu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chứng</a:t>
            </a:r>
            <a:r>
              <a:rPr lang="en-US"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Đau ngực sắc nét, đau trung tâm hoặc </a:t>
            </a:r>
            <a:endParaRPr lang="en-US" sz="2000" dirty="0" smtClean="0">
              <a:latin typeface="Times New Roman" panose="02020603050405020304" pitchFamily="18" charset="0"/>
              <a:cs typeface="Times New Roman" panose="02020603050405020304" pitchFamily="18" charset="0"/>
            </a:endParaRPr>
          </a:p>
          <a:p>
            <a:r>
              <a:rPr lang="vi-VN" sz="2000" dirty="0" smtClean="0">
                <a:latin typeface="Times New Roman" panose="02020603050405020304" pitchFamily="18" charset="0"/>
                <a:cs typeface="Times New Roman" panose="02020603050405020304" pitchFamily="18" charset="0"/>
              </a:rPr>
              <a:t>bên </a:t>
            </a:r>
            <a:r>
              <a:rPr lang="vi-VN" sz="2000" dirty="0">
                <a:latin typeface="Times New Roman" panose="02020603050405020304" pitchFamily="18" charset="0"/>
                <a:cs typeface="Times New Roman" panose="02020603050405020304" pitchFamily="18" charset="0"/>
              </a:rPr>
              <a:t>trái của </a:t>
            </a:r>
            <a:r>
              <a:rPr lang="vi-VN" sz="2000" dirty="0" smtClean="0">
                <a:latin typeface="Times New Roman" panose="02020603050405020304" pitchFamily="18" charset="0"/>
                <a:cs typeface="Times New Roman" panose="02020603050405020304" pitchFamily="18" charset="0"/>
              </a:rPr>
              <a:t>ngực</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k</a:t>
            </a:r>
            <a:r>
              <a:rPr lang="vi-VN" sz="2000" dirty="0" smtClean="0">
                <a:latin typeface="Times New Roman" panose="02020603050405020304" pitchFamily="18" charset="0"/>
                <a:cs typeface="Times New Roman" panose="02020603050405020304" pitchFamily="18" charset="0"/>
              </a:rPr>
              <a:t>hó thở</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a:t>
            </a:r>
            <a:r>
              <a:rPr lang="vi-VN" sz="2000" dirty="0" smtClean="0">
                <a:latin typeface="Times New Roman" panose="02020603050405020304" pitchFamily="18" charset="0"/>
                <a:cs typeface="Times New Roman" panose="02020603050405020304" pitchFamily="18" charset="0"/>
              </a:rPr>
              <a:t>ốt nhẹ</a:t>
            </a:r>
            <a:r>
              <a:rPr lang="en-US" sz="2000" dirty="0" smtClean="0">
                <a:latin typeface="Times New Roman" panose="02020603050405020304" pitchFamily="18" charset="0"/>
                <a:cs typeface="Times New Roman" panose="02020603050405020304" pitchFamily="18" charset="0"/>
              </a:rPr>
              <a:t>, h</a:t>
            </a:r>
            <a:r>
              <a:rPr lang="vi-VN" sz="2000" dirty="0" smtClean="0">
                <a:latin typeface="Times New Roman" panose="02020603050405020304" pitchFamily="18" charset="0"/>
                <a:cs typeface="Times New Roman" panose="02020603050405020304" pitchFamily="18" charset="0"/>
              </a:rPr>
              <a:t>o khan</a:t>
            </a:r>
            <a:r>
              <a:rPr lang="en-US" sz="2000" dirty="0" smtClean="0">
                <a:latin typeface="Times New Roman" panose="02020603050405020304" pitchFamily="18" charset="0"/>
                <a:cs typeface="Times New Roman" panose="02020603050405020304" pitchFamily="18" charset="0"/>
              </a:rPr>
              <a:t>, b</a:t>
            </a:r>
            <a:r>
              <a:rPr lang="vi-VN" sz="2000" dirty="0" smtClean="0">
                <a:latin typeface="Times New Roman" panose="02020603050405020304" pitchFamily="18" charset="0"/>
                <a:cs typeface="Times New Roman" panose="02020603050405020304" pitchFamily="18" charset="0"/>
              </a:rPr>
              <a:t>ụng </a:t>
            </a:r>
            <a:r>
              <a:rPr lang="vi-VN" sz="2000" dirty="0">
                <a:latin typeface="Times New Roman" panose="02020603050405020304" pitchFamily="18" charset="0"/>
                <a:cs typeface="Times New Roman" panose="02020603050405020304" pitchFamily="18" charset="0"/>
              </a:rPr>
              <a:t>cổ </a:t>
            </a:r>
            <a:r>
              <a:rPr lang="vi-VN" sz="2000" dirty="0" smtClean="0">
                <a:latin typeface="Times New Roman" panose="02020603050405020304" pitchFamily="18" charset="0"/>
                <a:cs typeface="Times New Roman" panose="02020603050405020304" pitchFamily="18" charset="0"/>
              </a:rPr>
              <a:t>chướng</a:t>
            </a:r>
            <a:endParaRPr lang="en-US" sz="2000" dirty="0" smtClean="0">
              <a:latin typeface="Times New Roman" panose="02020603050405020304" pitchFamily="18" charset="0"/>
              <a:cs typeface="Times New Roman" panose="02020603050405020304" pitchFamily="18" charset="0"/>
            </a:endParaRPr>
          </a:p>
          <a:p>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hoặc phù chân.</a:t>
            </a:r>
            <a:endParaRPr lang="en-US" sz="2000" dirty="0" smtClean="0">
              <a:latin typeface="Times New Roman" panose="02020603050405020304" pitchFamily="18" charset="0"/>
              <a:cs typeface="Times New Roman" panose="02020603050405020304" pitchFamily="18" charset="0"/>
            </a:endParaRPr>
          </a:p>
          <a:p>
            <a:pPr marL="342900" indent="-342900">
              <a:buFontTx/>
              <a:buChar char="-"/>
            </a:pPr>
            <a:r>
              <a:rPr lang="en-US" sz="2000" dirty="0" smtClean="0">
                <a:latin typeface="Times New Roman" panose="02020603050405020304" pitchFamily="18" charset="0"/>
                <a:cs typeface="Times New Roman" panose="02020603050405020304" pitchFamily="18" charset="0"/>
              </a:rPr>
              <a:t>V</a:t>
            </a:r>
            <a:r>
              <a:rPr lang="vi-VN" sz="2000" dirty="0" smtClean="0">
                <a:latin typeface="Times New Roman" panose="02020603050405020304" pitchFamily="18" charset="0"/>
                <a:cs typeface="Times New Roman" panose="02020603050405020304" pitchFamily="18" charset="0"/>
              </a:rPr>
              <a:t>ới </a:t>
            </a:r>
            <a:r>
              <a:rPr lang="vi-VN" sz="2000" dirty="0">
                <a:latin typeface="Times New Roman" panose="02020603050405020304" pitchFamily="18" charset="0"/>
                <a:cs typeface="Times New Roman" panose="02020603050405020304" pitchFamily="18" charset="0"/>
              </a:rPr>
              <a:t>sự xuất hiện tiếng cọ màng tim, đôi khi có tràn </a:t>
            </a:r>
            <a:r>
              <a:rPr lang="vi-VN" sz="2000" dirty="0" smtClean="0">
                <a:latin typeface="Times New Roman" panose="02020603050405020304" pitchFamily="18" charset="0"/>
                <a:cs typeface="Times New Roman" panose="02020603050405020304" pitchFamily="18" charset="0"/>
              </a:rPr>
              <a:t>dịch</a:t>
            </a:r>
            <a:endParaRPr lang="en-US" sz="2000" dirty="0">
              <a:latin typeface="Times New Roman" panose="02020603050405020304" pitchFamily="18" charset="0"/>
              <a:cs typeface="Times New Roman" panose="02020603050405020304" pitchFamily="18" charset="0"/>
            </a:endParaRPr>
          </a:p>
          <a:p>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với mức độ nhẹ hoặc trung bình. Nói chung khỏi không để lại di chứng dày dính hoặc co thắt màng tim. </a:t>
            </a:r>
            <a:endParaRPr lang="en-US" sz="2000" dirty="0" smtClean="0">
              <a:latin typeface="Times New Roman" panose="02020603050405020304" pitchFamily="18" charset="0"/>
              <a:cs typeface="Times New Roman" panose="02020603050405020304" pitchFamily="18" charset="0"/>
            </a:endParaRPr>
          </a:p>
          <a:p>
            <a:pPr marL="457200" indent="-457200">
              <a:buAutoNum type="alphaLcParenR" startAt="4"/>
            </a:pPr>
            <a:r>
              <a:rPr lang="vi-VN" sz="2000" b="1" dirty="0" smtClean="0">
                <a:latin typeface="Times New Roman" panose="02020603050405020304" pitchFamily="18" charset="0"/>
                <a:cs typeface="Times New Roman" panose="02020603050405020304" pitchFamily="18" charset="0"/>
              </a:rPr>
              <a:t>Viêm </a:t>
            </a:r>
            <a:r>
              <a:rPr lang="vi-VN" sz="2000" b="1" dirty="0">
                <a:latin typeface="Times New Roman" panose="02020603050405020304" pitchFamily="18" charset="0"/>
                <a:cs typeface="Times New Roman" panose="02020603050405020304" pitchFamily="18" charset="0"/>
              </a:rPr>
              <a:t>tim toàn bộ</a:t>
            </a:r>
            <a:r>
              <a:rPr lang="vi-VN"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L</a:t>
            </a:r>
            <a:r>
              <a:rPr lang="vi-VN" sz="2000" dirty="0" smtClean="0">
                <a:latin typeface="Times New Roman" panose="02020603050405020304" pitchFamily="18" charset="0"/>
                <a:cs typeface="Times New Roman" panose="02020603050405020304" pitchFamily="18" charset="0"/>
              </a:rPr>
              <a:t>à </a:t>
            </a:r>
            <a:r>
              <a:rPr lang="vi-VN" sz="2000" dirty="0">
                <a:latin typeface="Times New Roman" panose="02020603050405020304" pitchFamily="18" charset="0"/>
                <a:cs typeface="Times New Roman" panose="02020603050405020304" pitchFamily="18" charset="0"/>
              </a:rPr>
              <a:t>một thể nặng với viêm cả ba màng, tiến triển nhanh, điều trị khó khăn. Thường để lại di chứng ở các van tim.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7307" y="152400"/>
            <a:ext cx="9136693" cy="707886"/>
          </a:xfrm>
          <a:prstGeom prst="rect">
            <a:avLst/>
          </a:prstGeom>
        </p:spPr>
        <p:txBody>
          <a:bodyPr wrap="square">
            <a:spAutoFit/>
          </a:bodyPr>
          <a:lstStyle/>
          <a:p>
            <a:r>
              <a:rPr lang="en-US" sz="4000" dirty="0" smtClean="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3.</a:t>
            </a:r>
            <a:r>
              <a:rPr lang="vi-VN" sz="4000" b="1" dirty="0" smtClean="0">
                <a:latin typeface="Times New Roman" panose="02020603050405020304" pitchFamily="18" charset="0"/>
                <a:cs typeface="Times New Roman" panose="02020603050405020304" pitchFamily="18" charset="0"/>
              </a:rPr>
              <a:t>2. </a:t>
            </a:r>
            <a:r>
              <a:rPr lang="en-US" sz="4000" b="1" dirty="0" err="1" smtClean="0">
                <a:latin typeface="Times New Roman" panose="02020603050405020304" pitchFamily="18" charset="0"/>
                <a:cs typeface="Times New Roman" panose="02020603050405020304" pitchFamily="18" charset="0"/>
              </a:rPr>
              <a:t>Triệu</a:t>
            </a:r>
            <a:r>
              <a:rPr lang="en-US" sz="4000" b="1" dirty="0" smtClean="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chứng</a:t>
            </a:r>
            <a:endParaRPr lang="en-US" sz="4000" b="1"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85800"/>
            <a:ext cx="2895600" cy="173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950" y="3394999"/>
            <a:ext cx="2533650" cy="1651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7763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76"/>
            <a:ext cx="9144000" cy="649224"/>
          </a:xfrm>
        </p:spPr>
        <p:txBody>
          <a:bodyPr>
            <a:noAutofit/>
          </a:bodyPr>
          <a:lstStyle/>
          <a:p>
            <a:r>
              <a:rPr lang="en-US" b="1" dirty="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3.</a:t>
            </a:r>
            <a:r>
              <a:rPr lang="vi-VN" sz="4000" b="1" dirty="0" smtClean="0">
                <a:latin typeface="Times New Roman" panose="02020603050405020304" pitchFamily="18" charset="0"/>
                <a:cs typeface="Times New Roman" panose="02020603050405020304" pitchFamily="18" charset="0"/>
              </a:rPr>
              <a:t>2. </a:t>
            </a:r>
            <a:r>
              <a:rPr lang="en-US" sz="4000" b="1" dirty="0" err="1" smtClean="0">
                <a:latin typeface="Times New Roman" panose="02020603050405020304" pitchFamily="18" charset="0"/>
                <a:cs typeface="Times New Roman" panose="02020603050405020304" pitchFamily="18" charset="0"/>
              </a:rPr>
              <a:t>Triệu</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chứng</a:t>
            </a:r>
            <a:endParaRPr lang="en-US" sz="4000" b="1" dirty="0"/>
          </a:p>
        </p:txBody>
      </p:sp>
      <p:sp>
        <p:nvSpPr>
          <p:cNvPr id="3" name="Content Placeholder 2"/>
          <p:cNvSpPr>
            <a:spLocks noGrp="1"/>
          </p:cNvSpPr>
          <p:nvPr>
            <p:ph idx="1"/>
          </p:nvPr>
        </p:nvSpPr>
        <p:spPr>
          <a:xfrm>
            <a:off x="0" y="609600"/>
            <a:ext cx="9144000" cy="6400800"/>
          </a:xfrm>
        </p:spPr>
        <p:txBody>
          <a:bodyPr>
            <a:noAutofit/>
          </a:bodyPr>
          <a:lstStyle/>
          <a:p>
            <a:pPr marL="0" indent="0">
              <a:buNone/>
            </a:pPr>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4. </a:t>
            </a:r>
            <a:r>
              <a:rPr lang="en-US" sz="2000" b="1" dirty="0" err="1" smtClean="0">
                <a:latin typeface="Times New Roman" panose="02020603050405020304" pitchFamily="18" charset="0"/>
                <a:cs typeface="Times New Roman" panose="02020603050405020304" pitchFamily="18" charset="0"/>
              </a:rPr>
              <a:t>Biểu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hiện</a:t>
            </a:r>
            <a:r>
              <a:rPr lang="en-US" sz="2000" b="1" dirty="0" smtClean="0">
                <a:latin typeface="Times New Roman" panose="02020603050405020304" pitchFamily="18" charset="0"/>
                <a:cs typeface="Times New Roman" panose="02020603050405020304" pitchFamily="18" charset="0"/>
              </a:rPr>
              <a:t> ở </a:t>
            </a:r>
            <a:r>
              <a:rPr lang="en-US" sz="2000" b="1" dirty="0" err="1" smtClean="0">
                <a:latin typeface="Times New Roman" panose="02020603050405020304" pitchFamily="18" charset="0"/>
                <a:cs typeface="Times New Roman" panose="02020603050405020304" pitchFamily="18" charset="0"/>
              </a:rPr>
              <a:t>các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bộ</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phận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khác</a:t>
            </a:r>
            <a:endParaRPr lang="en-US" sz="2000" b="1"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a)</a:t>
            </a:r>
            <a:r>
              <a:rPr lang="vi-VN" sz="2000" b="1" dirty="0" smtClean="0">
                <a:latin typeface="Times New Roman" panose="02020603050405020304" pitchFamily="18" charset="0"/>
                <a:cs typeface="Times New Roman" panose="02020603050405020304" pitchFamily="18" charset="0"/>
              </a:rPr>
              <a:t>Hạt Meyne</a:t>
            </a:r>
            <a:r>
              <a:rPr lang="en-US" sz="2000" b="1" dirty="0" smtClean="0">
                <a:latin typeface="Times New Roman" panose="02020603050405020304" pitchFamily="18" charset="0"/>
                <a:cs typeface="Times New Roman" panose="02020603050405020304" pitchFamily="18" charset="0"/>
              </a:rPr>
              <a:t>t</a:t>
            </a:r>
            <a:r>
              <a:rPr lang="vi-VN"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a:t>
            </a:r>
            <a:r>
              <a:rPr lang="vi-VN" sz="2000" b="1" dirty="0" smtClean="0">
                <a:latin typeface="Times New Roman" panose="02020603050405020304" pitchFamily="18" charset="0"/>
                <a:cs typeface="Times New Roman" panose="02020603050405020304" pitchFamily="18" charset="0"/>
              </a:rPr>
              <a:t>hiếm gặp</a:t>
            </a:r>
            <a:r>
              <a:rPr lang="en-US" sz="2000" b="1" dirty="0" smtClean="0">
                <a:latin typeface="Times New Roman" panose="02020603050405020304" pitchFamily="18" charset="0"/>
                <a:cs typeface="Times New Roman" panose="02020603050405020304" pitchFamily="18" charset="0"/>
              </a:rPr>
              <a:t>): </a:t>
            </a:r>
          </a:p>
          <a:p>
            <a:pPr marL="0" indent="0">
              <a:buNone/>
            </a:pPr>
            <a:r>
              <a:rPr lang="en-US" sz="2000" dirty="0" smtClean="0">
                <a:latin typeface="Times New Roman" panose="02020603050405020304" pitchFamily="18" charset="0"/>
                <a:cs typeface="Times New Roman" panose="02020603050405020304" pitchFamily="18" charset="0"/>
              </a:rPr>
              <a:t>-   N</a:t>
            </a:r>
            <a:r>
              <a:rPr lang="vi-VN" sz="2000" dirty="0" smtClean="0">
                <a:latin typeface="Times New Roman" panose="02020603050405020304" pitchFamily="18" charset="0"/>
                <a:cs typeface="Times New Roman" panose="02020603050405020304" pitchFamily="18" charset="0"/>
              </a:rPr>
              <a:t>hững </a:t>
            </a:r>
            <a:r>
              <a:rPr lang="vi-VN" sz="2000" dirty="0">
                <a:latin typeface="Times New Roman" panose="02020603050405020304" pitchFamily="18" charset="0"/>
                <a:cs typeface="Times New Roman" panose="02020603050405020304" pitchFamily="18" charset="0"/>
              </a:rPr>
              <a:t>hạt nổi dưới da </a:t>
            </a:r>
            <a:r>
              <a:rPr lang="en-US" sz="2000" dirty="0" err="1" smtClean="0">
                <a:latin typeface="Times New Roman" panose="02020603050405020304" pitchFamily="18" charset="0"/>
                <a:cs typeface="Times New Roman" panose="02020603050405020304" pitchFamily="18" charset="0"/>
              </a:rPr>
              <a:t>có</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đường kính </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5 </a:t>
            </a:r>
            <a:r>
              <a:rPr lang="vi-VN" sz="2000" dirty="0">
                <a:latin typeface="Times New Roman" panose="02020603050405020304" pitchFamily="18" charset="0"/>
                <a:cs typeface="Times New Roman" panose="02020603050405020304" pitchFamily="18" charset="0"/>
              </a:rPr>
              <a:t>– 20 </a:t>
            </a:r>
            <a:r>
              <a:rPr lang="vi-VN" sz="2000" dirty="0" smtClean="0">
                <a:latin typeface="Times New Roman" panose="02020603050405020304" pitchFamily="18" charset="0"/>
                <a:cs typeface="Times New Roman" panose="02020603050405020304" pitchFamily="18" charset="0"/>
              </a:rPr>
              <a:t>mm, </a:t>
            </a:r>
            <a:r>
              <a:rPr lang="vi-VN" sz="2000" dirty="0">
                <a:latin typeface="Times New Roman" panose="02020603050405020304" pitchFamily="18" charset="0"/>
                <a:cs typeface="Times New Roman" panose="02020603050405020304" pitchFamily="18" charset="0"/>
              </a:rPr>
              <a:t>nổi </a:t>
            </a:r>
            <a:r>
              <a:rPr lang="vi-VN" sz="2000" dirty="0" smtClean="0">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trên</a:t>
            </a:r>
            <a:endParaRPr lang="en-US" sz="2000" dirty="0" smtClean="0">
              <a:latin typeface="Times New Roman" panose="02020603050405020304" pitchFamily="18" charset="0"/>
              <a:cs typeface="Times New Roman" panose="02020603050405020304" pitchFamily="18" charset="0"/>
            </a:endParaRPr>
          </a:p>
          <a:p>
            <a:pPr marL="0" indent="0">
              <a:buNone/>
            </a:pPr>
            <a:r>
              <a:rPr lang="vi-VN" sz="2000" dirty="0" smtClean="0">
                <a:latin typeface="Times New Roman" panose="02020603050405020304" pitchFamily="18" charset="0"/>
                <a:cs typeface="Times New Roman" panose="02020603050405020304" pitchFamily="18" charset="0"/>
              </a:rPr>
              <a:t>nền </a:t>
            </a:r>
            <a:r>
              <a:rPr lang="vi-VN" sz="2000" dirty="0">
                <a:latin typeface="Times New Roman" panose="02020603050405020304" pitchFamily="18" charset="0"/>
                <a:cs typeface="Times New Roman" panose="02020603050405020304" pitchFamily="18" charset="0"/>
              </a:rPr>
              <a:t>xương nông (chẩm, khủyu, gối), từ vài đến vài </a:t>
            </a:r>
            <a:r>
              <a:rPr lang="vi-VN" sz="2000" dirty="0" smtClean="0">
                <a:latin typeface="Times New Roman" panose="02020603050405020304" pitchFamily="18" charset="0"/>
                <a:cs typeface="Times New Roman" panose="02020603050405020304" pitchFamily="18" charset="0"/>
              </a:rPr>
              <a:t>chục</a:t>
            </a:r>
            <a:r>
              <a:rPr lang="en-US"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hạt,</a:t>
            </a:r>
            <a:endParaRPr lang="en-US" sz="2000" dirty="0" smtClean="0">
              <a:latin typeface="Times New Roman" panose="02020603050405020304" pitchFamily="18" charset="0"/>
              <a:cs typeface="Times New Roman" panose="02020603050405020304" pitchFamily="18" charset="0"/>
            </a:endParaRPr>
          </a:p>
          <a:p>
            <a:pPr marL="0" indent="0">
              <a:buNone/>
            </a:pPr>
            <a:r>
              <a:rPr lang="vi-VN" sz="2000" dirty="0" smtClean="0">
                <a:latin typeface="Times New Roman" panose="02020603050405020304" pitchFamily="18" charset="0"/>
                <a:cs typeface="Times New Roman" panose="02020603050405020304" pitchFamily="18" charset="0"/>
              </a:rPr>
              <a:t>cứng</a:t>
            </a:r>
            <a:r>
              <a:rPr lang="vi-VN" sz="2000" dirty="0">
                <a:latin typeface="Times New Roman" panose="02020603050405020304" pitchFamily="18" charset="0"/>
                <a:cs typeface="Times New Roman" panose="02020603050405020304" pitchFamily="18" charset="0"/>
              </a:rPr>
              <a:t>, không dính vào da nhưng dính </a:t>
            </a:r>
            <a:r>
              <a:rPr lang="vi-VN" sz="2000" dirty="0" smtClean="0">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nền xương</a:t>
            </a:r>
            <a:r>
              <a:rPr lang="en-US" sz="2000" dirty="0" smtClean="0">
                <a:latin typeface="Times New Roman" panose="02020603050405020304" pitchFamily="18" charset="0"/>
                <a:cs typeface="Times New Roman" panose="02020603050405020304" pitchFamily="18" charset="0"/>
              </a:rPr>
              <a:t>, k</a:t>
            </a:r>
            <a:r>
              <a:rPr lang="vi-VN" sz="2000" dirty="0" smtClean="0">
                <a:latin typeface="Times New Roman" panose="02020603050405020304" pitchFamily="18" charset="0"/>
                <a:cs typeface="Times New Roman" panose="02020603050405020304" pitchFamily="18" charset="0"/>
              </a:rPr>
              <a:t>hông đau</a:t>
            </a:r>
            <a:r>
              <a:rPr lang="en-US" sz="2000" dirty="0" smtClean="0">
                <a:latin typeface="Times New Roman" panose="02020603050405020304" pitchFamily="18" charset="0"/>
                <a:cs typeface="Times New Roman" panose="02020603050405020304" pitchFamily="18" charset="0"/>
              </a:rPr>
              <a:t>.</a:t>
            </a:r>
          </a:p>
          <a:p>
            <a:pPr marL="0" indent="0">
              <a:buNone/>
            </a:pPr>
            <a:r>
              <a:rPr lang="en-US" sz="2000" dirty="0" smtClean="0">
                <a:latin typeface="Times New Roman" panose="02020603050405020304" pitchFamily="18" charset="0"/>
                <a:cs typeface="Times New Roman" panose="02020603050405020304" pitchFamily="18" charset="0"/>
              </a:rPr>
              <a:t>-   X</a:t>
            </a:r>
            <a:r>
              <a:rPr lang="vi-VN" sz="2000" dirty="0" smtClean="0">
                <a:latin typeface="Times New Roman" panose="02020603050405020304" pitchFamily="18" charset="0"/>
                <a:cs typeface="Times New Roman" panose="02020603050405020304" pitchFamily="18" charset="0"/>
              </a:rPr>
              <a:t>uất </a:t>
            </a:r>
            <a:r>
              <a:rPr lang="vi-VN" sz="2000" dirty="0">
                <a:latin typeface="Times New Roman" panose="02020603050405020304" pitchFamily="18" charset="0"/>
                <a:cs typeface="Times New Roman" panose="02020603050405020304" pitchFamily="18" charset="0"/>
              </a:rPr>
              <a:t>hiện cùng với các biểu hiện ở khớp và </a:t>
            </a:r>
            <a:r>
              <a:rPr lang="vi-VN" sz="2000" dirty="0" smtClean="0">
                <a:latin typeface="Times New Roman" panose="02020603050405020304" pitchFamily="18" charset="0"/>
                <a:cs typeface="Times New Roman" panose="02020603050405020304" pitchFamily="18" charset="0"/>
              </a:rPr>
              <a:t>tim</a:t>
            </a:r>
            <a:r>
              <a:rPr lang="en-US" sz="2000" dirty="0" smtClean="0">
                <a:latin typeface="Times New Roman" panose="02020603050405020304" pitchFamily="18" charset="0"/>
                <a:cs typeface="Times New Roman" panose="02020603050405020304" pitchFamily="18" charset="0"/>
              </a:rPr>
              <a:t>, m</a:t>
            </a:r>
            <a:r>
              <a:rPr lang="vi-VN" sz="2000" dirty="0" smtClean="0">
                <a:latin typeface="Times New Roman" panose="02020603050405020304" pitchFamily="18" charset="0"/>
                <a:cs typeface="Times New Roman" panose="02020603050405020304" pitchFamily="18" charset="0"/>
              </a:rPr>
              <a:t>ất </a:t>
            </a:r>
            <a:r>
              <a:rPr lang="vi-VN" sz="2000" dirty="0">
                <a:latin typeface="Times New Roman" panose="02020603050405020304" pitchFamily="18" charset="0"/>
                <a:cs typeface="Times New Roman" panose="02020603050405020304" pitchFamily="18" charset="0"/>
              </a:rPr>
              <a:t>đi </a:t>
            </a:r>
            <a:r>
              <a:rPr lang="vi-VN" sz="2000" dirty="0" smtClean="0">
                <a:latin typeface="Times New Roman" panose="02020603050405020304" pitchFamily="18" charset="0"/>
                <a:cs typeface="Times New Roman" panose="02020603050405020304" pitchFamily="18" charset="0"/>
              </a:rPr>
              <a:t>sau vài</a:t>
            </a:r>
            <a:r>
              <a:rPr lang="en-US"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tuần </a:t>
            </a:r>
            <a:r>
              <a:rPr lang="vi-VN" sz="2000" dirty="0">
                <a:latin typeface="Times New Roman" panose="02020603050405020304" pitchFamily="18" charset="0"/>
                <a:cs typeface="Times New Roman" panose="02020603050405020304" pitchFamily="18" charset="0"/>
              </a:rPr>
              <a:t>không để lại dấu vết gì. </a:t>
            </a:r>
          </a:p>
          <a:p>
            <a:pPr marL="0" indent="0">
              <a:buNone/>
            </a:pPr>
            <a:r>
              <a:rPr lang="en-US" sz="2000" dirty="0" smtClean="0">
                <a:latin typeface="Times New Roman" panose="02020603050405020304" pitchFamily="18" charset="0"/>
                <a:cs typeface="Times New Roman" panose="02020603050405020304" pitchFamily="18" charset="0"/>
              </a:rPr>
              <a:t>  </a:t>
            </a:r>
            <a:r>
              <a:rPr lang="vi-VN" sz="2000" b="1" dirty="0" smtClean="0">
                <a:latin typeface="Times New Roman" panose="02020603050405020304" pitchFamily="18" charset="0"/>
                <a:cs typeface="Times New Roman" panose="02020603050405020304" pitchFamily="18" charset="0"/>
              </a:rPr>
              <a:t>b</a:t>
            </a:r>
            <a:r>
              <a:rPr lang="en-US" sz="2000" b="1" dirty="0" smtClean="0">
                <a:latin typeface="Times New Roman" panose="02020603050405020304" pitchFamily="18" charset="0"/>
                <a:cs typeface="Times New Roman" panose="02020603050405020304" pitchFamily="18" charset="0"/>
              </a:rPr>
              <a:t>)</a:t>
            </a:r>
            <a:r>
              <a:rPr lang="vi-VN" sz="2000" b="1" dirty="0" smtClean="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Ban vòng: (ban Besnier</a:t>
            </a:r>
            <a:r>
              <a:rPr lang="vi-VN" sz="2000" b="1" dirty="0" smtClean="0">
                <a:latin typeface="Times New Roman" panose="02020603050405020304" pitchFamily="18" charset="0"/>
                <a:cs typeface="Times New Roman" panose="02020603050405020304" pitchFamily="18" charset="0"/>
              </a:rPr>
              <a:t>)</a:t>
            </a:r>
            <a:endParaRPr lang="en-US" sz="2000" b="1"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L</a:t>
            </a:r>
            <a:r>
              <a:rPr lang="vi-VN" sz="2000" dirty="0" smtClean="0">
                <a:latin typeface="Times New Roman" panose="02020603050405020304" pitchFamily="18" charset="0"/>
                <a:cs typeface="Times New Roman" panose="02020603050405020304" pitchFamily="18" charset="0"/>
              </a:rPr>
              <a:t>à </a:t>
            </a:r>
            <a:r>
              <a:rPr lang="vi-VN" sz="2000" dirty="0">
                <a:latin typeface="Times New Roman" panose="02020603050405020304" pitchFamily="18" charset="0"/>
                <a:cs typeface="Times New Roman" panose="02020603050405020304" pitchFamily="18" charset="0"/>
              </a:rPr>
              <a:t>những vệt hay mảng màu hồng hay vàng </a:t>
            </a:r>
            <a:r>
              <a:rPr lang="vi-VN" sz="2000" dirty="0" smtClean="0">
                <a:latin typeface="Times New Roman" panose="02020603050405020304" pitchFamily="18" charset="0"/>
                <a:cs typeface="Times New Roman" panose="02020603050405020304" pitchFamily="18" charset="0"/>
              </a:rPr>
              <a:t>nhạt,</a:t>
            </a:r>
            <a:r>
              <a:rPr lang="en-US"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có </a:t>
            </a:r>
            <a:r>
              <a:rPr lang="vi-VN" sz="2000" dirty="0">
                <a:latin typeface="Times New Roman" panose="02020603050405020304" pitchFamily="18" charset="0"/>
                <a:cs typeface="Times New Roman" panose="02020603050405020304" pitchFamily="18" charset="0"/>
              </a:rPr>
              <a:t>bờ hình </a:t>
            </a:r>
            <a:endParaRPr lang="en-US" sz="2000" dirty="0" smtClean="0">
              <a:latin typeface="Times New Roman" panose="02020603050405020304" pitchFamily="18" charset="0"/>
              <a:cs typeface="Times New Roman" panose="02020603050405020304" pitchFamily="18" charset="0"/>
            </a:endParaRPr>
          </a:p>
          <a:p>
            <a:pPr marL="0" indent="0">
              <a:buNone/>
            </a:pPr>
            <a:r>
              <a:rPr lang="vi-VN" sz="2000" dirty="0" smtClean="0">
                <a:latin typeface="Times New Roman" panose="02020603050405020304" pitchFamily="18" charset="0"/>
                <a:cs typeface="Times New Roman" panose="02020603050405020304" pitchFamily="18" charset="0"/>
              </a:rPr>
              <a:t>nhiều </a:t>
            </a:r>
            <a:r>
              <a:rPr lang="vi-VN" sz="2000" dirty="0">
                <a:latin typeface="Times New Roman" panose="02020603050405020304" pitchFamily="18" charset="0"/>
                <a:cs typeface="Times New Roman" panose="02020603050405020304" pitchFamily="18" charset="0"/>
              </a:rPr>
              <a:t>vòng màu đỏ sẫm, vị trí ớ trên </a:t>
            </a:r>
            <a:r>
              <a:rPr lang="vi-VN" sz="2000" dirty="0" smtClean="0">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gốc </a:t>
            </a:r>
            <a:r>
              <a:rPr lang="vi-VN" sz="2000" dirty="0">
                <a:latin typeface="Times New Roman" panose="02020603050405020304" pitchFamily="18" charset="0"/>
                <a:cs typeface="Times New Roman" panose="02020603050405020304" pitchFamily="18" charset="0"/>
              </a:rPr>
              <a:t>chi, </a:t>
            </a:r>
            <a:r>
              <a:rPr lang="vi-VN" sz="2000" dirty="0" smtClean="0">
                <a:latin typeface="Times New Roman" panose="02020603050405020304" pitchFamily="18" charset="0"/>
                <a:cs typeface="Times New Roman" panose="02020603050405020304" pitchFamily="18" charset="0"/>
              </a:rPr>
              <a:t>không</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bao giờ</a:t>
            </a:r>
            <a:endParaRPr lang="en-US" sz="2000" dirty="0" smtClean="0">
              <a:latin typeface="Times New Roman" panose="02020603050405020304" pitchFamily="18" charset="0"/>
              <a:cs typeface="Times New Roman" panose="02020603050405020304" pitchFamily="18" charset="0"/>
            </a:endParaRPr>
          </a:p>
          <a:p>
            <a:pPr marL="0" indent="0">
              <a:buNone/>
            </a:pP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ở </a:t>
            </a:r>
            <a:r>
              <a:rPr lang="vi-VN" sz="2000" dirty="0" smtClean="0">
                <a:latin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Ban </a:t>
            </a:r>
            <a:r>
              <a:rPr lang="vi-VN" sz="2000" dirty="0">
                <a:latin typeface="Times New Roman" panose="02020603050405020304" pitchFamily="18" charset="0"/>
                <a:cs typeface="Times New Roman" panose="02020603050405020304" pitchFamily="18" charset="0"/>
              </a:rPr>
              <a:t>xuất hiện nhanh và mất đi nhanh sau vài </a:t>
            </a:r>
            <a:r>
              <a:rPr lang="vi-VN" sz="2000" dirty="0" smtClean="0">
                <a:latin typeface="Times New Roman" panose="02020603050405020304" pitchFamily="18" charset="0"/>
                <a:cs typeface="Times New Roman" panose="02020603050405020304" pitchFamily="18" charset="0"/>
              </a:rPr>
              <a:t>ngày, không</a:t>
            </a:r>
            <a:endParaRPr lang="en-US" sz="2000" dirty="0" smtClean="0">
              <a:latin typeface="Times New Roman" panose="02020603050405020304" pitchFamily="18" charset="0"/>
              <a:cs typeface="Times New Roman" panose="02020603050405020304" pitchFamily="18" charset="0"/>
            </a:endParaRPr>
          </a:p>
          <a:p>
            <a:pPr marL="0" indent="0">
              <a:buNone/>
            </a:pP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để lại dấu vết</a:t>
            </a:r>
            <a:r>
              <a:rPr lang="vi-VN"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c) </a:t>
            </a:r>
            <a:r>
              <a:rPr lang="vi-VN" sz="2000" b="1" dirty="0">
                <a:latin typeface="Times New Roman" panose="02020603050405020304" pitchFamily="18" charset="0"/>
                <a:cs typeface="Times New Roman" panose="02020603050405020304" pitchFamily="18" charset="0"/>
              </a:rPr>
              <a:t>Múa giật Sydenham</a:t>
            </a:r>
            <a:r>
              <a:rPr lang="vi-VN"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D</a:t>
            </a:r>
            <a:r>
              <a:rPr lang="vi-VN" sz="2000" dirty="0" smtClean="0">
                <a:latin typeface="Times New Roman" panose="02020603050405020304" pitchFamily="18" charset="0"/>
                <a:cs typeface="Times New Roman" panose="02020603050405020304" pitchFamily="18" charset="0"/>
              </a:rPr>
              <a:t>o </a:t>
            </a:r>
            <a:r>
              <a:rPr lang="vi-VN" sz="2000" dirty="0">
                <a:latin typeface="Times New Roman" panose="02020603050405020304" pitchFamily="18" charset="0"/>
                <a:cs typeface="Times New Roman" panose="02020603050405020304" pitchFamily="18" charset="0"/>
              </a:rPr>
              <a:t>tổn thương thấp ở hệ thần kinh trung ương, </a:t>
            </a:r>
            <a:r>
              <a:rPr lang="en-US" sz="2000" dirty="0" err="1" smtClean="0">
                <a:latin typeface="Times New Roman" panose="02020603050405020304" pitchFamily="18" charset="0"/>
                <a:cs typeface="Times New Roman" panose="02020603050405020304" pitchFamily="18" charset="0"/>
              </a:rPr>
              <a:t>khá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đặc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hiệu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bệnh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thấp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tim</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thường </a:t>
            </a:r>
            <a:r>
              <a:rPr lang="vi-VN" sz="2000" dirty="0">
                <a:latin typeface="Times New Roman" panose="02020603050405020304" pitchFamily="18" charset="0"/>
                <a:cs typeface="Times New Roman" panose="02020603050405020304" pitchFamily="18" charset="0"/>
              </a:rPr>
              <a:t>xuất hiện muộn, có khi cách xa các biểu hiện khác của bệnh tới vài tháng. </a:t>
            </a: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Triệu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chứng</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Bệnh </a:t>
            </a:r>
            <a:r>
              <a:rPr lang="vi-VN" sz="2000" dirty="0">
                <a:latin typeface="Times New Roman" panose="02020603050405020304" pitchFamily="18" charset="0"/>
                <a:cs typeface="Times New Roman" panose="02020603050405020304" pitchFamily="18" charset="0"/>
              </a:rPr>
              <a:t>nhân lúc đầu thấy lo </a:t>
            </a:r>
            <a:r>
              <a:rPr lang="vi-VN" sz="2000" dirty="0" smtClean="0">
                <a:latin typeface="Times New Roman" panose="02020603050405020304" pitchFamily="18" charset="0"/>
                <a:cs typeface="Times New Roman" panose="02020603050405020304" pitchFamily="18" charset="0"/>
              </a:rPr>
              <a:t>âu, </a:t>
            </a:r>
            <a:r>
              <a:rPr lang="vi-VN" sz="2000" dirty="0">
                <a:latin typeface="Times New Roman" panose="02020603050405020304" pitchFamily="18" charset="0"/>
                <a:cs typeface="Times New Roman" panose="02020603050405020304" pitchFamily="18" charset="0"/>
              </a:rPr>
              <a:t>bồn chồn, yếu các cơ, sau đó xuất hiện các động tác dị thường, vô ý thức ở một chi hoặc nửa </a:t>
            </a:r>
            <a:r>
              <a:rPr lang="vi-VN" sz="2000" dirty="0" smtClean="0">
                <a:latin typeface="Times New Roman" panose="02020603050405020304" pitchFamily="18" charset="0"/>
                <a:cs typeface="Times New Roman" panose="02020603050405020304" pitchFamily="18" charset="0"/>
              </a:rPr>
              <a:t>người</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giảm </a:t>
            </a:r>
            <a:r>
              <a:rPr lang="vi-VN" sz="2000" dirty="0">
                <a:latin typeface="Times New Roman" panose="02020603050405020304" pitchFamily="18" charset="0"/>
                <a:cs typeface="Times New Roman" panose="02020603050405020304" pitchFamily="18" charset="0"/>
              </a:rPr>
              <a:t>và hết khi nghỉ, </a:t>
            </a:r>
            <a:r>
              <a:rPr lang="vi-VN" sz="2000" dirty="0" smtClean="0">
                <a:latin typeface="Times New Roman" panose="02020603050405020304" pitchFamily="18" charset="0"/>
                <a:cs typeface="Times New Roman" panose="02020603050405020304" pitchFamily="18" charset="0"/>
              </a:rPr>
              <a:t>ng</a:t>
            </a:r>
            <a:r>
              <a:rPr lang="en-US" sz="2000" dirty="0" smtClean="0">
                <a:latin typeface="Times New Roman" panose="02020603050405020304" pitchFamily="18" charset="0"/>
                <a:cs typeface="Times New Roman" panose="02020603050405020304" pitchFamily="18" charset="0"/>
              </a:rPr>
              <a:t>ủ.</a:t>
            </a:r>
          </a:p>
        </p:txBody>
      </p:sp>
      <p:pic>
        <p:nvPicPr>
          <p:cNvPr id="3076" name="Picture 4" descr="E:\trâm\dược\bệnh học\Untitled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300" y="838200"/>
            <a:ext cx="2438400" cy="162290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878" y="3276600"/>
            <a:ext cx="2124844" cy="1464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13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4000" b="1" dirty="0" smtClean="0">
                <a:latin typeface="Times New Roman" pitchFamily="18" charset="0"/>
                <a:ea typeface="Times" pitchFamily="34" charset="0"/>
                <a:cs typeface="Times New Roman" pitchFamily="18" charset="0"/>
              </a:rPr>
              <a:t>4.1 </a:t>
            </a:r>
            <a:r>
              <a:rPr lang="en-US" sz="4000" b="1" dirty="0" err="1" smtClean="0">
                <a:latin typeface="Times New Roman" pitchFamily="18" charset="0"/>
                <a:ea typeface="Times" pitchFamily="34" charset="0"/>
                <a:cs typeface="Times New Roman" pitchFamily="18" charset="0"/>
              </a:rPr>
              <a:t>Chẩn</a:t>
            </a:r>
            <a:r>
              <a:rPr lang="en-US" sz="4000" b="1" dirty="0" smtClean="0">
                <a:latin typeface="Times New Roman" pitchFamily="18" charset="0"/>
                <a:ea typeface="Times" pitchFamily="34" charset="0"/>
                <a:cs typeface="Times New Roman" pitchFamily="18" charset="0"/>
              </a:rPr>
              <a:t> </a:t>
            </a:r>
            <a:r>
              <a:rPr lang="en-US" sz="4000" b="1" dirty="0" err="1" smtClean="0">
                <a:latin typeface="Times New Roman" pitchFamily="18" charset="0"/>
                <a:ea typeface="Times" pitchFamily="34" charset="0"/>
                <a:cs typeface="Times New Roman" pitchFamily="18" charset="0"/>
              </a:rPr>
              <a:t>đoán</a:t>
            </a:r>
            <a:r>
              <a:rPr lang="en-US" sz="4000" b="1" dirty="0" smtClean="0">
                <a:latin typeface="Times New Roman" pitchFamily="18" charset="0"/>
                <a:ea typeface="Times" pitchFamily="34" charset="0"/>
                <a:cs typeface="Times New Roman" pitchFamily="18" charset="0"/>
              </a:rPr>
              <a:t> </a:t>
            </a:r>
            <a:r>
              <a:rPr lang="en-US" sz="4000" b="1" dirty="0" err="1" smtClean="0">
                <a:latin typeface="Times New Roman" pitchFamily="18" charset="0"/>
                <a:ea typeface="Times" pitchFamily="34" charset="0"/>
                <a:cs typeface="Times New Roman" pitchFamily="18" charset="0"/>
              </a:rPr>
              <a:t>xác</a:t>
            </a:r>
            <a:r>
              <a:rPr lang="en-US" sz="4000" b="1" dirty="0" smtClean="0">
                <a:latin typeface="Times New Roman" pitchFamily="18" charset="0"/>
                <a:ea typeface="Times" pitchFamily="34" charset="0"/>
                <a:cs typeface="Times New Roman" pitchFamily="18" charset="0"/>
              </a:rPr>
              <a:t> </a:t>
            </a:r>
            <a:r>
              <a:rPr lang="en-US" sz="4000" b="1" dirty="0" err="1" smtClean="0">
                <a:latin typeface="Times New Roman" pitchFamily="18" charset="0"/>
                <a:ea typeface="Times" pitchFamily="34" charset="0"/>
                <a:cs typeface="Times New Roman" pitchFamily="18" charset="0"/>
              </a:rPr>
              <a:t>định</a:t>
            </a:r>
            <a:endParaRPr lang="en-US" sz="4000" b="1" dirty="0">
              <a:latin typeface="Times New Roman" pitchFamily="18" charset="0"/>
              <a:ea typeface="Times" pitchFamily="34"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7448685"/>
              </p:ext>
            </p:extLst>
          </p:nvPr>
        </p:nvGraphicFramePr>
        <p:xfrm>
          <a:off x="285750" y="1481099"/>
          <a:ext cx="4152900" cy="3950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828800" y="3000563"/>
            <a:ext cx="1066800" cy="923330"/>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TIÊU CHUẨN CHÍNH</a:t>
            </a:r>
            <a:endParaRPr lang="en-US" b="1" dirty="0">
              <a:latin typeface="Times New Roman" pitchFamily="18" charset="0"/>
              <a:cs typeface="Times New Roman" pitchFamily="18" charset="0"/>
            </a:endParaRPr>
          </a:p>
        </p:txBody>
      </p:sp>
      <p:graphicFrame>
        <p:nvGraphicFramePr>
          <p:cNvPr id="7" name="Diagram 6"/>
          <p:cNvGraphicFramePr/>
          <p:nvPr>
            <p:extLst>
              <p:ext uri="{D42A27DB-BD31-4B8C-83A1-F6EECF244321}">
                <p14:modId xmlns:p14="http://schemas.microsoft.com/office/powerpoint/2010/main" val="2600275306"/>
              </p:ext>
            </p:extLst>
          </p:nvPr>
        </p:nvGraphicFramePr>
        <p:xfrm>
          <a:off x="5029200" y="1676400"/>
          <a:ext cx="3886200" cy="33733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p:cNvSpPr txBox="1"/>
          <p:nvPr/>
        </p:nvSpPr>
        <p:spPr>
          <a:xfrm>
            <a:off x="6477000" y="2994879"/>
            <a:ext cx="1143000" cy="923330"/>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TIÊU CHUẨN PHỤ</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508817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itchFamily="18" charset="0"/>
                <a:ea typeface="Times" pitchFamily="34" charset="0"/>
                <a:cs typeface="Times New Roman" pitchFamily="18" charset="0"/>
              </a:rPr>
              <a:t>4.2 </a:t>
            </a:r>
            <a:r>
              <a:rPr lang="en-US" sz="4000" b="1" dirty="0" err="1" smtClean="0">
                <a:latin typeface="Times New Roman" pitchFamily="18" charset="0"/>
                <a:ea typeface="Times" pitchFamily="34" charset="0"/>
                <a:cs typeface="Times New Roman" pitchFamily="18" charset="0"/>
              </a:rPr>
              <a:t>Cận</a:t>
            </a:r>
            <a:r>
              <a:rPr lang="en-US" sz="4000" b="1" dirty="0" smtClean="0">
                <a:latin typeface="Times New Roman" pitchFamily="18" charset="0"/>
                <a:ea typeface="Times" pitchFamily="34" charset="0"/>
                <a:cs typeface="Times New Roman" pitchFamily="18" charset="0"/>
              </a:rPr>
              <a:t> </a:t>
            </a:r>
            <a:r>
              <a:rPr lang="en-US" sz="4000" b="1" dirty="0" err="1" smtClean="0">
                <a:latin typeface="Times New Roman" pitchFamily="18" charset="0"/>
                <a:ea typeface="Times" pitchFamily="34" charset="0"/>
                <a:cs typeface="Times New Roman" pitchFamily="18" charset="0"/>
              </a:rPr>
              <a:t>lâm</a:t>
            </a:r>
            <a:r>
              <a:rPr lang="en-US" sz="4000" b="1" dirty="0" smtClean="0">
                <a:latin typeface="Times New Roman" pitchFamily="18" charset="0"/>
                <a:ea typeface="Times" pitchFamily="34" charset="0"/>
                <a:cs typeface="Times New Roman" pitchFamily="18" charset="0"/>
              </a:rPr>
              <a:t> </a:t>
            </a:r>
            <a:r>
              <a:rPr lang="en-US" sz="4000" b="1" dirty="0" err="1" smtClean="0">
                <a:latin typeface="Times New Roman" pitchFamily="18" charset="0"/>
                <a:ea typeface="Times" pitchFamily="34" charset="0"/>
                <a:cs typeface="Times New Roman" pitchFamily="18" charset="0"/>
              </a:rPr>
              <a:t>sàng</a:t>
            </a:r>
            <a:endParaRPr lang="en-US" sz="4000" dirty="0"/>
          </a:p>
        </p:txBody>
      </p:sp>
      <p:sp>
        <p:nvSpPr>
          <p:cNvPr id="3" name="Content Placeholder 2"/>
          <p:cNvSpPr>
            <a:spLocks noGrp="1"/>
          </p:cNvSpPr>
          <p:nvPr>
            <p:ph idx="1"/>
          </p:nvPr>
        </p:nvSpPr>
        <p:spPr>
          <a:xfrm>
            <a:off x="457200" y="1295400"/>
            <a:ext cx="8229600" cy="4800600"/>
          </a:xfrm>
        </p:spPr>
        <p:txBody>
          <a:bodyPr>
            <a:noAutofit/>
          </a:bodyPr>
          <a:lstStyle/>
          <a:p>
            <a:r>
              <a:rPr lang="en-US" sz="2000" b="1" dirty="0">
                <a:latin typeface="Times New Roman" pitchFamily="18" charset="0"/>
                <a:cs typeface="Times New Roman" pitchFamily="18" charset="0"/>
              </a:rPr>
              <a:t>4</a:t>
            </a:r>
            <a:r>
              <a:rPr lang="vi-VN" sz="2000" b="1" dirty="0" smtClean="0">
                <a:latin typeface="Times New Roman" pitchFamily="18" charset="0"/>
                <a:cs typeface="Times New Roman" pitchFamily="18" charset="0"/>
              </a:rPr>
              <a:t>.2.1. Biểu hiện phản ứng viêm cấp trong máu</a:t>
            </a:r>
            <a:endParaRPr lang="en-US" sz="2000" b="1" dirty="0" smtClean="0">
              <a:latin typeface="Times New Roman" pitchFamily="18" charset="0"/>
              <a:cs typeface="Times New Roman" pitchFamily="18" charset="0"/>
            </a:endParaRPr>
          </a:p>
          <a:p>
            <a:pPr marL="0" indent="0">
              <a:buNone/>
            </a:pP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 - VS tăng cao  &gt;100 mm trong giờ đầu. </a:t>
            </a:r>
            <a:r>
              <a:rPr lang="en-US" sz="2000" dirty="0" smtClean="0">
                <a:latin typeface="Times New Roman" pitchFamily="18" charset="0"/>
                <a:cs typeface="Times New Roman" pitchFamily="18" charset="0"/>
              </a:rPr>
              <a:t>,</a:t>
            </a:r>
            <a:r>
              <a:rPr lang="vi-VN" sz="2000" dirty="0" smtClean="0">
                <a:latin typeface="Times New Roman" pitchFamily="18" charset="0"/>
                <a:cs typeface="Times New Roman" pitchFamily="18" charset="0"/>
              </a:rPr>
              <a:t> Bạch cầu tăng 10.000 - 15.000/mm3</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 Fibrinogen tăng: 6 - 8 g/l; Tăng (2 và gamma Globulin</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Creactive Protein (CRP) dương tính.</a:t>
            </a:r>
            <a:endParaRPr lang="en-US" sz="2000" dirty="0" smtClean="0">
              <a:latin typeface="Times New Roman" pitchFamily="18" charset="0"/>
              <a:cs typeface="Times New Roman" pitchFamily="18" charset="0"/>
            </a:endParaRPr>
          </a:p>
          <a:p>
            <a:r>
              <a:rPr lang="en-US" sz="2000" b="1" dirty="0">
                <a:latin typeface="Times New Roman" pitchFamily="18" charset="0"/>
                <a:cs typeface="Times New Roman" pitchFamily="18" charset="0"/>
              </a:rPr>
              <a:t>4</a:t>
            </a:r>
            <a:r>
              <a:rPr lang="vi-VN" sz="2000" b="1" dirty="0" smtClean="0">
                <a:latin typeface="Times New Roman" pitchFamily="18" charset="0"/>
                <a:cs typeface="Times New Roman" pitchFamily="18" charset="0"/>
              </a:rPr>
              <a:t>.2.2. Biểu hiện nhiễm liên cầu </a:t>
            </a:r>
            <a:endParaRPr lang="en-US" sz="2000" b="1" dirty="0" smtClean="0">
              <a:latin typeface="Times New Roman" pitchFamily="18" charset="0"/>
              <a:cs typeface="Times New Roman" pitchFamily="18" charset="0"/>
            </a:endParaRPr>
          </a:p>
          <a:p>
            <a:pPr marL="0" indent="0">
              <a:buNone/>
            </a:pP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Cấy dịch họng tìm liên cầu: Ngoài đợt viêm chỉ 10 % dương tính.</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Kháng thể kháng liên cầu tăng trong máu &gt; 500 đơn vị Todd/ml</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 Antistreptokinase tăng gấp 6 lần b</a:t>
            </a:r>
            <a:r>
              <a:rPr lang="en-US" sz="2000" dirty="0" smtClean="0">
                <a:latin typeface="Times New Roman" pitchFamily="18" charset="0"/>
                <a:cs typeface="Times New Roman" pitchFamily="18" charset="0"/>
              </a:rPr>
              <a:t>/</a:t>
            </a:r>
            <a:r>
              <a:rPr lang="vi-VN" sz="2000" dirty="0" smtClean="0">
                <a:latin typeface="Times New Roman" pitchFamily="18" charset="0"/>
                <a:cs typeface="Times New Roman" pitchFamily="18" charset="0"/>
              </a:rPr>
              <a:t>thường.</a:t>
            </a:r>
            <a:endParaRPr lang="en-US" sz="2000" dirty="0" smtClean="0">
              <a:latin typeface="Times New Roman" pitchFamily="18" charset="0"/>
              <a:cs typeface="Times New Roman" pitchFamily="18" charset="0"/>
            </a:endParaRPr>
          </a:p>
          <a:p>
            <a:r>
              <a:rPr lang="en-US" sz="2000" b="1" dirty="0">
                <a:latin typeface="Times New Roman" pitchFamily="18" charset="0"/>
                <a:cs typeface="Times New Roman" pitchFamily="18" charset="0"/>
              </a:rPr>
              <a:t>4</a:t>
            </a:r>
            <a:r>
              <a:rPr lang="en-US" sz="2000" b="1" dirty="0" smtClean="0">
                <a:latin typeface="Times New Roman" pitchFamily="18" charset="0"/>
                <a:cs typeface="Times New Roman" pitchFamily="18" charset="0"/>
              </a:rPr>
              <a:t>.2.3. </a:t>
            </a:r>
            <a:r>
              <a:rPr lang="en-US" sz="2000" b="1" dirty="0" err="1" smtClean="0">
                <a:latin typeface="Times New Roman" pitchFamily="18" charset="0"/>
                <a:cs typeface="Times New Roman" pitchFamily="18" charset="0"/>
              </a:rPr>
              <a:t>Điện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tim</a:t>
            </a:r>
            <a:r>
              <a:rPr lang="en-US" sz="2000" b="1" dirty="0" smtClean="0">
                <a:latin typeface="Times New Roman" pitchFamily="18" charset="0"/>
                <a:cs typeface="Times New Roman" pitchFamily="18" charset="0"/>
              </a:rPr>
              <a:t>:</a:t>
            </a:r>
          </a:p>
          <a:p>
            <a:pPr marL="0" indent="0">
              <a:buNone/>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Rối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loạn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dẫn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truyền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nhĩ</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thất</a:t>
            </a:r>
            <a:r>
              <a:rPr lang="en-US" sz="2000" dirty="0" smtClean="0">
                <a:latin typeface="Times New Roman" pitchFamily="18" charset="0"/>
                <a:cs typeface="Times New Roman" pitchFamily="18" charset="0"/>
              </a:rPr>
              <a:t>, PR </a:t>
            </a:r>
            <a:r>
              <a:rPr lang="en-US" sz="2000" dirty="0" err="1" smtClean="0">
                <a:latin typeface="Times New Roman" pitchFamily="18" charset="0"/>
                <a:cs typeface="Times New Roman" pitchFamily="18" charset="0"/>
              </a:rPr>
              <a:t>kéo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dài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rối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loạn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nhịp</a:t>
            </a:r>
            <a:r>
              <a:rPr lang="en-US" sz="2000" dirty="0" smtClean="0">
                <a:latin typeface="Times New Roman" pitchFamily="18" charset="0"/>
                <a:cs typeface="Times New Roman" pitchFamily="18" charset="0"/>
              </a:rPr>
              <a:t>: NTT, bloc </a:t>
            </a:r>
            <a:r>
              <a:rPr lang="en-US" sz="2000" dirty="0" err="1" smtClean="0">
                <a:latin typeface="Times New Roman" pitchFamily="18" charset="0"/>
                <a:cs typeface="Times New Roman" pitchFamily="18" charset="0"/>
              </a:rPr>
              <a:t>nhĩ</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thất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cấp</a:t>
            </a:r>
            <a:r>
              <a:rPr lang="en-US" sz="2000" dirty="0" smtClean="0">
                <a:latin typeface="Times New Roman" pitchFamily="18" charset="0"/>
                <a:cs typeface="Times New Roman" pitchFamily="18" charset="0"/>
              </a:rPr>
              <a:t>.</a:t>
            </a:r>
          </a:p>
          <a:p>
            <a:r>
              <a:rPr lang="en-US" sz="2000" b="1" dirty="0">
                <a:latin typeface="Times New Roman" pitchFamily="18" charset="0"/>
                <a:cs typeface="Times New Roman" pitchFamily="18" charset="0"/>
              </a:rPr>
              <a:t>4</a:t>
            </a:r>
            <a:r>
              <a:rPr lang="vi-VN" sz="2000" b="1" dirty="0" smtClean="0">
                <a:latin typeface="Times New Roman" pitchFamily="18" charset="0"/>
                <a:cs typeface="Times New Roman" pitchFamily="18" charset="0"/>
              </a:rPr>
              <a:t>.2.4. X quang:</a:t>
            </a:r>
            <a:endParaRPr lang="en-US" sz="2000" b="1" dirty="0" smtClean="0">
              <a:latin typeface="Times New Roman" pitchFamily="18" charset="0"/>
              <a:cs typeface="Times New Roman" pitchFamily="18" charset="0"/>
            </a:endParaRPr>
          </a:p>
          <a:p>
            <a:pPr marL="0" indent="0">
              <a:buNone/>
            </a:pP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 Bóng tim có thể lớn hơn b</a:t>
            </a:r>
            <a:r>
              <a:rPr lang="en-US" sz="2000" dirty="0" smtClean="0">
                <a:latin typeface="Times New Roman" pitchFamily="18" charset="0"/>
                <a:cs typeface="Times New Roman" pitchFamily="18" charset="0"/>
              </a:rPr>
              <a:t>/</a:t>
            </a:r>
            <a:r>
              <a:rPr lang="vi-VN" sz="2000" dirty="0" smtClean="0">
                <a:latin typeface="Times New Roman" pitchFamily="18" charset="0"/>
                <a:cs typeface="Times New Roman" pitchFamily="18" charset="0"/>
              </a:rPr>
              <a:t>thường.</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869520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2104</Words>
  <Application>Microsoft Office PowerPoint</Application>
  <PresentationFormat>On-screen Show (4:3)</PresentationFormat>
  <Paragraphs>142</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2. Nguyên nhân và cơ chế bệnh sinh</vt:lpstr>
      <vt:lpstr>3.1 Lâm sàng</vt:lpstr>
      <vt:lpstr>3.2. Triệu chứng</vt:lpstr>
      <vt:lpstr>PowerPoint Presentation</vt:lpstr>
      <vt:lpstr> 3.2. Triệu chứng</vt:lpstr>
      <vt:lpstr>4.1 Chẩn đoán xác định</vt:lpstr>
      <vt:lpstr>4.2 Cận lâm sàng</vt:lpstr>
      <vt:lpstr>4.3 Tiến triển và biến chứng</vt:lpstr>
      <vt:lpstr>5.1. Điều trị</vt:lpstr>
      <vt:lpstr>- Sử dụng kháng sinh :</vt:lpstr>
      <vt:lpstr>Một vài hình ảnh</vt:lpstr>
      <vt:lpstr>5.2. Chế độ chăm sóc</vt:lpstr>
      <vt:lpstr>6. Dự phòng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5.2. Chế độ chăm sóc</dc:title>
  <dc:creator>Windows User</dc:creator>
  <cp:lastModifiedBy>PC</cp:lastModifiedBy>
  <cp:revision>21</cp:revision>
  <dcterms:created xsi:type="dcterms:W3CDTF">2017-02-10T02:44:08Z</dcterms:created>
  <dcterms:modified xsi:type="dcterms:W3CDTF">2017-02-12T11:28:30Z</dcterms:modified>
</cp:coreProperties>
</file>