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7"/>
  </p:notesMasterIdLst>
  <p:sldIdLst>
    <p:sldId id="256" r:id="rId2"/>
    <p:sldId id="257" r:id="rId3"/>
    <p:sldId id="258" r:id="rId4"/>
    <p:sldId id="267" r:id="rId5"/>
    <p:sldId id="259" r:id="rId6"/>
    <p:sldId id="272" r:id="rId7"/>
    <p:sldId id="260" r:id="rId8"/>
    <p:sldId id="271" r:id="rId9"/>
    <p:sldId id="261" r:id="rId10"/>
    <p:sldId id="262" r:id="rId11"/>
    <p:sldId id="264" r:id="rId12"/>
    <p:sldId id="270" r:id="rId13"/>
    <p:sldId id="266" r:id="rId14"/>
    <p:sldId id="268"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42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8F5B92-9739-42EB-B89F-4893FCE8E268}" type="datetimeFigureOut">
              <a:rPr lang="en-US" smtClean="0"/>
              <a:t>2/25/2017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71B02E-1F50-423D-B5E9-3886057CDCF4}" type="slidenum">
              <a:rPr lang="en-US" smtClean="0"/>
              <a:t>‹#›</a:t>
            </a:fld>
            <a:endParaRPr lang="en-US"/>
          </a:p>
        </p:txBody>
      </p:sp>
    </p:spTree>
    <p:extLst>
      <p:ext uri="{BB962C8B-B14F-4D97-AF65-F5344CB8AC3E}">
        <p14:creationId xmlns:p14="http://schemas.microsoft.com/office/powerpoint/2010/main" val="2778571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71B02E-1F50-423D-B5E9-3886057CDCF4}" type="slidenum">
              <a:rPr lang="en-US" smtClean="0"/>
              <a:t>3</a:t>
            </a:fld>
            <a:endParaRPr lang="en-US"/>
          </a:p>
        </p:txBody>
      </p:sp>
    </p:spTree>
    <p:extLst>
      <p:ext uri="{BB962C8B-B14F-4D97-AF65-F5344CB8AC3E}">
        <p14:creationId xmlns:p14="http://schemas.microsoft.com/office/powerpoint/2010/main" val="2074343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2/25/2017</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714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1179288"/>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4" name="Content Placeholder 2"/>
          <p:cNvSpPr>
            <a:spLocks noGrp="1"/>
          </p:cNvSpPr>
          <p:nvPr>
            <p:ph idx="1"/>
          </p:nvPr>
        </p:nvSpPr>
        <p:spPr>
          <a:xfrm>
            <a:off x="395536" y="1508787"/>
            <a:ext cx="8496944" cy="614197"/>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405880" y="2411015"/>
            <a:ext cx="8496944" cy="3994316"/>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1506557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2/25/2017</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2/25/2017</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2/25/2017</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2/25/2017</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2/25/2017</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2/25/2017</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1600200" y="1524000"/>
            <a:ext cx="5845083" cy="769441"/>
          </a:xfrm>
          <a:prstGeom prst="rect">
            <a:avLst/>
          </a:prstGeom>
          <a:noFill/>
          <a:ln w="9525">
            <a:noFill/>
            <a:miter lim="800000"/>
            <a:headEnd/>
            <a:tailEnd/>
          </a:ln>
        </p:spPr>
        <p:txBody>
          <a:bodyPr wrap="square">
            <a:spAutoFit/>
          </a:bodyPr>
          <a:lstStyle/>
          <a:p>
            <a:pPr algn="ctr"/>
            <a:r>
              <a:rPr lang="en-US" altLang="ko-KR" sz="4400" b="1" smtClean="0">
                <a:solidFill>
                  <a:srgbClr val="FF0000"/>
                </a:solidFill>
                <a:latin typeface="Times New Roman" panose="02020603050405020304" pitchFamily="18" charset="0"/>
                <a:ea typeface="맑은 고딕" pitchFamily="50" charset="-127"/>
                <a:cs typeface="Times New Roman" panose="02020603050405020304" pitchFamily="18" charset="0"/>
              </a:rPr>
              <a:t>SUY THẬN CẤP</a:t>
            </a:r>
          </a:p>
        </p:txBody>
      </p:sp>
      <p:sp>
        <p:nvSpPr>
          <p:cNvPr id="2" name="TextBox 1"/>
          <p:cNvSpPr txBox="1"/>
          <p:nvPr/>
        </p:nvSpPr>
        <p:spPr>
          <a:xfrm>
            <a:off x="2133600" y="2286000"/>
            <a:ext cx="4800600" cy="2308324"/>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Nhóm 4:</a:t>
            </a:r>
          </a:p>
          <a:p>
            <a:r>
              <a:rPr lang="en-US" sz="2400" smtClean="0">
                <a:latin typeface="Times New Roman" panose="02020603050405020304" pitchFamily="18" charset="0"/>
                <a:cs typeface="Times New Roman" panose="02020603050405020304" pitchFamily="18" charset="0"/>
              </a:rPr>
              <a:t>Nguyễn Thị Thương Thương</a:t>
            </a:r>
          </a:p>
          <a:p>
            <a:r>
              <a:rPr lang="en-US" sz="2400" smtClean="0">
                <a:latin typeface="Times New Roman" panose="02020603050405020304" pitchFamily="18" charset="0"/>
                <a:cs typeface="Times New Roman" panose="02020603050405020304" pitchFamily="18" charset="0"/>
              </a:rPr>
              <a:t>Nguyễn Thị Thuỳ Trang</a:t>
            </a:r>
          </a:p>
          <a:p>
            <a:r>
              <a:rPr lang="en-US" sz="2400" smtClean="0">
                <a:latin typeface="Times New Roman" panose="02020603050405020304" pitchFamily="18" charset="0"/>
                <a:cs typeface="Times New Roman" panose="02020603050405020304" pitchFamily="18" charset="0"/>
              </a:rPr>
              <a:t>Nguyễn Phạm Tú Trâm</a:t>
            </a:r>
          </a:p>
          <a:p>
            <a:r>
              <a:rPr lang="en-US" sz="2400" smtClean="0">
                <a:latin typeface="Times New Roman" panose="02020603050405020304" pitchFamily="18" charset="0"/>
                <a:cs typeface="Times New Roman" panose="02020603050405020304" pitchFamily="18" charset="0"/>
              </a:rPr>
              <a:t>Võ Thị Hải Yến</a:t>
            </a:r>
          </a:p>
          <a:p>
            <a:r>
              <a:rPr lang="en-US" sz="2400" smtClean="0">
                <a:latin typeface="Times New Roman" panose="02020603050405020304" pitchFamily="18" charset="0"/>
                <a:cs typeface="Times New Roman" panose="02020603050405020304" pitchFamily="18" charset="0"/>
              </a:rPr>
              <a:t>Phạm Diệu Linh</a:t>
            </a:r>
            <a:endParaRPr lang="en-US" sz="24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 y="0"/>
            <a:ext cx="8741229" cy="10668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5457825"/>
            <a:ext cx="6858000" cy="1400175"/>
          </a:xfrm>
          <a:prstGeom prst="rect">
            <a:avLst/>
          </a:prstGeom>
        </p:spPr>
      </p:pic>
    </p:spTree>
    <p:extLst>
      <p:ext uri="{BB962C8B-B14F-4D97-AF65-F5344CB8AC3E}">
        <p14:creationId xmlns:p14="http://schemas.microsoft.com/office/powerpoint/2010/main" val="492079475"/>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4. Điều trị</a:t>
            </a:r>
            <a:endParaRPr lang="en-US"/>
          </a:p>
        </p:txBody>
      </p:sp>
      <p:sp>
        <p:nvSpPr>
          <p:cNvPr id="4" name="Content Placeholder 3"/>
          <p:cNvSpPr>
            <a:spLocks noGrp="1"/>
          </p:cNvSpPr>
          <p:nvPr>
            <p:ph idx="1"/>
          </p:nvPr>
        </p:nvSpPr>
        <p:spPr>
          <a:xfrm>
            <a:off x="19833" y="1143000"/>
            <a:ext cx="9131424" cy="6172200"/>
          </a:xfrm>
        </p:spPr>
        <p:txBody>
          <a:bodyPr>
            <a:noAutofit/>
          </a:bodyPr>
          <a:lstStyle/>
          <a:p>
            <a:pPr>
              <a:lnSpc>
                <a:spcPct val="150000"/>
              </a:lnSpc>
            </a:pPr>
            <a:r>
              <a:rPr lang="en-US" sz="2400" b="1" smtClean="0">
                <a:solidFill>
                  <a:schemeClr val="tx1"/>
                </a:solidFill>
                <a:latin typeface="Times New Roman" panose="02020603050405020304" pitchFamily="18" charset="0"/>
                <a:cs typeface="Times New Roman" panose="02020603050405020304" pitchFamily="18" charset="0"/>
              </a:rPr>
              <a:t>     4.2. Điều trị cụ thể</a:t>
            </a:r>
          </a:p>
          <a:p>
            <a:pPr>
              <a:lnSpc>
                <a:spcPct val="150000"/>
              </a:lnSpc>
            </a:pPr>
            <a:r>
              <a:rPr lang="en-US" sz="2400" b="1" smtClean="0">
                <a:solidFill>
                  <a:schemeClr val="tx1"/>
                </a:solidFill>
                <a:latin typeface="Times New Roman" panose="02020603050405020304" pitchFamily="18" charset="0"/>
                <a:cs typeface="Times New Roman" panose="02020603050405020304" pitchFamily="18" charset="0"/>
              </a:rPr>
              <a:t>a)</a:t>
            </a:r>
            <a:r>
              <a:rPr lang="en-US" sz="2400" smtClean="0">
                <a:solidFill>
                  <a:schemeClr val="tx1"/>
                </a:solidFill>
                <a:latin typeface="Times New Roman" panose="02020603050405020304" pitchFamily="18" charset="0"/>
                <a:cs typeface="Times New Roman" panose="02020603050405020304" pitchFamily="18" charset="0"/>
              </a:rPr>
              <a:t> </a:t>
            </a:r>
            <a:r>
              <a:rPr lang="vi-VN" sz="2400" smtClean="0">
                <a:solidFill>
                  <a:schemeClr val="tx1"/>
                </a:solidFill>
                <a:latin typeface="Times New Roman" panose="02020603050405020304" pitchFamily="18" charset="0"/>
                <a:cs typeface="Times New Roman" panose="02020603050405020304" pitchFamily="18" charset="0"/>
              </a:rPr>
              <a:t> </a:t>
            </a:r>
            <a:r>
              <a:rPr lang="vi-VN" sz="2400" b="1">
                <a:solidFill>
                  <a:schemeClr val="tx1"/>
                </a:solidFill>
                <a:latin typeface="Times New Roman" panose="02020603050405020304" pitchFamily="18" charset="0"/>
                <a:cs typeface="Times New Roman" panose="02020603050405020304" pitchFamily="18" charset="0"/>
              </a:rPr>
              <a:t>Giai đoạn tấn công của tác nhân gây bệnh</a:t>
            </a:r>
          </a:p>
          <a:p>
            <a:pPr>
              <a:lnSpc>
                <a:spcPct val="150000"/>
              </a:lnSpc>
            </a:pPr>
            <a:r>
              <a:rPr lang="en-US" sz="2400" smtClean="0">
                <a:solidFill>
                  <a:schemeClr val="tx1"/>
                </a:solidFill>
                <a:latin typeface="Times New Roman" panose="02020603050405020304" pitchFamily="18" charset="0"/>
                <a:cs typeface="Times New Roman" panose="02020603050405020304" pitchFamily="18" charset="0"/>
              </a:rPr>
              <a:t>- </a:t>
            </a:r>
            <a:r>
              <a:rPr lang="vi-VN" sz="2400" smtClean="0">
                <a:solidFill>
                  <a:schemeClr val="tx1"/>
                </a:solidFill>
                <a:latin typeface="Times New Roman" panose="02020603050405020304" pitchFamily="18" charset="0"/>
                <a:cs typeface="Times New Roman" panose="02020603050405020304" pitchFamily="18" charset="0"/>
              </a:rPr>
              <a:t>Loại </a:t>
            </a:r>
            <a:r>
              <a:rPr lang="vi-VN" sz="2400">
                <a:solidFill>
                  <a:schemeClr val="tx1"/>
                </a:solidFill>
                <a:latin typeface="Times New Roman" panose="02020603050405020304" pitchFamily="18" charset="0"/>
                <a:cs typeface="Times New Roman" panose="02020603050405020304" pitchFamily="18" charset="0"/>
              </a:rPr>
              <a:t>bỏ nguyên nhân gây bệnh : bù đủ nước khi mất nước, thông đường tiểu, rửa dạ </a:t>
            </a:r>
            <a:r>
              <a:rPr lang="vi-VN" sz="2400" smtClean="0">
                <a:solidFill>
                  <a:schemeClr val="tx1"/>
                </a:solidFill>
                <a:latin typeface="Times New Roman" panose="02020603050405020304" pitchFamily="18" charset="0"/>
                <a:cs typeface="Times New Roman" panose="02020603050405020304" pitchFamily="18" charset="0"/>
              </a:rPr>
              <a:t>dày</a:t>
            </a:r>
            <a:r>
              <a:rPr lang="en-US" sz="2400" smtClean="0">
                <a:solidFill>
                  <a:schemeClr val="tx1"/>
                </a:solidFill>
                <a:latin typeface="Times New Roman" panose="02020603050405020304" pitchFamily="18" charset="0"/>
                <a:cs typeface="Times New Roman" panose="02020603050405020304" pitchFamily="18" charset="0"/>
              </a:rPr>
              <a:t>.  </a:t>
            </a:r>
            <a:r>
              <a:rPr lang="vi-VN" sz="2400" smtClean="0">
                <a:solidFill>
                  <a:schemeClr val="tx1"/>
                </a:solidFill>
                <a:latin typeface="Times New Roman" panose="02020603050405020304" pitchFamily="18" charset="0"/>
                <a:cs typeface="Times New Roman" panose="02020603050405020304" pitchFamily="18" charset="0"/>
              </a:rPr>
              <a:t>Theo </a:t>
            </a:r>
            <a:r>
              <a:rPr lang="vi-VN" sz="2400">
                <a:solidFill>
                  <a:schemeClr val="tx1"/>
                </a:solidFill>
                <a:latin typeface="Times New Roman" panose="02020603050405020304" pitchFamily="18" charset="0"/>
                <a:cs typeface="Times New Roman" panose="02020603050405020304" pitchFamily="18" charset="0"/>
              </a:rPr>
              <a:t>dõi sát tình trạng thiểu niệu, vô niệu để có chẩn đoán suy thận cấp sớm</a:t>
            </a:r>
          </a:p>
          <a:p>
            <a:pPr>
              <a:lnSpc>
                <a:spcPct val="150000"/>
              </a:lnSpc>
            </a:pPr>
            <a:r>
              <a:rPr lang="en-US" sz="2400" b="1" smtClean="0">
                <a:solidFill>
                  <a:schemeClr val="tx1"/>
                </a:solidFill>
                <a:latin typeface="Times New Roman" panose="02020603050405020304" pitchFamily="18" charset="0"/>
                <a:cs typeface="Times New Roman" panose="02020603050405020304" pitchFamily="18" charset="0"/>
              </a:rPr>
              <a:t>b) </a:t>
            </a:r>
            <a:r>
              <a:rPr lang="vi-VN" sz="2400" b="1" smtClean="0">
                <a:solidFill>
                  <a:schemeClr val="tx1"/>
                </a:solidFill>
                <a:latin typeface="Times New Roman" panose="02020603050405020304" pitchFamily="18" charset="0"/>
                <a:cs typeface="Times New Roman" panose="02020603050405020304" pitchFamily="18" charset="0"/>
              </a:rPr>
              <a:t> </a:t>
            </a:r>
            <a:r>
              <a:rPr lang="vi-VN" sz="2400" b="1">
                <a:solidFill>
                  <a:schemeClr val="tx1"/>
                </a:solidFill>
                <a:latin typeface="Times New Roman" panose="02020603050405020304" pitchFamily="18" charset="0"/>
                <a:cs typeface="Times New Roman" panose="02020603050405020304" pitchFamily="18" charset="0"/>
              </a:rPr>
              <a:t>Giai đoạn thiểu niệu, vô niệu</a:t>
            </a:r>
          </a:p>
          <a:p>
            <a:pPr>
              <a:lnSpc>
                <a:spcPct val="150000"/>
              </a:lnSpc>
            </a:pPr>
            <a:r>
              <a:rPr lang="en-US" sz="2400" smtClean="0">
                <a:solidFill>
                  <a:schemeClr val="tx1"/>
                </a:solidFill>
                <a:latin typeface="Times New Roman" panose="02020603050405020304" pitchFamily="18" charset="0"/>
                <a:cs typeface="Times New Roman" panose="02020603050405020304" pitchFamily="18" charset="0"/>
              </a:rPr>
              <a:t>-</a:t>
            </a:r>
            <a:r>
              <a:rPr lang="vi-VN" sz="2400" smtClean="0">
                <a:solidFill>
                  <a:schemeClr val="tx1"/>
                </a:solidFill>
                <a:latin typeface="Times New Roman" panose="02020603050405020304" pitchFamily="18" charset="0"/>
                <a:cs typeface="Times New Roman" panose="02020603050405020304" pitchFamily="18" charset="0"/>
              </a:rPr>
              <a:t> </a:t>
            </a:r>
            <a:r>
              <a:rPr lang="vi-VN" sz="2400">
                <a:solidFill>
                  <a:schemeClr val="tx1"/>
                </a:solidFill>
                <a:latin typeface="Times New Roman" panose="02020603050405020304" pitchFamily="18" charset="0"/>
                <a:cs typeface="Times New Roman" panose="02020603050405020304" pitchFamily="18" charset="0"/>
              </a:rPr>
              <a:t>Giữ cân bằng nước, điện </a:t>
            </a:r>
            <a:r>
              <a:rPr lang="vi-VN" sz="2400" smtClean="0">
                <a:solidFill>
                  <a:schemeClr val="tx1"/>
                </a:solidFill>
                <a:latin typeface="Times New Roman" panose="02020603050405020304" pitchFamily="18" charset="0"/>
                <a:cs typeface="Times New Roman" panose="02020603050405020304" pitchFamily="18" charset="0"/>
              </a:rPr>
              <a:t>giải</a:t>
            </a:r>
            <a:r>
              <a:rPr lang="en-US" sz="2400" smtClean="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b</a:t>
            </a:r>
            <a:r>
              <a:rPr lang="vi-VN" sz="2400" smtClean="0">
                <a:solidFill>
                  <a:schemeClr val="tx1"/>
                </a:solidFill>
                <a:latin typeface="Times New Roman" panose="02020603050405020304" pitchFamily="18" charset="0"/>
                <a:cs typeface="Times New Roman" panose="02020603050405020304" pitchFamily="18" charset="0"/>
              </a:rPr>
              <a:t>ệnh </a:t>
            </a:r>
            <a:r>
              <a:rPr lang="vi-VN" sz="2400">
                <a:solidFill>
                  <a:schemeClr val="tx1"/>
                </a:solidFill>
                <a:latin typeface="Times New Roman" panose="02020603050405020304" pitchFamily="18" charset="0"/>
                <a:cs typeface="Times New Roman" panose="02020603050405020304" pitchFamily="18" charset="0"/>
              </a:rPr>
              <a:t>nhân vô niệu, thiểu niệu có phù: đảm bảo cân bằng (-) tức nước vào ít hơn nước </a:t>
            </a:r>
            <a:r>
              <a:rPr lang="vi-VN" sz="2400" smtClean="0">
                <a:solidFill>
                  <a:schemeClr val="tx1"/>
                </a:solidFill>
                <a:latin typeface="Times New Roman" panose="02020603050405020304" pitchFamily="18" charset="0"/>
                <a:cs typeface="Times New Roman" panose="02020603050405020304" pitchFamily="18" charset="0"/>
              </a:rPr>
              <a:t>ra</a:t>
            </a:r>
            <a:r>
              <a:rPr lang="en-US" sz="2400" smtClean="0">
                <a:solidFill>
                  <a:schemeClr val="tx1"/>
                </a:solidFill>
                <a:latin typeface="Times New Roman" panose="02020603050405020304" pitchFamily="18" charset="0"/>
                <a:cs typeface="Times New Roman" panose="02020603050405020304" pitchFamily="18" charset="0"/>
              </a:rPr>
              <a:t>. </a:t>
            </a:r>
            <a:r>
              <a:rPr lang="vi-VN" sz="2400" smtClean="0">
                <a:solidFill>
                  <a:schemeClr val="tx1"/>
                </a:solidFill>
                <a:latin typeface="Times New Roman" panose="02020603050405020304" pitchFamily="18" charset="0"/>
                <a:cs typeface="Times New Roman" panose="02020603050405020304" pitchFamily="18" charset="0"/>
              </a:rPr>
              <a:t>Lợi </a:t>
            </a:r>
            <a:r>
              <a:rPr lang="vi-VN" sz="2400">
                <a:solidFill>
                  <a:schemeClr val="tx1"/>
                </a:solidFill>
                <a:latin typeface="Times New Roman" panose="02020603050405020304" pitchFamily="18" charset="0"/>
                <a:cs typeface="Times New Roman" panose="02020603050405020304" pitchFamily="18" charset="0"/>
              </a:rPr>
              <a:t>tiểu: dùng Furosemid dò liều, thải nước và </a:t>
            </a:r>
            <a:r>
              <a:rPr lang="vi-VN" sz="2400" smtClean="0">
                <a:solidFill>
                  <a:schemeClr val="tx1"/>
                </a:solidFill>
                <a:latin typeface="Times New Roman" panose="02020603050405020304" pitchFamily="18" charset="0"/>
                <a:cs typeface="Times New Roman" panose="02020603050405020304" pitchFamily="18" charset="0"/>
              </a:rPr>
              <a:t>K+</a:t>
            </a:r>
            <a:r>
              <a:rPr lang="en-US" sz="2400" smtClean="0">
                <a:solidFill>
                  <a:schemeClr val="tx1"/>
                </a:solidFill>
                <a:latin typeface="Times New Roman" panose="02020603050405020304" pitchFamily="18" charset="0"/>
                <a:cs typeface="Times New Roman" panose="02020603050405020304" pitchFamily="18" charset="0"/>
              </a:rPr>
              <a:t>. </a:t>
            </a:r>
            <a:r>
              <a:rPr lang="vi-VN" sz="2400" smtClean="0">
                <a:solidFill>
                  <a:schemeClr val="tx1"/>
                </a:solidFill>
                <a:latin typeface="Times New Roman" panose="02020603050405020304" pitchFamily="18" charset="0"/>
                <a:cs typeface="Times New Roman" panose="02020603050405020304" pitchFamily="18" charset="0"/>
              </a:rPr>
              <a:t>Suy </a:t>
            </a:r>
            <a:r>
              <a:rPr lang="vi-VN" sz="2400">
                <a:solidFill>
                  <a:schemeClr val="tx1"/>
                </a:solidFill>
                <a:latin typeface="Times New Roman" panose="02020603050405020304" pitchFamily="18" charset="0"/>
                <a:cs typeface="Times New Roman" panose="02020603050405020304" pitchFamily="18" charset="0"/>
              </a:rPr>
              <a:t>thận cấp trước thận: bù đủ thể tích tuần hoàn càng sớm càng tốt</a:t>
            </a:r>
          </a:p>
          <a:p>
            <a:pPr>
              <a:lnSpc>
                <a:spcPct val="150000"/>
              </a:lnSpc>
            </a:pPr>
            <a:endParaRPr lang="vi-VN" sz="2400">
              <a:solidFill>
                <a:schemeClr val="tx1"/>
              </a:solidFill>
              <a:latin typeface="Times New Roman" panose="02020603050405020304" pitchFamily="18" charset="0"/>
              <a:cs typeface="Times New Roman" panose="02020603050405020304" pitchFamily="18" charset="0"/>
            </a:endParaRPr>
          </a:p>
          <a:p>
            <a:pPr>
              <a:lnSpc>
                <a:spcPct val="150000"/>
              </a:lnSpc>
            </a:pPr>
            <a:endParaRPr lang="en-US" sz="24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5730646"/>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4. Điều trị</a:t>
            </a:r>
            <a:endParaRPr lang="en-US"/>
          </a:p>
        </p:txBody>
      </p:sp>
      <p:sp>
        <p:nvSpPr>
          <p:cNvPr id="4" name="Content Placeholder 3"/>
          <p:cNvSpPr>
            <a:spLocks noGrp="1"/>
          </p:cNvSpPr>
          <p:nvPr>
            <p:ph idx="1"/>
          </p:nvPr>
        </p:nvSpPr>
        <p:spPr>
          <a:xfrm>
            <a:off x="533400" y="1143000"/>
            <a:ext cx="6324600" cy="6096000"/>
          </a:xfrm>
        </p:spPr>
        <p:txBody>
          <a:bodyPr>
            <a:normAutofit/>
          </a:bodyPr>
          <a:lstStyle/>
          <a:p>
            <a:pPr>
              <a:lnSpc>
                <a:spcPct val="150000"/>
              </a:lnSpc>
            </a:pPr>
            <a:r>
              <a:rPr lang="vi-VN" sz="2400">
                <a:latin typeface="Times New Roman" panose="02020603050405020304" pitchFamily="18" charset="0"/>
                <a:cs typeface="Times New Roman" panose="02020603050405020304" pitchFamily="18" charset="0"/>
              </a:rPr>
              <a:t>- Điều trị tăng Kali máu (hạn chế đưa Kali vào): như thức </a:t>
            </a:r>
            <a:r>
              <a:rPr lang="vi-VN" sz="2400" smtClean="0">
                <a:latin typeface="Times New Roman" panose="02020603050405020304" pitchFamily="18" charset="0"/>
                <a:cs typeface="Times New Roman" panose="02020603050405020304" pitchFamily="18" charset="0"/>
              </a:rPr>
              <a:t>ăn, </a:t>
            </a:r>
            <a:r>
              <a:rPr lang="vi-VN" sz="2400">
                <a:latin typeface="Times New Roman" panose="02020603050405020304" pitchFamily="18" charset="0"/>
                <a:cs typeface="Times New Roman" panose="02020603050405020304" pitchFamily="18" charset="0"/>
              </a:rPr>
              <a:t>dịch truyền chứa </a:t>
            </a:r>
            <a:r>
              <a:rPr lang="vi-VN" sz="2400" smtClean="0">
                <a:latin typeface="Times New Roman" panose="02020603050405020304" pitchFamily="18" charset="0"/>
                <a:cs typeface="Times New Roman" panose="02020603050405020304" pitchFamily="18" charset="0"/>
              </a:rPr>
              <a:t>kal</a:t>
            </a:r>
            <a:r>
              <a:rPr lang="en-US" sz="2400" smtClean="0">
                <a:latin typeface="Times New Roman" panose="02020603050405020304" pitchFamily="18" charset="0"/>
                <a:cs typeface="Times New Roman" panose="02020603050405020304" pitchFamily="18" charset="0"/>
              </a:rPr>
              <a:t>i. </a:t>
            </a:r>
            <a:r>
              <a:rPr lang="vi-VN" sz="2400" smtClean="0">
                <a:latin typeface="Times New Roman" panose="02020603050405020304" pitchFamily="18" charset="0"/>
                <a:cs typeface="Times New Roman" panose="02020603050405020304" pitchFamily="18" charset="0"/>
              </a:rPr>
              <a:t>Giải </a:t>
            </a:r>
            <a:r>
              <a:rPr lang="vi-VN" sz="2400">
                <a:latin typeface="Times New Roman" panose="02020603050405020304" pitchFamily="18" charset="0"/>
                <a:cs typeface="Times New Roman" panose="02020603050405020304" pitchFamily="18" charset="0"/>
              </a:rPr>
              <a:t>quyết các ổ hoại tử, chống nhiễm khuẩn</a:t>
            </a:r>
          </a:p>
          <a:p>
            <a:pPr>
              <a:lnSpc>
                <a:spcPct val="150000"/>
              </a:lnSpc>
            </a:pPr>
            <a:r>
              <a:rPr lang="vi-VN" sz="2400" smtClean="0">
                <a:latin typeface="Calibri"/>
                <a:cs typeface="Times New Roman" panose="02020603050405020304" pitchFamily="18" charset="0"/>
              </a:rPr>
              <a:t>→</a:t>
            </a:r>
            <a:r>
              <a:rPr lang="vi-VN" sz="2400" smtClean="0">
                <a:latin typeface="Times New Roman" panose="02020603050405020304" pitchFamily="18" charset="0"/>
                <a:cs typeface="Times New Roman" panose="02020603050405020304" pitchFamily="18" charset="0"/>
              </a:rPr>
              <a:t>Thuốc</a:t>
            </a:r>
            <a:r>
              <a:rPr lang="vi-VN" sz="2400">
                <a:latin typeface="Times New Roman" panose="02020603050405020304" pitchFamily="18" charset="0"/>
                <a:cs typeface="Times New Roman" panose="02020603050405020304" pitchFamily="18" charset="0"/>
              </a:rPr>
              <a:t>: calcigluconat hoặc clorua, tiêm ngay tĩnh mạch khi Kali máu </a:t>
            </a:r>
            <a:r>
              <a:rPr lang="vi-VN" sz="2400" smtClean="0">
                <a:latin typeface="Times New Roman" panose="02020603050405020304" pitchFamily="18" charset="0"/>
                <a:cs typeface="Times New Roman" panose="02020603050405020304" pitchFamily="18" charset="0"/>
              </a:rPr>
              <a:t>cao</a:t>
            </a:r>
            <a:endParaRPr lang="en-US" sz="2400" smtClean="0">
              <a:latin typeface="Times New Roman" panose="02020603050405020304" pitchFamily="18" charset="0"/>
              <a:cs typeface="Times New Roman" panose="02020603050405020304" pitchFamily="18" charset="0"/>
            </a:endParaRPr>
          </a:p>
          <a:p>
            <a:pPr>
              <a:lnSpc>
                <a:spcPct val="150000"/>
              </a:lnSpc>
            </a:pPr>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Truyền </a:t>
            </a:r>
            <a:r>
              <a:rPr lang="vi-VN" sz="2400">
                <a:latin typeface="Times New Roman" panose="02020603050405020304" pitchFamily="18" charset="0"/>
                <a:cs typeface="Times New Roman" panose="02020603050405020304" pitchFamily="18" charset="0"/>
              </a:rPr>
              <a:t>glucose 30% 50 ml  + insulin 10UI (dẫn Kali vào trong tế bào)</a:t>
            </a:r>
          </a:p>
          <a:p>
            <a:pPr>
              <a:lnSpc>
                <a:spcPct val="150000"/>
              </a:lnSpc>
            </a:pPr>
            <a:r>
              <a:rPr lang="en-US" sz="2400" smtClean="0">
                <a:latin typeface="Times New Roman" panose="02020603050405020304" pitchFamily="18" charset="0"/>
                <a:cs typeface="Times New Roman" panose="02020603050405020304" pitchFamily="18" charset="0"/>
              </a:rPr>
              <a:t>-</a:t>
            </a:r>
            <a:r>
              <a:rPr lang="vi-VN" sz="2400"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Tiêm, truyền tĩnh mạch chậm Natribicarbonat khi có toan máu để hạn chế K+ đi từ trong tb ra</a:t>
            </a:r>
          </a:p>
          <a:p>
            <a:pPr>
              <a:lnSpc>
                <a:spcPct val="150000"/>
              </a:lnSpc>
            </a:pPr>
            <a:endParaRPr lang="vi-VN" sz="2400" smtClean="0">
              <a:latin typeface="Times New Roman" panose="02020603050405020304" pitchFamily="18" charset="0"/>
              <a:cs typeface="Times New Roman" panose="02020603050405020304" pitchFamily="18" charset="0"/>
            </a:endParaRPr>
          </a:p>
          <a:p>
            <a:pPr>
              <a:lnSpc>
                <a:spcPct val="150000"/>
              </a:lnSpc>
            </a:pPr>
            <a:endParaRPr lang="en-US" sz="240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9181" y="762000"/>
            <a:ext cx="1342264" cy="2694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0695" y="3745898"/>
            <a:ext cx="1519237" cy="278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9747708"/>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a:latin typeface="Times New Roman" panose="02020603050405020304" pitchFamily="18" charset="0"/>
                <a:cs typeface="Times New Roman" panose="02020603050405020304" pitchFamily="18" charset="0"/>
              </a:rPr>
              <a:t>4. ĐIỀU TRỊ</a:t>
            </a:r>
            <a:r>
              <a:rPr lang="en-US" sz="2800"/>
              <a:t/>
            </a:r>
            <a:br>
              <a:rPr lang="en-US" sz="2800"/>
            </a:br>
            <a:endParaRPr lang="en-US"/>
          </a:p>
        </p:txBody>
      </p:sp>
      <p:sp>
        <p:nvSpPr>
          <p:cNvPr id="4" name="Content Placeholder 3"/>
          <p:cNvSpPr>
            <a:spLocks noGrp="1"/>
          </p:cNvSpPr>
          <p:nvPr>
            <p:ph idx="10"/>
          </p:nvPr>
        </p:nvSpPr>
        <p:spPr>
          <a:xfrm>
            <a:off x="0" y="1171486"/>
            <a:ext cx="8686800" cy="2714714"/>
          </a:xfrm>
        </p:spPr>
        <p:txBody>
          <a:bodyPr>
            <a:normAutofit fontScale="92500"/>
          </a:bodyPr>
          <a:lstStyle/>
          <a:p>
            <a:pPr>
              <a:lnSpc>
                <a:spcPct val="150000"/>
              </a:lnSpc>
            </a:pPr>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 Nhựa trao đổi ion (làm tăng thải K+ qua ruột) như Kayexalate, Resincalcio + sorbitol</a:t>
            </a:r>
          </a:p>
          <a:p>
            <a:pPr>
              <a:lnSpc>
                <a:spcPct val="150000"/>
              </a:lnSpc>
            </a:pPr>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 Lọc máu cấp: nếu không đáp ứng điều trị nội khoa mà kali máu &gt; 6.5 mmol/l  hoặc ure máu &gt; 35 mmol/l hoặc creatinin &gt; 600 umol/l hoặc thừa dịch nặng gây phù phổi cấp</a:t>
            </a:r>
          </a:p>
          <a:p>
            <a:pPr>
              <a:lnSpc>
                <a:spcPct val="150000"/>
              </a:lnSpc>
            </a:pPr>
            <a:endParaRPr lang="en-US" sz="240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700067"/>
            <a:ext cx="1905000" cy="3005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581400"/>
            <a:ext cx="1752600" cy="3123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49519"/>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4. Điều trị</a:t>
            </a:r>
            <a:endParaRPr lang="en-US"/>
          </a:p>
        </p:txBody>
      </p:sp>
      <p:sp>
        <p:nvSpPr>
          <p:cNvPr id="4" name="Content Placeholder 3"/>
          <p:cNvSpPr>
            <a:spLocks noGrp="1"/>
          </p:cNvSpPr>
          <p:nvPr>
            <p:ph idx="1"/>
          </p:nvPr>
        </p:nvSpPr>
        <p:spPr>
          <a:xfrm>
            <a:off x="0" y="914400"/>
            <a:ext cx="9372600" cy="5638800"/>
          </a:xfrm>
        </p:spPr>
        <p:txBody>
          <a:bodyPr>
            <a:noAutofit/>
          </a:bodyPr>
          <a:lstStyle/>
          <a:p>
            <a:pPr>
              <a:lnSpc>
                <a:spcPct val="150000"/>
              </a:lnSpc>
            </a:pPr>
            <a:r>
              <a:rPr lang="en-US" sz="2400" smtClean="0">
                <a:latin typeface="Times New Roman" panose="02020603050405020304" pitchFamily="18" charset="0"/>
                <a:cs typeface="Times New Roman" panose="02020603050405020304" pitchFamily="18" charset="0"/>
              </a:rPr>
              <a:t> </a:t>
            </a:r>
            <a:r>
              <a:rPr lang="en-US" sz="2400" b="1" smtClean="0">
                <a:latin typeface="Times New Roman" panose="02020603050405020304" pitchFamily="18" charset="0"/>
                <a:cs typeface="Times New Roman" panose="02020603050405020304" pitchFamily="18" charset="0"/>
              </a:rPr>
              <a:t>c) Giai đoạn đái trở lại</a:t>
            </a:r>
          </a:p>
          <a:p>
            <a:pPr>
              <a:lnSpc>
                <a:spcPct val="150000"/>
              </a:lnSpc>
            </a:pPr>
            <a:r>
              <a:rPr lang="en-US" sz="2400" smtClean="0">
                <a:latin typeface="Times New Roman" panose="02020603050405020304" pitchFamily="18" charset="0"/>
                <a:cs typeface="Times New Roman" panose="02020603050405020304" pitchFamily="18" charset="0"/>
              </a:rPr>
              <a:t>- Cân </a:t>
            </a:r>
            <a:r>
              <a:rPr lang="en-US" sz="2400">
                <a:latin typeface="Times New Roman" panose="02020603050405020304" pitchFamily="18" charset="0"/>
                <a:cs typeface="Times New Roman" panose="02020603050405020304" pitchFamily="18" charset="0"/>
              </a:rPr>
              <a:t>bằng nước điện giải</a:t>
            </a:r>
            <a:r>
              <a:rPr lang="en-US" sz="2400" smtClean="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đo chính xác lượng nước tiểu 24h, theo dõi sát điện giải máu để kịp thời điều </a:t>
            </a:r>
            <a:r>
              <a:rPr lang="en-US" sz="2400" smtClean="0">
                <a:latin typeface="Times New Roman" panose="02020603050405020304" pitchFamily="18" charset="0"/>
                <a:cs typeface="Times New Roman" panose="02020603050405020304" pitchFamily="18" charset="0"/>
              </a:rPr>
              <a:t>chỉnh.</a:t>
            </a:r>
            <a:endParaRPr lang="en-US" sz="2400">
              <a:latin typeface="Times New Roman" panose="02020603050405020304" pitchFamily="18" charset="0"/>
              <a:cs typeface="Times New Roman" panose="02020603050405020304" pitchFamily="18" charset="0"/>
            </a:endParaRPr>
          </a:p>
          <a:p>
            <a:pPr>
              <a:lnSpc>
                <a:spcPct val="150000"/>
              </a:lnSpc>
            </a:pPr>
            <a:r>
              <a:rPr lang="en-US" sz="2400">
                <a:latin typeface="Times New Roman" panose="02020603050405020304" pitchFamily="18" charset="0"/>
                <a:cs typeface="Times New Roman" panose="02020603050405020304" pitchFamily="18" charset="0"/>
              </a:rPr>
              <a:t>+ Nếu tiểu &gt; 3 </a:t>
            </a:r>
            <a:r>
              <a:rPr lang="en-US" sz="2400" smtClean="0">
                <a:latin typeface="Times New Roman" panose="02020603050405020304" pitchFamily="18" charset="0"/>
                <a:cs typeface="Times New Roman" panose="02020603050405020304" pitchFamily="18" charset="0"/>
              </a:rPr>
              <a:t>lít/24h:  </a:t>
            </a:r>
            <a:r>
              <a:rPr lang="en-US" sz="2400">
                <a:latin typeface="Times New Roman" panose="02020603050405020304" pitchFamily="18" charset="0"/>
                <a:cs typeface="Times New Roman" panose="02020603050405020304" pitchFamily="18" charset="0"/>
              </a:rPr>
              <a:t>bù dịch bằng đường truyền tĩnh </a:t>
            </a:r>
            <a:r>
              <a:rPr lang="en-US" sz="2400" smtClean="0">
                <a:latin typeface="Times New Roman" panose="02020603050405020304" pitchFamily="18" charset="0"/>
                <a:cs typeface="Times New Roman" panose="02020603050405020304" pitchFamily="18" charset="0"/>
              </a:rPr>
              <a:t>mạch.</a:t>
            </a:r>
            <a:endParaRPr lang="en-US" sz="2400">
              <a:latin typeface="Times New Roman" panose="02020603050405020304" pitchFamily="18" charset="0"/>
              <a:cs typeface="Times New Roman" panose="02020603050405020304" pitchFamily="18" charset="0"/>
            </a:endParaRPr>
          </a:p>
          <a:p>
            <a:pPr>
              <a:lnSpc>
                <a:spcPct val="150000"/>
              </a:lnSpc>
            </a:pPr>
            <a:r>
              <a:rPr lang="en-US" sz="2400">
                <a:latin typeface="Times New Roman" panose="02020603050405020304" pitchFamily="18" charset="0"/>
                <a:cs typeface="Times New Roman" panose="02020603050405020304" pitchFamily="18" charset="0"/>
              </a:rPr>
              <a:t>+ Nếu tiểu &lt; 3 lít/24h và không có rối loạn điện giải nặng: bù </a:t>
            </a:r>
            <a:r>
              <a:rPr lang="en-US" sz="2400" b="1" smtClean="0">
                <a:latin typeface="Times New Roman" panose="02020603050405020304" pitchFamily="18" charset="0"/>
                <a:cs typeface="Times New Roman" panose="02020603050405020304" pitchFamily="18" charset="0"/>
              </a:rPr>
              <a:t>Orezol.</a:t>
            </a:r>
            <a:endParaRPr lang="en-US" sz="2400" b="1">
              <a:latin typeface="Times New Roman" panose="02020603050405020304" pitchFamily="18" charset="0"/>
              <a:cs typeface="Times New Roman" panose="02020603050405020304" pitchFamily="18" charset="0"/>
            </a:endParaRPr>
          </a:p>
          <a:p>
            <a:pPr>
              <a:lnSpc>
                <a:spcPct val="150000"/>
              </a:lnSpc>
            </a:pPr>
            <a:r>
              <a:rPr lang="en-US" sz="2400">
                <a:latin typeface="Times New Roman" panose="02020603050405020304" pitchFamily="18" charset="0"/>
                <a:cs typeface="Times New Roman" panose="02020603050405020304" pitchFamily="18" charset="0"/>
              </a:rPr>
              <a:t>+ Sau 5 ngày nếu người bệnh tiểu nhiều cần hạn chế lượng dịch truyền và uống vì thận đã bắt đầu phục hồi chức năng cô đặc. Theo dõi sát nước tiểu 24h để có thái độ bù dịch thích </a:t>
            </a:r>
            <a:r>
              <a:rPr lang="en-US" sz="2400" smtClean="0">
                <a:latin typeface="Times New Roman" panose="02020603050405020304" pitchFamily="18" charset="0"/>
                <a:cs typeface="Times New Roman" panose="02020603050405020304" pitchFamily="18" charset="0"/>
              </a:rPr>
              <a:t>hợp.</a:t>
            </a:r>
            <a:endParaRPr lang="en-US" sz="2400">
              <a:latin typeface="Times New Roman" panose="02020603050405020304" pitchFamily="18" charset="0"/>
              <a:cs typeface="Times New Roman" panose="02020603050405020304" pitchFamily="18" charset="0"/>
            </a:endParaRPr>
          </a:p>
          <a:p>
            <a:pPr>
              <a:lnSpc>
                <a:spcPct val="150000"/>
              </a:lnSpc>
            </a:pP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8918992"/>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a:latin typeface="Times New Roman" panose="02020603050405020304" pitchFamily="18" charset="0"/>
                <a:cs typeface="Times New Roman" panose="02020603050405020304" pitchFamily="18" charset="0"/>
              </a:rPr>
              <a:t> d) Giai đoạn phục hồi chức năng</a:t>
            </a:r>
          </a:p>
          <a:p>
            <a:endParaRPr lang="en-US" sz="2400"/>
          </a:p>
        </p:txBody>
      </p:sp>
      <p:sp>
        <p:nvSpPr>
          <p:cNvPr id="4" name="Content Placeholder 3"/>
          <p:cNvSpPr>
            <a:spLocks noGrp="1"/>
          </p:cNvSpPr>
          <p:nvPr>
            <p:ph idx="10"/>
          </p:nvPr>
        </p:nvSpPr>
        <p:spPr>
          <a:xfrm>
            <a:off x="304800" y="1905000"/>
            <a:ext cx="8496944" cy="3994316"/>
          </a:xfrm>
        </p:spPr>
        <p:txBody>
          <a:bodyPr>
            <a:normAutofit/>
          </a:bodyPr>
          <a:lstStyle/>
          <a:p>
            <a:pPr>
              <a:lnSpc>
                <a:spcPct val="150000"/>
              </a:lnSpc>
            </a:pPr>
            <a:r>
              <a:rPr lang="en-US" sz="2400" smtClean="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Công tác điều dưỡng:cần tăng ăn đạm khi ure máu đã về bình thường. </a:t>
            </a:r>
          </a:p>
          <a:p>
            <a:pPr>
              <a:lnSpc>
                <a:spcPct val="150000"/>
              </a:lnSpc>
            </a:pPr>
            <a:r>
              <a:rPr lang="en-US" sz="2400">
                <a:latin typeface="Times New Roman" panose="02020603050405020304" pitchFamily="18" charset="0"/>
                <a:cs typeface="Times New Roman" panose="02020603050405020304" pitchFamily="18" charset="0"/>
              </a:rPr>
              <a:t>- Theo dõi định kì theo chỉ dẫn của thầy thuốc</a:t>
            </a:r>
          </a:p>
          <a:p>
            <a:pPr>
              <a:lnSpc>
                <a:spcPct val="150000"/>
              </a:lnSpc>
            </a:pPr>
            <a:r>
              <a:rPr lang="en-US" sz="2400">
                <a:latin typeface="Times New Roman" panose="02020603050405020304" pitchFamily="18" charset="0"/>
                <a:cs typeface="Times New Roman" panose="02020603050405020304" pitchFamily="18" charset="0"/>
              </a:rPr>
              <a:t>- Tiếp tục điều trị nguyên nhân nếu có. Chú ý đến các nguyên nhân có thể dẫn đến suy thận mãn.</a:t>
            </a:r>
            <a:endParaRPr lang="vi-VN" sz="2400">
              <a:latin typeface="Times New Roman" panose="02020603050405020304" pitchFamily="18" charset="0"/>
              <a:cs typeface="Times New Roman" panose="02020603050405020304" pitchFamily="18" charset="0"/>
            </a:endParaRPr>
          </a:p>
          <a:p>
            <a:pPr>
              <a:lnSpc>
                <a:spcPct val="150000"/>
              </a:lnSpc>
            </a:pPr>
            <a:endParaRPr lang="en-US" sz="2400"/>
          </a:p>
        </p:txBody>
      </p:sp>
    </p:spTree>
    <p:extLst>
      <p:ext uri="{BB962C8B-B14F-4D97-AF65-F5344CB8AC3E}">
        <p14:creationId xmlns:p14="http://schemas.microsoft.com/office/powerpoint/2010/main" val="2477720383"/>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Content Placeholder 4"/>
          <p:cNvPicPr>
            <a:picLocks noGrp="1" noChangeAspect="1"/>
          </p:cNvPicPr>
          <p:nvPr>
            <p:ph idx="10"/>
          </p:nvPr>
        </p:nvPicPr>
        <p:blipFill>
          <a:blip r:embed="rId2" cstate="print">
            <a:extLst>
              <a:ext uri="{28A0092B-C50C-407E-A947-70E740481C1C}">
                <a14:useLocalDpi xmlns:a14="http://schemas.microsoft.com/office/drawing/2010/main" val="0"/>
              </a:ext>
            </a:extLst>
          </a:blip>
          <a:stretch>
            <a:fillRect/>
          </a:stretch>
        </p:blipFill>
        <p:spPr>
          <a:xfrm>
            <a:off x="-76200" y="0"/>
            <a:ext cx="9220200" cy="6858000"/>
          </a:xfrm>
        </p:spPr>
      </p:pic>
    </p:spTree>
    <p:extLst>
      <p:ext uri="{BB962C8B-B14F-4D97-AF65-F5344CB8AC3E}">
        <p14:creationId xmlns:p14="http://schemas.microsoft.com/office/powerpoint/2010/main" val="20586370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smtClean="0">
                <a:latin typeface="Times New Roman" panose="02020603050405020304" pitchFamily="18" charset="0"/>
                <a:cs typeface="Times New Roman" panose="02020603050405020304" pitchFamily="18" charset="0"/>
              </a:rPr>
              <a:t>1. Định nghĩa, nguyên nhân, phân loại</a:t>
            </a:r>
            <a:endParaRPr lang="en-US" sz="4000"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18143" y="1066800"/>
            <a:ext cx="9372600" cy="5638800"/>
          </a:xfrm>
        </p:spPr>
        <p:txBody>
          <a:bodyPr>
            <a:normAutofit/>
          </a:bodyPr>
          <a:lstStyle/>
          <a:p>
            <a:pPr>
              <a:lnSpc>
                <a:spcPct val="150000"/>
              </a:lnSpc>
            </a:pPr>
            <a:r>
              <a:rPr lang="en-US" altLang="ko-KR" sz="2400" b="1" smtClean="0">
                <a:latin typeface="Times New Roman" panose="02020603050405020304" pitchFamily="18" charset="0"/>
                <a:cs typeface="Times New Roman" panose="02020603050405020304" pitchFamily="18" charset="0"/>
              </a:rPr>
              <a:t>    1.1. Định nghĩa</a:t>
            </a:r>
            <a:endParaRPr lang="en-US" altLang="ko-KR" sz="2000" dirty="0">
              <a:latin typeface="Times New Roman" panose="02020603050405020304" pitchFamily="18" charset="0"/>
              <a:cs typeface="Times New Roman" panose="02020603050405020304" pitchFamily="18" charset="0"/>
            </a:endParaRPr>
          </a:p>
          <a:p>
            <a:pPr>
              <a:lnSpc>
                <a:spcPct val="150000"/>
              </a:lnSpc>
            </a:pPr>
            <a:r>
              <a:rPr lang="vi-VN" altLang="ko-KR" sz="2400">
                <a:latin typeface="Times New Roman" panose="02020603050405020304" pitchFamily="18" charset="0"/>
                <a:cs typeface="Times New Roman" panose="02020603050405020304" pitchFamily="18" charset="0"/>
              </a:rPr>
              <a:t> </a:t>
            </a:r>
            <a:r>
              <a:rPr lang="en-US" altLang="ko-KR" sz="2400" smtClean="0">
                <a:latin typeface="Times New Roman" panose="02020603050405020304" pitchFamily="18" charset="0"/>
                <a:cs typeface="Times New Roman" panose="02020603050405020304" pitchFamily="18" charset="0"/>
              </a:rPr>
              <a:t>- Suy thận cấp: </a:t>
            </a:r>
            <a:r>
              <a:rPr lang="vi-VN" altLang="ko-KR" sz="2400" smtClean="0">
                <a:latin typeface="Times New Roman" panose="02020603050405020304" pitchFamily="18" charset="0"/>
                <a:cs typeface="Times New Roman" panose="02020603050405020304" pitchFamily="18" charset="0"/>
              </a:rPr>
              <a:t>gây </a:t>
            </a:r>
            <a:r>
              <a:rPr lang="vi-VN" altLang="ko-KR" sz="2400">
                <a:latin typeface="Times New Roman" panose="02020603050405020304" pitchFamily="18" charset="0"/>
                <a:cs typeface="Times New Roman" panose="02020603050405020304" pitchFamily="18" charset="0"/>
              </a:rPr>
              <a:t>ra bởi nhiều nguyên </a:t>
            </a:r>
            <a:r>
              <a:rPr lang="vi-VN" altLang="ko-KR" sz="2400" smtClean="0">
                <a:latin typeface="Times New Roman" panose="02020603050405020304" pitchFamily="18" charset="0"/>
                <a:cs typeface="Times New Roman" panose="02020603050405020304" pitchFamily="18" charset="0"/>
              </a:rPr>
              <a:t>nhân, </a:t>
            </a:r>
            <a:r>
              <a:rPr lang="vi-VN" altLang="ko-KR" sz="2400">
                <a:latin typeface="Times New Roman" panose="02020603050405020304" pitchFamily="18" charset="0"/>
                <a:cs typeface="Times New Roman" panose="02020603050405020304" pitchFamily="18" charset="0"/>
              </a:rPr>
              <a:t>làm suy sụp và mất chức năng tạm thời, cấp tính của cả hai thận, do </a:t>
            </a:r>
            <a:r>
              <a:rPr lang="vi-VN" altLang="ko-KR" sz="2400" smtClean="0">
                <a:latin typeface="Times New Roman" panose="02020603050405020304" pitchFamily="18" charset="0"/>
                <a:cs typeface="Times New Roman" panose="02020603050405020304" pitchFamily="18" charset="0"/>
              </a:rPr>
              <a:t>ngừng</a:t>
            </a:r>
            <a:r>
              <a:rPr lang="en-US" altLang="ko-KR" sz="2400" smtClean="0">
                <a:latin typeface="Times New Roman" panose="02020603050405020304" pitchFamily="18" charset="0"/>
                <a:cs typeface="Times New Roman" panose="02020603050405020304" pitchFamily="18" charset="0"/>
              </a:rPr>
              <a:t> </a:t>
            </a:r>
            <a:r>
              <a:rPr lang="vi-VN" altLang="ko-KR" sz="2400" smtClean="0">
                <a:latin typeface="Times New Roman" panose="02020603050405020304" pitchFamily="18" charset="0"/>
                <a:cs typeface="Times New Roman" panose="02020603050405020304" pitchFamily="18" charset="0"/>
              </a:rPr>
              <a:t>hoặc </a:t>
            </a:r>
            <a:r>
              <a:rPr lang="vi-VN" altLang="ko-KR" sz="2400">
                <a:latin typeface="Times New Roman" panose="02020603050405020304" pitchFamily="18" charset="0"/>
                <a:cs typeface="Times New Roman" panose="02020603050405020304" pitchFamily="18" charset="0"/>
              </a:rPr>
              <a:t>suy giảm nhanh chóng mức </a:t>
            </a:r>
            <a:r>
              <a:rPr lang="vi-VN" altLang="ko-KR" sz="2400" smtClean="0">
                <a:latin typeface="Times New Roman" panose="02020603050405020304" pitchFamily="18" charset="0"/>
                <a:cs typeface="Times New Roman" panose="02020603050405020304" pitchFamily="18" charset="0"/>
              </a:rPr>
              <a:t>lọc </a:t>
            </a:r>
            <a:r>
              <a:rPr lang="vi-VN" altLang="ko-KR" sz="2400">
                <a:latin typeface="Times New Roman" panose="02020603050405020304" pitchFamily="18" charset="0"/>
                <a:cs typeface="Times New Roman" panose="02020603050405020304" pitchFamily="18" charset="0"/>
              </a:rPr>
              <a:t>cầu </a:t>
            </a:r>
            <a:r>
              <a:rPr lang="vi-VN" altLang="ko-KR" sz="2400" smtClean="0">
                <a:latin typeface="Times New Roman" panose="02020603050405020304" pitchFamily="18" charset="0"/>
                <a:cs typeface="Times New Roman" panose="02020603050405020304" pitchFamily="18" charset="0"/>
              </a:rPr>
              <a:t>thận.</a:t>
            </a:r>
            <a:r>
              <a:rPr lang="en-US" altLang="ko-KR" sz="2400" smtClean="0">
                <a:latin typeface="Times New Roman" panose="02020603050405020304" pitchFamily="18" charset="0"/>
                <a:cs typeface="Times New Roman" panose="02020603050405020304" pitchFamily="18" charset="0"/>
              </a:rPr>
              <a:t> </a:t>
            </a:r>
          </a:p>
          <a:p>
            <a:pPr>
              <a:lnSpc>
                <a:spcPct val="150000"/>
              </a:lnSpc>
            </a:pPr>
            <a:r>
              <a:rPr lang="en-US" altLang="ko-KR" sz="2400">
                <a:latin typeface="Times New Roman" panose="02020603050405020304" pitchFamily="18" charset="0"/>
                <a:cs typeface="Times New Roman" panose="02020603050405020304" pitchFamily="18" charset="0"/>
              </a:rPr>
              <a:t> </a:t>
            </a:r>
            <a:r>
              <a:rPr lang="en-US" altLang="ko-KR" sz="2400" smtClean="0">
                <a:latin typeface="Times New Roman" panose="02020603050405020304" pitchFamily="18" charset="0"/>
                <a:cs typeface="Times New Roman" panose="02020603050405020304" pitchFamily="18" charset="0"/>
              </a:rPr>
              <a:t>- </a:t>
            </a:r>
            <a:r>
              <a:rPr lang="vi-VN" altLang="ko-KR" sz="2400" smtClean="0">
                <a:latin typeface="Times New Roman" panose="02020603050405020304" pitchFamily="18" charset="0"/>
                <a:cs typeface="Times New Roman" panose="02020603050405020304" pitchFamily="18" charset="0"/>
              </a:rPr>
              <a:t>Suy </a:t>
            </a:r>
            <a:r>
              <a:rPr lang="vi-VN" altLang="ko-KR" sz="2400">
                <a:latin typeface="Times New Roman" panose="02020603050405020304" pitchFamily="18" charset="0"/>
                <a:cs typeface="Times New Roman" panose="02020603050405020304" pitchFamily="18" charset="0"/>
              </a:rPr>
              <a:t>giảm cấp tính độ lọc cầu thận trong vài giờ đến vài ngày và có khả năng hồi phục. </a:t>
            </a:r>
            <a:endParaRPr lang="en-US" altLang="ko-KR" sz="2400" smtClean="0">
              <a:latin typeface="Times New Roman" panose="02020603050405020304" pitchFamily="18" charset="0"/>
              <a:cs typeface="Times New Roman" panose="02020603050405020304" pitchFamily="18" charset="0"/>
            </a:endParaRPr>
          </a:p>
          <a:p>
            <a:pPr>
              <a:lnSpc>
                <a:spcPct val="150000"/>
              </a:lnSpc>
            </a:pPr>
            <a:r>
              <a:rPr lang="en-US" altLang="ko-KR" sz="2400" smtClean="0">
                <a:latin typeface="Times New Roman" panose="02020603050405020304" pitchFamily="18" charset="0"/>
                <a:cs typeface="Times New Roman" panose="02020603050405020304" pitchFamily="18" charset="0"/>
              </a:rPr>
              <a:t> - </a:t>
            </a:r>
            <a:r>
              <a:rPr lang="vi-VN" altLang="ko-KR" sz="2400" smtClean="0">
                <a:latin typeface="Times New Roman" panose="02020603050405020304" pitchFamily="18" charset="0"/>
                <a:cs typeface="Times New Roman" panose="02020603050405020304" pitchFamily="18" charset="0"/>
              </a:rPr>
              <a:t>Biểu hiện</a:t>
            </a:r>
            <a:r>
              <a:rPr lang="en-US" altLang="ko-KR" sz="2400" smtClean="0">
                <a:latin typeface="Times New Roman" panose="02020603050405020304" pitchFamily="18" charset="0"/>
                <a:cs typeface="Times New Roman" panose="02020603050405020304" pitchFamily="18" charset="0"/>
              </a:rPr>
              <a:t>: </a:t>
            </a:r>
            <a:r>
              <a:rPr lang="vi-VN" altLang="ko-KR" sz="2400" smtClean="0">
                <a:latin typeface="Times New Roman" panose="02020603050405020304" pitchFamily="18" charset="0"/>
                <a:cs typeface="Times New Roman" panose="02020603050405020304" pitchFamily="18" charset="0"/>
              </a:rPr>
              <a:t>thiểu </a:t>
            </a:r>
            <a:r>
              <a:rPr lang="vi-VN" altLang="ko-KR" sz="2400">
                <a:latin typeface="Times New Roman" panose="02020603050405020304" pitchFamily="18" charset="0"/>
                <a:cs typeface="Times New Roman" panose="02020603050405020304" pitchFamily="18" charset="0"/>
              </a:rPr>
              <a:t>niệu hoặc vô niệu xảy ra cấp </a:t>
            </a:r>
            <a:r>
              <a:rPr lang="vi-VN" altLang="ko-KR" sz="2400" smtClean="0">
                <a:latin typeface="Times New Roman" panose="02020603050405020304" pitchFamily="18" charset="0"/>
                <a:cs typeface="Times New Roman" panose="02020603050405020304" pitchFamily="18" charset="0"/>
              </a:rPr>
              <a:t>tính</a:t>
            </a:r>
            <a:r>
              <a:rPr lang="vi-VN" altLang="ko-KR" sz="2400" smtClean="0">
                <a:latin typeface="Calibri"/>
                <a:cs typeface="Times New Roman" panose="02020603050405020304" pitchFamily="18" charset="0"/>
              </a:rPr>
              <a:t>→</a:t>
            </a:r>
            <a:r>
              <a:rPr lang="vi-VN" altLang="ko-KR" sz="2400" smtClean="0">
                <a:latin typeface="Times New Roman" panose="02020603050405020304" pitchFamily="18" charset="0"/>
                <a:cs typeface="Times New Roman" panose="02020603050405020304" pitchFamily="18" charset="0"/>
              </a:rPr>
              <a:t>tăng </a:t>
            </a:r>
            <a:r>
              <a:rPr lang="vi-VN" altLang="ko-KR" sz="2400">
                <a:latin typeface="Times New Roman" panose="02020603050405020304" pitchFamily="18" charset="0"/>
                <a:cs typeface="Times New Roman" panose="02020603050405020304" pitchFamily="18" charset="0"/>
              </a:rPr>
              <a:t>nitơ phiprotein trong máu, rối loạn cân bằng </a:t>
            </a:r>
            <a:r>
              <a:rPr lang="vi-VN" altLang="ko-KR" sz="2400" smtClean="0">
                <a:latin typeface="Times New Roman" panose="02020603050405020304" pitchFamily="18" charset="0"/>
                <a:cs typeface="Times New Roman" panose="02020603050405020304" pitchFamily="18" charset="0"/>
              </a:rPr>
              <a:t>nước</a:t>
            </a:r>
            <a:r>
              <a:rPr lang="en-US" altLang="ko-KR" sz="2400" smtClean="0">
                <a:latin typeface="Times New Roman" panose="02020603050405020304" pitchFamily="18" charset="0"/>
                <a:cs typeface="Times New Roman" panose="02020603050405020304" pitchFamily="18" charset="0"/>
              </a:rPr>
              <a:t>-</a:t>
            </a:r>
            <a:r>
              <a:rPr lang="vi-VN" altLang="ko-KR" sz="2400" smtClean="0">
                <a:latin typeface="Times New Roman" panose="02020603050405020304" pitchFamily="18" charset="0"/>
                <a:cs typeface="Times New Roman" panose="02020603050405020304" pitchFamily="18" charset="0"/>
              </a:rPr>
              <a:t>điện </a:t>
            </a:r>
            <a:r>
              <a:rPr lang="vi-VN" altLang="ko-KR" sz="2400">
                <a:latin typeface="Times New Roman" panose="02020603050405020304" pitchFamily="18" charset="0"/>
                <a:cs typeface="Times New Roman" panose="02020603050405020304" pitchFamily="18" charset="0"/>
              </a:rPr>
              <a:t>giải, rối loạn cân bằng kiềm </a:t>
            </a:r>
            <a:r>
              <a:rPr lang="en-US" altLang="ko-KR" sz="2400">
                <a:latin typeface="Times New Roman" panose="02020603050405020304" pitchFamily="18" charset="0"/>
                <a:cs typeface="Times New Roman" panose="02020603050405020304" pitchFamily="18" charset="0"/>
              </a:rPr>
              <a:t>t</a:t>
            </a:r>
            <a:r>
              <a:rPr lang="vi-VN" altLang="ko-KR" sz="2400" smtClean="0">
                <a:latin typeface="Times New Roman" panose="02020603050405020304" pitchFamily="18" charset="0"/>
                <a:cs typeface="Times New Roman" panose="02020603050405020304" pitchFamily="18" charset="0"/>
              </a:rPr>
              <a:t>oan</a:t>
            </a:r>
            <a:r>
              <a:rPr lang="vi-VN" altLang="ko-KR" sz="2400">
                <a:latin typeface="Times New Roman" panose="02020603050405020304" pitchFamily="18" charset="0"/>
                <a:cs typeface="Times New Roman" panose="02020603050405020304" pitchFamily="18" charset="0"/>
              </a:rPr>
              <a:t>, phù và tăng huyết áp. </a:t>
            </a:r>
            <a:endParaRPr lang="en-US" altLang="ko-KR" sz="240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059436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Times New Roman" panose="02020603050405020304" pitchFamily="18" charset="0"/>
                <a:cs typeface="Times New Roman" panose="02020603050405020304" pitchFamily="18" charset="0"/>
              </a:rPr>
              <a:t>1. Định nghĩa, nguyên nhân, phân </a:t>
            </a:r>
            <a:r>
              <a:rPr lang="en-US" smtClean="0">
                <a:latin typeface="Times New Roman" panose="02020603050405020304" pitchFamily="18" charset="0"/>
                <a:cs typeface="Times New Roman" panose="02020603050405020304" pitchFamily="18" charset="0"/>
              </a:rPr>
              <a:t>loại</a:t>
            </a:r>
            <a:br>
              <a:rPr lang="en-US" smtClean="0">
                <a:latin typeface="Times New Roman" panose="02020603050405020304" pitchFamily="18" charset="0"/>
                <a:cs typeface="Times New Roman" panose="02020603050405020304" pitchFamily="18" charset="0"/>
              </a:rPr>
            </a:br>
            <a:endParaRPr lang="en-US">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152400" y="1859816"/>
            <a:ext cx="9296400" cy="4800600"/>
          </a:xfrm>
        </p:spPr>
        <p:txBody>
          <a:bodyPr>
            <a:normAutofit/>
          </a:bodyPr>
          <a:lstStyle/>
          <a:p>
            <a:endParaRPr lang="en-US" sz="2400" b="1" smtClean="0">
              <a:latin typeface="Times New Roman" panose="02020603050405020304" pitchFamily="18" charset="0"/>
              <a:cs typeface="Times New Roman" panose="02020603050405020304" pitchFamily="18" charset="0"/>
            </a:endParaRPr>
          </a:p>
          <a:p>
            <a:pPr algn="ctr"/>
            <a:r>
              <a:rPr lang="en-US" sz="2400" b="1" smtClean="0">
                <a:latin typeface="Times New Roman" panose="02020603050405020304" pitchFamily="18" charset="0"/>
                <a:cs typeface="Times New Roman" panose="02020603050405020304" pitchFamily="18" charset="0"/>
              </a:rPr>
              <a:t>Suy thận cấp</a:t>
            </a:r>
            <a:endParaRPr lang="en-US" sz="2400" b="1">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a:off x="4572000" y="20574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43000" y="2362200"/>
            <a:ext cx="6781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72000" y="2362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43000" y="2362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924800" y="2362200"/>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6200" y="2681437"/>
            <a:ext cx="3124200" cy="1938992"/>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Nguyên nhân trước thận</a:t>
            </a:r>
          </a:p>
          <a:p>
            <a:r>
              <a:rPr lang="en-US" sz="2000" smtClean="0">
                <a:latin typeface="Times New Roman" panose="02020603050405020304" pitchFamily="18" charset="0"/>
                <a:cs typeface="Times New Roman" panose="02020603050405020304" pitchFamily="18" charset="0"/>
              </a:rPr>
              <a:t>(sôc tim, sốc nhiễm khuẩn, xơ gan mất bù,…): giảm mấu hiệu dụng  đến thận→Giảm áp lực cầu thận→Thiểu niệu/ vô niệu.</a:t>
            </a:r>
            <a:endParaRPr lang="en-US" sz="2000">
              <a:latin typeface="Times New Roman" panose="02020603050405020304" pitchFamily="18" charset="0"/>
              <a:cs typeface="Times New Roman" panose="02020603050405020304" pitchFamily="18" charset="0"/>
            </a:endParaRPr>
          </a:p>
        </p:txBody>
      </p:sp>
      <p:sp>
        <p:nvSpPr>
          <p:cNvPr id="18" name="TextBox 17"/>
          <p:cNvSpPr txBox="1"/>
          <p:nvPr/>
        </p:nvSpPr>
        <p:spPr>
          <a:xfrm>
            <a:off x="3294797" y="2667000"/>
            <a:ext cx="2971800"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Nguyên nhân tại thận</a:t>
            </a:r>
            <a:endParaRPr lang="en-US" sz="2000" b="1">
              <a:latin typeface="Times New Roman" panose="02020603050405020304" pitchFamily="18" charset="0"/>
              <a:cs typeface="Times New Roman" panose="02020603050405020304" pitchFamily="18" charset="0"/>
            </a:endParaRPr>
          </a:p>
        </p:txBody>
      </p:sp>
      <p:sp>
        <p:nvSpPr>
          <p:cNvPr id="19" name="TextBox 18"/>
          <p:cNvSpPr txBox="1"/>
          <p:nvPr/>
        </p:nvSpPr>
        <p:spPr>
          <a:xfrm>
            <a:off x="6248400" y="2667000"/>
            <a:ext cx="2895600" cy="1938992"/>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Nguyên nhân sau thận</a:t>
            </a:r>
          </a:p>
          <a:p>
            <a:r>
              <a:rPr lang="en-US" sz="2000">
                <a:latin typeface="Times New Roman" panose="02020603050405020304" pitchFamily="18" charset="0"/>
                <a:cs typeface="Times New Roman" panose="02020603050405020304" pitchFamily="18" charset="0"/>
              </a:rPr>
              <a:t>T</a:t>
            </a:r>
            <a:r>
              <a:rPr lang="en-US" sz="2000" smtClean="0">
                <a:latin typeface="Times New Roman" panose="02020603050405020304" pitchFamily="18" charset="0"/>
                <a:cs typeface="Times New Roman" panose="02020603050405020304" pitchFamily="18" charset="0"/>
              </a:rPr>
              <a:t>ắt đường tiểu niệu cao (sỏi, máu đông, u, xơ,…) Tắc đường tiểu niệu thấp( tắc ở niẹu đạo, cổ bàng quang).</a:t>
            </a:r>
            <a:endParaRPr lang="en-US" sz="2000">
              <a:latin typeface="Times New Roman" panose="02020603050405020304" pitchFamily="18" charset="0"/>
              <a:cs typeface="Times New Roman" panose="02020603050405020304" pitchFamily="18" charset="0"/>
            </a:endParaRPr>
          </a:p>
        </p:txBody>
      </p:sp>
      <p:cxnSp>
        <p:nvCxnSpPr>
          <p:cNvPr id="21" name="Straight Connector 20"/>
          <p:cNvCxnSpPr/>
          <p:nvPr/>
        </p:nvCxnSpPr>
        <p:spPr>
          <a:xfrm>
            <a:off x="4572000" y="3067110"/>
            <a:ext cx="0" cy="15388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485900" y="4612688"/>
            <a:ext cx="6324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485900" y="4612688"/>
            <a:ext cx="0" cy="416512"/>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0" y="5029200"/>
            <a:ext cx="2971800" cy="1631216"/>
          </a:xfrm>
          <a:prstGeom prst="rect">
            <a:avLst/>
          </a:prstGeom>
          <a:noFill/>
        </p:spPr>
        <p:txBody>
          <a:bodyPr wrap="square" rtlCol="0">
            <a:spAutoFit/>
          </a:bodyPr>
          <a:lstStyle/>
          <a:p>
            <a:r>
              <a:rPr lang="en-US" sz="2000" smtClean="0">
                <a:latin typeface="Times New Roman" panose="02020603050405020304" pitchFamily="18" charset="0"/>
                <a:cs typeface="Times New Roman" panose="02020603050405020304" pitchFamily="18" charset="0"/>
              </a:rPr>
              <a:t>Viêm </a:t>
            </a:r>
            <a:r>
              <a:rPr lang="en-US" sz="2000">
                <a:latin typeface="Times New Roman" panose="02020603050405020304" pitchFamily="18" charset="0"/>
                <a:cs typeface="Times New Roman" panose="02020603050405020304" pitchFamily="18" charset="0"/>
              </a:rPr>
              <a:t>cầu thận tiến triển nhanh, </a:t>
            </a:r>
            <a:r>
              <a:rPr lang="vi-VN" sz="2000">
                <a:latin typeface="Times New Roman" panose="02020603050405020304" pitchFamily="18" charset="0"/>
                <a:cs typeface="Times New Roman" panose="02020603050405020304" pitchFamily="18" charset="0"/>
              </a:rPr>
              <a:t>xơ cứng bì, tăng huyết áp ác </a:t>
            </a:r>
            <a:r>
              <a:rPr lang="vi-VN" sz="2000" smtClean="0">
                <a:latin typeface="Times New Roman" panose="02020603050405020304" pitchFamily="18" charset="0"/>
                <a:cs typeface="Times New Roman" panose="02020603050405020304" pitchFamily="18" charset="0"/>
              </a:rPr>
              <a:t>tính</a:t>
            </a:r>
            <a:r>
              <a:rPr lang="en-US" sz="2000" smtClean="0">
                <a:latin typeface="Times New Roman" panose="02020603050405020304" pitchFamily="18" charset="0"/>
                <a:cs typeface="Times New Roman" panose="02020603050405020304" pitchFamily="18" charset="0"/>
              </a:rPr>
              <a:t>,...</a:t>
            </a:r>
            <a:r>
              <a:rPr lang="vi-VN" sz="2000" smtClean="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Bệnh </a:t>
            </a:r>
            <a:r>
              <a:rPr lang="en-US" sz="2000">
                <a:latin typeface="Times New Roman" panose="02020603050405020304" pitchFamily="18" charset="0"/>
                <a:cs typeface="Times New Roman" panose="02020603050405020304" pitchFamily="18" charset="0"/>
              </a:rPr>
              <a:t>cầu thận và mạch máu nhỏ trong </a:t>
            </a:r>
            <a:r>
              <a:rPr lang="en-US" sz="2000" smtClean="0">
                <a:latin typeface="Times New Roman" panose="02020603050405020304" pitchFamily="18" charset="0"/>
                <a:cs typeface="Times New Roman" panose="02020603050405020304" pitchFamily="18" charset="0"/>
              </a:rPr>
              <a:t>thận.</a:t>
            </a:r>
            <a:endParaRPr lang="en-US" sz="2000">
              <a:latin typeface="Times New Roman" panose="02020603050405020304" pitchFamily="18" charset="0"/>
              <a:cs typeface="Times New Roman" panose="02020603050405020304" pitchFamily="18" charset="0"/>
            </a:endParaRPr>
          </a:p>
        </p:txBody>
      </p:sp>
      <p:cxnSp>
        <p:nvCxnSpPr>
          <p:cNvPr id="30" name="Straight Connector 29"/>
          <p:cNvCxnSpPr/>
          <p:nvPr/>
        </p:nvCxnSpPr>
        <p:spPr>
          <a:xfrm>
            <a:off x="4572000" y="4605992"/>
            <a:ext cx="0" cy="42320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505200" y="4991669"/>
            <a:ext cx="2438400" cy="1631216"/>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V</a:t>
            </a:r>
            <a:r>
              <a:rPr lang="en-US" sz="2000" smtClean="0">
                <a:latin typeface="Times New Roman" panose="02020603050405020304" pitchFamily="18" charset="0"/>
                <a:cs typeface="Times New Roman" panose="02020603050405020304" pitchFamily="18" charset="0"/>
              </a:rPr>
              <a:t>iêm </a:t>
            </a:r>
            <a:r>
              <a:rPr lang="en-US" sz="2000">
                <a:latin typeface="Times New Roman" panose="02020603050405020304" pitchFamily="18" charset="0"/>
                <a:cs typeface="Times New Roman" panose="02020603050405020304" pitchFamily="18" charset="0"/>
              </a:rPr>
              <a:t>thận kẽ do nhiễm khuẩn, xâm nhập tế bào ác tính vào mô kẽ </a:t>
            </a:r>
            <a:r>
              <a:rPr lang="en-US" sz="2000" smtClean="0">
                <a:latin typeface="Times New Roman" panose="02020603050405020304" pitchFamily="18" charset="0"/>
                <a:cs typeface="Times New Roman" panose="02020603050405020304" pitchFamily="18" charset="0"/>
              </a:rPr>
              <a:t>thận,… </a:t>
            </a:r>
            <a:r>
              <a:rPr lang="en-US" sz="2000" smtClean="0">
                <a:latin typeface="Calibri"/>
                <a:cs typeface="Times New Roman" panose="02020603050405020304" pitchFamily="18" charset="0"/>
              </a:rPr>
              <a:t>→</a:t>
            </a:r>
            <a:r>
              <a:rPr lang="en-US" sz="2000" smtClean="0">
                <a:latin typeface="Times New Roman" panose="02020603050405020304" pitchFamily="18" charset="0"/>
                <a:cs typeface="Times New Roman" panose="02020603050405020304" pitchFamily="18" charset="0"/>
              </a:rPr>
              <a:t>Bệnh </a:t>
            </a:r>
            <a:r>
              <a:rPr lang="en-US" sz="2000">
                <a:latin typeface="Times New Roman" panose="02020603050405020304" pitchFamily="18" charset="0"/>
                <a:cs typeface="Times New Roman" panose="02020603050405020304" pitchFamily="18" charset="0"/>
              </a:rPr>
              <a:t>mô kẽ </a:t>
            </a:r>
            <a:r>
              <a:rPr lang="en-US" sz="2000" smtClean="0">
                <a:latin typeface="Times New Roman" panose="02020603050405020304" pitchFamily="18" charset="0"/>
                <a:cs typeface="Times New Roman" panose="02020603050405020304" pitchFamily="18" charset="0"/>
              </a:rPr>
              <a:t>thận </a:t>
            </a:r>
            <a:endParaRPr lang="en-US" sz="2000">
              <a:latin typeface="Times New Roman" panose="02020603050405020304" pitchFamily="18" charset="0"/>
              <a:cs typeface="Times New Roman" panose="02020603050405020304" pitchFamily="18" charset="0"/>
            </a:endParaRPr>
          </a:p>
        </p:txBody>
      </p:sp>
      <p:cxnSp>
        <p:nvCxnSpPr>
          <p:cNvPr id="35" name="Straight Connector 34"/>
          <p:cNvCxnSpPr/>
          <p:nvPr/>
        </p:nvCxnSpPr>
        <p:spPr>
          <a:xfrm>
            <a:off x="7810500" y="4612688"/>
            <a:ext cx="0" cy="416512"/>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705600" y="5029200"/>
            <a:ext cx="2209800" cy="1323439"/>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H</a:t>
            </a:r>
            <a:r>
              <a:rPr lang="vi-VN" sz="2000" smtClean="0">
                <a:latin typeface="Times New Roman" panose="02020603050405020304" pitchFamily="18" charset="0"/>
                <a:cs typeface="Times New Roman" panose="02020603050405020304" pitchFamily="18" charset="0"/>
              </a:rPr>
              <a:t>oại </a:t>
            </a:r>
            <a:r>
              <a:rPr lang="vi-VN" sz="2000">
                <a:latin typeface="Times New Roman" panose="02020603050405020304" pitchFamily="18" charset="0"/>
                <a:cs typeface="Times New Roman" panose="02020603050405020304" pitchFamily="18" charset="0"/>
              </a:rPr>
              <a:t>từ thận sau thiếu máu, nhiễm độc </a:t>
            </a:r>
            <a:r>
              <a:rPr lang="vi-VN" sz="2000" smtClean="0">
                <a:latin typeface="Times New Roman" panose="02020603050405020304" pitchFamily="18" charset="0"/>
                <a:cs typeface="Times New Roman" panose="02020603050405020304" pitchFamily="18" charset="0"/>
              </a:rPr>
              <a:t>thận</a:t>
            </a:r>
            <a:r>
              <a:rPr lang="en-US" sz="2000" smtClean="0">
                <a:latin typeface="Times New Roman" panose="02020603050405020304" pitchFamily="18" charset="0"/>
                <a:cs typeface="Times New Roman" panose="02020603050405020304" pitchFamily="18" charset="0"/>
              </a:rPr>
              <a:t>,…</a:t>
            </a:r>
            <a:r>
              <a:rPr lang="vi-VN" sz="2000" smtClean="0">
                <a:latin typeface="Calibri"/>
                <a:cs typeface="Times New Roman" panose="02020603050405020304" pitchFamily="18" charset="0"/>
              </a:rPr>
              <a:t>→</a:t>
            </a:r>
            <a:r>
              <a:rPr lang="vi-VN" sz="2000" smtClean="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Bệnh ống </a:t>
            </a:r>
            <a:r>
              <a:rPr lang="vi-VN" sz="2000" smtClean="0">
                <a:latin typeface="Times New Roman" panose="02020603050405020304" pitchFamily="18" charset="0"/>
                <a:cs typeface="Times New Roman" panose="02020603050405020304" pitchFamily="18" charset="0"/>
              </a:rPr>
              <a:t>thận</a:t>
            </a:r>
            <a:r>
              <a:rPr lang="en-US" sz="2000">
                <a:latin typeface="Times New Roman" panose="02020603050405020304" pitchFamily="18" charset="0"/>
                <a:cs typeface="Times New Roman" panose="02020603050405020304" pitchFamily="18" charset="0"/>
              </a:rPr>
              <a:t>.</a:t>
            </a:r>
          </a:p>
        </p:txBody>
      </p:sp>
      <p:sp>
        <p:nvSpPr>
          <p:cNvPr id="7" name="TextBox 6"/>
          <p:cNvSpPr txBox="1"/>
          <p:nvPr/>
        </p:nvSpPr>
        <p:spPr>
          <a:xfrm>
            <a:off x="228599" y="1295400"/>
            <a:ext cx="4552097" cy="523220"/>
          </a:xfrm>
          <a:prstGeom prst="rect">
            <a:avLst/>
          </a:prstGeom>
          <a:noFill/>
        </p:spPr>
        <p:txBody>
          <a:bodyPr wrap="square" rtlCol="0">
            <a:spAutoFit/>
          </a:bodyPr>
          <a:lstStyle/>
          <a:p>
            <a:r>
              <a:rPr lang="en-US" sz="2800" smtClean="0">
                <a:latin typeface="Times New Roman" pitchFamily="18" charset="0"/>
                <a:cs typeface="Times New Roman" pitchFamily="18" charset="0"/>
              </a:rPr>
              <a:t>1.2 Nguyên nhân -phân loại</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22603164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Times New Roman" panose="02020603050405020304" pitchFamily="18" charset="0"/>
                <a:cs typeface="Times New Roman" panose="02020603050405020304" pitchFamily="18" charset="0"/>
              </a:rPr>
              <a:t>2. Cơ chế bênh sinh</a:t>
            </a:r>
            <a:endParaRPr lang="en-US">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25400" y="1194072"/>
            <a:ext cx="9372600" cy="5587622"/>
          </a:xfrm>
        </p:spPr>
        <p:txBody>
          <a:bodyPr numCol="2">
            <a:noAutofit/>
          </a:bodyPr>
          <a:lstStyle/>
          <a:p>
            <a:r>
              <a:rPr lang="vi-VN" sz="2300" dirty="0" smtClean="0">
                <a:latin typeface="+mj-lt"/>
              </a:rPr>
              <a:t> </a:t>
            </a:r>
            <a:r>
              <a:rPr lang="vi-VN" sz="2300" dirty="0">
                <a:latin typeface="+mj-lt"/>
              </a:rPr>
              <a:t>Có 5 yếu tố chính đóng góp vào </a:t>
            </a:r>
            <a:r>
              <a:rPr lang="vi-VN" sz="2300" dirty="0" smtClean="0">
                <a:latin typeface="+mj-lt"/>
              </a:rPr>
              <a:t>cơ chế </a:t>
            </a:r>
            <a:r>
              <a:rPr lang="vi-VN" sz="2300">
                <a:latin typeface="+mj-lt"/>
              </a:rPr>
              <a:t>bệnh </a:t>
            </a:r>
            <a:r>
              <a:rPr lang="vi-VN" sz="2300" smtClean="0">
                <a:latin typeface="+mj-lt"/>
              </a:rPr>
              <a:t>sinh:</a:t>
            </a:r>
            <a:endParaRPr lang="vi-VN" sz="2300" dirty="0" smtClean="0">
              <a:latin typeface="+mj-lt"/>
            </a:endParaRPr>
          </a:p>
          <a:p>
            <a:r>
              <a:rPr lang="vi-VN" sz="2300" dirty="0">
                <a:latin typeface="+mj-lt"/>
              </a:rPr>
              <a:t>2.1 Giảm lượng máu đến cầu thận làm giảm mức lọc cầu thận cấp tính </a:t>
            </a:r>
            <a:endParaRPr lang="vi-VN" sz="2300" dirty="0" smtClean="0">
              <a:latin typeface="+mj-lt"/>
            </a:endParaRPr>
          </a:p>
          <a:p>
            <a:r>
              <a:rPr lang="vi-VN" sz="2300" smtClean="0">
                <a:latin typeface="+mj-lt"/>
              </a:rPr>
              <a:t>2.2 </a:t>
            </a:r>
            <a:r>
              <a:rPr lang="vi-VN" sz="2300" smtClean="0">
                <a:latin typeface="+mj-lt"/>
              </a:rPr>
              <a:t>Gi</a:t>
            </a:r>
            <a:r>
              <a:rPr lang="en-US" sz="2300" smtClean="0">
                <a:latin typeface="Times New Roman" pitchFamily="18" charset="0"/>
                <a:cs typeface="Times New Roman" pitchFamily="18" charset="0"/>
              </a:rPr>
              <a:t>ả</a:t>
            </a:r>
            <a:r>
              <a:rPr lang="vi-VN" sz="2300" smtClean="0">
                <a:latin typeface="+mj-lt"/>
              </a:rPr>
              <a:t>m </a:t>
            </a:r>
            <a:r>
              <a:rPr lang="vi-VN" sz="2300" dirty="0">
                <a:latin typeface="+mj-lt"/>
              </a:rPr>
              <a:t>tính thấm màng đáy mao mạch cầu </a:t>
            </a:r>
            <a:r>
              <a:rPr lang="vi-VN" sz="2300" dirty="0" smtClean="0">
                <a:latin typeface="+mj-lt"/>
              </a:rPr>
              <a:t>thận</a:t>
            </a:r>
          </a:p>
          <a:p>
            <a:r>
              <a:rPr lang="vi-VN" sz="2300" dirty="0" smtClean="0">
                <a:latin typeface="+mj-lt"/>
              </a:rPr>
              <a:t> </a:t>
            </a:r>
            <a:r>
              <a:rPr lang="vi-VN" sz="2300" dirty="0">
                <a:latin typeface="+mj-lt"/>
              </a:rPr>
              <a:t>2.3 Màng tế bào ống thận bị hủy hoại </a:t>
            </a:r>
            <a:r>
              <a:rPr lang="vi-VN" sz="2300">
                <a:latin typeface="+mj-lt"/>
              </a:rPr>
              <a:t>làm </a:t>
            </a:r>
            <a:r>
              <a:rPr lang="vi-VN" sz="2300" smtClean="0">
                <a:latin typeface="+mn-lt"/>
              </a:rPr>
              <a:t>kh</a:t>
            </a:r>
            <a:r>
              <a:rPr lang="en-US" sz="2300" smtClean="0">
                <a:latin typeface="Times New Roman" pitchFamily="18" charset="0"/>
                <a:cs typeface="Times New Roman" pitchFamily="18" charset="0"/>
              </a:rPr>
              <a:t>uyêc</a:t>
            </a:r>
            <a:r>
              <a:rPr lang="en-US" sz="2300">
                <a:latin typeface="Times New Roman" pitchFamily="18" charset="0"/>
                <a:cs typeface="Times New Roman" pitchFamily="18" charset="0"/>
              </a:rPr>
              <a:t>h</a:t>
            </a:r>
            <a:r>
              <a:rPr lang="vi-VN" sz="2300" smtClean="0">
                <a:latin typeface="+mj-lt"/>
              </a:rPr>
              <a:t> </a:t>
            </a:r>
            <a:r>
              <a:rPr lang="vi-VN" sz="2300" dirty="0">
                <a:latin typeface="+mj-lt"/>
              </a:rPr>
              <a:t>trở lại của dịch lọc cầu thận khi đi qua ống </a:t>
            </a:r>
            <a:r>
              <a:rPr lang="vi-VN" sz="2300" dirty="0" smtClean="0">
                <a:latin typeface="+mj-lt"/>
              </a:rPr>
              <a:t>thận</a:t>
            </a:r>
          </a:p>
          <a:p>
            <a:r>
              <a:rPr lang="vi-VN" sz="2300" dirty="0" smtClean="0">
                <a:latin typeface="+mj-lt"/>
              </a:rPr>
              <a:t> </a:t>
            </a:r>
            <a:r>
              <a:rPr lang="vi-VN" sz="2300" dirty="0">
                <a:latin typeface="+mj-lt"/>
              </a:rPr>
              <a:t>2.4 Tắc ống thận do xác tế bào, </a:t>
            </a:r>
            <a:r>
              <a:rPr lang="vi-VN" sz="2300">
                <a:latin typeface="+mj-lt"/>
              </a:rPr>
              <a:t>do </a:t>
            </a:r>
            <a:r>
              <a:rPr lang="en-US" sz="2300" smtClean="0">
                <a:latin typeface="+mj-lt"/>
              </a:rPr>
              <a:t/>
            </a:r>
            <a:br>
              <a:rPr lang="en-US" sz="2300" smtClean="0">
                <a:latin typeface="+mj-lt"/>
              </a:rPr>
            </a:br>
            <a:r>
              <a:rPr lang="vi-VN" sz="2300" smtClean="0">
                <a:latin typeface="+mj-lt"/>
              </a:rPr>
              <a:t>sắc </a:t>
            </a:r>
            <a:r>
              <a:rPr lang="vi-VN" sz="2300" dirty="0">
                <a:latin typeface="+mj-lt"/>
              </a:rPr>
              <a:t>tố, hoặc sản phẩm của protein </a:t>
            </a:r>
            <a:endParaRPr lang="vi-VN" sz="2300" dirty="0" smtClean="0">
              <a:latin typeface="+mj-lt"/>
            </a:endParaRPr>
          </a:p>
          <a:p>
            <a:r>
              <a:rPr lang="vi-VN" sz="2300" dirty="0" smtClean="0">
                <a:latin typeface="+mj-lt"/>
              </a:rPr>
              <a:t>2.5 </a:t>
            </a:r>
            <a:r>
              <a:rPr lang="vi-VN" sz="2300" dirty="0">
                <a:latin typeface="+mj-lt"/>
              </a:rPr>
              <a:t>Tăng áp lực tổ chức kẽ do </a:t>
            </a:r>
            <a:endParaRPr lang="vi-VN" sz="2300" dirty="0" smtClean="0">
              <a:latin typeface="+mj-lt"/>
            </a:endParaRPr>
          </a:p>
          <a:p>
            <a:r>
              <a:rPr lang="vi-VN" sz="2300" smtClean="0">
                <a:latin typeface="+mj-lt"/>
              </a:rPr>
              <a:t>phù nề</a:t>
            </a:r>
            <a:endParaRPr lang="vi-VN" sz="2300" dirty="0" smtClean="0">
              <a:latin typeface="+mj-lt"/>
            </a:endParaRPr>
          </a:p>
          <a:p>
            <a:endParaRPr lang="en-US" sz="2300" dirty="0">
              <a:latin typeface="+mj-lt"/>
            </a:endParaRP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1194072"/>
            <a:ext cx="4648200" cy="5663927"/>
          </a:xfrm>
          <a:prstGeom prst="rect">
            <a:avLst/>
          </a:prstGeom>
        </p:spPr>
      </p:pic>
    </p:spTree>
    <p:extLst>
      <p:ext uri="{BB962C8B-B14F-4D97-AF65-F5344CB8AC3E}">
        <p14:creationId xmlns:p14="http://schemas.microsoft.com/office/powerpoint/2010/main" val="370166855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latin typeface="Times New Roman" panose="02020603050405020304" pitchFamily="18" charset="0"/>
                <a:cs typeface="Times New Roman" panose="02020603050405020304" pitchFamily="18" charset="0"/>
              </a:rPr>
              <a:t>3. Triệu chứng</a:t>
            </a:r>
            <a:endParaRPr lang="en-US">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70881" y="381000"/>
            <a:ext cx="9055224" cy="4615543"/>
          </a:xfrm>
        </p:spPr>
        <p:txBody>
          <a:bodyPr>
            <a:normAutofit/>
          </a:bodyPr>
          <a:lstStyle/>
          <a:p>
            <a:pPr>
              <a:lnSpc>
                <a:spcPct val="150000"/>
              </a:lnSpc>
            </a:pPr>
            <a:r>
              <a:rPr lang="vi-VN" sz="2600" b="1" smtClean="0">
                <a:solidFill>
                  <a:schemeClr val="tx2">
                    <a:lumMod val="50000"/>
                  </a:schemeClr>
                </a:solidFill>
                <a:latin typeface="Times New Roman" panose="02020603050405020304" pitchFamily="18" charset="0"/>
                <a:cs typeface="Times New Roman" panose="02020603050405020304" pitchFamily="18" charset="0"/>
              </a:rPr>
              <a:t>3.1</a:t>
            </a:r>
            <a:r>
              <a:rPr lang="vi-VN" sz="2600" b="1" dirty="0">
                <a:solidFill>
                  <a:schemeClr val="tx2">
                    <a:lumMod val="50000"/>
                  </a:schemeClr>
                </a:solidFill>
                <a:latin typeface="Times New Roman" panose="02020603050405020304" pitchFamily="18" charset="0"/>
                <a:cs typeface="Times New Roman" panose="02020603050405020304" pitchFamily="18" charset="0"/>
              </a:rPr>
              <a:t>. </a:t>
            </a:r>
            <a:r>
              <a:rPr lang="en-US" sz="2600" b="1" dirty="0" smtClean="0">
                <a:solidFill>
                  <a:schemeClr val="tx2">
                    <a:lumMod val="50000"/>
                  </a:schemeClr>
                </a:solidFill>
                <a:latin typeface="Times New Roman" panose="02020603050405020304" pitchFamily="18" charset="0"/>
                <a:cs typeface="Times New Roman" panose="02020603050405020304" pitchFamily="18" charset="0"/>
              </a:rPr>
              <a:t>G</a:t>
            </a:r>
            <a:r>
              <a:rPr lang="vi-VN" sz="2600" b="1" dirty="0" smtClean="0">
                <a:solidFill>
                  <a:schemeClr val="tx2">
                    <a:lumMod val="50000"/>
                  </a:schemeClr>
                </a:solidFill>
                <a:latin typeface="Times New Roman" panose="02020603050405020304" pitchFamily="18" charset="0"/>
                <a:cs typeface="Times New Roman" panose="02020603050405020304" pitchFamily="18" charset="0"/>
              </a:rPr>
              <a:t>iai </a:t>
            </a:r>
            <a:r>
              <a:rPr lang="vi-VN" sz="2600" b="1" dirty="0">
                <a:solidFill>
                  <a:schemeClr val="tx2">
                    <a:lumMod val="50000"/>
                  </a:schemeClr>
                </a:solidFill>
                <a:latin typeface="Times New Roman" panose="02020603050405020304" pitchFamily="18" charset="0"/>
                <a:cs typeface="Times New Roman" panose="02020603050405020304" pitchFamily="18" charset="0"/>
              </a:rPr>
              <a:t>đoạn tấn công của tác nhân gây </a:t>
            </a:r>
            <a:r>
              <a:rPr lang="vi-VN" sz="2600" b="1" dirty="0" smtClean="0">
                <a:solidFill>
                  <a:schemeClr val="tx2">
                    <a:lumMod val="50000"/>
                  </a:schemeClr>
                </a:solidFill>
                <a:latin typeface="Times New Roman" panose="02020603050405020304" pitchFamily="18" charset="0"/>
                <a:cs typeface="Times New Roman" panose="02020603050405020304" pitchFamily="18" charset="0"/>
              </a:rPr>
              <a:t>bệnh</a:t>
            </a:r>
            <a:endParaRPr lang="en-US" sz="2600" b="1" dirty="0" smtClean="0">
              <a:solidFill>
                <a:schemeClr val="tx2">
                  <a:lumMod val="50000"/>
                </a:schemeClr>
              </a:solidFill>
              <a:latin typeface="Times New Roman" panose="02020603050405020304" pitchFamily="18" charset="0"/>
              <a:cs typeface="Times New Roman" panose="02020603050405020304" pitchFamily="18" charset="0"/>
            </a:endParaRPr>
          </a:p>
          <a:p>
            <a:pPr>
              <a:lnSpc>
                <a:spcPct val="150000"/>
              </a:lnSpc>
            </a:pPr>
            <a:r>
              <a:rPr lang="vi-VN" sz="2600" dirty="0" smtClean="0">
                <a:latin typeface="Times New Roman" panose="02020603050405020304" pitchFamily="18" charset="0"/>
                <a:cs typeface="Times New Roman" panose="02020603050405020304" pitchFamily="18" charset="0"/>
              </a:rPr>
              <a:t>Tùy </a:t>
            </a:r>
            <a:r>
              <a:rPr lang="vi-VN" sz="2600" dirty="0">
                <a:latin typeface="Times New Roman" panose="02020603050405020304" pitchFamily="18" charset="0"/>
                <a:cs typeface="Times New Roman" panose="02020603050405020304" pitchFamily="18" charset="0"/>
              </a:rPr>
              <a:t>theo nguyên nhân:</a:t>
            </a:r>
          </a:p>
          <a:p>
            <a:pPr>
              <a:lnSpc>
                <a:spcPct val="150000"/>
              </a:lnSpc>
            </a:pPr>
            <a:r>
              <a:rPr lang="en-US" sz="2600" dirty="0" smtClean="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Sốc</a:t>
            </a:r>
            <a:r>
              <a:rPr lang="vi-VN" sz="2600" dirty="0">
                <a:latin typeface="Times New Roman" panose="02020603050405020304" pitchFamily="18" charset="0"/>
                <a:cs typeface="Times New Roman" panose="02020603050405020304" pitchFamily="18" charset="0"/>
              </a:rPr>
              <a:t>, mất nước, điện giải</a:t>
            </a:r>
          </a:p>
          <a:p>
            <a:pPr>
              <a:lnSpc>
                <a:spcPct val="150000"/>
              </a:lnSpc>
            </a:pPr>
            <a:r>
              <a:rPr lang="en-US" sz="2600" dirty="0" smtClean="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Tắc </a:t>
            </a:r>
            <a:r>
              <a:rPr lang="vi-VN" sz="2600" dirty="0">
                <a:latin typeface="Times New Roman" panose="02020603050405020304" pitchFamily="18" charset="0"/>
                <a:cs typeface="Times New Roman" panose="02020603050405020304" pitchFamily="18" charset="0"/>
              </a:rPr>
              <a:t>nghẽn đường tiểu kéo dài</a:t>
            </a:r>
          </a:p>
          <a:p>
            <a:pPr>
              <a:lnSpc>
                <a:spcPct val="150000"/>
              </a:lnSpc>
            </a:pPr>
            <a:r>
              <a:rPr lang="en-US" sz="2600" dirty="0" smtClean="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Nhiễm </a:t>
            </a:r>
            <a:r>
              <a:rPr lang="vi-VN" sz="2600" dirty="0">
                <a:latin typeface="Times New Roman" panose="02020603050405020304" pitchFamily="18" charset="0"/>
                <a:cs typeface="Times New Roman" panose="02020603050405020304" pitchFamily="18" charset="0"/>
              </a:rPr>
              <a:t>độc sau khi uống mật cá trắm</a:t>
            </a:r>
            <a:r>
              <a:rPr lang="vi-VN" sz="2600" dirty="0" smtClean="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a:p>
            <a:pPr>
              <a:lnSpc>
                <a:spcPct val="150000"/>
              </a:lnSpc>
            </a:pPr>
            <a:r>
              <a:rPr lang="en-US" sz="2600" b="1"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038600"/>
            <a:ext cx="4267200" cy="2451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537869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496944" cy="614197"/>
          </a:xfrm>
        </p:spPr>
        <p:txBody>
          <a:bodyPr>
            <a:normAutofit/>
          </a:bodyPr>
          <a:lstStyle/>
          <a:p>
            <a:r>
              <a:rPr lang="vi-VN" sz="2400" b="1">
                <a:latin typeface="Times New Roman" panose="02020603050405020304" pitchFamily="18" charset="0"/>
                <a:cs typeface="Times New Roman" panose="02020603050405020304" pitchFamily="18" charset="0"/>
              </a:rPr>
              <a:t>3.2. </a:t>
            </a:r>
            <a:r>
              <a:rPr lang="en-US" sz="2400" b="1">
                <a:latin typeface="Times New Roman" panose="02020603050405020304" pitchFamily="18" charset="0"/>
                <a:cs typeface="Times New Roman" panose="02020603050405020304" pitchFamily="18" charset="0"/>
              </a:rPr>
              <a:t>G</a:t>
            </a:r>
            <a:r>
              <a:rPr lang="vi-VN" sz="2400" b="1">
                <a:latin typeface="Times New Roman" panose="02020603050405020304" pitchFamily="18" charset="0"/>
                <a:cs typeface="Times New Roman" panose="02020603050405020304" pitchFamily="18" charset="0"/>
              </a:rPr>
              <a:t>iai đoạn đái ít, vô niệu</a:t>
            </a:r>
            <a:endParaRPr lang="en-US" sz="2400"/>
          </a:p>
        </p:txBody>
      </p:sp>
      <p:sp>
        <p:nvSpPr>
          <p:cNvPr id="4" name="Content Placeholder 3"/>
          <p:cNvSpPr>
            <a:spLocks noGrp="1"/>
          </p:cNvSpPr>
          <p:nvPr>
            <p:ph idx="10"/>
          </p:nvPr>
        </p:nvSpPr>
        <p:spPr>
          <a:xfrm>
            <a:off x="32657" y="1752600"/>
            <a:ext cx="8496944" cy="4572000"/>
          </a:xfrm>
        </p:spPr>
        <p:txBody>
          <a:bodyPr>
            <a:noAutofit/>
          </a:bodyPr>
          <a:lstStyle/>
          <a:p>
            <a:pPr>
              <a:lnSpc>
                <a:spcPct val="150000"/>
              </a:lnSpc>
            </a:pPr>
            <a:r>
              <a:rPr lang="en-US" sz="2400" smtClean="0">
                <a:latin typeface="Times New Roman" panose="02020603050405020304" pitchFamily="18" charset="0"/>
                <a:cs typeface="Times New Roman" panose="02020603050405020304" pitchFamily="18" charset="0"/>
              </a:rPr>
              <a:t>X</a:t>
            </a:r>
            <a:r>
              <a:rPr lang="vi-VN" sz="2400">
                <a:latin typeface="Times New Roman" panose="02020603050405020304" pitchFamily="18" charset="0"/>
                <a:cs typeface="Times New Roman" panose="02020603050405020304" pitchFamily="18" charset="0"/>
              </a:rPr>
              <a:t>uất hiện từ từ hoặc đột ngột</a:t>
            </a:r>
            <a:r>
              <a:rPr lang="en-US" sz="2400">
                <a:latin typeface="Times New Roman" panose="02020603050405020304" pitchFamily="18" charset="0"/>
                <a:cs typeface="Times New Roman" panose="02020603050405020304" pitchFamily="18" charset="0"/>
              </a:rPr>
              <a:t>:</a:t>
            </a:r>
            <a:endParaRPr lang="vi-VN" sz="2400">
              <a:latin typeface="Times New Roman" panose="02020603050405020304" pitchFamily="18" charset="0"/>
              <a:cs typeface="Times New Roman" panose="02020603050405020304" pitchFamily="18" charset="0"/>
            </a:endParaRPr>
          </a:p>
          <a:p>
            <a:pPr>
              <a:lnSpc>
                <a:spcPct val="150000"/>
              </a:lnSpc>
            </a:pP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Nito phi protein máu tăng : ure, creatinin, a.uric máu tăng cao, buồn nôn, khó thở..</a:t>
            </a:r>
          </a:p>
          <a:p>
            <a:pPr>
              <a:lnSpc>
                <a:spcPct val="150000"/>
              </a:lnSpc>
            </a:pP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Rối loạn cân bằng nước-điện giải: Phù, Kali máu tăng, Na+, Ca++ có thể hơi giảm</a:t>
            </a:r>
            <a:r>
              <a:rPr lang="en-US" sz="2400">
                <a:latin typeface="Times New Roman" panose="02020603050405020304" pitchFamily="18" charset="0"/>
                <a:cs typeface="Times New Roman" panose="02020603050405020304" pitchFamily="18" charset="0"/>
              </a:rPr>
              <a:t>.</a:t>
            </a:r>
            <a:endParaRPr lang="vi-VN" sz="2400">
              <a:latin typeface="Times New Roman" panose="02020603050405020304" pitchFamily="18" charset="0"/>
              <a:cs typeface="Times New Roman" panose="02020603050405020304" pitchFamily="18" charset="0"/>
            </a:endParaRPr>
          </a:p>
          <a:p>
            <a:pPr>
              <a:lnSpc>
                <a:spcPct val="150000"/>
              </a:lnSpc>
            </a:pP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Các triệu chứng khác: tăng huyết áp, nước tiểu có hồng cầu, bạch cầu tùy trường hợp.</a:t>
            </a:r>
          </a:p>
          <a:p>
            <a:pPr>
              <a:lnSpc>
                <a:spcPct val="150000"/>
              </a:lnSpc>
            </a:pP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Nhiễm toan chuyển hóa</a:t>
            </a:r>
            <a:r>
              <a:rPr lang="en-US" sz="2400">
                <a:latin typeface="Times New Roman" panose="02020603050405020304" pitchFamily="18" charset="0"/>
                <a:cs typeface="Times New Roman" panose="02020603050405020304" pitchFamily="18" charset="0"/>
              </a:rPr>
              <a:t>.</a:t>
            </a:r>
            <a:endParaRPr lang="vi-VN" sz="2400">
              <a:latin typeface="Times New Roman" panose="02020603050405020304" pitchFamily="18" charset="0"/>
              <a:cs typeface="Times New Roman" panose="02020603050405020304" pitchFamily="18" charset="0"/>
            </a:endParaRPr>
          </a:p>
          <a:p>
            <a:pPr>
              <a:lnSpc>
                <a:spcPct val="150000"/>
              </a:lnSpc>
            </a:pPr>
            <a:endParaRPr lang="en-US" sz="2400"/>
          </a:p>
        </p:txBody>
      </p:sp>
      <p:sp>
        <p:nvSpPr>
          <p:cNvPr id="5" name="Title 1"/>
          <p:cNvSpPr>
            <a:spLocks noGrp="1"/>
          </p:cNvSpPr>
          <p:nvPr>
            <p:ph type="title"/>
          </p:nvPr>
        </p:nvSpPr>
        <p:spPr/>
        <p:txBody>
          <a:bodyPr>
            <a:normAutofit/>
          </a:bodyPr>
          <a:lstStyle/>
          <a:p>
            <a:r>
              <a:rPr lang="en-US" smtClean="0">
                <a:latin typeface="Times New Roman" panose="02020603050405020304" pitchFamily="18" charset="0"/>
                <a:cs typeface="Times New Roman" panose="02020603050405020304" pitchFamily="18" charset="0"/>
              </a:rPr>
              <a:t>3. Triệu chứng</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164002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3. Triệu chứng</a:t>
            </a:r>
            <a:endParaRPr lang="en-US"/>
          </a:p>
        </p:txBody>
      </p:sp>
      <p:sp>
        <p:nvSpPr>
          <p:cNvPr id="4" name="Content Placeholder 3"/>
          <p:cNvSpPr>
            <a:spLocks noGrp="1"/>
          </p:cNvSpPr>
          <p:nvPr>
            <p:ph idx="1"/>
          </p:nvPr>
        </p:nvSpPr>
        <p:spPr>
          <a:xfrm>
            <a:off x="0" y="1260152"/>
            <a:ext cx="5638800" cy="5414731"/>
          </a:xfrm>
        </p:spPr>
        <p:txBody>
          <a:bodyPr>
            <a:normAutofit fontScale="92500"/>
          </a:bodyPr>
          <a:lstStyle/>
          <a:p>
            <a:pPr>
              <a:lnSpc>
                <a:spcPct val="150000"/>
              </a:lnSpc>
            </a:pPr>
            <a:r>
              <a:rPr lang="en-US" sz="2400" b="1" smtClean="0">
                <a:latin typeface="Times New Roman" panose="02020603050405020304" pitchFamily="18" charset="0"/>
                <a:cs typeface="Times New Roman" panose="02020603050405020304" pitchFamily="18" charset="0"/>
              </a:rPr>
              <a:t>    </a:t>
            </a:r>
            <a:r>
              <a:rPr lang="vi-VN" sz="2400" b="1" smtClean="0">
                <a:latin typeface="Times New Roman" panose="02020603050405020304" pitchFamily="18" charset="0"/>
                <a:cs typeface="Times New Roman" panose="02020603050405020304" pitchFamily="18" charset="0"/>
              </a:rPr>
              <a:t>3.3 </a:t>
            </a:r>
            <a:r>
              <a:rPr lang="vi-VN" sz="2400" b="1">
                <a:latin typeface="Times New Roman" panose="02020603050405020304" pitchFamily="18" charset="0"/>
                <a:cs typeface="Times New Roman" panose="02020603050405020304" pitchFamily="18" charset="0"/>
              </a:rPr>
              <a:t>Giai đoạn đái nhiều </a:t>
            </a:r>
            <a:endParaRPr lang="en-US" sz="2400" b="1">
              <a:latin typeface="Times New Roman" panose="02020603050405020304" pitchFamily="18" charset="0"/>
              <a:cs typeface="Times New Roman" panose="02020603050405020304" pitchFamily="18" charset="0"/>
            </a:endParaRPr>
          </a:p>
          <a:p>
            <a:pPr>
              <a:lnSpc>
                <a:spcPct val="150000"/>
              </a:lnSpc>
            </a:pPr>
            <a:r>
              <a:rPr lang="vi-VN" sz="2400">
                <a:latin typeface="Times New Roman" panose="02020603050405020304" pitchFamily="18" charset="0"/>
                <a:cs typeface="Times New Roman" panose="02020603050405020304" pitchFamily="18" charset="0"/>
              </a:rPr>
              <a:t>Lượng nước </a:t>
            </a:r>
            <a:r>
              <a:rPr lang="vi-VN" sz="2400" smtClean="0">
                <a:latin typeface="Times New Roman" panose="02020603050405020304" pitchFamily="18" charset="0"/>
                <a:cs typeface="Times New Roman" panose="02020603050405020304" pitchFamily="18" charset="0"/>
              </a:rPr>
              <a:t>ti</a:t>
            </a:r>
            <a:r>
              <a:rPr lang="en-US" sz="2400" smtClean="0">
                <a:latin typeface="Times New Roman" panose="02020603050405020304" pitchFamily="18" charset="0"/>
                <a:cs typeface="Times New Roman" panose="02020603050405020304" pitchFamily="18" charset="0"/>
              </a:rPr>
              <a:t>ể</a:t>
            </a:r>
            <a:r>
              <a:rPr lang="vi-VN" sz="2400" smtClean="0">
                <a:latin typeface="Times New Roman" panose="02020603050405020304" pitchFamily="18" charset="0"/>
                <a:cs typeface="Times New Roman" panose="02020603050405020304" pitchFamily="18" charset="0"/>
              </a:rPr>
              <a:t>u </a:t>
            </a:r>
            <a:r>
              <a:rPr lang="vi-VN" sz="2400">
                <a:latin typeface="Times New Roman" panose="02020603050405020304" pitchFamily="18" charset="0"/>
                <a:cs typeface="Times New Roman" panose="02020603050405020304" pitchFamily="18" charset="0"/>
              </a:rPr>
              <a:t>tăng dần &gt; 2 </a:t>
            </a:r>
            <a:r>
              <a:rPr lang="vi-VN" sz="2400" smtClean="0">
                <a:latin typeface="Times New Roman" panose="02020603050405020304" pitchFamily="18" charset="0"/>
                <a:cs typeface="Times New Roman" panose="02020603050405020304" pitchFamily="18" charset="0"/>
              </a:rPr>
              <a:t>lit/ngày(4-5 </a:t>
            </a:r>
            <a:r>
              <a:rPr lang="vi-VN" sz="2400">
                <a:latin typeface="Times New Roman" panose="02020603050405020304" pitchFamily="18" charset="0"/>
                <a:cs typeface="Times New Roman" panose="02020603050405020304" pitchFamily="18" charset="0"/>
              </a:rPr>
              <a:t>lit</a:t>
            </a:r>
            <a:r>
              <a:rPr lang="vi-VN" sz="2400" smtClean="0">
                <a:latin typeface="Times New Roman" panose="02020603050405020304" pitchFamily="18" charset="0"/>
                <a:cs typeface="Times New Roman" panose="02020603050405020304" pitchFamily="18" charset="0"/>
              </a:rPr>
              <a:t>)</a:t>
            </a:r>
            <a:endParaRPr lang="en-US" sz="2400" smtClean="0">
              <a:latin typeface="Times New Roman" panose="02020603050405020304" pitchFamily="18" charset="0"/>
              <a:cs typeface="Times New Roman" panose="02020603050405020304" pitchFamily="18" charset="0"/>
            </a:endParaRPr>
          </a:p>
          <a:p>
            <a:pPr>
              <a:lnSpc>
                <a:spcPct val="150000"/>
              </a:lnSpc>
            </a:pPr>
            <a:r>
              <a:rPr lang="vi-VN" sz="2400"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khoảng 5-10 ngày, nguy cơ giai đoạn này là:</a:t>
            </a:r>
            <a:endParaRPr lang="en-US" sz="2400">
              <a:latin typeface="Times New Roman" panose="02020603050405020304" pitchFamily="18" charset="0"/>
              <a:cs typeface="Times New Roman" panose="02020603050405020304" pitchFamily="18" charset="0"/>
            </a:endParaRPr>
          </a:p>
          <a:p>
            <a:pPr>
              <a:lnSpc>
                <a:spcPct val="150000"/>
              </a:lnSpc>
            </a:pPr>
            <a:r>
              <a:rPr lang="vi-VN" sz="2400">
                <a:latin typeface="Times New Roman" panose="02020603050405020304" pitchFamily="18" charset="0"/>
                <a:cs typeface="Times New Roman" panose="02020603050405020304" pitchFamily="18" charset="0"/>
              </a:rPr>
              <a:t> - Mất nước </a:t>
            </a:r>
            <a:endParaRPr lang="en-US" sz="2400">
              <a:latin typeface="Times New Roman" panose="02020603050405020304" pitchFamily="18" charset="0"/>
              <a:cs typeface="Times New Roman" panose="02020603050405020304" pitchFamily="18" charset="0"/>
            </a:endParaRPr>
          </a:p>
          <a:p>
            <a:pPr>
              <a:lnSpc>
                <a:spcPct val="150000"/>
              </a:lnSpc>
            </a:pP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Mất </a:t>
            </a:r>
            <a:r>
              <a:rPr lang="vi-VN" sz="2400">
                <a:latin typeface="Times New Roman" panose="02020603050405020304" pitchFamily="18" charset="0"/>
                <a:cs typeface="Times New Roman" panose="02020603050405020304" pitchFamily="18" charset="0"/>
              </a:rPr>
              <a:t>điện giải </a:t>
            </a:r>
            <a:endParaRPr lang="en-US" sz="2400">
              <a:latin typeface="Times New Roman" panose="02020603050405020304" pitchFamily="18" charset="0"/>
              <a:cs typeface="Times New Roman" panose="02020603050405020304" pitchFamily="18" charset="0"/>
            </a:endParaRPr>
          </a:p>
          <a:p>
            <a:pPr>
              <a:lnSpc>
                <a:spcPct val="150000"/>
              </a:lnSpc>
            </a:pPr>
            <a:r>
              <a:rPr lang="en-US" sz="2400" b="1" smtClean="0">
                <a:latin typeface="Times New Roman" panose="02020603050405020304" pitchFamily="18" charset="0"/>
                <a:cs typeface="Times New Roman" panose="02020603050405020304" pitchFamily="18" charset="0"/>
              </a:rPr>
              <a:t>    </a:t>
            </a:r>
            <a:r>
              <a:rPr lang="vi-VN" sz="2400" b="1" smtClean="0">
                <a:latin typeface="Times New Roman" panose="02020603050405020304" pitchFamily="18" charset="0"/>
                <a:cs typeface="Times New Roman" panose="02020603050405020304" pitchFamily="18" charset="0"/>
              </a:rPr>
              <a:t>3.4 </a:t>
            </a:r>
            <a:r>
              <a:rPr lang="vi-VN" sz="2400" b="1">
                <a:latin typeface="Times New Roman" panose="02020603050405020304" pitchFamily="18" charset="0"/>
                <a:cs typeface="Times New Roman" panose="02020603050405020304" pitchFamily="18" charset="0"/>
              </a:rPr>
              <a:t>Giai đoạn hồi phục </a:t>
            </a:r>
          </a:p>
          <a:p>
            <a:pPr>
              <a:lnSpc>
                <a:spcPct val="150000"/>
              </a:lnSpc>
            </a:pPr>
            <a:r>
              <a:rPr lang="vi-VN" sz="2400">
                <a:latin typeface="Times New Roman" panose="02020603050405020304" pitchFamily="18" charset="0"/>
                <a:cs typeface="Times New Roman" panose="02020603050405020304" pitchFamily="18" charset="0"/>
              </a:rPr>
              <a:t>Lượng nước </a:t>
            </a:r>
            <a:r>
              <a:rPr lang="en-US" sz="2400" smtClean="0">
                <a:latin typeface="Times New Roman" panose="02020603050405020304" pitchFamily="18" charset="0"/>
                <a:cs typeface="Times New Roman" panose="02020603050405020304" pitchFamily="18" charset="0"/>
              </a:rPr>
              <a:t>t</a:t>
            </a:r>
            <a:r>
              <a:rPr lang="vi-VN" sz="2400" smtClean="0">
                <a:latin typeface="Times New Roman" panose="02020603050405020304" pitchFamily="18" charset="0"/>
                <a:cs typeface="Times New Roman" panose="02020603050405020304" pitchFamily="18" charset="0"/>
              </a:rPr>
              <a:t>iểu </a:t>
            </a:r>
            <a:r>
              <a:rPr lang="vi-VN" sz="2400">
                <a:latin typeface="Times New Roman" panose="02020603050405020304" pitchFamily="18" charset="0"/>
                <a:cs typeface="Times New Roman" panose="02020603050405020304" pitchFamily="18" charset="0"/>
              </a:rPr>
              <a:t>và các rối loạn sinh hóa </a:t>
            </a:r>
            <a:r>
              <a:rPr lang="en-US" sz="2400" smtClean="0">
                <a:latin typeface="Times New Roman" panose="02020603050405020304" pitchFamily="18" charset="0"/>
                <a:cs typeface="Times New Roman" panose="02020603050405020304" pitchFamily="18" charset="0"/>
              </a:rPr>
              <a:t/>
            </a:r>
            <a:br>
              <a:rPr lang="en-US" sz="2400" smtClean="0">
                <a:latin typeface="Times New Roman" panose="02020603050405020304" pitchFamily="18" charset="0"/>
                <a:cs typeface="Times New Roman" panose="02020603050405020304" pitchFamily="18" charset="0"/>
              </a:rPr>
            </a:br>
            <a:r>
              <a:rPr lang="vi-VN" sz="2400" smtClean="0">
                <a:latin typeface="Times New Roman" panose="02020603050405020304" pitchFamily="18" charset="0"/>
                <a:cs typeface="Times New Roman" panose="02020603050405020304" pitchFamily="18" charset="0"/>
              </a:rPr>
              <a:t>dần </a:t>
            </a:r>
            <a:r>
              <a:rPr lang="vi-VN" sz="2400">
                <a:latin typeface="Times New Roman" panose="02020603050405020304" pitchFamily="18" charset="0"/>
                <a:cs typeface="Times New Roman" panose="02020603050405020304" pitchFamily="18" charset="0"/>
              </a:rPr>
              <a:t>trở về bình thường, giai đoàn này nhanh hay chậm tùy thuộc nguyên nhân gây bệnh.</a:t>
            </a:r>
          </a:p>
          <a:p>
            <a:pPr>
              <a:lnSpc>
                <a:spcPct val="150000"/>
              </a:lnSpc>
            </a:pPr>
            <a:endParaRPr lang="en-US" sz="240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458036"/>
            <a:ext cx="3962400" cy="5018964"/>
          </a:xfrm>
          <a:prstGeom prst="rect">
            <a:avLst/>
          </a:prstGeom>
        </p:spPr>
      </p:pic>
    </p:spTree>
    <p:extLst>
      <p:ext uri="{BB962C8B-B14F-4D97-AF65-F5344CB8AC3E}">
        <p14:creationId xmlns:p14="http://schemas.microsoft.com/office/powerpoint/2010/main" val="143034425"/>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Content Placeholder 4"/>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0" y="0"/>
            <a:ext cx="8839200" cy="5638800"/>
          </a:xfrm>
        </p:spPr>
      </p:pic>
    </p:spTree>
    <p:extLst>
      <p:ext uri="{BB962C8B-B14F-4D97-AF65-F5344CB8AC3E}">
        <p14:creationId xmlns:p14="http://schemas.microsoft.com/office/powerpoint/2010/main" val="3776701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Times New Roman" panose="02020603050405020304" pitchFamily="18" charset="0"/>
                <a:cs typeface="Times New Roman" panose="02020603050405020304" pitchFamily="18" charset="0"/>
              </a:rPr>
              <a:t>4. Điều trị</a:t>
            </a:r>
            <a:endParaRPr lang="en-US">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219200"/>
            <a:ext cx="8877944" cy="614197"/>
          </a:xfrm>
        </p:spPr>
        <p:txBody>
          <a:bodyPr/>
          <a:lstStyle/>
          <a:p>
            <a:r>
              <a:rPr lang="en-US" smtClean="0"/>
              <a:t>         </a:t>
            </a:r>
            <a:r>
              <a:rPr lang="en-US" sz="2400" b="1" smtClean="0">
                <a:latin typeface="Times New Roman" panose="02020603050405020304" pitchFamily="18" charset="0"/>
                <a:cs typeface="Times New Roman" panose="02020603050405020304" pitchFamily="18" charset="0"/>
              </a:rPr>
              <a:t>4.1. Mục tiêu điều trị -Nguyên tắc chung</a:t>
            </a:r>
            <a:endParaRPr lang="en-US" sz="2400" b="1">
              <a:latin typeface="Times New Roman" panose="02020603050405020304" pitchFamily="18" charset="0"/>
              <a:cs typeface="Times New Roman" panose="02020603050405020304" pitchFamily="18" charset="0"/>
            </a:endParaRPr>
          </a:p>
        </p:txBody>
      </p:sp>
      <p:sp>
        <p:nvSpPr>
          <p:cNvPr id="37" name="TextBox 36"/>
          <p:cNvSpPr txBox="1"/>
          <p:nvPr/>
        </p:nvSpPr>
        <p:spPr>
          <a:xfrm>
            <a:off x="-22746" y="1981200"/>
            <a:ext cx="5943600" cy="5632311"/>
          </a:xfrm>
          <a:prstGeom prst="rect">
            <a:avLst/>
          </a:prstGeom>
          <a:noFill/>
        </p:spPr>
        <p:txBody>
          <a:bodyPr wrap="square" rtlCol="0">
            <a:spAutoFit/>
          </a:bodyPr>
          <a:lstStyle/>
          <a:p>
            <a:pPr marL="342900" indent="-342900">
              <a:lnSpc>
                <a:spcPct val="150000"/>
              </a:lnSpc>
              <a:buFontTx/>
              <a:buChar char="-"/>
            </a:pPr>
            <a:r>
              <a:rPr lang="en-US" sz="2400" smtClean="0">
                <a:latin typeface="Times New Roman" panose="02020603050405020304" pitchFamily="18" charset="0"/>
                <a:cs typeface="Times New Roman" panose="02020603050405020304" pitchFamily="18" charset="0"/>
              </a:rPr>
              <a:t>Nhanh chóng loại bỏ nguyên nhân suy thận.</a:t>
            </a:r>
          </a:p>
          <a:p>
            <a:pPr marL="342900" indent="-342900">
              <a:lnSpc>
                <a:spcPct val="150000"/>
              </a:lnSpc>
              <a:buFontTx/>
              <a:buChar char="-"/>
            </a:pPr>
            <a:r>
              <a:rPr lang="en-US" sz="2400" smtClean="0">
                <a:latin typeface="Times New Roman" panose="02020603050405020304" pitchFamily="18" charset="0"/>
                <a:cs typeface="Times New Roman" panose="02020603050405020304" pitchFamily="18" charset="0"/>
              </a:rPr>
              <a:t>Điều chỉnh các rối loạn tuần hoàn.</a:t>
            </a:r>
          </a:p>
          <a:p>
            <a:pPr marL="342900" indent="-342900">
              <a:lnSpc>
                <a:spcPct val="150000"/>
              </a:lnSpc>
              <a:buFontTx/>
              <a:buChar char="-"/>
            </a:pPr>
            <a:r>
              <a:rPr lang="en-US" sz="2400" smtClean="0">
                <a:latin typeface="Times New Roman" panose="02020603050405020304" pitchFamily="18" charset="0"/>
                <a:cs typeface="Times New Roman" panose="02020603050405020304" pitchFamily="18" charset="0"/>
              </a:rPr>
              <a:t>Phục hồi lại dòng nước tiểu.</a:t>
            </a:r>
          </a:p>
          <a:p>
            <a:pPr marL="342900" indent="-342900">
              <a:lnSpc>
                <a:spcPct val="150000"/>
              </a:lnSpc>
              <a:buFontTx/>
              <a:buChar char="-"/>
            </a:pPr>
            <a:r>
              <a:rPr lang="en-US" sz="2400" smtClean="0">
                <a:latin typeface="Times New Roman" panose="02020603050405020304" pitchFamily="18" charset="0"/>
                <a:cs typeface="Times New Roman" panose="02020603050405020304" pitchFamily="18" charset="0"/>
              </a:rPr>
              <a:t>Điều chỉnh các rối loạn nội mô.</a:t>
            </a:r>
          </a:p>
          <a:p>
            <a:pPr marL="342900" indent="-342900">
              <a:lnSpc>
                <a:spcPct val="150000"/>
              </a:lnSpc>
              <a:buFontTx/>
              <a:buChar char="-"/>
            </a:pPr>
            <a:r>
              <a:rPr lang="en-US" sz="2400" smtClean="0">
                <a:latin typeface="Times New Roman" panose="02020603050405020304" pitchFamily="18" charset="0"/>
                <a:cs typeface="Times New Roman" panose="02020603050405020304" pitchFamily="18" charset="0"/>
              </a:rPr>
              <a:t>Điều trị triệu chứng phù hợp với giai đoạn.</a:t>
            </a:r>
          </a:p>
          <a:p>
            <a:pPr marL="342900" indent="-342900">
              <a:lnSpc>
                <a:spcPct val="150000"/>
              </a:lnSpc>
              <a:buFontTx/>
              <a:buChar char="-"/>
            </a:pPr>
            <a:r>
              <a:rPr lang="en-US" sz="2400" smtClean="0">
                <a:latin typeface="Times New Roman" panose="02020603050405020304" pitchFamily="18" charset="0"/>
                <a:cs typeface="Times New Roman" panose="02020603050405020304" pitchFamily="18" charset="0"/>
              </a:rPr>
              <a:t>Chỉ định lọc máu ngoài thận khi cần thiết.</a:t>
            </a:r>
          </a:p>
          <a:p>
            <a:pPr marL="342900" indent="-342900">
              <a:lnSpc>
                <a:spcPct val="150000"/>
              </a:lnSpc>
              <a:buFontTx/>
              <a:buChar char="-"/>
            </a:pPr>
            <a:r>
              <a:rPr lang="en-US" sz="2400" smtClean="0">
                <a:latin typeface="Times New Roman" panose="02020603050405020304" pitchFamily="18" charset="0"/>
                <a:cs typeface="Times New Roman" panose="02020603050405020304" pitchFamily="18" charset="0"/>
              </a:rPr>
              <a:t>Chú ý chế độ dinh dưỡng.</a:t>
            </a:r>
          </a:p>
          <a:p>
            <a:pPr marL="342900" indent="-342900">
              <a:lnSpc>
                <a:spcPct val="150000"/>
              </a:lnSpc>
              <a:buFontTx/>
              <a:buChar char="-"/>
            </a:pPr>
            <a:endParaRPr lang="en-US" sz="2400" smtClean="0">
              <a:latin typeface="Times New Roman" panose="02020603050405020304" pitchFamily="18" charset="0"/>
              <a:cs typeface="Times New Roman" panose="02020603050405020304" pitchFamily="18" charset="0"/>
            </a:endParaRPr>
          </a:p>
          <a:p>
            <a:pPr marL="342900" indent="-342900">
              <a:lnSpc>
                <a:spcPct val="150000"/>
              </a:lnSpc>
              <a:buFontTx/>
              <a:buChar char="-"/>
            </a:pPr>
            <a:endParaRPr lang="en-US" sz="2400" smtClean="0">
              <a:latin typeface="Times New Roman" panose="02020603050405020304" pitchFamily="18" charset="0"/>
              <a:cs typeface="Times New Roman" panose="02020603050405020304" pitchFamily="18" charset="0"/>
            </a:endParaRPr>
          </a:p>
          <a:p>
            <a:pPr marL="342900" indent="-342900">
              <a:lnSpc>
                <a:spcPct val="150000"/>
              </a:lnSpc>
              <a:buFontTx/>
              <a:buChar char="-"/>
            </a:pPr>
            <a:endParaRPr lang="en-US" sz="2400">
              <a:latin typeface="Times New Roman" panose="02020603050405020304" pitchFamily="18" charset="0"/>
              <a:cs typeface="Times New Roman" panose="02020603050405020304" pitchFamily="18" charset="0"/>
            </a:endParaRPr>
          </a:p>
        </p:txBody>
      </p:sp>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0964" y="1399944"/>
            <a:ext cx="3022190" cy="2931282"/>
          </a:xfrm>
          <a:prstGeom prst="rect">
            <a:avLst/>
          </a:prstGeom>
        </p:spPr>
      </p:pic>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3668" y="4420873"/>
            <a:ext cx="2920795" cy="2362200"/>
          </a:xfrm>
          <a:prstGeom prst="rect">
            <a:avLst/>
          </a:prstGeom>
        </p:spPr>
      </p:pic>
    </p:spTree>
    <p:extLst>
      <p:ext uri="{BB962C8B-B14F-4D97-AF65-F5344CB8AC3E}">
        <p14:creationId xmlns:p14="http://schemas.microsoft.com/office/powerpoint/2010/main" val="17554563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180</TotalTime>
  <Words>1135</Words>
  <Application>Microsoft Office PowerPoint</Application>
  <PresentationFormat>On-screen Show (4:3)</PresentationFormat>
  <Paragraphs>89</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Oriel</vt:lpstr>
      <vt:lpstr>PowerPoint Presentation</vt:lpstr>
      <vt:lpstr>1. Định nghĩa, nguyên nhân, phân loại</vt:lpstr>
      <vt:lpstr>1. Định nghĩa, nguyên nhân, phân loại </vt:lpstr>
      <vt:lpstr>2. Cơ chế bênh sinh</vt:lpstr>
      <vt:lpstr>3. Triệu chứng</vt:lpstr>
      <vt:lpstr>3. Triệu chứng</vt:lpstr>
      <vt:lpstr>3. Triệu chứng</vt:lpstr>
      <vt:lpstr>PowerPoint Presentation</vt:lpstr>
      <vt:lpstr>4. Điều trị</vt:lpstr>
      <vt:lpstr>4. Điều trị</vt:lpstr>
      <vt:lpstr>4. Điều trị</vt:lpstr>
      <vt:lpstr>4. ĐIỀU TRỊ </vt:lpstr>
      <vt:lpstr>4. Điều trị</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saocodon</cp:lastModifiedBy>
  <cp:revision>22</cp:revision>
  <dcterms:created xsi:type="dcterms:W3CDTF">2006-08-16T00:00:00Z</dcterms:created>
  <dcterms:modified xsi:type="dcterms:W3CDTF">2017-02-25T12:40:42Z</dcterms:modified>
</cp:coreProperties>
</file>