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7" r:id="rId2"/>
    <p:sldId id="273" r:id="rId3"/>
    <p:sldId id="270" r:id="rId4"/>
    <p:sldId id="268" r:id="rId5"/>
    <p:sldId id="275" r:id="rId6"/>
    <p:sldId id="271" r:id="rId7"/>
    <p:sldId id="257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9502" autoAdjust="0"/>
  </p:normalViewPr>
  <p:slideViewPr>
    <p:cSldViewPr>
      <p:cViewPr>
        <p:scale>
          <a:sx n="69" d="100"/>
          <a:sy n="69" d="100"/>
        </p:scale>
        <p:origin x="-14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13B5A-A523-4618-9368-DC12563F07C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1A910-8504-4CB7-9E37-3DBFBCCB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Viêm phổi là</a:t>
            </a:r>
            <a:r>
              <a:rPr lang="vi-VN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một bệnh cảnh </a:t>
            </a:r>
            <a:r>
              <a:rPr lang="vi-VN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 sàng</a:t>
            </a:r>
            <a:r>
              <a:rPr lang="vi-VN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 thương tổn tổ chức phổi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910-8504-4CB7-9E37-3DBFBCCB9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2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910-8504-4CB7-9E37-3DBFBCCB9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910-8504-4CB7-9E37-3DBFBCCB90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910-8504-4CB7-9E37-3DBFBCCB9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910-8504-4CB7-9E37-3DBFBCCB90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A910-8504-4CB7-9E37-3DBFBCCB90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8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9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72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61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55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9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067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111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5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86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66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388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043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49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0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CẤP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73" y="1219200"/>
            <a:ext cx="4350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 4:</a:t>
            </a:r>
          </a:p>
          <a:p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Thị Thương Thương</a:t>
            </a:r>
          </a:p>
          <a:p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Võ Thị Hải Yến</a:t>
            </a:r>
          </a:p>
          <a:p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 Diệu Linh</a:t>
            </a:r>
          </a:p>
          <a:p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Thị Thùy Trang</a:t>
            </a:r>
          </a:p>
          <a:p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Phạm Tú Trâm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914400" y="4953000"/>
            <a:ext cx="3276600" cy="685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Khái Niệm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4953000"/>
            <a:ext cx="3276600" cy="685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5884719"/>
            <a:ext cx="3276600" cy="685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600" y="5950527"/>
            <a:ext cx="3276600" cy="685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bệnh điển hình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823186"/>
            <a:ext cx="9144000" cy="6034815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Điều trị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kháng sinh khác có hiệu quả cao với viêm phổi phế cầu: ampixilin, Tetraxiclin, cephalosporin thế hệ III như cefazolin.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xung đủ nước, điện giải: truyền dịch các loại.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đau ngực: dùng Codein cho những ca nhẹ, aspirin đôi khi phải dùng Meperidin.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ho, long đờm, hạ nhiệt ( nếu cần ).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40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</a:t>
            </a:r>
            <a:r>
              <a:rPr lang="en-US" sz="240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+mj-lt"/>
                <a:cs typeface="Times New Roman" panose="02020603050405020304" pitchFamily="18" charset="0"/>
              </a:rPr>
              <a:t>PCV10 –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Synflorix chích cho trẻ 2 tháng – 5 tuổi,</a:t>
            </a:r>
            <a:r>
              <a:rPr lang="en-US" sz="2400" smtClean="0">
                <a:latin typeface="+mj-lt"/>
              </a:rPr>
              <a:t> </a:t>
            </a:r>
            <a:r>
              <a:rPr lang="vi-VN" sz="2400">
                <a:latin typeface="+mj-lt"/>
              </a:rPr>
              <a:t>vaccin </a:t>
            </a:r>
            <a:r>
              <a:rPr lang="vi-VN" sz="2400" smtClean="0">
                <a:latin typeface="+mj-lt"/>
              </a:rPr>
              <a:t>PPSV23</a:t>
            </a:r>
            <a:r>
              <a:rPr lang="en-US" sz="2400" smtClean="0">
                <a:latin typeface="+mj-lt"/>
              </a:rPr>
              <a:t>-</a:t>
            </a:r>
            <a:r>
              <a:rPr lang="vi-VN" sz="2400" smtClean="0">
                <a:latin typeface="+mj-lt"/>
              </a:rPr>
              <a:t>Pneumo </a:t>
            </a:r>
            <a:r>
              <a:rPr lang="vi-VN" sz="2400">
                <a:latin typeface="+mj-lt"/>
              </a:rPr>
              <a:t>23 tiêm </a:t>
            </a:r>
            <a:r>
              <a:rPr lang="vi-VN" sz="2400" smtClean="0">
                <a:latin typeface="+mj-lt"/>
              </a:rPr>
              <a:t>cho </a:t>
            </a:r>
            <a:r>
              <a:rPr lang="vi-VN" sz="2400">
                <a:latin typeface="+mj-lt"/>
              </a:rPr>
              <a:t>trẻ trên 2 tuổi và người trên 65 tuổi, dùng 1 liều duy </a:t>
            </a:r>
            <a:r>
              <a:rPr lang="vi-VN" sz="2400" smtClean="0">
                <a:latin typeface="+mj-lt"/>
              </a:rPr>
              <a:t>nhất</a:t>
            </a:r>
            <a:r>
              <a:rPr lang="en-US" sz="2400" smtClean="0">
                <a:latin typeface="+mj-lt"/>
              </a:rPr>
              <a:t>. </a:t>
            </a:r>
            <a:r>
              <a:rPr lang="vi-VN" sz="2400" smtClean="0">
                <a:latin typeface="+mj-lt"/>
              </a:rPr>
              <a:t>Nên </a:t>
            </a:r>
            <a:r>
              <a:rPr lang="vi-VN" sz="2400">
                <a:latin typeface="+mj-lt"/>
              </a:rPr>
              <a:t>tiêm </a:t>
            </a:r>
            <a:r>
              <a:rPr lang="vi-VN" sz="2400" smtClean="0">
                <a:latin typeface="+mj-lt"/>
              </a:rPr>
              <a:t>ngừa </a:t>
            </a:r>
            <a:r>
              <a:rPr lang="vi-VN" sz="2400">
                <a:latin typeface="+mj-lt"/>
              </a:rPr>
              <a:t>phối hợp với tiêm vaccin cúm</a:t>
            </a:r>
            <a:r>
              <a:rPr lang="vi-VN" sz="2400" b="1"/>
              <a:t>.</a:t>
            </a:r>
          </a:p>
          <a:p>
            <a:r>
              <a:rPr lang="vi-VN" sz="2400" b="1"/>
              <a:t> 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2" y="152400"/>
            <a:ext cx="9144000" cy="823187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IV. VIÊM PHỔI ĐIỂN HÌNH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E:\trâm\dược\bệnh học\1130-800-1458559224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27212"/>
            <a:ext cx="2590800" cy="18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99503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0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altLang="ko-K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Phế quản phế viêm </a:t>
            </a:r>
            <a:r>
              <a:rPr lang="en-US" altLang="ko-KR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do liên cầu)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 khuẩn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Viêm phổi do liên cầu sinh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mủ (Streptococcus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pyogenes),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bệnh cảnh phế quản phế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ó khi thành dịch trong các tập thể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doanh trại, nhà trẻ,…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Bệnh thường liên quan đến những vụ dịch do virus (cúm, sởi, thuỷ đậu).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Thường kèm theo có viêm họng cấp do liên cầu khuẩn.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36" y="152400"/>
            <a:ext cx="9144000" cy="823187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IV. VIÊM PHỔI ĐIỂN HÌNH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E:\trâm\dược\bệnh học\viem_p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1"/>
            <a:ext cx="3124200" cy="23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trâm\dược\bệnh học\streptococcus pyogenes 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57878"/>
            <a:ext cx="2913698" cy="23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823186"/>
            <a:ext cx="9144000" cy="6034815"/>
          </a:xfrm>
        </p:spPr>
        <p:txBody>
          <a:bodyPr>
            <a:norm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Lâm sàng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phát đột ngột, sốt, triệu chứng "cảm", tiếp theo đó là khó thở, ho, đờm có thể dính máu, đau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ngực.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phổi nhiều ran rít ran ngáy , ran ẩm, ran nổ ở hai phổi, tập trung ở vùng gian sống bả.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X quang:</a:t>
            </a:r>
            <a:r>
              <a:rPr lang="vi-VN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ảnh viêm phế quản phổi với các đám mờ qui tụ đối xứng hai bên rốn 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" y="152400"/>
            <a:ext cx="9144000" cy="823187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IV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VIÊM PHỔI ĐIỂN HÌNH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62399"/>
            <a:ext cx="4953000" cy="277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27709" y="823186"/>
            <a:ext cx="9144000" cy="6034815"/>
          </a:xfrm>
        </p:spPr>
        <p:txBody>
          <a:bodyPr>
            <a:noAutofit/>
          </a:bodyPr>
          <a:lstStyle/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Biến chứng: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trùng huyết; mủ màng phổi.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Trước đây hay gặp tử vong do viêm phổi liên cầu nhóm A.  </a:t>
            </a:r>
          </a:p>
          <a:p>
            <a:pPr algn="just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Điều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Liên cầu nhạy cảm với penixilin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penixilin 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6 - 8 triệu đơn vị/ngày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tiêm tĩnh mạch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4 - 6 giờ/lần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triệu chứng: 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thuốc trợ tim </a:t>
            </a:r>
            <a:r>
              <a:rPr lang="vi-VN" sz="2400" smtClean="0">
                <a:latin typeface="Times New Roman" pitchFamily="18" charset="0"/>
                <a:cs typeface="Times New Roman" panose="02020603050405020304" pitchFamily="18" charset="0"/>
              </a:rPr>
              <a:t>mạch, 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dãn phế quản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ho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, thở ô xy, chống suy hô </a:t>
            </a:r>
            <a:r>
              <a:rPr lang="vi-VN" sz="2400" smtClean="0">
                <a:latin typeface="Times New Roman" pitchFamily="18" charset="0"/>
                <a:cs typeface="Times New Roman" panose="02020603050405020304" pitchFamily="18" charset="0"/>
              </a:rPr>
              <a:t>hấp (dùng Corticoid kết hợp)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vi-VN" sz="240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+ Liên cầu nhóm B (S. agalactiae) gây viêm phổi ở trẻ sơ sinh và nhiễm trùng huyết ở sản phụ. Nhóm này có thể gây viêm phổi bệnh viện, thường ở bệnh nhân cao tuổi. </a:t>
            </a:r>
            <a:r>
              <a:rPr lang="vi-VN" sz="2400" smtClean="0">
                <a:latin typeface="Times New Roman" pitchFamily="18" charset="0"/>
                <a:cs typeface="Times New Roman" panose="02020603050405020304" pitchFamily="18" charset="0"/>
              </a:rPr>
              <a:t>Kháng 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sinh nhạy cảm là penixilin, nhưng liều dùng cao hơn </a:t>
            </a:r>
            <a:r>
              <a:rPr lang="vi-VN" sz="2400" smtClean="0">
                <a:latin typeface="Times New Roman" pitchFamily="18" charset="0"/>
                <a:cs typeface="Times New Roman" panose="02020603050405020304" pitchFamily="18" charset="0"/>
              </a:rPr>
              <a:t>nhóm 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smtClean="0">
                <a:latin typeface="Times New Roman" pitchFamily="18" charset="0"/>
                <a:cs typeface="Times New Roman" panose="02020603050405020304" pitchFamily="18" charset="0"/>
              </a:rPr>
              <a:t>Nếu</a:t>
            </a:r>
            <a:r>
              <a:rPr lang="en-US" sz="240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bị dị ứng với Penicilline thì dùng loại</a:t>
            </a:r>
            <a:r>
              <a:rPr lang="en-US" sz="240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Macrolide như Erythromycine 2g/ngày chia 4 lần hay 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Roxythromycine </a:t>
            </a:r>
            <a:endParaRPr lang="en-US" sz="240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vi-VN" sz="2400" smtClean="0">
                <a:latin typeface="Times New Roman" pitchFamily="18" charset="0"/>
                <a:cs typeface="Times New Roman" panose="02020603050405020304" pitchFamily="18" charset="0"/>
              </a:rPr>
              <a:t>150mg </a:t>
            </a:r>
            <a:r>
              <a:rPr lang="vi-VN" sz="2400">
                <a:latin typeface="Times New Roman" pitchFamily="18" charset="0"/>
                <a:cs typeface="Times New Roman" panose="02020603050405020304" pitchFamily="18" charset="0"/>
              </a:rPr>
              <a:t>x 2 lần/ngày.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/>
          </a:p>
          <a:p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23187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IV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VIÊM PHỔI ĐIỂN HÌNH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1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8100" y="906894"/>
            <a:ext cx="9105900" cy="5044215"/>
          </a:xfrm>
        </p:spPr>
        <p:txBody>
          <a:bodyPr>
            <a:noAutofit/>
          </a:bodyPr>
          <a:lstStyle/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quá trình viêm nhiễm của nhu mô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</a:p>
          <a:p>
            <a:pPr marL="27432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 viêm :  phế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nang,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 ống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nang,</a:t>
            </a:r>
          </a:p>
          <a:p>
            <a:pPr marL="27432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ống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 nang, tiểu phế quản tận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cùng,</a:t>
            </a:r>
          </a:p>
          <a:p>
            <a:pPr marL="27432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tổ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 liên kết khe kẽ tận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cùng.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nhân: vi khuẩn, vi rút, ký sinh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vật.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 trưng, tổn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 giải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phẫu: khối đông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 mô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phổi.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thể lâm sàng: V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iêm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 thùy, viêm phế quản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 quản phổi,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 xe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phổi.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3182" indent="-285750">
              <a:lnSpc>
                <a:spcPct val="170000"/>
              </a:lnSpc>
              <a:buFontTx/>
              <a:buChar char="-"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238413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I. ĐỊNH NGHĨA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50895"/>
            <a:ext cx="3200400" cy="2286000"/>
          </a:xfrm>
          <a:prstGeom prst="rect">
            <a:avLst/>
          </a:prstGeom>
        </p:spPr>
      </p:pic>
      <p:pic>
        <p:nvPicPr>
          <p:cNvPr id="2051" name="Picture 3" descr="E:\trâm\dược\bệnh học\benh-viem-ph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44" y="4343400"/>
            <a:ext cx="5839456" cy="24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43200" y="228600"/>
            <a:ext cx="3810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181" y="1447800"/>
            <a:ext cx="1295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sàng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9462" y="1440872"/>
            <a:ext cx="1295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00500" y="1454727"/>
            <a:ext cx="1295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Hình ảnh X-quang ngực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94663" y="1447799"/>
            <a:ext cx="1295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căn vi sinh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1440872"/>
            <a:ext cx="1295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giải phẫu bệnh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" y="2971800"/>
            <a:ext cx="8001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VP mắc phải ở bệnh viện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62891" y="2971800"/>
            <a:ext cx="8001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VP mắc phải ở cộng đồng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35728" y="2971800"/>
            <a:ext cx="907473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VP ở người suy giảm miễn dịch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193" y="5216237"/>
            <a:ext cx="1202748" cy="1503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 điển hình: VP thuỳ do phế cầu khuẩn, …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23555" y="5223164"/>
            <a:ext cx="1319644" cy="1503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 không điển hình:  viêm </a:t>
            </a:r>
            <a:r>
              <a:rPr lang="en-US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 do Legionella 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>
            <a:stCxn id="6" idx="2"/>
            <a:endCxn id="7" idx="0"/>
          </p:cNvCxnSpPr>
          <p:nvPr/>
        </p:nvCxnSpPr>
        <p:spPr>
          <a:xfrm flipH="1">
            <a:off x="1201881" y="990600"/>
            <a:ext cx="3446319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12" idx="0"/>
          </p:cNvCxnSpPr>
          <p:nvPr/>
        </p:nvCxnSpPr>
        <p:spPr>
          <a:xfrm flipH="1">
            <a:off x="2937162" y="990600"/>
            <a:ext cx="1711038" cy="450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2"/>
            <a:endCxn id="13" idx="0"/>
          </p:cNvCxnSpPr>
          <p:nvPr/>
        </p:nvCxnSpPr>
        <p:spPr>
          <a:xfrm>
            <a:off x="4648200" y="990602"/>
            <a:ext cx="0" cy="46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2"/>
            <a:endCxn id="14" idx="0"/>
          </p:cNvCxnSpPr>
          <p:nvPr/>
        </p:nvCxnSpPr>
        <p:spPr>
          <a:xfrm>
            <a:off x="4648202" y="990602"/>
            <a:ext cx="1794163" cy="457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2"/>
            <a:endCxn id="15" idx="0"/>
          </p:cNvCxnSpPr>
          <p:nvPr/>
        </p:nvCxnSpPr>
        <p:spPr>
          <a:xfrm>
            <a:off x="4648200" y="990600"/>
            <a:ext cx="3543300" cy="450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2"/>
            <a:endCxn id="21" idx="0"/>
          </p:cNvCxnSpPr>
          <p:nvPr/>
        </p:nvCxnSpPr>
        <p:spPr>
          <a:xfrm flipH="1">
            <a:off x="476252" y="2590800"/>
            <a:ext cx="725631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2" idx="0"/>
            <a:endCxn id="22" idx="0"/>
          </p:cNvCxnSpPr>
          <p:nvPr/>
        </p:nvCxnSpPr>
        <p:spPr>
          <a:xfrm>
            <a:off x="1362941" y="2971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2"/>
            <a:endCxn id="22" idx="0"/>
          </p:cNvCxnSpPr>
          <p:nvPr/>
        </p:nvCxnSpPr>
        <p:spPr>
          <a:xfrm>
            <a:off x="1201881" y="2590800"/>
            <a:ext cx="16106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" idx="2"/>
            <a:endCxn id="23" idx="0"/>
          </p:cNvCxnSpPr>
          <p:nvPr/>
        </p:nvCxnSpPr>
        <p:spPr>
          <a:xfrm>
            <a:off x="1201881" y="2590800"/>
            <a:ext cx="108758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2" idx="2"/>
            <a:endCxn id="24" idx="0"/>
          </p:cNvCxnSpPr>
          <p:nvPr/>
        </p:nvCxnSpPr>
        <p:spPr>
          <a:xfrm flipH="1">
            <a:off x="761567" y="5029200"/>
            <a:ext cx="601374" cy="187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2" idx="2"/>
            <a:endCxn id="25" idx="0"/>
          </p:cNvCxnSpPr>
          <p:nvPr/>
        </p:nvCxnSpPr>
        <p:spPr>
          <a:xfrm>
            <a:off x="1362941" y="5029201"/>
            <a:ext cx="720436" cy="193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2937162" y="2971801"/>
            <a:ext cx="1253838" cy="2154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VP cấp tính, bán cấp tính, mãn tính.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19600" y="2971801"/>
            <a:ext cx="1253838" cy="2154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VP thùy, viêm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quản-phổi, VP kẽ, áp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phổi.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stCxn id="12" idx="2"/>
            <a:endCxn id="53" idx="0"/>
          </p:cNvCxnSpPr>
          <p:nvPr/>
        </p:nvCxnSpPr>
        <p:spPr>
          <a:xfrm>
            <a:off x="2937164" y="2583872"/>
            <a:ext cx="626919" cy="38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2"/>
            <a:endCxn id="54" idx="0"/>
          </p:cNvCxnSpPr>
          <p:nvPr/>
        </p:nvCxnSpPr>
        <p:spPr>
          <a:xfrm>
            <a:off x="4648202" y="2597729"/>
            <a:ext cx="398319" cy="37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019800" y="2944091"/>
            <a:ext cx="1253838" cy="2154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VP do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khuẩn, do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khuẩn không điển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hình, do virus.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654635" y="2992582"/>
            <a:ext cx="1253838" cy="2154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VP thuỳ, VP nhiễm trùng, VP không nhiễm trùng, phế quản phế viêm.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>
            <a:stCxn id="14" idx="2"/>
            <a:endCxn id="60" idx="0"/>
          </p:cNvCxnSpPr>
          <p:nvPr/>
        </p:nvCxnSpPr>
        <p:spPr>
          <a:xfrm>
            <a:off x="6442363" y="2590799"/>
            <a:ext cx="204356" cy="353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2"/>
            <a:endCxn id="61" idx="0"/>
          </p:cNvCxnSpPr>
          <p:nvPr/>
        </p:nvCxnSpPr>
        <p:spPr>
          <a:xfrm>
            <a:off x="8191500" y="2583873"/>
            <a:ext cx="90054" cy="408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827229"/>
            <a:ext cx="8902824" cy="5867400"/>
          </a:xfrm>
        </p:spPr>
        <p:txBody>
          <a:bodyPr>
            <a:noAutofit/>
          </a:bodyPr>
          <a:lstStyle/>
          <a:p>
            <a:r>
              <a:rPr lang="vi-VN" altLang="ko-K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</a:t>
            </a:r>
            <a:r>
              <a:rPr lang="vi-VN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phổi mắc phải ở Bệnh </a:t>
            </a:r>
            <a:r>
              <a:rPr lang="vi-VN" altLang="ko-K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ko-K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ko-K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sau khi nhập viện &gt;48 giờ. Là nguyên nhân gây tử vong hàng đầu.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thương: hoại tử phế quản – phổi.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trường hợp dễ dẫn tới viêm phổi mắc phải ở bệnh viện là:</a:t>
            </a:r>
          </a:p>
          <a:p>
            <a:r>
              <a:rPr lang="en-US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mê – phản xạ ho kém gây ứ đọng chất tiết…</a:t>
            </a:r>
          </a:p>
          <a:p>
            <a:r>
              <a:rPr lang="en-US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nhân có bệnh phổi, tim mà cơ chế làm sạch đường thở bị</a:t>
            </a:r>
          </a:p>
          <a:p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suy 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phải đặt nội khí quản hay thở máy.</a:t>
            </a:r>
          </a:p>
          <a:p>
            <a:r>
              <a:rPr lang="vi-VN" altLang="ko-K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</a:t>
            </a:r>
            <a:r>
              <a:rPr lang="vi-VN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phổi ở người suy giảm miễn dịch: </a:t>
            </a:r>
            <a:endParaRPr lang="en-US" altLang="ko-KR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V</a:t>
            </a:r>
            <a:r>
              <a:rPr lang="en-US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 bệnh nhân thiếu hụt globulin miễn dịch và bổ 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thiếu</a:t>
            </a:r>
            <a:endParaRPr lang="en-US" altLang="ko-KR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hụt bạch cầu 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giảm miễn dịch tế bào: ở người mắc 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altLang="ko-KR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ác tính, ở người ghép tạng, ở bệnh nhân </a:t>
            </a:r>
            <a:r>
              <a:rPr lang="vi-VN" altLang="ko-K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5529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III. CÁC PHÂN LOẠI VỀ VIÊM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549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II. CÁC NGUYÊN NHÂN THƯỜNG GẶP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990600"/>
            <a:ext cx="9144000" cy="5867400"/>
          </a:xfrm>
          <a:noFill/>
        </p:spPr>
      </p:pic>
      <p:cxnSp>
        <p:nvCxnSpPr>
          <p:cNvPr id="7" name="Straight Connector 6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23841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IV. VIÊM PHỔI ĐIỂN HÌNH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854571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Viêm phổi thuỳ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(do phế cầu)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036" y="1295402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Vi khuẩn học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cầu là vi khuẩn gram dương, có vỏ, người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mang trùng. 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84 typ huyết thanh nhưng chỉ có một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typ gây bệnh, typ 3 có tính gây độc cao nhất.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Sinh lý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uy giảm cơ chế bảo vệ đường thở tạm thời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mạn 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Viêm phổi chủ yếu xảy ra ở một thuỳ.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Viêm có thể lan trực tiếp đến màng phổi, màng tim gây mủ màng phổi, màng ngoài tim.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háng thể đặc hiệu đối với kháng nguyên vỏ phế cầu xuất hiện 5 -10 ngày sau khi mắc bệnh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làm tăng mạnh mẽ quá trình thực bào vi khuẩn, gây nên cơn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"bệnh biến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pic>
        <p:nvPicPr>
          <p:cNvPr id="3" name="Picture 2" descr="E:\trâm\dược\bệnh học\Streptococcuspneumoniae_70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195733"/>
            <a:ext cx="2818259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3424"/>
            <a:ext cx="8229600" cy="639763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IV. VIÊM PHỔI ĐIỂN HÌNH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3186"/>
            <a:ext cx="8915400" cy="6034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Giải phẫu bệnh lý</a:t>
            </a:r>
          </a:p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thể: Tổn thương thường chiếm một thuỳ phổi</a:t>
            </a:r>
          </a:p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thể :</a:t>
            </a:r>
          </a:p>
          <a:p>
            <a:pPr marL="0" indent="0">
              <a:buNone/>
            </a:pP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Giai đoạn xung huyết (ngày đầu tiên): 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 huyết các mao quản phổi và xuất tiết dịch tơ huyết chứa ít bạch cầu vào trong lòng phế nang.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Giai đoạn “can hoá đỏ”(ngày thứ 2, 3): 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òng phế nang đầy dịch tiết keo đặc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nhiều fibrin, hồng cầu, phế cầu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khuẩn,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lượng vừa phải bạch cầu N và một ít bạch cầu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Giai đoạn "can hoá xám" (ngày thứ 4, 5): 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òng phế nang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ít hồng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cầu, nhưng có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rất nhiều bạch cầu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D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ịch tiết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 được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hoá lỏng bởi các enzym giải phóng ra từ bạch 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hạt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hất lỏng này được thực bào bởi đại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thực bào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 nang.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phổi được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khôi phục lại hoàn toàn. 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E:\trâm\dược\bệnh học\untitled-viem-ph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9" y="3733801"/>
            <a:ext cx="3542553" cy="27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823186"/>
            <a:ext cx="9144000" cy="6111015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Lâm sàng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Bệnh xuất hiện đột ngột sau cảm lạnh, viêm đường hô hấp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trên,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cơn rét run dữ dội.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Ngay sau đó sốt cao 39⁰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41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nhanh, mạch nhanh, ho khan, đau ngực, buồn nôn, nôn. 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Bệnh đến cao điểm vào ngày thứ hai, ba với biểu hiện rất mệt,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khạc đờm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rỉ sắt do chảy máu trong phế nang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Herpes môi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thở nhanh nông, vã mồ hôi. 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Cử động lồng ngực bên tổn thương giảm, rung thanh tăng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đôi khi sờ thấy cọ màng phổi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23187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IV. VIÊM PHỔI ĐIỂN HÌNH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823186"/>
            <a:ext cx="9144000" cy="6034815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Cận lâm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X quang điển hình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 thùy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phổi,có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phế quản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Đ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ám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mờ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thể không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những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hoặc có khi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 nhiều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đặc,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dịch màng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phổi.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chứng xquang thường hấp thu sau 4 tuần.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ngoại vi: bạch cầu tăng cao, N tăng,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trái. Máu lắng tăng.  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 gram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đờm thấy cầu khuẩn gram dương đứng thành cặp.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ứng chuỗi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(PCR) đối với bệnh phẩm máu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đờm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nhanh và chính xác.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23187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IV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VIÊM PHỔI ĐIỂN HÌNH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23187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87" y="845438"/>
            <a:ext cx="2675551" cy="324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E:\trâm\dược\bệnh học\Vp thuỳ phải do phế cầ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8" y="816258"/>
            <a:ext cx="3581400" cy="39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1524</Words>
  <Application>Microsoft Office PowerPoint</Application>
  <PresentationFormat>On-screen Show (4:3)</PresentationFormat>
  <Paragraphs>137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 </vt:lpstr>
      <vt:lpstr>   II. CÁC NGUYÊN NHÂN THƯỜNG GẶP</vt:lpstr>
      <vt:lpstr>PowerPoint Presentation</vt:lpstr>
      <vt:lpstr> IV. VIÊM PHỔI ĐIỂN HÌNH</vt:lpstr>
      <vt:lpstr>    IV. VIÊM PHỔI ĐIỂN HÌNH</vt:lpstr>
      <vt:lpstr>    IV. VIÊM PHỔI ĐIỂN HÌNH</vt:lpstr>
      <vt:lpstr>    IV. VIÊM PHỔI ĐIỂN HÌNH</vt:lpstr>
      <vt:lpstr>   IV. VIÊM PHỔI ĐIỂN HÌNH</vt:lpstr>
      <vt:lpstr>    IV. VIÊM PHỔI ĐIỂN HÌNH</vt:lpstr>
      <vt:lpstr>    IV. VIÊM PHỔI ĐIỂN HÌNH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VIÊM PHỔI THUỲ </dc:title>
  <dc:creator>PC</dc:creator>
  <cp:lastModifiedBy>PC</cp:lastModifiedBy>
  <cp:revision>59</cp:revision>
  <dcterms:created xsi:type="dcterms:W3CDTF">2006-08-16T00:00:00Z</dcterms:created>
  <dcterms:modified xsi:type="dcterms:W3CDTF">2017-02-05T13:56:55Z</dcterms:modified>
</cp:coreProperties>
</file>