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70" r:id="rId2"/>
    <p:sldId id="273" r:id="rId3"/>
    <p:sldId id="257" r:id="rId4"/>
    <p:sldId id="258" r:id="rId5"/>
    <p:sldId id="259" r:id="rId6"/>
    <p:sldId id="260" r:id="rId7"/>
    <p:sldId id="272" r:id="rId8"/>
    <p:sldId id="274" r:id="rId9"/>
    <p:sldId id="266" r:id="rId10"/>
    <p:sldId id="268" r:id="rId11"/>
    <p:sldId id="269" r:id="rId12"/>
    <p:sldId id="263" r:id="rId13"/>
    <p:sldId id="265" r:id="rId14"/>
    <p:sldId id="264"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906653-AA9C-4882-A4F9-6D4E878115C1}" type="datetimeFigureOut">
              <a:rPr lang="en-US" smtClean="0"/>
              <a:t>4/2/2017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F6386A-1AA9-46A3-A225-D89B718F364D}" type="slidenum">
              <a:rPr lang="en-US" smtClean="0"/>
              <a:t>‹#›</a:t>
            </a:fld>
            <a:endParaRPr lang="en-US"/>
          </a:p>
        </p:txBody>
      </p:sp>
    </p:spTree>
    <p:extLst>
      <p:ext uri="{BB962C8B-B14F-4D97-AF65-F5344CB8AC3E}">
        <p14:creationId xmlns:p14="http://schemas.microsoft.com/office/powerpoint/2010/main" val="2756866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F6386A-1AA9-46A3-A225-D89B718F364D}" type="slidenum">
              <a:rPr lang="en-US" smtClean="0"/>
              <a:t>12</a:t>
            </a:fld>
            <a:endParaRPr lang="en-US"/>
          </a:p>
        </p:txBody>
      </p:sp>
    </p:spTree>
    <p:extLst>
      <p:ext uri="{BB962C8B-B14F-4D97-AF65-F5344CB8AC3E}">
        <p14:creationId xmlns:p14="http://schemas.microsoft.com/office/powerpoint/2010/main" val="119070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57509CA-38EA-46A8-BB32-8BC2A163CFB3}" type="datetimeFigureOut">
              <a:rPr lang="en-US" smtClean="0"/>
              <a:t>4/2/2017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D040DDA-A8AE-4163-A4FB-872441B2C806}"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57509CA-38EA-46A8-BB32-8BC2A163CFB3}" type="datetimeFigureOut">
              <a:rPr lang="en-US" smtClean="0"/>
              <a:t>4/2/2017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040DDA-A8AE-4163-A4FB-872441B2C80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57509CA-38EA-46A8-BB32-8BC2A163CFB3}" type="datetimeFigureOut">
              <a:rPr lang="en-US" smtClean="0"/>
              <a:t>4/2/2017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040DDA-A8AE-4163-A4FB-872441B2C80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57509CA-38EA-46A8-BB32-8BC2A163CFB3}" type="datetimeFigureOut">
              <a:rPr lang="en-US" smtClean="0"/>
              <a:t>4/2/2017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040DDA-A8AE-4163-A4FB-872441B2C80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57509CA-38EA-46A8-BB32-8BC2A163CFB3}" type="datetimeFigureOut">
              <a:rPr lang="en-US" smtClean="0"/>
              <a:t>4/2/2017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040DDA-A8AE-4163-A4FB-872441B2C806}"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57509CA-38EA-46A8-BB32-8BC2A163CFB3}" type="datetimeFigureOut">
              <a:rPr lang="en-US" smtClean="0"/>
              <a:t>4/2/2017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040DDA-A8AE-4163-A4FB-872441B2C80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57509CA-38EA-46A8-BB32-8BC2A163CFB3}" type="datetimeFigureOut">
              <a:rPr lang="en-US" smtClean="0"/>
              <a:t>4/2/2017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D040DDA-A8AE-4163-A4FB-872441B2C80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57509CA-38EA-46A8-BB32-8BC2A163CFB3}" type="datetimeFigureOut">
              <a:rPr lang="en-US" smtClean="0"/>
              <a:t>4/2/2017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D040DDA-A8AE-4163-A4FB-872441B2C80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57509CA-38EA-46A8-BB32-8BC2A163CFB3}" type="datetimeFigureOut">
              <a:rPr lang="en-US" smtClean="0"/>
              <a:t>4/2/2017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D040DDA-A8AE-4163-A4FB-872441B2C806}"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57509CA-38EA-46A8-BB32-8BC2A163CFB3}" type="datetimeFigureOut">
              <a:rPr lang="en-US" smtClean="0"/>
              <a:t>4/2/2017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040DDA-A8AE-4163-A4FB-872441B2C80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57509CA-38EA-46A8-BB32-8BC2A163CFB3}" type="datetimeFigureOut">
              <a:rPr lang="en-US" smtClean="0"/>
              <a:t>4/2/2017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040DDA-A8AE-4163-A4FB-872441B2C806}"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57509CA-38EA-46A8-BB32-8BC2A163CFB3}" type="datetimeFigureOut">
              <a:rPr lang="en-US" smtClean="0"/>
              <a:t>4/2/2017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D040DDA-A8AE-4163-A4FB-872441B2C806}"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7140"/>
            <a:ext cx="7467600" cy="1725460"/>
          </a:xfrm>
          <a:prstGeom prst="rect">
            <a:avLst/>
          </a:prstGeom>
        </p:spPr>
      </p:pic>
      <p:sp>
        <p:nvSpPr>
          <p:cNvPr id="5" name="TextBox 4"/>
          <p:cNvSpPr txBox="1"/>
          <p:nvPr/>
        </p:nvSpPr>
        <p:spPr>
          <a:xfrm>
            <a:off x="5372100" y="4038599"/>
            <a:ext cx="4000500" cy="2031325"/>
          </a:xfrm>
          <a:prstGeom prst="rect">
            <a:avLst/>
          </a:prstGeom>
          <a:noFill/>
        </p:spPr>
        <p:txBody>
          <a:bodyPr wrap="square" rtlCol="0">
            <a:spAutoFit/>
          </a:bodyPr>
          <a:lstStyle/>
          <a:p>
            <a:r>
              <a:rPr lang="vi-VN" b="1" dirty="0" smtClean="0">
                <a:latin typeface="Times New Roman" pitchFamily="18" charset="0"/>
                <a:cs typeface="Times New Roman" pitchFamily="18" charset="0"/>
              </a:rPr>
              <a:t>GVHD: NGUYỄN PHÚC HỌC</a:t>
            </a:r>
          </a:p>
          <a:p>
            <a:r>
              <a:rPr lang="vi-VN" dirty="0" smtClean="0">
                <a:latin typeface="Times New Roman" pitchFamily="18" charset="0"/>
                <a:cs typeface="Times New Roman" pitchFamily="18" charset="0"/>
              </a:rPr>
              <a:t>Nhóm 4: Phạm Diệu Linh</a:t>
            </a:r>
          </a:p>
          <a:p>
            <a:r>
              <a:rPr lang="vi-VN" dirty="0">
                <a:latin typeface="Times New Roman" pitchFamily="18" charset="0"/>
                <a:cs typeface="Times New Roman" pitchFamily="18" charset="0"/>
              </a:rPr>
              <a:t>	</a:t>
            </a:r>
            <a:r>
              <a:rPr lang="vi-VN" dirty="0" smtClean="0">
                <a:latin typeface="Times New Roman" pitchFamily="18" charset="0"/>
                <a:cs typeface="Times New Roman" pitchFamily="18" charset="0"/>
              </a:rPr>
              <a:t>Võ Thị Hải Yến</a:t>
            </a:r>
          </a:p>
          <a:p>
            <a:r>
              <a:rPr lang="vi-VN" dirty="0" smtClean="0">
                <a:latin typeface="Times New Roman" pitchFamily="18" charset="0"/>
                <a:cs typeface="Times New Roman" pitchFamily="18" charset="0"/>
              </a:rPr>
              <a:t>	Nguyễn Phạm Tú Trâm</a:t>
            </a:r>
          </a:p>
          <a:p>
            <a:r>
              <a:rPr lang="vi-VN" dirty="0" smtClean="0">
                <a:latin typeface="Times New Roman" pitchFamily="18" charset="0"/>
                <a:cs typeface="Times New Roman" pitchFamily="18" charset="0"/>
              </a:rPr>
              <a:t>	Nguyễn Thị Thùy Trang</a:t>
            </a:r>
          </a:p>
          <a:p>
            <a:r>
              <a:rPr lang="vi-VN" dirty="0" smtClean="0">
                <a:latin typeface="Times New Roman" pitchFamily="18" charset="0"/>
                <a:cs typeface="Times New Roman" pitchFamily="18" charset="0"/>
              </a:rPr>
              <a:t>	Nguyễn </a:t>
            </a:r>
            <a:r>
              <a:rPr lang="vi-VN" dirty="0">
                <a:latin typeface="Times New Roman" pitchFamily="18" charset="0"/>
                <a:cs typeface="Times New Roman" pitchFamily="18" charset="0"/>
              </a:rPr>
              <a:t>Thị Thương Thương</a:t>
            </a:r>
          </a:p>
          <a:p>
            <a:endParaRPr lang="en-US" dirty="0">
              <a:latin typeface="Times New Roman" pitchFamily="18" charset="0"/>
              <a:cs typeface="Times New Roman" pitchFamily="18" charset="0"/>
            </a:endParaRPr>
          </a:p>
        </p:txBody>
      </p:sp>
      <p:sp>
        <p:nvSpPr>
          <p:cNvPr id="6" name="TextBox 5"/>
          <p:cNvSpPr txBox="1"/>
          <p:nvPr/>
        </p:nvSpPr>
        <p:spPr>
          <a:xfrm>
            <a:off x="2136209" y="2667000"/>
            <a:ext cx="5410200" cy="553998"/>
          </a:xfrm>
          <a:prstGeom prst="rect">
            <a:avLst/>
          </a:prstGeom>
          <a:noFill/>
        </p:spPr>
        <p:txBody>
          <a:bodyPr wrap="square" rtlCol="0">
            <a:spAutoFit/>
          </a:bodyPr>
          <a:lstStyle/>
          <a:p>
            <a:pPr algn="ctr"/>
            <a:r>
              <a:rPr lang="vi-VN"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vi-VN"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BÀI: ĐỘNG KINH</a:t>
            </a:r>
            <a:endPar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839823"/>
            <a:ext cx="4267200" cy="3018177"/>
          </a:xfrm>
          <a:prstGeom prst="rect">
            <a:avLst/>
          </a:prstGeom>
        </p:spPr>
      </p:pic>
      <p:sp>
        <p:nvSpPr>
          <p:cNvPr id="8" name="TextBox 7"/>
          <p:cNvSpPr txBox="1"/>
          <p:nvPr/>
        </p:nvSpPr>
        <p:spPr>
          <a:xfrm>
            <a:off x="977029" y="1751828"/>
            <a:ext cx="8188891" cy="707886"/>
          </a:xfrm>
          <a:prstGeom prst="rect">
            <a:avLst/>
          </a:prstGeom>
          <a:noFill/>
        </p:spPr>
        <p:txBody>
          <a:bodyPr wrap="square" rtlCol="0">
            <a:spAutoFit/>
          </a:bodyPr>
          <a:lstStyle/>
          <a:p>
            <a:pPr algn="ctr"/>
            <a:r>
              <a:rPr lang="vi-V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MÔN:BỆNH LÝ HỌC - PTH 350H  </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365634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468" y="-31315"/>
            <a:ext cx="8153400" cy="1417638"/>
          </a:xfrm>
        </p:spPr>
        <p:txBody>
          <a:bodyPr>
            <a:noAutofit/>
          </a:bodyPr>
          <a:lstStyle/>
          <a:p>
            <a:pPr marL="0" indent="0"/>
            <a:r>
              <a:rPr lang="vi-VN" sz="2400" b="1" dirty="0">
                <a:latin typeface="Times New Roman" pitchFamily="18" charset="0"/>
                <a:cs typeface="Times New Roman" pitchFamily="18" charset="0"/>
              </a:rPr>
              <a:t>4. Điều trị </a:t>
            </a:r>
            <a:br>
              <a:rPr lang="vi-VN" sz="2400" b="1" dirty="0">
                <a:latin typeface="Times New Roman" pitchFamily="18" charset="0"/>
                <a:cs typeface="Times New Roman" pitchFamily="18" charset="0"/>
              </a:rPr>
            </a:br>
            <a:r>
              <a:rPr lang="vi-VN" sz="2000" b="1" dirty="0">
                <a:latin typeface="Times New Roman" pitchFamily="18" charset="0"/>
                <a:cs typeface="Times New Roman" pitchFamily="18" charset="0"/>
              </a:rPr>
              <a:t>4.1 Điều trị không dùng thuốc </a:t>
            </a:r>
            <a:r>
              <a:rPr lang="vi-VN" sz="2400" b="1" dirty="0">
                <a:latin typeface="Times New Roman" pitchFamily="18" charset="0"/>
                <a:cs typeface="Times New Roman" pitchFamily="18" charset="0"/>
              </a:rPr>
              <a:t/>
            </a:r>
            <a:br>
              <a:rPr lang="vi-VN" sz="2400" b="1"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990600" y="914400"/>
            <a:ext cx="8153400" cy="4800600"/>
          </a:xfrm>
        </p:spPr>
        <p:txBody>
          <a:bodyPr>
            <a:normAutofit/>
          </a:bodyPr>
          <a:lstStyle/>
          <a:p>
            <a:pPr marL="82296" indent="0">
              <a:buNone/>
            </a:pPr>
            <a:r>
              <a:rPr lang="vi-VN" sz="2000" dirty="0" smtClean="0">
                <a:latin typeface="Times New Roman" pitchFamily="18" charset="0"/>
                <a:cs typeface="Times New Roman" pitchFamily="18" charset="0"/>
              </a:rPr>
              <a:t>- Chế </a:t>
            </a:r>
            <a:r>
              <a:rPr lang="vi-VN" sz="2000" dirty="0">
                <a:latin typeface="Times New Roman" pitchFamily="18" charset="0"/>
                <a:cs typeface="Times New Roman" pitchFamily="18" charset="0"/>
              </a:rPr>
              <a:t>độ tiết thực, sinh hoạt, lao động</a:t>
            </a:r>
          </a:p>
          <a:p>
            <a:pPr marL="82296" indent="0">
              <a:buNone/>
            </a:pPr>
            <a:r>
              <a:rPr lang="vi-VN" sz="2000" dirty="0" smtClean="0">
                <a:latin typeface="Times New Roman" pitchFamily="18" charset="0"/>
                <a:cs typeface="Times New Roman" pitchFamily="18" charset="0"/>
              </a:rPr>
              <a:t>- Không </a:t>
            </a:r>
            <a:r>
              <a:rPr lang="vi-VN" sz="2000" dirty="0">
                <a:latin typeface="Times New Roman" pitchFamily="18" charset="0"/>
                <a:cs typeface="Times New Roman" pitchFamily="18" charset="0"/>
              </a:rPr>
              <a:t>dùng các loại kích thích như cafe, thuốc lá, rượu, k ăn quá nhiều vào buổi tối. </a:t>
            </a:r>
          </a:p>
          <a:p>
            <a:pPr marL="82296" indent="0">
              <a:lnSpc>
                <a:spcPct val="110000"/>
              </a:lnSpc>
              <a:buNone/>
            </a:pPr>
            <a:r>
              <a:rPr lang="vi-VN" sz="2000" dirty="0" smtClean="0">
                <a:latin typeface="Times New Roman" pitchFamily="18" charset="0"/>
                <a:cs typeface="Times New Roman" pitchFamily="18" charset="0"/>
              </a:rPr>
              <a:t>- Ăn </a:t>
            </a:r>
            <a:r>
              <a:rPr lang="vi-VN" sz="2000" dirty="0">
                <a:latin typeface="Times New Roman" pitchFamily="18" charset="0"/>
                <a:cs typeface="Times New Roman" pitchFamily="18" charset="0"/>
              </a:rPr>
              <a:t>nhiều mỡ, ít hydrat carbon, protein, tránh các công việc nguy hiểm, tránh làm việc lâu ngoài nắng, tránh làm việc lâu ngoài nắng.</a:t>
            </a:r>
          </a:p>
          <a:p>
            <a:endParaRPr lang="en-US" sz="20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886200"/>
            <a:ext cx="3276600" cy="19493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99" y="3886200"/>
            <a:ext cx="2641475" cy="2162175"/>
          </a:xfrm>
          <a:prstGeom prst="rect">
            <a:avLst/>
          </a:prstGeom>
        </p:spPr>
      </p:pic>
    </p:spTree>
    <p:extLst>
      <p:ext uri="{BB962C8B-B14F-4D97-AF65-F5344CB8AC3E}">
        <p14:creationId xmlns:p14="http://schemas.microsoft.com/office/powerpoint/2010/main" val="574966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2000" b="1" dirty="0" smtClean="0">
                <a:ln w="1905"/>
                <a:solidFill>
                  <a:schemeClr val="accent5">
                    <a:lumMod val="75000"/>
                  </a:schemeClr>
                </a:solidFill>
                <a:effectLst>
                  <a:innerShdw blurRad="69850" dist="43180" dir="5400000">
                    <a:srgbClr val="000000">
                      <a:alpha val="65000"/>
                    </a:srgbClr>
                  </a:innerShdw>
                </a:effectLst>
                <a:latin typeface="Times New Roman" pitchFamily="18" charset="0"/>
                <a:cs typeface="Times New Roman" pitchFamily="18" charset="0"/>
              </a:rPr>
              <a:t>4.2 </a:t>
            </a:r>
            <a:r>
              <a:rPr lang="en-US" sz="2000" b="1" dirty="0" err="1" smtClean="0">
                <a:ln w="1905"/>
                <a:solidFill>
                  <a:schemeClr val="accent5">
                    <a:lumMod val="75000"/>
                  </a:schemeClr>
                </a:solidFill>
                <a:effectLst>
                  <a:innerShdw blurRad="69850" dist="43180" dir="5400000">
                    <a:srgbClr val="000000">
                      <a:alpha val="65000"/>
                    </a:srgbClr>
                  </a:innerShdw>
                </a:effectLst>
                <a:latin typeface="Times New Roman" pitchFamily="18" charset="0"/>
                <a:cs typeface="Times New Roman" pitchFamily="18" charset="0"/>
              </a:rPr>
              <a:t>Ðiều</a:t>
            </a:r>
            <a:r>
              <a:rPr lang="en-US" sz="2000" b="1" dirty="0" smtClean="0">
                <a:ln w="1905"/>
                <a:solidFill>
                  <a:schemeClr val="accent5">
                    <a:lumMod val="7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a:ln w="1905"/>
                <a:solidFill>
                  <a:schemeClr val="accent5">
                    <a:lumMod val="75000"/>
                  </a:schemeClr>
                </a:solidFill>
                <a:effectLst>
                  <a:innerShdw blurRad="69850" dist="43180" dir="5400000">
                    <a:srgbClr val="000000">
                      <a:alpha val="65000"/>
                    </a:srgbClr>
                  </a:innerShdw>
                </a:effectLst>
                <a:latin typeface="Times New Roman" pitchFamily="18" charset="0"/>
                <a:cs typeface="Times New Roman" pitchFamily="18" charset="0"/>
              </a:rPr>
              <a:t>trị</a:t>
            </a:r>
            <a:r>
              <a:rPr lang="en-US" sz="2000" b="1" dirty="0">
                <a:ln w="1905"/>
                <a:solidFill>
                  <a:schemeClr val="accent5">
                    <a:lumMod val="7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a:ln w="1905"/>
                <a:solidFill>
                  <a:schemeClr val="accent5">
                    <a:lumMod val="75000"/>
                  </a:schemeClr>
                </a:solidFill>
                <a:effectLst>
                  <a:innerShdw blurRad="69850" dist="43180" dir="5400000">
                    <a:srgbClr val="000000">
                      <a:alpha val="65000"/>
                    </a:srgbClr>
                  </a:innerShdw>
                </a:effectLst>
                <a:latin typeface="Times New Roman" pitchFamily="18" charset="0"/>
                <a:cs typeface="Times New Roman" pitchFamily="18" charset="0"/>
              </a:rPr>
              <a:t>bằng</a:t>
            </a:r>
            <a:r>
              <a:rPr lang="en-US" sz="2000" b="1" dirty="0">
                <a:ln w="1905"/>
                <a:solidFill>
                  <a:schemeClr val="accent5">
                    <a:lumMod val="7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a:ln w="1905"/>
                <a:solidFill>
                  <a:schemeClr val="accent5">
                    <a:lumMod val="75000"/>
                  </a:schemeClr>
                </a:solidFill>
                <a:effectLst>
                  <a:innerShdw blurRad="69850" dist="43180" dir="5400000">
                    <a:srgbClr val="000000">
                      <a:alpha val="65000"/>
                    </a:srgbClr>
                  </a:innerShdw>
                </a:effectLst>
                <a:latin typeface="Times New Roman" pitchFamily="18" charset="0"/>
                <a:cs typeface="Times New Roman" pitchFamily="18" charset="0"/>
              </a:rPr>
              <a:t>thuốc</a:t>
            </a:r>
            <a:r>
              <a:rPr lang="en-US" sz="2400" b="1" dirty="0">
                <a:ln w="1905"/>
                <a:solidFill>
                  <a:schemeClr val="accent5">
                    <a:lumMod val="75000"/>
                  </a:schemeClr>
                </a:solidFill>
                <a:effectLst>
                  <a:innerShdw blurRad="69850" dist="43180" dir="5400000">
                    <a:srgbClr val="000000">
                      <a:alpha val="65000"/>
                    </a:srgbClr>
                  </a:innerShdw>
                </a:effectLst>
                <a:latin typeface="Times New Roman" pitchFamily="18" charset="0"/>
                <a:cs typeface="Times New Roman" pitchFamily="18" charset="0"/>
              </a:rPr>
              <a:t/>
            </a:r>
            <a:br>
              <a:rPr lang="en-US" sz="2400" b="1" dirty="0">
                <a:ln w="1905"/>
                <a:solidFill>
                  <a:schemeClr val="accent5">
                    <a:lumMod val="75000"/>
                  </a:schemeClr>
                </a:solidFill>
                <a:effectLst>
                  <a:innerShdw blurRad="69850" dist="43180" dir="5400000">
                    <a:srgbClr val="000000">
                      <a:alpha val="65000"/>
                    </a:srgbClr>
                  </a:innerShdw>
                </a:effectLst>
                <a:latin typeface="Times New Roman" pitchFamily="18" charset="0"/>
                <a:cs typeface="Times New Roman" pitchFamily="18" charset="0"/>
              </a:rPr>
            </a:br>
            <a:r>
              <a:rPr lang="en-US" sz="2000" b="1" dirty="0">
                <a:ln w="1905"/>
                <a:solidFill>
                  <a:schemeClr val="accent5">
                    <a:lumMod val="75000"/>
                  </a:schemeClr>
                </a:solidFill>
                <a:effectLst>
                  <a:innerShdw blurRad="69850" dist="43180" dir="5400000">
                    <a:srgbClr val="000000">
                      <a:alpha val="65000"/>
                    </a:srgbClr>
                  </a:innerShdw>
                </a:effectLst>
                <a:latin typeface="Times New Roman" pitchFamily="18" charset="0"/>
                <a:cs typeface="Times New Roman" pitchFamily="18" charset="0"/>
              </a:rPr>
              <a:t>4.2.1. </a:t>
            </a:r>
            <a:r>
              <a:rPr lang="en-US" sz="2000" b="1" dirty="0" err="1">
                <a:ln w="1905"/>
                <a:solidFill>
                  <a:schemeClr val="accent5">
                    <a:lumMod val="75000"/>
                  </a:schemeClr>
                </a:solidFill>
                <a:effectLst>
                  <a:innerShdw blurRad="69850" dist="43180" dir="5400000">
                    <a:srgbClr val="000000">
                      <a:alpha val="65000"/>
                    </a:srgbClr>
                  </a:innerShdw>
                </a:effectLst>
                <a:latin typeface="Times New Roman" pitchFamily="18" charset="0"/>
                <a:cs typeface="Times New Roman" pitchFamily="18" charset="0"/>
              </a:rPr>
              <a:t>Nguyên</a:t>
            </a:r>
            <a:r>
              <a:rPr lang="en-US" sz="2000" b="1" dirty="0">
                <a:ln w="1905"/>
                <a:solidFill>
                  <a:schemeClr val="accent5">
                    <a:lumMod val="7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a:ln w="1905"/>
                <a:solidFill>
                  <a:schemeClr val="accent5">
                    <a:lumMod val="75000"/>
                  </a:schemeClr>
                </a:solidFill>
                <a:effectLst>
                  <a:innerShdw blurRad="69850" dist="43180" dir="5400000">
                    <a:srgbClr val="000000">
                      <a:alpha val="65000"/>
                    </a:srgbClr>
                  </a:innerShdw>
                </a:effectLst>
                <a:latin typeface="Times New Roman" pitchFamily="18" charset="0"/>
                <a:cs typeface="Times New Roman" pitchFamily="18" charset="0"/>
              </a:rPr>
              <a:t>tắc</a:t>
            </a:r>
            <a:r>
              <a:rPr lang="en-US" sz="2000" b="1" dirty="0">
                <a:ln w="1905"/>
                <a:solidFill>
                  <a:schemeClr val="accent5">
                    <a:lumMod val="7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a:ln w="1905"/>
                <a:solidFill>
                  <a:schemeClr val="accent5">
                    <a:lumMod val="75000"/>
                  </a:schemeClr>
                </a:solidFill>
                <a:effectLst>
                  <a:innerShdw blurRad="69850" dist="43180" dir="5400000">
                    <a:srgbClr val="000000">
                      <a:alpha val="65000"/>
                    </a:srgbClr>
                  </a:innerShdw>
                </a:effectLst>
                <a:latin typeface="Times New Roman" pitchFamily="18" charset="0"/>
                <a:cs typeface="Times New Roman" pitchFamily="18" charset="0"/>
              </a:rPr>
              <a:t>sử</a:t>
            </a:r>
            <a:r>
              <a:rPr lang="en-US" sz="2000" b="1" dirty="0">
                <a:ln w="1905"/>
                <a:solidFill>
                  <a:schemeClr val="accent5">
                    <a:lumMod val="7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a:ln w="1905"/>
                <a:solidFill>
                  <a:schemeClr val="accent5">
                    <a:lumMod val="75000"/>
                  </a:schemeClr>
                </a:solidFill>
                <a:effectLst>
                  <a:innerShdw blurRad="69850" dist="43180" dir="5400000">
                    <a:srgbClr val="000000">
                      <a:alpha val="65000"/>
                    </a:srgbClr>
                  </a:innerShdw>
                </a:effectLst>
                <a:latin typeface="Times New Roman" pitchFamily="18" charset="0"/>
                <a:cs typeface="Times New Roman" pitchFamily="18" charset="0"/>
              </a:rPr>
              <a:t>dụng</a:t>
            </a:r>
            <a:r>
              <a:rPr lang="en-US" sz="2000" b="1" dirty="0">
                <a:ln w="1905"/>
                <a:solidFill>
                  <a:schemeClr val="accent5">
                    <a:lumMod val="7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a:ln w="1905"/>
                <a:solidFill>
                  <a:schemeClr val="accent5">
                    <a:lumMod val="75000"/>
                  </a:schemeClr>
                </a:solidFill>
                <a:effectLst>
                  <a:innerShdw blurRad="69850" dist="43180" dir="5400000">
                    <a:srgbClr val="000000">
                      <a:alpha val="65000"/>
                    </a:srgbClr>
                  </a:innerShdw>
                </a:effectLst>
                <a:latin typeface="Times New Roman" pitchFamily="18" charset="0"/>
                <a:cs typeface="Times New Roman" pitchFamily="18" charset="0"/>
              </a:rPr>
              <a:t>thuốc</a:t>
            </a:r>
            <a:r>
              <a:rPr lang="en-US" sz="2000" b="1" dirty="0">
                <a:ln w="1905"/>
                <a:solidFill>
                  <a:schemeClr val="accent5">
                    <a:lumMod val="7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a:ln w="1905"/>
                <a:solidFill>
                  <a:schemeClr val="accent5">
                    <a:lumMod val="75000"/>
                  </a:schemeClr>
                </a:solidFill>
                <a:effectLst>
                  <a:innerShdw blurRad="69850" dist="43180" dir="5400000">
                    <a:srgbClr val="000000">
                      <a:alpha val="65000"/>
                    </a:srgbClr>
                  </a:innerShdw>
                </a:effectLst>
                <a:latin typeface="Times New Roman" pitchFamily="18" charset="0"/>
                <a:cs typeface="Times New Roman" pitchFamily="18" charset="0"/>
              </a:rPr>
              <a:t>kháng</a:t>
            </a:r>
            <a:r>
              <a:rPr lang="en-US" sz="2000" b="1" dirty="0">
                <a:ln w="1905"/>
                <a:solidFill>
                  <a:schemeClr val="accent5">
                    <a:lumMod val="7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a:ln w="1905"/>
                <a:solidFill>
                  <a:schemeClr val="accent5">
                    <a:lumMod val="75000"/>
                  </a:schemeClr>
                </a:solidFill>
                <a:effectLst>
                  <a:innerShdw blurRad="69850" dist="43180" dir="5400000">
                    <a:srgbClr val="000000">
                      <a:alpha val="65000"/>
                    </a:srgbClr>
                  </a:innerShdw>
                </a:effectLst>
                <a:latin typeface="Times New Roman" pitchFamily="18" charset="0"/>
                <a:cs typeface="Times New Roman" pitchFamily="18" charset="0"/>
              </a:rPr>
              <a:t>dộng</a:t>
            </a:r>
            <a:r>
              <a:rPr lang="en-US" sz="2000" b="1" dirty="0">
                <a:ln w="1905"/>
                <a:solidFill>
                  <a:schemeClr val="accent5">
                    <a:lumMod val="7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a:ln w="1905"/>
                <a:solidFill>
                  <a:schemeClr val="accent5">
                    <a:lumMod val="75000"/>
                  </a:schemeClr>
                </a:solidFill>
                <a:effectLst>
                  <a:innerShdw blurRad="69850" dist="43180" dir="5400000">
                    <a:srgbClr val="000000">
                      <a:alpha val="65000"/>
                    </a:srgbClr>
                  </a:innerShdw>
                </a:effectLst>
                <a:latin typeface="Times New Roman" pitchFamily="18" charset="0"/>
                <a:cs typeface="Times New Roman" pitchFamily="18" charset="0"/>
              </a:rPr>
              <a:t>kinh</a:t>
            </a:r>
            <a:r>
              <a:rPr lang="en-US" sz="2000" b="1" dirty="0">
                <a:ln w="1905"/>
                <a:solidFill>
                  <a:schemeClr val="accent5">
                    <a:lumMod val="75000"/>
                  </a:schemeClr>
                </a:solidFill>
                <a:effectLst>
                  <a:innerShdw blurRad="69850" dist="43180" dir="5400000">
                    <a:srgbClr val="000000">
                      <a:alpha val="65000"/>
                    </a:srgbClr>
                  </a:innerShdw>
                </a:effectLst>
                <a:latin typeface="Times New Roman" pitchFamily="18" charset="0"/>
                <a:cs typeface="Times New Roman" pitchFamily="18" charset="0"/>
              </a:rPr>
              <a:t> </a:t>
            </a:r>
            <a:br>
              <a:rPr lang="en-US" sz="2000" b="1" dirty="0">
                <a:ln w="1905"/>
                <a:solidFill>
                  <a:schemeClr val="accent5">
                    <a:lumMod val="75000"/>
                  </a:schemeClr>
                </a:solidFill>
                <a:effectLst>
                  <a:innerShdw blurRad="69850" dist="43180" dir="5400000">
                    <a:srgbClr val="000000">
                      <a:alpha val="65000"/>
                    </a:srgbClr>
                  </a:innerShdw>
                </a:effectLst>
                <a:latin typeface="Times New Roman" pitchFamily="18" charset="0"/>
                <a:cs typeface="Times New Roman" pitchFamily="18" charset="0"/>
              </a:rPr>
            </a:br>
            <a:endParaRPr lang="en-US" sz="2000" b="1" dirty="0">
              <a:ln w="1905"/>
              <a:solidFill>
                <a:schemeClr val="accent5">
                  <a:lumMod val="75000"/>
                </a:schemeClr>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1066800" y="1371600"/>
            <a:ext cx="7620000" cy="5029200"/>
          </a:xfrm>
        </p:spPr>
        <p:txBody>
          <a:bodyPr>
            <a:normAutofit fontScale="62500" lnSpcReduction="20000"/>
          </a:bodyPr>
          <a:lstStyle/>
          <a:p>
            <a:r>
              <a:rPr lang="vi-VN" dirty="0">
                <a:latin typeface="Times New Roman" pitchFamily="18" charset="0"/>
                <a:cs typeface="Times New Roman" pitchFamily="18" charset="0"/>
              </a:rPr>
              <a:t>B</a:t>
            </a:r>
            <a:r>
              <a:rPr lang="en-US" dirty="0" err="1" smtClean="0">
                <a:latin typeface="Times New Roman" pitchFamily="18" charset="0"/>
                <a:cs typeface="Times New Roman" pitchFamily="18" charset="0"/>
              </a:rPr>
              <a:t>ắt</a:t>
            </a:r>
            <a:r>
              <a:rPr lang="en-US" dirty="0" smtClean="0">
                <a:latin typeface="Times New Roman" pitchFamily="18" charset="0"/>
                <a:cs typeface="Times New Roman" pitchFamily="18" charset="0"/>
              </a:rPr>
              <a:t> </a:t>
            </a:r>
            <a:r>
              <a:rPr lang="vi-VN" dirty="0" err="1" smtClean="0">
                <a:latin typeface="Times New Roman" pitchFamily="18" charset="0"/>
                <a:cs typeface="Times New Roman" pitchFamily="18" charset="0"/>
              </a:rPr>
              <a:t>đ</a:t>
            </a:r>
            <a:r>
              <a:rPr lang="en-US" dirty="0" err="1" smtClean="0">
                <a:latin typeface="Times New Roman" pitchFamily="18" charset="0"/>
                <a:cs typeface="Times New Roman" pitchFamily="18" charset="0"/>
              </a:rPr>
              <a:t>ầu</a:t>
            </a:r>
            <a:r>
              <a:rPr lang="vi-VN"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liều</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thấp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rồi</a:t>
            </a:r>
            <a:r>
              <a:rPr lang="en-US" dirty="0">
                <a:latin typeface="Times New Roman" pitchFamily="18" charset="0"/>
                <a:cs typeface="Times New Roman" pitchFamily="18" charset="0"/>
              </a:rPr>
              <a:t> </a:t>
            </a:r>
            <a:r>
              <a:rPr lang="vi-VN" dirty="0" err="1">
                <a:latin typeface="Times New Roman" pitchFamily="18" charset="0"/>
                <a:cs typeface="Times New Roman" pitchFamily="18" charset="0"/>
              </a:rPr>
              <a:t>đ</a:t>
            </a:r>
            <a:r>
              <a:rPr lang="en-US" dirty="0" err="1" smtClean="0">
                <a:latin typeface="Times New Roman" pitchFamily="18" charset="0"/>
                <a:cs typeface="Times New Roman" pitchFamily="18" charset="0"/>
              </a:rPr>
              <a:t>ến</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liều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liều</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cắt</a:t>
            </a:r>
            <a:r>
              <a:rPr lang="vi-VN" dirty="0">
                <a:latin typeface="Times New Roman" pitchFamily="18" charset="0"/>
                <a:cs typeface="Times New Roman" pitchFamily="18" charset="0"/>
              </a:rPr>
              <a:t> </a:t>
            </a:r>
            <a:r>
              <a:rPr lang="vi-VN" dirty="0" smtClean="0">
                <a:latin typeface="Times New Roman" pitchFamily="18" charset="0"/>
                <a:cs typeface="Times New Roman" pitchFamily="18" charset="0"/>
              </a:rPr>
              <a:t>cơ</a:t>
            </a:r>
            <a:r>
              <a:rPr lang="en-US" dirty="0" smtClean="0">
                <a:latin typeface="Times New Roman" pitchFamily="18" charset="0"/>
                <a:cs typeface="Times New Roman" pitchFamily="18" charset="0"/>
              </a:rPr>
              <a:t>n</a:t>
            </a:r>
            <a:r>
              <a:rPr lang="en-US" dirty="0">
                <a:latin typeface="Times New Roman" pitchFamily="18" charset="0"/>
                <a:cs typeface="Times New Roman" pitchFamily="18" charset="0"/>
              </a:rPr>
              <a:t>) ...  </a:t>
            </a:r>
          </a:p>
          <a:p>
            <a:r>
              <a:rPr lang="en-US" dirty="0" smtClean="0">
                <a:latin typeface="Times New Roman" pitchFamily="18" charset="0"/>
                <a:cs typeface="Times New Roman" pitchFamily="18" charset="0"/>
              </a:rPr>
              <a:t>Ở </a:t>
            </a:r>
            <a:r>
              <a:rPr lang="en-US" dirty="0" err="1">
                <a:latin typeface="Times New Roman" pitchFamily="18" charset="0"/>
                <a:cs typeface="Times New Roman" pitchFamily="18" charset="0"/>
              </a:rPr>
              <a:t>nguời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lớn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vi-VN" dirty="0" err="1">
                <a:latin typeface="Times New Roman" pitchFamily="18" charset="0"/>
                <a:cs typeface="Times New Roman" pitchFamily="18" charset="0"/>
              </a:rPr>
              <a:t>đ</a:t>
            </a:r>
            <a:r>
              <a:rPr lang="en-US" dirty="0" err="1" smtClean="0">
                <a:latin typeface="Times New Roman" pitchFamily="18" charset="0"/>
                <a:cs typeface="Times New Roman" pitchFamily="18" charset="0"/>
              </a:rPr>
              <a:t>iều</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trị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thì</a:t>
            </a:r>
            <a:r>
              <a:rPr lang="en-US" dirty="0">
                <a:latin typeface="Times New Roman" pitchFamily="18" charset="0"/>
                <a:cs typeface="Times New Roman" pitchFamily="18" charset="0"/>
              </a:rPr>
              <a:t> </a:t>
            </a:r>
            <a:r>
              <a:rPr lang="vi-VN" dirty="0" err="1">
                <a:latin typeface="Times New Roman" pitchFamily="18" charset="0"/>
                <a:cs typeface="Times New Roman" pitchFamily="18" charset="0"/>
              </a:rPr>
              <a:t>đ</a:t>
            </a:r>
            <a:r>
              <a:rPr lang="en-US" dirty="0" err="1" smtClean="0">
                <a:latin typeface="Times New Roman" pitchFamily="18" charset="0"/>
                <a:cs typeface="Times New Roman" pitchFamily="18" charset="0"/>
              </a:rPr>
              <a:t>iều</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trị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thêm</a:t>
            </a:r>
            <a:r>
              <a:rPr lang="en-US" dirty="0">
                <a:latin typeface="Times New Roman" pitchFamily="18" charset="0"/>
                <a:cs typeface="Times New Roman" pitchFamily="18" charset="0"/>
              </a:rPr>
              <a:t> 2 </a:t>
            </a:r>
            <a:r>
              <a:rPr lang="en-US" dirty="0" smtClean="0">
                <a:latin typeface="Times New Roman" pitchFamily="18" charset="0"/>
                <a:cs typeface="Times New Roman" pitchFamily="18" charset="0"/>
              </a:rPr>
              <a:t>n</a:t>
            </a:r>
            <a:r>
              <a:rPr lang="vi-VN" dirty="0">
                <a:latin typeface="Times New Roman" pitchFamily="18" charset="0"/>
                <a:cs typeface="Times New Roman" pitchFamily="18" charset="0"/>
              </a:rPr>
              <a:t>ă</a:t>
            </a:r>
            <a:r>
              <a:rPr lang="en-US" dirty="0" smtClean="0">
                <a:latin typeface="Times New Roman" pitchFamily="18" charset="0"/>
                <a:cs typeface="Times New Roman" pitchFamily="18" charset="0"/>
              </a:rPr>
              <a:t>m</a:t>
            </a:r>
            <a:r>
              <a:rPr lang="vi-VN"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sau</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cơn </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cuối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theo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dõi</a:t>
            </a:r>
            <a:r>
              <a:rPr lang="en-US" dirty="0">
                <a:latin typeface="Times New Roman" pitchFamily="18" charset="0"/>
                <a:cs typeface="Times New Roman" pitchFamily="18" charset="0"/>
              </a:rPr>
              <a:t> </a:t>
            </a:r>
            <a:r>
              <a:rPr lang="vi-VN" dirty="0" err="1">
                <a:latin typeface="Times New Roman" pitchFamily="18" charset="0"/>
                <a:cs typeface="Times New Roman" pitchFamily="18" charset="0"/>
              </a:rPr>
              <a:t>đ</a:t>
            </a:r>
            <a:r>
              <a:rPr lang="en-US" dirty="0" err="1" smtClean="0">
                <a:latin typeface="Times New Roman" pitchFamily="18" charset="0"/>
                <a:cs typeface="Times New Roman" pitchFamily="18" charset="0"/>
              </a:rPr>
              <a:t>iện</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não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còn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giải</a:t>
            </a:r>
            <a:r>
              <a:rPr lang="vi-VN" dirty="0">
                <a:latin typeface="Times New Roman" pitchFamily="18" charset="0"/>
                <a:cs typeface="Times New Roman" pitchFamily="18" charset="0"/>
              </a:rPr>
              <a:t> </a:t>
            </a:r>
            <a:r>
              <a:rPr lang="en-US" dirty="0" err="1" smtClean="0">
                <a:latin typeface="Times New Roman" pitchFamily="18" charset="0"/>
                <a:cs typeface="Times New Roman" pitchFamily="18" charset="0"/>
              </a:rPr>
              <a:t>quyết</a:t>
            </a:r>
            <a:r>
              <a:rPr lang="en-US" dirty="0" smtClean="0">
                <a:latin typeface="Times New Roman" pitchFamily="18" charset="0"/>
                <a:cs typeface="Times New Roman" pitchFamily="18" charset="0"/>
              </a:rPr>
              <a:t> </a:t>
            </a:r>
            <a:r>
              <a:rPr lang="vi-VN" dirty="0" err="1">
                <a:latin typeface="Times New Roman" pitchFamily="18" charset="0"/>
                <a:cs typeface="Times New Roman" pitchFamily="18" charset="0"/>
              </a:rPr>
              <a:t>đ</a:t>
            </a:r>
            <a:r>
              <a:rPr lang="en-US" dirty="0" err="1" smtClean="0">
                <a:latin typeface="Times New Roman" pitchFamily="18" charset="0"/>
                <a:cs typeface="Times New Roman" pitchFamily="18" charset="0"/>
              </a:rPr>
              <a:t>uợc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a:t>
            </a:r>
            <a:r>
              <a:rPr lang="vi-VN" dirty="0" smtClean="0">
                <a:latin typeface="Times New Roman" pitchFamily="18" charset="0"/>
                <a:cs typeface="Times New Roman" pitchFamily="18" charset="0"/>
              </a:rPr>
              <a:t>ư</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sẹo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thì</a:t>
            </a:r>
            <a:r>
              <a:rPr lang="en-US" dirty="0">
                <a:latin typeface="Times New Roman" pitchFamily="18" charset="0"/>
                <a:cs typeface="Times New Roman" pitchFamily="18" charset="0"/>
              </a:rPr>
              <a:t> </a:t>
            </a:r>
            <a:r>
              <a:rPr lang="vi-VN" dirty="0" err="1">
                <a:latin typeface="Times New Roman" pitchFamily="18" charset="0"/>
                <a:cs typeface="Times New Roman" pitchFamily="18" charset="0"/>
              </a:rPr>
              <a:t>đ</a:t>
            </a:r>
            <a:r>
              <a:rPr lang="en-US" dirty="0" err="1" smtClean="0">
                <a:latin typeface="Times New Roman" pitchFamily="18" charset="0"/>
                <a:cs typeface="Times New Roman" pitchFamily="18" charset="0"/>
              </a:rPr>
              <a:t>iều</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trị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suốt</a:t>
            </a:r>
            <a:r>
              <a:rPr lang="en-US" dirty="0">
                <a:latin typeface="Times New Roman" pitchFamily="18" charset="0"/>
                <a:cs typeface="Times New Roman" pitchFamily="18" charset="0"/>
              </a:rPr>
              <a:t> </a:t>
            </a:r>
            <a:r>
              <a:rPr lang="vi-VN" dirty="0" err="1">
                <a:latin typeface="Times New Roman" pitchFamily="18" charset="0"/>
                <a:cs typeface="Times New Roman" pitchFamily="18" charset="0"/>
              </a:rPr>
              <a:t>đ</a:t>
            </a:r>
            <a:r>
              <a:rPr lang="en-US" dirty="0" err="1" smtClean="0">
                <a:latin typeface="Times New Roman" pitchFamily="18" charset="0"/>
                <a:cs typeface="Times New Roman" pitchFamily="18" charset="0"/>
              </a:rPr>
              <a:t>ời</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r>
              <a:rPr lang="vi-VN" dirty="0">
                <a:latin typeface="Times New Roman" pitchFamily="18" charset="0"/>
                <a:cs typeface="Times New Roman" pitchFamily="18" charset="0"/>
              </a:rPr>
              <a:t>C</a:t>
            </a:r>
            <a:r>
              <a:rPr lang="en-US" dirty="0" err="1" smtClean="0">
                <a:latin typeface="Times New Roman" pitchFamily="18" charset="0"/>
                <a:cs typeface="Times New Roman" pitchFamily="18" charset="0"/>
              </a:rPr>
              <a:t>hia</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ngày</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a:t>
            </a:r>
          </a:p>
          <a:p>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ngừng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thuốc</a:t>
            </a:r>
            <a:r>
              <a:rPr lang="en-US" dirty="0">
                <a:latin typeface="Times New Roman" pitchFamily="18" charset="0"/>
                <a:cs typeface="Times New Roman" pitchFamily="18" charset="0"/>
              </a:rPr>
              <a:t> </a:t>
            </a:r>
            <a:r>
              <a:rPr lang="vi-VN" dirty="0" err="1">
                <a:latin typeface="Times New Roman" pitchFamily="18" charset="0"/>
                <a:cs typeface="Times New Roman" pitchFamily="18" charset="0"/>
              </a:rPr>
              <a:t>đ</a:t>
            </a:r>
            <a:r>
              <a:rPr lang="en-US" dirty="0" err="1" smtClean="0">
                <a:latin typeface="Times New Roman" pitchFamily="18" charset="0"/>
                <a:cs typeface="Times New Roman" pitchFamily="18" charset="0"/>
              </a:rPr>
              <a:t>ột</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ngột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vi-VN" dirty="0" err="1">
                <a:latin typeface="Times New Roman" pitchFamily="18" charset="0"/>
                <a:cs typeface="Times New Roman" pitchFamily="18" charset="0"/>
              </a:rPr>
              <a:t>đ</a:t>
            </a:r>
            <a:r>
              <a:rPr lang="en-US" dirty="0" err="1" smtClean="0">
                <a:latin typeface="Times New Roman" pitchFamily="18" charset="0"/>
                <a:cs typeface="Times New Roman" pitchFamily="18" charset="0"/>
              </a:rPr>
              <a:t>ổi</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thuốc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dần</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thuốc</a:t>
            </a:r>
            <a:r>
              <a:rPr lang="vi-VN" dirty="0">
                <a:latin typeface="Times New Roman" pitchFamily="18" charset="0"/>
                <a:cs typeface="Times New Roman" pitchFamily="18" charset="0"/>
              </a:rPr>
              <a:t> </a:t>
            </a:r>
            <a:r>
              <a:rPr lang="en-US" dirty="0" smtClean="0">
                <a:latin typeface="Times New Roman" pitchFamily="18" charset="0"/>
                <a:cs typeface="Times New Roman" pitchFamily="18" charset="0"/>
              </a:rPr>
              <a:t>c</a:t>
            </a:r>
            <a:r>
              <a:rPr lang="vi-VN" dirty="0">
                <a:latin typeface="Times New Roman" pitchFamily="18" charset="0"/>
                <a:cs typeface="Times New Roman" pitchFamily="18" charset="0"/>
              </a:rPr>
              <a:t>ũ</a:t>
            </a:r>
            <a:r>
              <a:rPr lang="en-US" dirty="0" smtClean="0">
                <a:latin typeface="Times New Roman" pitchFamily="18" charset="0"/>
                <a:cs typeface="Times New Roman" pitchFamily="18" charset="0"/>
              </a:rPr>
              <a:t>, t</a:t>
            </a:r>
            <a:r>
              <a:rPr lang="vi-VN" dirty="0">
                <a:latin typeface="Times New Roman" pitchFamily="18" charset="0"/>
                <a:cs typeface="Times New Roman" pitchFamily="18" charset="0"/>
              </a:rPr>
              <a:t>ă</a:t>
            </a:r>
            <a:r>
              <a:rPr lang="en-US" dirty="0" err="1" smtClean="0">
                <a:latin typeface="Times New Roman" pitchFamily="18" charset="0"/>
                <a:cs typeface="Times New Roman" pitchFamily="18" charset="0"/>
              </a:rPr>
              <a:t>ng</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dần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thuốc</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mới</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thuốc</a:t>
            </a:r>
            <a:r>
              <a:rPr lang="vi-VN" dirty="0" smtClean="0">
                <a:latin typeface="Times New Roman" pitchFamily="18" charset="0"/>
                <a:cs typeface="Times New Roman" pitchFamily="18" charset="0"/>
              </a:rPr>
              <a:t>.</a:t>
            </a:r>
          </a:p>
          <a:p>
            <a:r>
              <a:rPr lang="en-US" dirty="0" err="1" smtClean="0">
                <a:latin typeface="Times New Roman" pitchFamily="18" charset="0"/>
                <a:cs typeface="Times New Roman" pitchFamily="18" charset="0"/>
              </a:rPr>
              <a:t>Nếu</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c</a:t>
            </a:r>
            <a:r>
              <a:rPr lang="vi-VN" dirty="0">
                <a:latin typeface="Times New Roman" pitchFamily="18" charset="0"/>
                <a:cs typeface="Times New Roman" pitchFamily="18" charset="0"/>
              </a:rPr>
              <a:t>ơ</a:t>
            </a:r>
            <a:r>
              <a:rPr lang="en-US" dirty="0" smtClean="0">
                <a:latin typeface="Times New Roman" pitchFamily="18" charset="0"/>
                <a:cs typeface="Times New Roman" pitchFamily="18" charset="0"/>
              </a:rPr>
              <a:t>n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vi-VN" dirty="0" err="1">
                <a:latin typeface="Times New Roman" pitchFamily="18" charset="0"/>
                <a:cs typeface="Times New Roman" pitchFamily="18" charset="0"/>
              </a:rPr>
              <a:t>đ</a:t>
            </a:r>
            <a:r>
              <a:rPr lang="en-US" dirty="0" err="1" smtClean="0">
                <a:latin typeface="Times New Roman" pitchFamily="18" charset="0"/>
                <a:cs typeface="Times New Roman" pitchFamily="18" charset="0"/>
              </a:rPr>
              <a:t>iện</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não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c</a:t>
            </a:r>
            <a:r>
              <a:rPr lang="vi-VN" dirty="0">
                <a:latin typeface="Times New Roman" pitchFamily="18" charset="0"/>
                <a:cs typeface="Times New Roman" pitchFamily="18" charset="0"/>
              </a:rPr>
              <a:t>ơ</a:t>
            </a:r>
            <a:r>
              <a:rPr lang="en-US" dirty="0" smtClean="0">
                <a:latin typeface="Times New Roman" pitchFamily="18" charset="0"/>
                <a:cs typeface="Times New Roman" pitchFamily="18" charset="0"/>
              </a:rPr>
              <a:t>n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lâm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sàng</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thì</a:t>
            </a:r>
            <a:r>
              <a:rPr lang="vi-VN" dirty="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vi-VN" dirty="0" err="1">
                <a:latin typeface="Times New Roman" pitchFamily="18" charset="0"/>
                <a:cs typeface="Times New Roman" pitchFamily="18" charset="0"/>
              </a:rPr>
              <a:t>đ</a:t>
            </a:r>
            <a:r>
              <a:rPr lang="en-US" dirty="0" err="1" smtClean="0">
                <a:latin typeface="Times New Roman" pitchFamily="18" charset="0"/>
                <a:cs typeface="Times New Roman" pitchFamily="18" charset="0"/>
              </a:rPr>
              <a:t>iều</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trị</a:t>
            </a:r>
            <a:r>
              <a:rPr lang="en-US" dirty="0">
                <a:latin typeface="Times New Roman" pitchFamily="18" charset="0"/>
                <a:cs typeface="Times New Roman" pitchFamily="18" charset="0"/>
              </a:rPr>
              <a:t>. </a:t>
            </a:r>
          </a:p>
          <a:p>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theo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dõi</a:t>
            </a:r>
            <a:r>
              <a:rPr lang="en-US" dirty="0">
                <a:latin typeface="Times New Roman" pitchFamily="18" charset="0"/>
                <a:cs typeface="Times New Roman" pitchFamily="18" charset="0"/>
              </a:rPr>
              <a:t> 10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a:t>
            </a:r>
            <a:r>
              <a:rPr lang="vi-VN" dirty="0" err="1">
                <a:latin typeface="Times New Roman" pitchFamily="18" charset="0"/>
                <a:cs typeface="Times New Roman" pitchFamily="18" charset="0"/>
              </a:rPr>
              <a:t>đ</a:t>
            </a:r>
            <a:r>
              <a:rPr lang="en-US" dirty="0" err="1" smtClean="0">
                <a:latin typeface="Times New Roman" pitchFamily="18" charset="0"/>
                <a:cs typeface="Times New Roman" pitchFamily="18" charset="0"/>
              </a:rPr>
              <a:t>ầu</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xem</a:t>
            </a:r>
            <a:r>
              <a:rPr lang="en-US" dirty="0">
                <a:latin typeface="Times New Roman" pitchFamily="18" charset="0"/>
                <a:cs typeface="Times New Roman" pitchFamily="18" charset="0"/>
              </a:rPr>
              <a:t> dung </a:t>
            </a:r>
            <a:r>
              <a:rPr lang="en-US" dirty="0" err="1">
                <a:latin typeface="Times New Roman" pitchFamily="18" charset="0"/>
                <a:cs typeface="Times New Roman" pitchFamily="18" charset="0"/>
              </a:rPr>
              <a:t>nạp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tiếp</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tục</a:t>
            </a:r>
            <a:r>
              <a:rPr lang="vi-VN" dirty="0">
                <a:latin typeface="Times New Roman" pitchFamily="18" charset="0"/>
                <a:cs typeface="Times New Roman" pitchFamily="18" charset="0"/>
              </a:rPr>
              <a:t> </a:t>
            </a:r>
            <a:r>
              <a:rPr lang="en-US" dirty="0" err="1" smtClean="0">
                <a:latin typeface="Times New Roman" pitchFamily="18" charset="0"/>
                <a:cs typeface="Times New Roman" pitchFamily="18" charset="0"/>
              </a:rPr>
              <a:t>hoặc</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cắt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theo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dõi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dể</a:t>
            </a:r>
            <a:r>
              <a:rPr lang="en-US" dirty="0">
                <a:latin typeface="Times New Roman" pitchFamily="18" charset="0"/>
                <a:cs typeface="Times New Roman" pitchFamily="18" charset="0"/>
              </a:rPr>
              <a:t> </a:t>
            </a:r>
            <a:r>
              <a:rPr lang="vi-VN" dirty="0" err="1">
                <a:latin typeface="Times New Roman" pitchFamily="18" charset="0"/>
                <a:cs typeface="Times New Roman" pitchFamily="18" charset="0"/>
              </a:rPr>
              <a:t>đ</a:t>
            </a:r>
            <a:r>
              <a:rPr lang="en-US" dirty="0" err="1" smtClean="0">
                <a:latin typeface="Times New Roman" pitchFamily="18" charset="0"/>
                <a:cs typeface="Times New Roman" pitchFamily="18" charset="0"/>
              </a:rPr>
              <a:t>ánh</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giá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quả</a:t>
            </a:r>
            <a:r>
              <a:rPr lang="en-US" dirty="0">
                <a:latin typeface="Times New Roman" pitchFamily="18" charset="0"/>
                <a:cs typeface="Times New Roman" pitchFamily="18" charset="0"/>
              </a:rPr>
              <a:t>. </a:t>
            </a:r>
          </a:p>
          <a:p>
            <a:r>
              <a:rPr lang="en-US" dirty="0" err="1" smtClean="0">
                <a:latin typeface="Times New Roman" pitchFamily="18" charset="0"/>
                <a:cs typeface="Times New Roman" pitchFamily="18" charset="0"/>
              </a:rPr>
              <a:t>Nếu</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c</a:t>
            </a:r>
            <a:r>
              <a:rPr lang="vi-VN" dirty="0">
                <a:latin typeface="Times New Roman" pitchFamily="18" charset="0"/>
                <a:cs typeface="Times New Roman" pitchFamily="18" charset="0"/>
              </a:rPr>
              <a:t>ơ</a:t>
            </a:r>
            <a:r>
              <a:rPr lang="en-US" dirty="0" smtClean="0">
                <a:latin typeface="Times New Roman" pitchFamily="18" charset="0"/>
                <a:cs typeface="Times New Roman" pitchFamily="18" charset="0"/>
              </a:rPr>
              <a:t>n </a:t>
            </a:r>
            <a:r>
              <a:rPr lang="en-US" dirty="0" err="1">
                <a:latin typeface="Times New Roman" pitchFamily="18" charset="0"/>
                <a:cs typeface="Times New Roman" pitchFamily="18" charset="0"/>
              </a:rPr>
              <a:t>lâm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a:t>
            </a:r>
            <a:r>
              <a:rPr lang="en-US" dirty="0">
                <a:latin typeface="Times New Roman" pitchFamily="18" charset="0"/>
                <a:cs typeface="Times New Roman" pitchFamily="18" charset="0"/>
              </a:rPr>
              <a:t> </a:t>
            </a:r>
            <a:r>
              <a:rPr lang="vi-VN" dirty="0" err="1">
                <a:latin typeface="Times New Roman" pitchFamily="18" charset="0"/>
                <a:cs typeface="Times New Roman" pitchFamily="18" charset="0"/>
              </a:rPr>
              <a:t>đ</a:t>
            </a:r>
            <a:r>
              <a:rPr lang="en-US" dirty="0" err="1" smtClean="0">
                <a:latin typeface="Times New Roman" pitchFamily="18" charset="0"/>
                <a:cs typeface="Times New Roman" pitchFamily="18" charset="0"/>
              </a:rPr>
              <a:t>iện</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não</a:t>
            </a:r>
            <a:r>
              <a:rPr lang="en-US" dirty="0">
                <a:latin typeface="Times New Roman" pitchFamily="18" charset="0"/>
                <a:cs typeface="Times New Roman" pitchFamily="18" charset="0"/>
              </a:rPr>
              <a:t> </a:t>
            </a:r>
            <a:r>
              <a:rPr lang="vi-VN" dirty="0" err="1">
                <a:latin typeface="Times New Roman" pitchFamily="18" charset="0"/>
                <a:cs typeface="Times New Roman" pitchFamily="18" charset="0"/>
              </a:rPr>
              <a:t>đ</a:t>
            </a:r>
            <a:r>
              <a:rPr lang="en-US" dirty="0" smtClean="0">
                <a:latin typeface="Times New Roman" pitchFamily="18" charset="0"/>
                <a:cs typeface="Times New Roman" pitchFamily="18" charset="0"/>
              </a:rPr>
              <a:t>ồ </a:t>
            </a:r>
            <a:r>
              <a:rPr lang="en-US" dirty="0" err="1">
                <a:latin typeface="Times New Roman" pitchFamily="18" charset="0"/>
                <a:cs typeface="Times New Roman" pitchFamily="18" charset="0"/>
              </a:rPr>
              <a:t>bất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thuờng</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c</a:t>
            </a:r>
            <a:r>
              <a:rPr lang="vi-VN" dirty="0">
                <a:latin typeface="Times New Roman" pitchFamily="18" charset="0"/>
                <a:cs typeface="Times New Roman" pitchFamily="18" charset="0"/>
              </a:rPr>
              <a:t>ũ</a:t>
            </a:r>
            <a:r>
              <a:rPr lang="en-US" dirty="0" err="1" smtClean="0">
                <a:latin typeface="Times New Roman" pitchFamily="18" charset="0"/>
                <a:cs typeface="Times New Roman" pitchFamily="18" charset="0"/>
              </a:rPr>
              <a:t>ng</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p>
          <a:p>
            <a:pPr marL="0" indent="0">
              <a:buNone/>
            </a:pPr>
            <a:r>
              <a:rPr lang="en-US" dirty="0" err="1">
                <a:latin typeface="Times New Roman" pitchFamily="18" charset="0"/>
                <a:cs typeface="Times New Roman" pitchFamily="18" charset="0"/>
              </a:rPr>
              <a:t>ngừng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thuốc</a:t>
            </a:r>
            <a:r>
              <a:rPr lang="en-US" dirty="0">
                <a:latin typeface="Times New Roman" pitchFamily="18" charset="0"/>
                <a:cs typeface="Times New Roman" pitchFamily="18" charset="0"/>
              </a:rPr>
              <a:t>.</a:t>
            </a:r>
          </a:p>
          <a:p>
            <a:r>
              <a:rPr lang="en-US" dirty="0" err="1" smtClean="0">
                <a:latin typeface="Times New Roman" pitchFamily="18" charset="0"/>
                <a:cs typeface="Times New Roman" pitchFamily="18" charset="0"/>
              </a:rPr>
              <a:t>Thuốc</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dễ</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a:t>
            </a:r>
            <a:r>
              <a:rPr lang="en-US" dirty="0">
                <a:latin typeface="Times New Roman" pitchFamily="18" charset="0"/>
                <a:cs typeface="Times New Roman" pitchFamily="18" charset="0"/>
              </a:rPr>
              <a:t> </a:t>
            </a:r>
            <a:r>
              <a:rPr lang="vi-VN" dirty="0" err="1">
                <a:latin typeface="Times New Roman" pitchFamily="18" charset="0"/>
                <a:cs typeface="Times New Roman" pitchFamily="18" charset="0"/>
              </a:rPr>
              <a:t>đ</a:t>
            </a:r>
            <a:r>
              <a:rPr lang="en-US" dirty="0" err="1" smtClean="0">
                <a:latin typeface="Times New Roman" pitchFamily="18" charset="0"/>
                <a:cs typeface="Times New Roman" pitchFamily="18" charset="0"/>
              </a:rPr>
              <a:t>ình</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bệnh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880080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620000" cy="487362"/>
          </a:xfrm>
        </p:spPr>
        <p:txBody>
          <a:bodyPr>
            <a:normAutofit/>
          </a:bodyPr>
          <a:lstStyle/>
          <a:p>
            <a:r>
              <a:rPr lang="en-US" sz="2000" b="1" dirty="0" smtClean="0">
                <a:latin typeface="Times New Roman" pitchFamily="18" charset="0"/>
                <a:cs typeface="Times New Roman" pitchFamily="18" charset="0"/>
              </a:rPr>
              <a:t>4.2.2 </a:t>
            </a:r>
            <a:r>
              <a:rPr lang="en-US" sz="2000" b="1" dirty="0" err="1" smtClean="0">
                <a:latin typeface="Times New Roman" pitchFamily="18" charset="0"/>
                <a:cs typeface="Times New Roman" pitchFamily="18" charset="0"/>
              </a:rPr>
              <a:t>Các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thuốc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kháng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động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kinh</a:t>
            </a:r>
            <a:endParaRPr lang="en-US" sz="20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8544864"/>
              </p:ext>
            </p:extLst>
          </p:nvPr>
        </p:nvGraphicFramePr>
        <p:xfrm>
          <a:off x="0" y="493415"/>
          <a:ext cx="9144001" cy="6457641"/>
        </p:xfrm>
        <a:graphic>
          <a:graphicData uri="http://schemas.openxmlformats.org/drawingml/2006/table">
            <a:tbl>
              <a:tblPr firstRow="1" bandRow="1">
                <a:tableStyleId>{5C22544A-7EE6-4342-B048-85BDC9FD1C3A}</a:tableStyleId>
              </a:tblPr>
              <a:tblGrid>
                <a:gridCol w="1492436"/>
                <a:gridCol w="4038300"/>
                <a:gridCol w="3613265"/>
              </a:tblGrid>
              <a:tr h="541352">
                <a:tc>
                  <a:txBody>
                    <a:bodyPr/>
                    <a:lstStyle/>
                    <a:p>
                      <a:r>
                        <a:rPr lang="en-US" dirty="0" err="1" smtClean="0">
                          <a:latin typeface="Times New Roman" pitchFamily="18" charset="0"/>
                          <a:cs typeface="Times New Roman" pitchFamily="18" charset="0"/>
                        </a:rPr>
                        <a:t>Loại</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động</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kinh</a:t>
                      </a:r>
                      <a:endParaRPr lang="en-US" dirty="0">
                        <a:latin typeface="Times New Roman" pitchFamily="18" charset="0"/>
                        <a:cs typeface="Times New Roman" pitchFamily="18" charset="0"/>
                      </a:endParaRPr>
                    </a:p>
                  </a:txBody>
                  <a:tcPr/>
                </a:tc>
                <a:tc>
                  <a:txBody>
                    <a:bodyPr/>
                    <a:lstStyle/>
                    <a:p>
                      <a:r>
                        <a:rPr lang="vi-VN" dirty="0" smtClean="0">
                          <a:latin typeface="Times New Roman" pitchFamily="18" charset="0"/>
                          <a:cs typeface="Times New Roman" pitchFamily="18" charset="0"/>
                        </a:rPr>
                        <a:t>Thuốc</a:t>
                      </a:r>
                      <a:r>
                        <a:rPr lang="vi-VN" baseline="0" dirty="0" smtClean="0">
                          <a:latin typeface="Times New Roman" pitchFamily="18" charset="0"/>
                          <a:cs typeface="Times New Roman" pitchFamily="18" charset="0"/>
                        </a:rPr>
                        <a:t> ưu tiên</a:t>
                      </a:r>
                      <a:endParaRPr lang="en-US" dirty="0">
                        <a:latin typeface="Times New Roman" pitchFamily="18" charset="0"/>
                        <a:cs typeface="Times New Roman" pitchFamily="18" charset="0"/>
                      </a:endParaRPr>
                    </a:p>
                  </a:txBody>
                  <a:tcPr/>
                </a:tc>
                <a:tc>
                  <a:txBody>
                    <a:bodyPr/>
                    <a:lstStyle/>
                    <a:p>
                      <a:r>
                        <a:rPr lang="vi-VN" dirty="0" smtClean="0">
                          <a:latin typeface="Times New Roman" pitchFamily="18" charset="0"/>
                          <a:cs typeface="Times New Roman" pitchFamily="18" charset="0"/>
                        </a:rPr>
                        <a:t>Có</a:t>
                      </a:r>
                      <a:r>
                        <a:rPr lang="vi-VN" baseline="0" dirty="0" smtClean="0">
                          <a:latin typeface="Times New Roman" pitchFamily="18" charset="0"/>
                          <a:cs typeface="Times New Roman" pitchFamily="18" charset="0"/>
                        </a:rPr>
                        <a:t> thể thay thế</a:t>
                      </a:r>
                      <a:endParaRPr lang="en-US" dirty="0">
                        <a:latin typeface="Times New Roman" pitchFamily="18" charset="0"/>
                        <a:cs typeface="Times New Roman" pitchFamily="18" charset="0"/>
                      </a:endParaRPr>
                    </a:p>
                  </a:txBody>
                  <a:tcPr/>
                </a:tc>
              </a:tr>
              <a:tr h="1334841">
                <a:tc>
                  <a:txBody>
                    <a:bodyPr/>
                    <a:lstStyle/>
                    <a:p>
                      <a:r>
                        <a:rPr lang="vi-VN" dirty="0" smtClean="0">
                          <a:latin typeface="Times New Roman" pitchFamily="18" charset="0"/>
                          <a:cs typeface="Times New Roman" pitchFamily="18" charset="0"/>
                        </a:rPr>
                        <a:t>Động</a:t>
                      </a:r>
                      <a:r>
                        <a:rPr lang="vi-VN" baseline="0" dirty="0" smtClean="0">
                          <a:latin typeface="Times New Roman" pitchFamily="18" charset="0"/>
                          <a:cs typeface="Times New Roman" pitchFamily="18" charset="0"/>
                        </a:rPr>
                        <a:t> kinh cục bộ</a:t>
                      </a:r>
                      <a:endParaRPr lang="en-US" dirty="0">
                        <a:latin typeface="Times New Roman" pitchFamily="18" charset="0"/>
                        <a:cs typeface="Times New Roman" pitchFamily="18" charset="0"/>
                      </a:endParaRPr>
                    </a:p>
                  </a:txBody>
                  <a:tcPr/>
                </a:tc>
                <a:tc>
                  <a:txBody>
                    <a:bodyPr/>
                    <a:lstStyle/>
                    <a:p>
                      <a:r>
                        <a:rPr lang="vi-VN" dirty="0" smtClean="0">
                          <a:latin typeface="Times New Roman" pitchFamily="18" charset="0"/>
                          <a:cs typeface="Times New Roman" pitchFamily="18" charset="0"/>
                        </a:rPr>
                        <a:t>Carbamazepin</a:t>
                      </a:r>
                    </a:p>
                    <a:p>
                      <a:r>
                        <a:rPr lang="vi-VN" dirty="0" smtClean="0">
                          <a:latin typeface="Times New Roman" pitchFamily="18" charset="0"/>
                          <a:cs typeface="Times New Roman" pitchFamily="18" charset="0"/>
                        </a:rPr>
                        <a:t>Phenytoin</a:t>
                      </a:r>
                      <a:endParaRPr lang="en-US" dirty="0">
                        <a:latin typeface="Times New Roman" pitchFamily="18" charset="0"/>
                        <a:cs typeface="Times New Roman" pitchFamily="18" charset="0"/>
                      </a:endParaRPr>
                    </a:p>
                  </a:txBody>
                  <a:tcPr/>
                </a:tc>
                <a:tc>
                  <a:txBody>
                    <a:bodyPr/>
                    <a:lstStyle/>
                    <a:p>
                      <a:r>
                        <a:rPr lang="vi-VN" dirty="0" smtClean="0">
                          <a:latin typeface="Times New Roman" pitchFamily="18" charset="0"/>
                          <a:cs typeface="Times New Roman" pitchFamily="18" charset="0"/>
                        </a:rPr>
                        <a:t>Phenobarbital</a:t>
                      </a:r>
                    </a:p>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latin typeface="Times New Roman" pitchFamily="18" charset="0"/>
                          <a:cs typeface="Times New Roman" pitchFamily="18" charset="0"/>
                        </a:rPr>
                        <a:t>Valproat</a:t>
                      </a:r>
                    </a:p>
                    <a:p>
                      <a:r>
                        <a:rPr lang="vi-VN" dirty="0" smtClean="0">
                          <a:latin typeface="Times New Roman" pitchFamily="18" charset="0"/>
                          <a:cs typeface="Times New Roman" pitchFamily="18" charset="0"/>
                        </a:rPr>
                        <a:t>Pirimidon     </a:t>
                      </a:r>
                      <a:endParaRPr lang="en-US" dirty="0">
                        <a:latin typeface="Times New Roman" pitchFamily="18" charset="0"/>
                        <a:cs typeface="Times New Roman" pitchFamily="18" charset="0"/>
                      </a:endParaRPr>
                    </a:p>
                  </a:txBody>
                  <a:tcPr/>
                </a:tc>
              </a:tr>
              <a:tr h="13348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latin typeface="Times New Roman" pitchFamily="18" charset="0"/>
                          <a:cs typeface="Times New Roman" pitchFamily="18" charset="0"/>
                        </a:rPr>
                        <a:t>Động</a:t>
                      </a:r>
                      <a:r>
                        <a:rPr lang="vi-VN" baseline="0" dirty="0" smtClean="0">
                          <a:latin typeface="Times New Roman" pitchFamily="18" charset="0"/>
                          <a:cs typeface="Times New Roman" pitchFamily="18" charset="0"/>
                        </a:rPr>
                        <a:t> kinh toàn bộ</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tc>
                <a:tc>
                  <a:txBody>
                    <a:bodyPr/>
                    <a:lstStyle/>
                    <a:p>
                      <a:r>
                        <a:rPr lang="vi-VN" dirty="0" smtClean="0">
                          <a:latin typeface="Times New Roman" pitchFamily="18" charset="0"/>
                          <a:cs typeface="Times New Roman" pitchFamily="18" charset="0"/>
                        </a:rPr>
                        <a:t>Valproat</a:t>
                      </a:r>
                    </a:p>
                    <a:p>
                      <a:r>
                        <a:rPr lang="vi-VN" dirty="0" smtClean="0">
                          <a:latin typeface="Times New Roman" pitchFamily="18" charset="0"/>
                          <a:cs typeface="Times New Roman" pitchFamily="18" charset="0"/>
                        </a:rPr>
                        <a:t>Carbamazepin</a:t>
                      </a:r>
                    </a:p>
                    <a:p>
                      <a:r>
                        <a:rPr lang="vi-VN" dirty="0" smtClean="0">
                          <a:latin typeface="Times New Roman" pitchFamily="18" charset="0"/>
                          <a:cs typeface="Times New Roman" pitchFamily="18" charset="0"/>
                        </a:rPr>
                        <a:t>Phenytoin</a:t>
                      </a:r>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latin typeface="Times New Roman" pitchFamily="18" charset="0"/>
                          <a:cs typeface="Times New Roman" pitchFamily="18" charset="0"/>
                        </a:rPr>
                        <a:t>Phenobarbital</a:t>
                      </a:r>
                    </a:p>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latin typeface="Times New Roman" pitchFamily="18" charset="0"/>
                          <a:cs typeface="Times New Roman" pitchFamily="18" charset="0"/>
                        </a:rPr>
                        <a:t>Pirimidon</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tc>
              </a:tr>
              <a:tr h="1121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latin typeface="Times New Roman" pitchFamily="18" charset="0"/>
                          <a:cs typeface="Times New Roman" pitchFamily="18" charset="0"/>
                        </a:rPr>
                        <a:t>Động</a:t>
                      </a:r>
                      <a:r>
                        <a:rPr lang="vi-VN" baseline="0" dirty="0" smtClean="0">
                          <a:latin typeface="Times New Roman" pitchFamily="18" charset="0"/>
                          <a:cs typeface="Times New Roman" pitchFamily="18" charset="0"/>
                        </a:rPr>
                        <a:t> kinh cơn vắng</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tc>
                <a:tc>
                  <a:txBody>
                    <a:bodyPr/>
                    <a:lstStyle/>
                    <a:p>
                      <a:r>
                        <a:rPr lang="vi-VN" dirty="0" smtClean="0">
                          <a:latin typeface="Times New Roman" pitchFamily="18" charset="0"/>
                          <a:cs typeface="Times New Roman" pitchFamily="18" charset="0"/>
                        </a:rPr>
                        <a:t>Ethoxusimid</a:t>
                      </a:r>
                    </a:p>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latin typeface="Times New Roman" pitchFamily="18" charset="0"/>
                          <a:cs typeface="Times New Roman" pitchFamily="18" charset="0"/>
                        </a:rPr>
                        <a:t>Valproat</a:t>
                      </a:r>
                    </a:p>
                  </a:txBody>
                  <a:tcPr/>
                </a:tc>
                <a:tc>
                  <a:txBody>
                    <a:bodyPr/>
                    <a:lstStyle/>
                    <a:p>
                      <a:r>
                        <a:rPr lang="vi-VN" dirty="0" smtClean="0">
                          <a:latin typeface="Times New Roman" pitchFamily="18" charset="0"/>
                          <a:cs typeface="Times New Roman" pitchFamily="18" charset="0"/>
                        </a:rPr>
                        <a:t>Clonazepam</a:t>
                      </a:r>
                      <a:endParaRPr lang="en-US" dirty="0">
                        <a:latin typeface="Times New Roman" pitchFamily="18" charset="0"/>
                        <a:cs typeface="Times New Roman" pitchFamily="18" charset="0"/>
                      </a:endParaRPr>
                    </a:p>
                  </a:txBody>
                  <a:tcPr/>
                </a:tc>
              </a:tr>
              <a:tr h="9343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latin typeface="Times New Roman" pitchFamily="18" charset="0"/>
                          <a:cs typeface="Times New Roman" pitchFamily="18" charset="0"/>
                        </a:rPr>
                        <a:t>Động</a:t>
                      </a:r>
                      <a:r>
                        <a:rPr lang="vi-VN" baseline="0" dirty="0" smtClean="0">
                          <a:latin typeface="Times New Roman" pitchFamily="18" charset="0"/>
                          <a:cs typeface="Times New Roman" pitchFamily="18" charset="0"/>
                        </a:rPr>
                        <a:t> kinh  giật cơ</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latin typeface="Times New Roman" pitchFamily="18" charset="0"/>
                          <a:cs typeface="Times New Roman" pitchFamily="18" charset="0"/>
                        </a:rPr>
                        <a:t>Valproat</a:t>
                      </a:r>
                    </a:p>
                    <a:p>
                      <a:endParaRPr lang="en-US" dirty="0">
                        <a:latin typeface="Times New Roman" pitchFamily="18" charset="0"/>
                        <a:cs typeface="Times New Roman" pitchFamily="18" charset="0"/>
                      </a:endParaRPr>
                    </a:p>
                  </a:txBody>
                  <a:tcPr/>
                </a:tc>
                <a:tc>
                  <a:txBody>
                    <a:bodyPr/>
                    <a:lstStyle/>
                    <a:p>
                      <a:r>
                        <a:rPr lang="vi-VN" dirty="0" smtClean="0">
                          <a:latin typeface="Times New Roman" pitchFamily="18" charset="0"/>
                          <a:cs typeface="Times New Roman" pitchFamily="18" charset="0"/>
                        </a:rPr>
                        <a:t>Clonazepam</a:t>
                      </a:r>
                      <a:endParaRPr lang="en-US" dirty="0">
                        <a:latin typeface="Times New Roman" pitchFamily="18" charset="0"/>
                        <a:cs typeface="Times New Roman" pitchFamily="18" charset="0"/>
                      </a:endParaRPr>
                    </a:p>
                  </a:txBody>
                  <a:tcPr/>
                </a:tc>
              </a:tr>
              <a:tr h="1092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latin typeface="Times New Roman" pitchFamily="18" charset="0"/>
                          <a:cs typeface="Times New Roman" pitchFamily="18" charset="0"/>
                        </a:rPr>
                        <a:t>Động</a:t>
                      </a:r>
                      <a:r>
                        <a:rPr lang="vi-VN" baseline="0" dirty="0" smtClean="0">
                          <a:latin typeface="Times New Roman" pitchFamily="18" charset="0"/>
                          <a:cs typeface="Times New Roman" pitchFamily="18" charset="0"/>
                        </a:rPr>
                        <a:t> kinh liên tục</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tc>
                <a:tc>
                  <a:txBody>
                    <a:bodyPr/>
                    <a:lstStyle/>
                    <a:p>
                      <a:r>
                        <a:rPr lang="vi-VN" dirty="0" smtClean="0">
                          <a:latin typeface="Times New Roman" pitchFamily="18" charset="0"/>
                          <a:cs typeface="Times New Roman" pitchFamily="18" charset="0"/>
                        </a:rPr>
                        <a:t>Diazepam</a:t>
                      </a:r>
                    </a:p>
                    <a:p>
                      <a:r>
                        <a:rPr lang="vi-VN" dirty="0" smtClean="0">
                          <a:latin typeface="Times New Roman" pitchFamily="18" charset="0"/>
                          <a:cs typeface="Times New Roman" pitchFamily="18" charset="0"/>
                        </a:rPr>
                        <a:t>Clonazepam</a:t>
                      </a:r>
                    </a:p>
                    <a:p>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4038600"/>
            <a:ext cx="1828800" cy="796249"/>
          </a:xfrm>
          <a:prstGeom prst="rect">
            <a:avLst/>
          </a:prstGeom>
        </p:spPr>
      </p:pic>
      <p:grpSp>
        <p:nvGrpSpPr>
          <p:cNvPr id="7" name="Group 6"/>
          <p:cNvGrpSpPr/>
          <p:nvPr/>
        </p:nvGrpSpPr>
        <p:grpSpPr>
          <a:xfrm>
            <a:off x="3201973" y="6019800"/>
            <a:ext cx="2133600" cy="949001"/>
            <a:chOff x="3048000" y="609600"/>
            <a:chExt cx="2540000" cy="167640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609600"/>
              <a:ext cx="2540000" cy="1676400"/>
            </a:xfrm>
            <a:prstGeom prst="rect">
              <a:avLst/>
            </a:prstGeom>
          </p:spPr>
        </p:pic>
        <p:sp>
          <p:nvSpPr>
            <p:cNvPr id="9" name="TextBox 8"/>
            <p:cNvSpPr txBox="1"/>
            <p:nvPr/>
          </p:nvSpPr>
          <p:spPr>
            <a:xfrm>
              <a:off x="4318000" y="1091522"/>
              <a:ext cx="1263302" cy="338554"/>
            </a:xfrm>
            <a:prstGeom prst="rect">
              <a:avLst/>
            </a:prstGeom>
            <a:noFill/>
          </p:spPr>
          <p:txBody>
            <a:bodyPr wrap="square" rtlCol="0">
              <a:spAutoFit/>
            </a:bodyPr>
            <a:lstStyle/>
            <a:p>
              <a:r>
                <a:rPr lang="vi-VN" sz="1600" b="1" dirty="0" smtClean="0">
                  <a:latin typeface="+mj-lt"/>
                </a:rPr>
                <a:t>7350 đ/ ống</a:t>
              </a:r>
              <a:endParaRPr lang="en-US" sz="1600" b="1" dirty="0">
                <a:latin typeface="+mj-lt"/>
              </a:endParaRPr>
            </a:p>
          </p:txBody>
        </p:sp>
      </p:grpSp>
      <p:grpSp>
        <p:nvGrpSpPr>
          <p:cNvPr id="10" name="Group 9"/>
          <p:cNvGrpSpPr/>
          <p:nvPr/>
        </p:nvGrpSpPr>
        <p:grpSpPr>
          <a:xfrm>
            <a:off x="3200399" y="2661313"/>
            <a:ext cx="2047729" cy="1232569"/>
            <a:chOff x="6553200" y="451795"/>
            <a:chExt cx="2590800" cy="2003552"/>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200" y="451795"/>
              <a:ext cx="2590800" cy="2003552"/>
            </a:xfrm>
            <a:prstGeom prst="rect">
              <a:avLst/>
            </a:prstGeom>
          </p:spPr>
        </p:pic>
        <p:sp>
          <p:nvSpPr>
            <p:cNvPr id="12" name="TextBox 11"/>
            <p:cNvSpPr txBox="1"/>
            <p:nvPr/>
          </p:nvSpPr>
          <p:spPr>
            <a:xfrm>
              <a:off x="7696200" y="722190"/>
              <a:ext cx="1219200" cy="307777"/>
            </a:xfrm>
            <a:prstGeom prst="rect">
              <a:avLst/>
            </a:prstGeom>
            <a:noFill/>
          </p:spPr>
          <p:txBody>
            <a:bodyPr wrap="square" rtlCol="0">
              <a:spAutoFit/>
            </a:bodyPr>
            <a:lstStyle/>
            <a:p>
              <a:r>
                <a:rPr lang="vi-VN" sz="1400" b="1" dirty="0" smtClean="0">
                  <a:latin typeface="+mj-lt"/>
                </a:rPr>
                <a:t>2611 đ/viên</a:t>
              </a:r>
              <a:endParaRPr lang="en-US" sz="1400" b="1" dirty="0">
                <a:latin typeface="+mj-lt"/>
              </a:endParaRPr>
            </a:p>
          </p:txBody>
        </p:sp>
      </p:grpSp>
      <p:grpSp>
        <p:nvGrpSpPr>
          <p:cNvPr id="13" name="Group 12"/>
          <p:cNvGrpSpPr/>
          <p:nvPr/>
        </p:nvGrpSpPr>
        <p:grpSpPr>
          <a:xfrm>
            <a:off x="7162800" y="1219200"/>
            <a:ext cx="1828800" cy="1280159"/>
            <a:chOff x="685800" y="3185160"/>
            <a:chExt cx="2667000" cy="2133600"/>
          </a:xfrm>
        </p:grpSpPr>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 y="3185160"/>
              <a:ext cx="2667000" cy="2133600"/>
            </a:xfrm>
            <a:prstGeom prst="rect">
              <a:avLst/>
            </a:prstGeom>
          </p:spPr>
        </p:pic>
        <p:sp>
          <p:nvSpPr>
            <p:cNvPr id="15" name="TextBox 14"/>
            <p:cNvSpPr txBox="1"/>
            <p:nvPr/>
          </p:nvSpPr>
          <p:spPr>
            <a:xfrm>
              <a:off x="914400" y="3195296"/>
              <a:ext cx="1600200" cy="369332"/>
            </a:xfrm>
            <a:prstGeom prst="rect">
              <a:avLst/>
            </a:prstGeom>
            <a:noFill/>
          </p:spPr>
          <p:txBody>
            <a:bodyPr wrap="square" rtlCol="0">
              <a:spAutoFit/>
            </a:bodyPr>
            <a:lstStyle/>
            <a:p>
              <a:r>
                <a:rPr lang="vi-VN" b="1" dirty="0" smtClean="0">
                  <a:latin typeface="+mj-lt"/>
                </a:rPr>
                <a:t>263 đ/viên</a:t>
              </a:r>
              <a:endParaRPr lang="en-US" b="1" dirty="0">
                <a:latin typeface="+mj-lt"/>
              </a:endParaRPr>
            </a:p>
          </p:txBody>
        </p:sp>
      </p:gr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0400" y="1225282"/>
            <a:ext cx="2047729" cy="1325232"/>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00400" y="3988086"/>
            <a:ext cx="2209800" cy="1041114"/>
          </a:xfrm>
          <a:prstGeom prst="rect">
            <a:avLst/>
          </a:prstGeom>
        </p:spPr>
      </p:pic>
      <p:sp>
        <p:nvSpPr>
          <p:cNvPr id="18" name="TextBox 17"/>
          <p:cNvSpPr txBox="1"/>
          <p:nvPr/>
        </p:nvSpPr>
        <p:spPr>
          <a:xfrm>
            <a:off x="3581399" y="1219200"/>
            <a:ext cx="1369359" cy="276999"/>
          </a:xfrm>
          <a:prstGeom prst="rect">
            <a:avLst/>
          </a:prstGeom>
          <a:noFill/>
        </p:spPr>
        <p:txBody>
          <a:bodyPr wrap="square" rtlCol="0">
            <a:spAutoFit/>
          </a:bodyPr>
          <a:lstStyle/>
          <a:p>
            <a:r>
              <a:rPr lang="vi-VN" sz="1200" b="1" dirty="0" smtClean="0">
                <a:latin typeface="+mj-lt"/>
              </a:rPr>
              <a:t>75000d/ hộp</a:t>
            </a:r>
            <a:endParaRPr lang="en-US" sz="1200" b="1" dirty="0">
              <a:latin typeface="+mj-lt"/>
            </a:endParaRPr>
          </a:p>
        </p:txBody>
      </p:sp>
      <p:pic>
        <p:nvPicPr>
          <p:cNvPr id="19" name="Picture 2" descr="Kết quả hình ảnh cho Valproat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26005" y="5136012"/>
            <a:ext cx="520185" cy="770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18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92162"/>
          </a:xfrm>
        </p:spPr>
        <p:txBody>
          <a:bodyPr>
            <a:noAutofit/>
          </a:bodyPr>
          <a:lstStyle/>
          <a:p>
            <a:r>
              <a:rPr lang="vi-VN" sz="2000" b="1" dirty="0" smtClean="0">
                <a:latin typeface="Times New Roman" pitchFamily="18" charset="0"/>
                <a:cs typeface="Times New Roman" pitchFamily="18" charset="0"/>
              </a:rPr>
              <a:t>4.2.</a:t>
            </a:r>
            <a:r>
              <a:rPr lang="en-US" sz="2000" b="1" dirty="0" smtClean="0">
                <a:latin typeface="Times New Roman" pitchFamily="18" charset="0"/>
                <a:cs typeface="Times New Roman" pitchFamily="18" charset="0"/>
              </a:rPr>
              <a:t>3.Ðiều </a:t>
            </a:r>
            <a:r>
              <a:rPr lang="en-US" sz="2000" b="1" dirty="0" err="1">
                <a:latin typeface="Times New Roman" pitchFamily="18" charset="0"/>
                <a:cs typeface="Times New Roman" pitchFamily="18" charset="0"/>
              </a:rPr>
              <a:t>trị</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trạng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thái</a:t>
            </a:r>
            <a:r>
              <a:rPr lang="en-US" sz="2000" b="1" dirty="0">
                <a:latin typeface="Times New Roman" pitchFamily="18" charset="0"/>
                <a:cs typeface="Times New Roman" pitchFamily="18" charset="0"/>
              </a:rPr>
              <a:t> </a:t>
            </a:r>
            <a:r>
              <a:rPr lang="vi-VN" sz="2000" b="1" dirty="0" err="1">
                <a:latin typeface="Times New Roman" pitchFamily="18" charset="0"/>
                <a:cs typeface="Times New Roman" pitchFamily="18" charset="0"/>
              </a:rPr>
              <a:t>đ</a:t>
            </a:r>
            <a:r>
              <a:rPr lang="en-US" sz="2000" b="1" dirty="0" err="1" smtClean="0">
                <a:latin typeface="Times New Roman" pitchFamily="18" charset="0"/>
                <a:cs typeface="Times New Roman" pitchFamily="18" charset="0"/>
              </a:rPr>
              <a:t>ộng</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kinh</a:t>
            </a: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endParaRPr lang="en-US"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762000"/>
            <a:ext cx="8153400" cy="4906963"/>
          </a:xfrm>
        </p:spPr>
        <p:txBody>
          <a:bodyPr>
            <a:normAutofit fontScale="85000" lnSpcReduction="10000"/>
          </a:bodyPr>
          <a:lstStyle/>
          <a:p>
            <a:pPr>
              <a:lnSpc>
                <a:spcPct val="150000"/>
              </a:lnSpc>
            </a:pP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Xử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chung</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a:t>
            </a:r>
            <a:r>
              <a:rPr lang="vi-VN" sz="2000" dirty="0">
                <a:latin typeface="Times New Roman" pitchFamily="18" charset="0"/>
                <a:cs typeface="Times New Roman" pitchFamily="18" charset="0"/>
              </a:rPr>
              <a:t>ư</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hôn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mê</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nuôi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duỡng</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chống</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loét</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chống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nhiểm</a:t>
            </a:r>
            <a:r>
              <a:rPr lang="en-US" sz="2000" dirty="0">
                <a:latin typeface="Times New Roman" pitchFamily="18" charset="0"/>
                <a:cs typeface="Times New Roman" pitchFamily="18" charset="0"/>
              </a:rPr>
              <a:t>...</a:t>
            </a:r>
          </a:p>
          <a:p>
            <a:pPr>
              <a:lnSpc>
                <a:spcPct val="150000"/>
              </a:lnSpc>
            </a:pP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Thuốc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chọn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rivotril</a:t>
            </a:r>
            <a:r>
              <a:rPr lang="en-US" sz="2000" dirty="0">
                <a:latin typeface="Times New Roman" pitchFamily="18" charset="0"/>
                <a:cs typeface="Times New Roman" pitchFamily="18" charset="0"/>
              </a:rPr>
              <a:t> 1-2mg </a:t>
            </a:r>
            <a:r>
              <a:rPr lang="en-US" sz="2000" dirty="0" err="1">
                <a:latin typeface="Times New Roman" pitchFamily="18" charset="0"/>
                <a:cs typeface="Times New Roman" pitchFamily="18" charset="0"/>
              </a:rPr>
              <a:t>hoặc</a:t>
            </a:r>
            <a:r>
              <a:rPr lang="en-US" sz="2000" dirty="0">
                <a:latin typeface="Times New Roman" pitchFamily="18" charset="0"/>
                <a:cs typeface="Times New Roman" pitchFamily="18" charset="0"/>
              </a:rPr>
              <a:t> valium 10mg </a:t>
            </a:r>
            <a:r>
              <a:rPr lang="en-US" sz="2000" dirty="0" err="1">
                <a:latin typeface="Times New Roman" pitchFamily="18" charset="0"/>
                <a:cs typeface="Times New Roman" pitchFamily="18" charset="0"/>
              </a:rPr>
              <a:t>tiêm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mạch</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chậm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1 </a:t>
            </a:r>
            <a:r>
              <a:rPr lang="en-US" sz="2000" dirty="0" err="1">
                <a:latin typeface="Times New Roman" pitchFamily="18" charset="0"/>
                <a:cs typeface="Times New Roman" pitchFamily="18" charset="0"/>
              </a:rPr>
              <a:t>giờ</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lặp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rồi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50mg valium </a:t>
            </a:r>
            <a:r>
              <a:rPr lang="en-US" sz="2000" dirty="0" err="1">
                <a:latin typeface="Times New Roman" pitchFamily="18" charset="0"/>
                <a:cs typeface="Times New Roman" pitchFamily="18" charset="0"/>
              </a:rPr>
              <a:t>hoặc</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4-5mg</a:t>
            </a:r>
            <a:r>
              <a:rPr lang="vi-VN"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rivotril</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dung </a:t>
            </a:r>
            <a:r>
              <a:rPr lang="en-US" sz="2000" dirty="0" err="1">
                <a:latin typeface="Times New Roman" pitchFamily="18" charset="0"/>
                <a:cs typeface="Times New Roman" pitchFamily="18" charset="0"/>
              </a:rPr>
              <a:t>dịch</a:t>
            </a:r>
            <a:r>
              <a:rPr lang="en-US" sz="2000" dirty="0">
                <a:latin typeface="Times New Roman" pitchFamily="18" charset="0"/>
                <a:cs typeface="Times New Roman" pitchFamily="18" charset="0"/>
              </a:rPr>
              <a:t> glucose 5% </a:t>
            </a:r>
            <a:r>
              <a:rPr lang="en-US" sz="2000" dirty="0" err="1">
                <a:latin typeface="Times New Roman" pitchFamily="18" charset="0"/>
                <a:cs typeface="Times New Roman" pitchFamily="18" charset="0"/>
              </a:rPr>
              <a:t>chuyền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mạch</a:t>
            </a:r>
            <a:r>
              <a:rPr lang="en-US" sz="2000" dirty="0">
                <a:latin typeface="Times New Roman" pitchFamily="18" charset="0"/>
                <a:cs typeface="Times New Roman" pitchFamily="18" charset="0"/>
              </a:rPr>
              <a:t> X-XV </a:t>
            </a:r>
            <a:r>
              <a:rPr lang="en-US" sz="2000" dirty="0" err="1" smtClean="0">
                <a:latin typeface="Times New Roman" pitchFamily="18" charset="0"/>
                <a:cs typeface="Times New Roman" pitchFamily="18" charset="0"/>
              </a:rPr>
              <a:t>giọt</a:t>
            </a: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phút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hợp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phenobarbital 200mg </a:t>
            </a:r>
            <a:r>
              <a:rPr lang="en-US" sz="2000" dirty="0" err="1">
                <a:latin typeface="Times New Roman" pitchFamily="18" charset="0"/>
                <a:cs typeface="Times New Roman" pitchFamily="18" charset="0"/>
              </a:rPr>
              <a:t>tiêm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bắp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này</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vi-VN"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 </a:t>
            </a:r>
            <a:r>
              <a:rPr lang="en-US" sz="2000" dirty="0" err="1">
                <a:latin typeface="Times New Roman" pitchFamily="18" charset="0"/>
                <a:cs typeface="Times New Roman" pitchFamily="18" charset="0"/>
              </a:rPr>
              <a:t>Augustin</a:t>
            </a:r>
            <a:r>
              <a:rPr lang="en-US" sz="2000" dirty="0">
                <a:latin typeface="Times New Roman" pitchFamily="18" charset="0"/>
                <a:cs typeface="Times New Roman" pitchFamily="18" charset="0"/>
              </a:rPr>
              <a:t> don </a:t>
            </a:r>
            <a:r>
              <a:rPr lang="en-US" sz="2000" dirty="0" err="1">
                <a:latin typeface="Times New Roman" pitchFamily="18" charset="0"/>
                <a:cs typeface="Times New Roman" pitchFamily="18" charset="0"/>
              </a:rPr>
              <a:t>giản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p>
          <a:p>
            <a:pPr>
              <a:lnSpc>
                <a:spcPct val="150000"/>
              </a:lnSpc>
            </a:pPr>
            <a:r>
              <a:rPr lang="en-US" sz="2000" dirty="0" err="1" smtClean="0">
                <a:latin typeface="Times New Roman" pitchFamily="18" charset="0"/>
                <a:cs typeface="Times New Roman" pitchFamily="18" charset="0"/>
              </a:rPr>
              <a:t>Nếu</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cắt</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c</a:t>
            </a:r>
            <a:r>
              <a:rPr lang="vi-VN" sz="2000" dirty="0">
                <a:latin typeface="Times New Roman" pitchFamily="18" charset="0"/>
                <a:cs typeface="Times New Roman" pitchFamily="18" charset="0"/>
              </a:rPr>
              <a:t>ơ</a:t>
            </a:r>
            <a:r>
              <a:rPr lang="en-US" sz="2000" dirty="0" smtClean="0">
                <a:latin typeface="Times New Roman" pitchFamily="18" charset="0"/>
                <a:cs typeface="Times New Roman" pitchFamily="18" charset="0"/>
              </a:rPr>
              <a:t>n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dùng</a:t>
            </a:r>
            <a:r>
              <a:rPr lang="en-US" sz="2000" dirty="0">
                <a:latin typeface="Times New Roman" pitchFamily="18" charset="0"/>
                <a:cs typeface="Times New Roman" pitchFamily="18" charset="0"/>
              </a:rPr>
              <a:t> thiopental </a:t>
            </a:r>
            <a:r>
              <a:rPr lang="en-US" sz="2000" dirty="0" err="1">
                <a:latin typeface="Times New Roman" pitchFamily="18" charset="0"/>
                <a:cs typeface="Times New Roman" pitchFamily="18" charset="0"/>
              </a:rPr>
              <a:t>bằng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tiêm</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a:t>
            </a:r>
            <a:r>
              <a:rPr lang="vi-VN" sz="2000" dirty="0">
                <a:latin typeface="Times New Roman" pitchFamily="18" charset="0"/>
                <a:cs typeface="Times New Roman" pitchFamily="18" charset="0"/>
              </a:rPr>
              <a:t>ĩ</a:t>
            </a:r>
            <a:r>
              <a:rPr lang="en-US" sz="2000" dirty="0" err="1" smtClean="0">
                <a:latin typeface="Times New Roman" pitchFamily="18" charset="0"/>
                <a:cs typeface="Times New Roman" pitchFamily="18" charset="0"/>
              </a:rPr>
              <a:t>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mạch</a:t>
            </a:r>
            <a:r>
              <a:rPr lang="vi-VN"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25-100mg </a:t>
            </a:r>
            <a:r>
              <a:rPr lang="en-US" sz="2000" dirty="0" err="1">
                <a:latin typeface="Times New Roman" pitchFamily="18" charset="0"/>
                <a:cs typeface="Times New Roman" pitchFamily="18" charset="0"/>
              </a:rPr>
              <a:t>liều</a:t>
            </a:r>
            <a:r>
              <a:rPr lang="en-US" sz="2000" dirty="0">
                <a:latin typeface="Times New Roman" pitchFamily="18" charset="0"/>
                <a:cs typeface="Times New Roman" pitchFamily="18" charset="0"/>
              </a:rPr>
              <a:t> ban </a:t>
            </a:r>
            <a:r>
              <a:rPr lang="vi-VN" sz="2000" dirty="0" err="1">
                <a:latin typeface="Times New Roman" pitchFamily="18" charset="0"/>
                <a:cs typeface="Times New Roman" pitchFamily="18" charset="0"/>
              </a:rPr>
              <a:t>đ</a:t>
            </a:r>
            <a:r>
              <a:rPr lang="en-US" sz="2000" dirty="0" err="1" smtClean="0">
                <a:latin typeface="Times New Roman" pitchFamily="18" charset="0"/>
                <a:cs typeface="Times New Roman" pitchFamily="18" charset="0"/>
              </a:rPr>
              <a:t>ầu</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rồi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hoà</a:t>
            </a:r>
            <a:r>
              <a:rPr lang="en-US" sz="2000" dirty="0">
                <a:latin typeface="Times New Roman" pitchFamily="18" charset="0"/>
                <a:cs typeface="Times New Roman" pitchFamily="18" charset="0"/>
              </a:rPr>
              <a:t> 1g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500ml glucose 5% x 2 </a:t>
            </a:r>
            <a:r>
              <a:rPr lang="en-US" sz="2000" dirty="0" err="1">
                <a:latin typeface="Times New Roman" pitchFamily="18" charset="0"/>
                <a:cs typeface="Times New Roman" pitchFamily="18" charset="0"/>
              </a:rPr>
              <a:t>lần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ngày</a:t>
            </a:r>
            <a:r>
              <a:rPr lang="en-US" sz="2000" dirty="0">
                <a:latin typeface="Times New Roman" pitchFamily="18" charset="0"/>
                <a:cs typeface="Times New Roman" pitchFamily="18" charset="0"/>
              </a:rPr>
              <a:t>.</a:t>
            </a:r>
          </a:p>
          <a:p>
            <a:pPr>
              <a:lnSpc>
                <a:spcPct val="150000"/>
              </a:lnSpc>
            </a:pPr>
            <a:r>
              <a:rPr lang="en-US" sz="2000" dirty="0" err="1">
                <a:latin typeface="Times New Roman" pitchFamily="18" charset="0"/>
                <a:cs typeface="Times New Roman" pitchFamily="18" charset="0"/>
              </a:rPr>
              <a:t>Ngoài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kháng</a:t>
            </a:r>
            <a:r>
              <a:rPr lang="en-US"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đ</a:t>
            </a:r>
            <a:r>
              <a:rPr lang="en-US" sz="2000" dirty="0" err="1" smtClean="0">
                <a:latin typeface="Times New Roman" pitchFamily="18" charset="0"/>
                <a:cs typeface="Times New Roman" pitchFamily="18" charset="0"/>
              </a:rPr>
              <a:t>ộng</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kinh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não</a:t>
            </a:r>
            <a:r>
              <a:rPr lang="en-US" sz="2000" dirty="0">
                <a:latin typeface="Times New Roman" pitchFamily="18" charset="0"/>
                <a:cs typeface="Times New Roman" pitchFamily="18" charset="0"/>
              </a:rPr>
              <a:t>. </a:t>
            </a:r>
          </a:p>
          <a:p>
            <a:pPr>
              <a:lnSpc>
                <a:spcPct val="150000"/>
              </a:lnSpc>
            </a:pPr>
            <a:r>
              <a:rPr lang="en-US" sz="2000" dirty="0" err="1" smtClean="0">
                <a:latin typeface="Times New Roman" pitchFamily="18" charset="0"/>
                <a:cs typeface="Times New Roman" pitchFamily="18" charset="0"/>
              </a:rPr>
              <a:t>Ðiều</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trị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gây</a:t>
            </a:r>
            <a:r>
              <a:rPr lang="en-US"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đ</a:t>
            </a:r>
            <a:r>
              <a:rPr lang="en-US" sz="2000" dirty="0" err="1" smtClean="0">
                <a:latin typeface="Times New Roman" pitchFamily="18" charset="0"/>
                <a:cs typeface="Times New Roman" pitchFamily="18" charset="0"/>
              </a:rPr>
              <a:t>ộng</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kinh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sốt</a:t>
            </a:r>
            <a:r>
              <a:rPr lang="en-US" sz="2000" dirty="0">
                <a:latin typeface="Times New Roman" pitchFamily="18" charset="0"/>
                <a:cs typeface="Times New Roman" pitchFamily="18" charset="0"/>
              </a:rPr>
              <a:t>,</a:t>
            </a:r>
          </a:p>
          <a:p>
            <a:pPr>
              <a:lnSpc>
                <a:spcPct val="150000"/>
              </a:lnSpc>
            </a:pPr>
            <a:r>
              <a:rPr lang="vi-VN" sz="2000" dirty="0" err="1">
                <a:latin typeface="Times New Roman" pitchFamily="18" charset="0"/>
                <a:cs typeface="Times New Roman" pitchFamily="18" charset="0"/>
              </a:rPr>
              <a:t>K</a:t>
            </a:r>
            <a:r>
              <a:rPr lang="en-US" sz="2000" dirty="0" err="1" smtClean="0">
                <a:latin typeface="Times New Roman" pitchFamily="18" charset="0"/>
                <a:cs typeface="Times New Roman" pitchFamily="18" charset="0"/>
              </a:rPr>
              <a:t>hống</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nhiễm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loạn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hóa</a:t>
            </a:r>
            <a:r>
              <a:rPr lang="en-US"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đ</a:t>
            </a:r>
            <a:r>
              <a:rPr lang="en-US" sz="2000" dirty="0" err="1" smtClean="0">
                <a:latin typeface="Times New Roman" pitchFamily="18" charset="0"/>
                <a:cs typeface="Times New Roman" pitchFamily="18" charset="0"/>
              </a:rPr>
              <a:t>iện</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giải</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Ngoài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cần</a:t>
            </a:r>
            <a:r>
              <a:rPr lang="vi-VN"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tích</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cực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đ</a:t>
            </a:r>
            <a:r>
              <a:rPr lang="en-US" sz="2000" dirty="0" smtClean="0">
                <a:latin typeface="Times New Roman" pitchFamily="18" charset="0"/>
                <a:cs typeface="Times New Roman" pitchFamily="18" charset="0"/>
              </a:rPr>
              <a:t>ể </a:t>
            </a:r>
            <a:r>
              <a:rPr lang="en-US" sz="2000" dirty="0">
                <a:latin typeface="Times New Roman" pitchFamily="18" charset="0"/>
                <a:cs typeface="Times New Roman" pitchFamily="18" charset="0"/>
              </a:rPr>
              <a:t>can </a:t>
            </a:r>
            <a:r>
              <a:rPr lang="en-US" sz="2000" dirty="0" err="1">
                <a:latin typeface="Times New Roman" pitchFamily="18" charset="0"/>
                <a:cs typeface="Times New Roman" pitchFamily="18" charset="0"/>
              </a:rPr>
              <a:t>thiệp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kịp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225442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696200" cy="639762"/>
          </a:xfrm>
        </p:spPr>
        <p:txBody>
          <a:bodyPr>
            <a:noAutofit/>
          </a:bodyPr>
          <a:lstStyle/>
          <a:p>
            <a:r>
              <a:rPr lang="vi-VN" sz="2000" b="1" dirty="0" smtClean="0">
                <a:latin typeface="Times New Roman" pitchFamily="18" charset="0"/>
                <a:cs typeface="Times New Roman" pitchFamily="18" charset="0"/>
              </a:rPr>
              <a:t>4.</a:t>
            </a:r>
            <a:r>
              <a:rPr lang="en-US" sz="2000" b="1" dirty="0" smtClean="0">
                <a:latin typeface="Times New Roman" pitchFamily="18" charset="0"/>
                <a:cs typeface="Times New Roman" pitchFamily="18" charset="0"/>
              </a:rPr>
              <a:t>3 </a:t>
            </a:r>
            <a:r>
              <a:rPr lang="en-US" sz="2000" b="1" dirty="0" err="1">
                <a:latin typeface="Times New Roman" pitchFamily="18" charset="0"/>
                <a:cs typeface="Times New Roman" pitchFamily="18" charset="0"/>
              </a:rPr>
              <a:t>Ðiều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trị</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ngoại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khoa</a:t>
            </a:r>
            <a:r>
              <a:rPr lang="en-US" sz="2000" b="1" dirty="0">
                <a:latin typeface="Times New Roman" pitchFamily="18" charset="0"/>
                <a:cs typeface="Times New Roman" pitchFamily="18" charset="0"/>
              </a:rPr>
              <a:t/>
            </a:r>
            <a:br>
              <a:rPr lang="en-US" sz="2000" b="1" dirty="0">
                <a:latin typeface="Times New Roman" pitchFamily="18" charset="0"/>
                <a:cs typeface="Times New Roman" pitchFamily="18" charset="0"/>
              </a:rPr>
            </a:br>
            <a:endParaRPr lang="en-US" sz="2000" b="1" dirty="0">
              <a:latin typeface="Times New Roman" pitchFamily="18" charset="0"/>
              <a:cs typeface="Times New Roman" pitchFamily="18" charset="0"/>
            </a:endParaRPr>
          </a:p>
        </p:txBody>
      </p:sp>
      <p:sp>
        <p:nvSpPr>
          <p:cNvPr id="3" name="Content Placeholder 2"/>
          <p:cNvSpPr>
            <a:spLocks noGrp="1"/>
          </p:cNvSpPr>
          <p:nvPr>
            <p:ph idx="1"/>
          </p:nvPr>
        </p:nvSpPr>
        <p:spPr>
          <a:xfrm>
            <a:off x="1066800" y="609600"/>
            <a:ext cx="8001000" cy="3200399"/>
          </a:xfrm>
        </p:spPr>
        <p:txBody>
          <a:bodyPr>
            <a:noAutofit/>
          </a:bodyPr>
          <a:lstStyle/>
          <a:p>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Ðộng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cục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bộ</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tổn</a:t>
            </a:r>
            <a:r>
              <a:rPr lang="en-US" sz="1800" dirty="0">
                <a:latin typeface="Times New Roman" pitchFamily="18" charset="0"/>
                <a:cs typeface="Times New Roman" pitchFamily="18" charset="0"/>
              </a:rPr>
              <a:t> </a:t>
            </a:r>
            <a:r>
              <a:rPr lang="vi-VN" sz="1800" dirty="0" smtClean="0">
                <a:latin typeface="Times New Roman" pitchFamily="18" charset="0"/>
                <a:cs typeface="Times New Roman" pitchFamily="18" charset="0"/>
              </a:rPr>
              <a:t>thương </a:t>
            </a:r>
            <a:r>
              <a:rPr lang="en-US" sz="1800" dirty="0" err="1" smtClean="0">
                <a:latin typeface="Times New Roman" pitchFamily="18" charset="0"/>
                <a:cs typeface="Times New Roman" pitchFamily="18" charset="0"/>
              </a:rPr>
              <a:t>lan</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rộng</a:t>
            </a:r>
            <a:r>
              <a:rPr lang="en-US" sz="1800" dirty="0">
                <a:latin typeface="Times New Roman" pitchFamily="18" charset="0"/>
                <a:cs typeface="Times New Roman" pitchFamily="18" charset="0"/>
              </a:rPr>
              <a:t>.</a:t>
            </a:r>
          </a:p>
          <a:p>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Ðộng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cục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bộ</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toàn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bộ</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hóa</a:t>
            </a:r>
            <a:r>
              <a:rPr lang="en-US" sz="1800" dirty="0">
                <a:latin typeface="Times New Roman" pitchFamily="18" charset="0"/>
                <a:cs typeface="Times New Roman" pitchFamily="18" charset="0"/>
              </a:rPr>
              <a:t>.</a:t>
            </a:r>
          </a:p>
          <a:p>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Dị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mạch</a:t>
            </a:r>
            <a:r>
              <a:rPr lang="en-US" sz="1800" dirty="0">
                <a:latin typeface="Times New Roman" pitchFamily="18" charset="0"/>
                <a:cs typeface="Times New Roman" pitchFamily="18" charset="0"/>
              </a:rPr>
              <a:t> ở </a:t>
            </a:r>
            <a:r>
              <a:rPr lang="en-US" sz="1800" dirty="0" err="1">
                <a:latin typeface="Times New Roman" pitchFamily="18" charset="0"/>
                <a:cs typeface="Times New Roman" pitchFamily="18" charset="0"/>
              </a:rPr>
              <a:t>nông</a:t>
            </a:r>
            <a:r>
              <a:rPr lang="en-US" sz="1800" dirty="0">
                <a:latin typeface="Times New Roman" pitchFamily="18" charset="0"/>
                <a:cs typeface="Times New Roman" pitchFamily="18" charset="0"/>
              </a:rPr>
              <a:t>, u </a:t>
            </a:r>
            <a:r>
              <a:rPr lang="en-US" sz="1800" dirty="0" err="1">
                <a:latin typeface="Times New Roman" pitchFamily="18" charset="0"/>
                <a:cs typeface="Times New Roman" pitchFamily="18" charset="0"/>
              </a:rPr>
              <a:t>não</a:t>
            </a:r>
            <a:r>
              <a:rPr lang="en-US" sz="1800" dirty="0">
                <a:latin typeface="Times New Roman" pitchFamily="18" charset="0"/>
                <a:cs typeface="Times New Roman" pitchFamily="18" charset="0"/>
              </a:rPr>
              <a:t>. </a:t>
            </a:r>
          </a:p>
          <a:p>
            <a:pPr marL="0" indent="0">
              <a:buNone/>
            </a:pPr>
            <a:r>
              <a:rPr lang="en-US" sz="1800" dirty="0" smtClean="0">
                <a:latin typeface="Times New Roman" pitchFamily="18" charset="0"/>
                <a:cs typeface="Times New Roman" pitchFamily="18" charset="0"/>
              </a:rPr>
              <a:t>*</a:t>
            </a:r>
            <a:r>
              <a:rPr lang="vi-VN"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Thái</a:t>
            </a:r>
            <a:r>
              <a:rPr lang="en-US" sz="1800" dirty="0" smtClean="0">
                <a:latin typeface="Times New Roman" pitchFamily="18" charset="0"/>
                <a:cs typeface="Times New Roman" pitchFamily="18" charset="0"/>
              </a:rPr>
              <a:t> </a:t>
            </a:r>
            <a:r>
              <a:rPr lang="vi-VN" sz="1800" dirty="0" err="1">
                <a:latin typeface="Times New Roman" pitchFamily="18" charset="0"/>
                <a:cs typeface="Times New Roman" pitchFamily="18" charset="0"/>
              </a:rPr>
              <a:t>đ</a:t>
            </a:r>
            <a:r>
              <a:rPr lang="en-US" sz="1800" dirty="0" smtClean="0">
                <a:latin typeface="Times New Roman" pitchFamily="18" charset="0"/>
                <a:cs typeface="Times New Roman" pitchFamily="18" charset="0"/>
              </a:rPr>
              <a:t>ộ </a:t>
            </a:r>
            <a:r>
              <a:rPr lang="en-US" sz="1800" dirty="0" err="1">
                <a:latin typeface="Times New Roman" pitchFamily="18" charset="0"/>
                <a:cs typeface="Times New Roman" pitchFamily="18" charset="0"/>
              </a:rPr>
              <a:t>xử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với</a:t>
            </a:r>
            <a:r>
              <a:rPr lang="en-US" sz="1800" dirty="0">
                <a:latin typeface="Times New Roman" pitchFamily="18" charset="0"/>
                <a:cs typeface="Times New Roman" pitchFamily="18" charset="0"/>
              </a:rPr>
              <a:t>  </a:t>
            </a:r>
          </a:p>
          <a:p>
            <a:pPr marL="0" indent="0">
              <a:buNone/>
            </a:pPr>
            <a:r>
              <a:rPr lang="vi-VN"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Ðộng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lần</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đ</a:t>
            </a:r>
            <a:r>
              <a:rPr lang="en-US" sz="1800" dirty="0" err="1" smtClean="0">
                <a:latin typeface="Times New Roman" pitchFamily="18" charset="0"/>
                <a:cs typeface="Times New Roman" pitchFamily="18" charset="0"/>
              </a:rPr>
              <a:t>ầu</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Dùng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a:t>
            </a:r>
          </a:p>
          <a:p>
            <a:pPr marL="0" indent="0">
              <a:buNone/>
            </a:pPr>
            <a:r>
              <a:rPr lang="vi-VN"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Ðộng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toàn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thể</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C</a:t>
            </a:r>
            <a:r>
              <a:rPr lang="vi-VN" sz="1800" dirty="0">
                <a:latin typeface="Times New Roman" pitchFamily="18" charset="0"/>
                <a:cs typeface="Times New Roman" pitchFamily="18" charset="0"/>
              </a:rPr>
              <a:t>ơ</a:t>
            </a:r>
            <a:r>
              <a:rPr lang="en-US" sz="1800" dirty="0" smtClean="0">
                <a:latin typeface="Times New Roman" pitchFamily="18" charset="0"/>
                <a:cs typeface="Times New Roman" pitchFamily="18" charset="0"/>
              </a:rPr>
              <a:t>n </a:t>
            </a:r>
            <a:r>
              <a:rPr lang="en-US" sz="1800" dirty="0" err="1">
                <a:latin typeface="Times New Roman" pitchFamily="18" charset="0"/>
                <a:cs typeface="Times New Roman" pitchFamily="18" charset="0"/>
              </a:rPr>
              <a:t>lớn</a:t>
            </a:r>
            <a:r>
              <a:rPr lang="en-US" sz="1800" dirty="0">
                <a:latin typeface="Times New Roman" pitchFamily="18" charset="0"/>
                <a:cs typeface="Times New Roman" pitchFamily="18" charset="0"/>
              </a:rPr>
              <a:t>, co </a:t>
            </a:r>
            <a:r>
              <a:rPr lang="en-US" sz="1800" dirty="0" err="1">
                <a:latin typeface="Times New Roman" pitchFamily="18" charset="0"/>
                <a:cs typeface="Times New Roman" pitchFamily="18" charset="0"/>
              </a:rPr>
              <a:t>giật</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c</a:t>
            </a:r>
            <a:r>
              <a:rPr lang="vi-VN" sz="1800" dirty="0">
                <a:latin typeface="Times New Roman" pitchFamily="18" charset="0"/>
                <a:cs typeface="Times New Roman" pitchFamily="18" charset="0"/>
              </a:rPr>
              <a:t>ơ</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c</a:t>
            </a:r>
            <a:r>
              <a:rPr lang="vi-VN" sz="1800" dirty="0">
                <a:latin typeface="Times New Roman" pitchFamily="18" charset="0"/>
                <a:cs typeface="Times New Roman" pitchFamily="18" charset="0"/>
              </a:rPr>
              <a:t>ơ</a:t>
            </a:r>
            <a:r>
              <a:rPr lang="en-US" sz="1800" dirty="0" smtClean="0">
                <a:latin typeface="Times New Roman" pitchFamily="18" charset="0"/>
                <a:cs typeface="Times New Roman" pitchFamily="18" charset="0"/>
              </a:rPr>
              <a:t>n </a:t>
            </a:r>
            <a:r>
              <a:rPr lang="en-US" sz="1800" dirty="0" err="1">
                <a:latin typeface="Times New Roman" pitchFamily="18" charset="0"/>
                <a:cs typeface="Times New Roman" pitchFamily="18" charset="0"/>
              </a:rPr>
              <a:t>bé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dùng</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dépakine</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vi-VN" sz="1800" dirty="0" err="1">
                <a:latin typeface="Times New Roman" pitchFamily="18" charset="0"/>
                <a:cs typeface="Times New Roman" pitchFamily="18" charset="0"/>
              </a:rPr>
              <a:t>đ</a:t>
            </a:r>
            <a:r>
              <a:rPr lang="en-US" sz="1800" dirty="0" smtClean="0">
                <a:latin typeface="Times New Roman" pitchFamily="18" charset="0"/>
                <a:cs typeface="Times New Roman" pitchFamily="18" charset="0"/>
              </a:rPr>
              <a:t>ã </a:t>
            </a:r>
            <a:r>
              <a:rPr lang="en-US" sz="1800" dirty="0" err="1">
                <a:latin typeface="Times New Roman" pitchFamily="18" charset="0"/>
                <a:cs typeface="Times New Roman" pitchFamily="18" charset="0"/>
              </a:rPr>
              <a:t>loại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tổn</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a:t>
            </a:r>
            <a:r>
              <a:rPr lang="vi-VN" sz="1800" dirty="0" smtClean="0">
                <a:latin typeface="Times New Roman" pitchFamily="18" charset="0"/>
                <a:cs typeface="Times New Roman" pitchFamily="18" charset="0"/>
              </a:rPr>
              <a:t>ươ</a:t>
            </a:r>
            <a:r>
              <a:rPr lang="en-US" sz="1800" dirty="0" err="1" smtClean="0">
                <a:latin typeface="Times New Roman" pitchFamily="18" charset="0"/>
                <a:cs typeface="Times New Roman" pitchFamily="18" charset="0"/>
              </a:rPr>
              <a:t>ng</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gan</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C</a:t>
            </a:r>
            <a:r>
              <a:rPr lang="vi-VN" sz="1800" dirty="0">
                <a:latin typeface="Times New Roman" pitchFamily="18" charset="0"/>
                <a:cs typeface="Times New Roman" pitchFamily="18" charset="0"/>
              </a:rPr>
              <a:t>ơ</a:t>
            </a:r>
            <a:r>
              <a:rPr lang="en-US" sz="1800" dirty="0" smtClean="0">
                <a:latin typeface="Times New Roman" pitchFamily="18" charset="0"/>
                <a:cs typeface="Times New Roman" pitchFamily="18" charset="0"/>
              </a:rPr>
              <a:t>n </a:t>
            </a:r>
            <a:r>
              <a:rPr lang="en-US" sz="1800" dirty="0">
                <a:latin typeface="Times New Roman" pitchFamily="18" charset="0"/>
                <a:cs typeface="Times New Roman" pitchFamily="18" charset="0"/>
              </a:rPr>
              <a:t>co </a:t>
            </a:r>
            <a:r>
              <a:rPr lang="en-US" sz="1800" dirty="0" err="1">
                <a:latin typeface="Times New Roman" pitchFamily="18" charset="0"/>
                <a:cs typeface="Times New Roman" pitchFamily="18" charset="0"/>
              </a:rPr>
              <a:t>giật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toàn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thì</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có</a:t>
            </a:r>
            <a:r>
              <a:rPr lang="vi-VN"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thể</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chọn</a:t>
            </a:r>
            <a:r>
              <a:rPr lang="en-US" sz="1800" dirty="0" smtClean="0">
                <a:latin typeface="Times New Roman" pitchFamily="18" charset="0"/>
                <a:cs typeface="Times New Roman" pitchFamily="18" charset="0"/>
              </a:rPr>
              <a:t> phenobarbital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dépakine</a:t>
            </a:r>
            <a:r>
              <a:rPr lang="en-US" sz="1800" dirty="0">
                <a:latin typeface="Times New Roman" pitchFamily="18" charset="0"/>
                <a:cs typeface="Times New Roman" pitchFamily="18" charset="0"/>
              </a:rPr>
              <a:t>. </a:t>
            </a:r>
          </a:p>
          <a:p>
            <a:pPr marL="0" indent="0">
              <a:buNone/>
            </a:pPr>
            <a:r>
              <a:rPr lang="vi-VN"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Ðộng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cục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bộ</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Tégrétol</a:t>
            </a:r>
            <a:r>
              <a:rPr lang="en-US" sz="1800" dirty="0">
                <a:latin typeface="Times New Roman" pitchFamily="18" charset="0"/>
                <a:cs typeface="Times New Roman" pitchFamily="18" charset="0"/>
              </a:rPr>
              <a:t> </a:t>
            </a:r>
          </a:p>
          <a:p>
            <a:pPr marL="0" indent="0">
              <a:buNone/>
            </a:pPr>
            <a:r>
              <a:rPr lang="vi-VN"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Hội</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chứng</a:t>
            </a:r>
            <a:r>
              <a:rPr lang="en-US" sz="1800" dirty="0">
                <a:latin typeface="Times New Roman" pitchFamily="18" charset="0"/>
                <a:cs typeface="Times New Roman" pitchFamily="18" charset="0"/>
              </a:rPr>
              <a:t> West: </a:t>
            </a:r>
            <a:r>
              <a:rPr lang="en-US" sz="1800" dirty="0" err="1">
                <a:latin typeface="Times New Roman" pitchFamily="18" charset="0"/>
                <a:cs typeface="Times New Roman" pitchFamily="18" charset="0"/>
              </a:rPr>
              <a:t>Dépakine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rivotril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urbanyl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hợp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với</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corticoides</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ACTH.</a:t>
            </a:r>
          </a:p>
          <a:p>
            <a:pPr marL="0" indent="0">
              <a:buNone/>
            </a:pPr>
            <a:r>
              <a:rPr lang="vi-VN" sz="1800" dirty="0" smtClean="0">
                <a:latin typeface="Times New Roman" pitchFamily="18" charset="0"/>
                <a:cs typeface="Times New Roman" pitchFamily="18" charset="0"/>
              </a:rPr>
              <a:t>- K</a:t>
            </a:r>
            <a:r>
              <a:rPr lang="en-US" sz="1800" dirty="0" err="1" smtClean="0">
                <a:latin typeface="Times New Roman" pitchFamily="18" charset="0"/>
                <a:cs typeface="Times New Roman" pitchFamily="18" charset="0"/>
              </a:rPr>
              <a:t>iểm</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tra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tìm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yếu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tố</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khởi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uống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ruợu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ngủ</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uống</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thuốc</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dúng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theo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chỉ</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dẫn</a:t>
            </a:r>
            <a:r>
              <a:rPr lang="en-US" sz="1800" dirty="0">
                <a:latin typeface="Times New Roman" pitchFamily="18" charset="0"/>
                <a:cs typeface="Times New Roman" pitchFamily="18" charset="0"/>
              </a:rPr>
              <a:t> hay </a:t>
            </a:r>
            <a:r>
              <a:rPr lang="en-US" sz="1800" dirty="0" err="1">
                <a:latin typeface="Times New Roman" pitchFamily="18" charset="0"/>
                <a:cs typeface="Times New Roman" pitchFamily="18" charset="0"/>
              </a:rPr>
              <a:t>ngừng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vi-VN" sz="1800" dirty="0" err="1">
                <a:latin typeface="Times New Roman" pitchFamily="18" charset="0"/>
                <a:cs typeface="Times New Roman" pitchFamily="18" charset="0"/>
              </a:rPr>
              <a:t>đ</a:t>
            </a:r>
            <a:r>
              <a:rPr lang="en-US" sz="1800" dirty="0" err="1" smtClean="0">
                <a:latin typeface="Times New Roman" pitchFamily="18" charset="0"/>
                <a:cs typeface="Times New Roman" pitchFamily="18" charset="0"/>
              </a:rPr>
              <a:t>ột</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ngột</a:t>
            </a:r>
            <a:r>
              <a:rPr lang="en-US" sz="1800" dirty="0">
                <a:latin typeface="Times New Roman" pitchFamily="18" charset="0"/>
                <a:cs typeface="Times New Roman" pitchFamily="18" charset="0"/>
              </a:rPr>
              <a:t> hay </a:t>
            </a:r>
            <a:r>
              <a:rPr lang="en-US" sz="1800" dirty="0" err="1" smtClean="0">
                <a:latin typeface="Times New Roman" pitchFamily="18" charset="0"/>
                <a:cs typeface="Times New Roman" pitchFamily="18" charset="0"/>
              </a:rPr>
              <a:t>không</a:t>
            </a:r>
            <a:r>
              <a:rPr lang="vi-VN" sz="1800"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Khám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kỹ</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lâm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xét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nghiệm</a:t>
            </a:r>
            <a:r>
              <a:rPr lang="en-US" sz="1800" dirty="0">
                <a:latin typeface="Times New Roman" pitchFamily="18" charset="0"/>
                <a:cs typeface="Times New Roman" pitchFamily="18" charset="0"/>
              </a:rPr>
              <a:t> glucose </a:t>
            </a:r>
            <a:r>
              <a:rPr lang="en-US" sz="1800" dirty="0" err="1">
                <a:latin typeface="Times New Roman" pitchFamily="18" charset="0"/>
                <a:cs typeface="Times New Roman" pitchFamily="18" charset="0"/>
              </a:rPr>
              <a:t>máu</a:t>
            </a:r>
            <a:r>
              <a:rPr lang="en-US" sz="1800" dirty="0">
                <a:latin typeface="Times New Roman" pitchFamily="18" charset="0"/>
                <a:cs typeface="Times New Roman" pitchFamily="18" charset="0"/>
              </a:rPr>
              <a:t>, ion </a:t>
            </a:r>
            <a:r>
              <a:rPr lang="vi-VN" sz="1800" dirty="0" err="1" smtClean="0">
                <a:latin typeface="Times New Roman" pitchFamily="18" charset="0"/>
                <a:cs typeface="Times New Roman" pitchFamily="18" charset="0"/>
              </a:rPr>
              <a:t>đ</a:t>
            </a:r>
            <a:r>
              <a:rPr lang="en-US" sz="1800" dirty="0" smtClean="0">
                <a:latin typeface="Times New Roman" pitchFamily="18" charset="0"/>
                <a:cs typeface="Times New Roman" pitchFamily="18" charset="0"/>
              </a:rPr>
              <a:t>ồ</a:t>
            </a:r>
            <a:r>
              <a:rPr lang="vi-VN"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máu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lại</a:t>
            </a:r>
            <a:r>
              <a:rPr lang="en-US" sz="1800" dirty="0">
                <a:latin typeface="Times New Roman" pitchFamily="18" charset="0"/>
                <a:cs typeface="Times New Roman" pitchFamily="18" charset="0"/>
              </a:rPr>
              <a:t> </a:t>
            </a:r>
            <a:r>
              <a:rPr lang="vi-VN" sz="1800" dirty="0" err="1">
                <a:latin typeface="Times New Roman" pitchFamily="18" charset="0"/>
                <a:cs typeface="Times New Roman" pitchFamily="18" charset="0"/>
              </a:rPr>
              <a:t>đ</a:t>
            </a:r>
            <a:r>
              <a:rPr lang="en-US" sz="1800" dirty="0" err="1" smtClean="0">
                <a:latin typeface="Times New Roman" pitchFamily="18" charset="0"/>
                <a:cs typeface="Times New Roman" pitchFamily="18" charset="0"/>
              </a:rPr>
              <a:t>iện</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não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chụp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cắt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lớp</a:t>
            </a:r>
            <a:r>
              <a:rPr lang="en-US" sz="1800" dirty="0">
                <a:latin typeface="Times New Roman" pitchFamily="18" charset="0"/>
                <a:cs typeface="Times New Roman" pitchFamily="18" charset="0"/>
              </a:rPr>
              <a:t> vi </a:t>
            </a:r>
            <a:r>
              <a:rPr lang="en-US" sz="1800" dirty="0" err="1">
                <a:latin typeface="Times New Roman" pitchFamily="18" charset="0"/>
                <a:cs typeface="Times New Roman" pitchFamily="18" charset="0"/>
              </a:rPr>
              <a:t>tính</a:t>
            </a:r>
            <a:r>
              <a:rPr lang="en-US" sz="1800" dirty="0">
                <a:latin typeface="Times New Roman" pitchFamily="18" charset="0"/>
                <a:cs typeface="Times New Roman" pitchFamily="18" charset="0"/>
              </a:rPr>
              <a:t> </a:t>
            </a:r>
            <a:endParaRPr lang="vi-VN"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Nếu</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ảnh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huởng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tâm</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l</a:t>
            </a:r>
            <a:r>
              <a:rPr lang="vi-VN" sz="1800" dirty="0">
                <a:latin typeface="Times New Roman" pitchFamily="18" charset="0"/>
                <a:cs typeface="Times New Roman" pitchFamily="18" charset="0"/>
              </a:rPr>
              <a:t>í</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thì</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hành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tâm</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l</a:t>
            </a:r>
            <a:r>
              <a:rPr lang="vi-VN" sz="1800" dirty="0" smtClean="0">
                <a:latin typeface="Times New Roman" pitchFamily="18" charset="0"/>
                <a:cs typeface="Times New Roman" pitchFamily="18" charset="0"/>
              </a:rPr>
              <a:t>ý</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liệu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pháp</a:t>
            </a:r>
            <a:r>
              <a:rPr lang="en-US" sz="1800" dirty="0">
                <a:latin typeface="Times New Roman" pitchFamily="18" charset="0"/>
                <a:cs typeface="Times New Roman" pitchFamily="18" charset="0"/>
              </a:rPr>
              <a:t>. </a:t>
            </a:r>
            <a:endParaRPr lang="vi-VN" sz="1800" dirty="0" smtClean="0">
              <a:latin typeface="Times New Roman" pitchFamily="18" charset="0"/>
              <a:cs typeface="Times New Roman" pitchFamily="18" charset="0"/>
            </a:endParaRPr>
          </a:p>
          <a:p>
            <a:pPr marL="0" indent="0">
              <a:buNone/>
            </a:pPr>
            <a:endParaRPr lang="vi-VN" sz="1800" dirty="0">
              <a:latin typeface="Times New Roman" pitchFamily="18" charset="0"/>
              <a:cs typeface="Times New Roman" pitchFamily="18" charset="0"/>
            </a:endParaRPr>
          </a:p>
        </p:txBody>
      </p:sp>
    </p:spTree>
    <p:extLst>
      <p:ext uri="{BB962C8B-B14F-4D97-AF65-F5344CB8AC3E}">
        <p14:creationId xmlns:p14="http://schemas.microsoft.com/office/powerpoint/2010/main" val="3065162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934200"/>
          </a:xfrm>
        </p:spPr>
      </p:pic>
      <p:sp>
        <p:nvSpPr>
          <p:cNvPr id="5" name="TextBox 4"/>
          <p:cNvSpPr txBox="1"/>
          <p:nvPr/>
        </p:nvSpPr>
        <p:spPr>
          <a:xfrm>
            <a:off x="1752600" y="5481066"/>
            <a:ext cx="6248400" cy="1569660"/>
          </a:xfrm>
          <a:prstGeom prst="rect">
            <a:avLst/>
          </a:prstGeom>
          <a:noFill/>
        </p:spPr>
        <p:txBody>
          <a:bodyPr wrap="square" rtlCol="0">
            <a:spAutoFit/>
          </a:bodyPr>
          <a:lstStyle/>
          <a:p>
            <a:pPr algn="ctr"/>
            <a:r>
              <a:rPr lang="vi-VN" sz="3200" b="1" dirty="0">
                <a:latin typeface="Times New Roman" pitchFamily="18" charset="0"/>
                <a:cs typeface="Times New Roman" pitchFamily="18" charset="0"/>
              </a:rPr>
              <a:t>CẢM ƠN THẦY VÀ CÁC BẠN</a:t>
            </a:r>
          </a:p>
          <a:p>
            <a:pPr algn="ctr"/>
            <a:r>
              <a:rPr lang="vi-VN" sz="3200" b="1" dirty="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algn="ctr"/>
            <a:endParaRPr lang="en-US" sz="3200" dirty="0"/>
          </a:p>
        </p:txBody>
      </p:sp>
    </p:spTree>
    <p:extLst>
      <p:ext uri="{BB962C8B-B14F-4D97-AF65-F5344CB8AC3E}">
        <p14:creationId xmlns:p14="http://schemas.microsoft.com/office/powerpoint/2010/main" val="2218180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0"/>
            <a:ext cx="8153400" cy="6340197"/>
          </a:xfrm>
          <a:prstGeom prst="rect">
            <a:avLst/>
          </a:prstGeom>
          <a:noFill/>
        </p:spPr>
        <p:txBody>
          <a:bodyPr wrap="square" rtlCol="0">
            <a:spAutoFit/>
          </a:bodyPr>
          <a:lstStyle/>
          <a:p>
            <a:r>
              <a:rPr lang="vi-VN" sz="2400" b="1" dirty="0" smtClean="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1.  </a:t>
            </a:r>
            <a:r>
              <a:rPr lang="en-US" sz="2400" b="1" dirty="0" err="1" smtClean="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Định</a:t>
            </a:r>
            <a:r>
              <a:rPr lang="en-US" sz="2400" b="1" dirty="0" smtClean="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nghĩa</a:t>
            </a:r>
            <a:r>
              <a:rPr lang="en-US" sz="2400" b="1" dirty="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nguyên</a:t>
            </a:r>
            <a:r>
              <a:rPr lang="en-US" sz="2400" b="1" dirty="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nhân</a:t>
            </a:r>
            <a:r>
              <a:rPr lang="en-US" sz="2400" b="1" dirty="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phân</a:t>
            </a:r>
            <a:r>
              <a:rPr lang="en-US" sz="2400" b="1" dirty="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loại</a:t>
            </a:r>
            <a:r>
              <a:rPr lang="en-US" sz="2400" b="1" dirty="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và</a:t>
            </a:r>
            <a:r>
              <a:rPr lang="en-US" sz="2400" b="1" dirty="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bệnh</a:t>
            </a:r>
            <a:r>
              <a:rPr lang="en-US" sz="2400" b="1" dirty="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sinh</a:t>
            </a:r>
            <a:endParaRPr lang="vi-VN" sz="2400" b="1" dirty="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endParaRPr>
          </a:p>
          <a:p>
            <a:r>
              <a:rPr lang="vi-VN" sz="2000" b="1" dirty="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1.1 Định nghĩa</a:t>
            </a:r>
          </a:p>
          <a:p>
            <a:r>
              <a:rPr lang="vi-VN" dirty="0">
                <a:latin typeface="Times New Roman" pitchFamily="18" charset="0"/>
                <a:cs typeface="Times New Roman" pitchFamily="18" charset="0"/>
              </a:rPr>
              <a:t> Là những cơn ngắn,định hình, đột khởi, có khuynh </a:t>
            </a:r>
            <a:r>
              <a:rPr lang="vi-VN" dirty="0" smtClean="0">
                <a:latin typeface="Times New Roman" pitchFamily="18" charset="0"/>
                <a:cs typeface="Times New Roman" pitchFamily="18" charset="0"/>
              </a:rPr>
              <a:t>hướng chu </a:t>
            </a:r>
            <a:r>
              <a:rPr lang="vi-VN" dirty="0">
                <a:latin typeface="Times New Roman" pitchFamily="18" charset="0"/>
                <a:cs typeface="Times New Roman" pitchFamily="18" charset="0"/>
              </a:rPr>
              <a:t>kì và tái phát do </a:t>
            </a:r>
            <a:r>
              <a:rPr lang="vi-VN" dirty="0" smtClean="0">
                <a:latin typeface="Times New Roman" pitchFamily="18" charset="0"/>
                <a:cs typeface="Times New Roman" pitchFamily="18" charset="0"/>
              </a:rPr>
              <a:t>sự phóng </a:t>
            </a:r>
            <a:r>
              <a:rPr lang="vi-VN" dirty="0">
                <a:latin typeface="Times New Roman" pitchFamily="18" charset="0"/>
                <a:cs typeface="Times New Roman" pitchFamily="18" charset="0"/>
              </a:rPr>
              <a:t>điện đột ngột quá mức từ vỏ não hoặc </a:t>
            </a:r>
            <a:r>
              <a:rPr lang="vi-VN" dirty="0" smtClean="0">
                <a:latin typeface="Times New Roman" pitchFamily="18" charset="0"/>
                <a:cs typeface="Times New Roman" pitchFamily="18" charset="0"/>
              </a:rPr>
              <a:t>qua </a:t>
            </a:r>
            <a:r>
              <a:rPr lang="vi-VN" dirty="0">
                <a:latin typeface="Times New Roman" pitchFamily="18" charset="0"/>
                <a:cs typeface="Times New Roman" pitchFamily="18" charset="0"/>
              </a:rPr>
              <a:t>vỏ não của những nhóm nơron, gây rối loạn chức </a:t>
            </a:r>
            <a:r>
              <a:rPr lang="vi-VN" dirty="0" smtClean="0">
                <a:latin typeface="Times New Roman" pitchFamily="18" charset="0"/>
                <a:cs typeface="Times New Roman" pitchFamily="18" charset="0"/>
              </a:rPr>
              <a:t>năng của </a:t>
            </a:r>
            <a:r>
              <a:rPr lang="vi-VN" dirty="0">
                <a:latin typeface="Times New Roman" pitchFamily="18" charset="0"/>
                <a:cs typeface="Times New Roman" pitchFamily="18" charset="0"/>
              </a:rPr>
              <a:t>thần kinh trung </a:t>
            </a:r>
            <a:r>
              <a:rPr lang="vi-VN" dirty="0" smtClean="0">
                <a:latin typeface="Times New Roman" pitchFamily="18" charset="0"/>
                <a:cs typeface="Times New Roman" pitchFamily="18" charset="0"/>
              </a:rPr>
              <a:t>ương.</a:t>
            </a:r>
            <a:endParaRPr lang="vi-VN" dirty="0">
              <a:latin typeface="Times New Roman" pitchFamily="18" charset="0"/>
              <a:cs typeface="Times New Roman" pitchFamily="18" charset="0"/>
            </a:endParaRPr>
          </a:p>
          <a:p>
            <a:r>
              <a:rPr lang="vi-VN" sz="2000" b="1" dirty="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1.2 Nguyên nhân</a:t>
            </a:r>
          </a:p>
          <a:p>
            <a:r>
              <a:rPr lang="vi-VN" b="1" dirty="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1.2.1. Ðộng kinh </a:t>
            </a:r>
            <a:r>
              <a:rPr lang="vi-VN" b="1" dirty="0" smtClean="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vô </a:t>
            </a:r>
            <a:r>
              <a:rPr lang="vi-VN" b="1" dirty="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căn</a:t>
            </a:r>
          </a:p>
          <a:p>
            <a:r>
              <a:rPr lang="vi-VN" dirty="0">
                <a:latin typeface="Times New Roman" pitchFamily="18" charset="0"/>
                <a:cs typeface="Times New Roman" pitchFamily="18" charset="0"/>
              </a:rPr>
              <a:t>         Yếu tố di truyền 10 - 25</a:t>
            </a:r>
            <a:r>
              <a:rPr lang="vi-VN"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a:p>
            <a:r>
              <a:rPr lang="vi-VN" b="1" dirty="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1.2.2. Ðộng kinh triệu chứng </a:t>
            </a:r>
            <a:r>
              <a:rPr lang="vi-VN" b="1" dirty="0" smtClean="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có </a:t>
            </a:r>
            <a:r>
              <a:rPr lang="vi-VN" b="1" dirty="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tổn thương não mắc phải.</a:t>
            </a:r>
          </a:p>
          <a:p>
            <a:endParaRPr lang="vi-VN" b="1" dirty="0" smtClean="0">
              <a:latin typeface="Times New Roman" pitchFamily="18" charset="0"/>
              <a:cs typeface="Times New Roman" pitchFamily="18" charset="0"/>
            </a:endParaRPr>
          </a:p>
          <a:p>
            <a:r>
              <a:rPr lang="vi-VN" b="1" dirty="0" smtClean="0">
                <a:latin typeface="Times New Roman" pitchFamily="18" charset="0"/>
                <a:cs typeface="Times New Roman" pitchFamily="18" charset="0"/>
              </a:rPr>
              <a:t>a. </a:t>
            </a:r>
            <a:r>
              <a:rPr lang="vi-VN" b="1" dirty="0">
                <a:latin typeface="Times New Roman" pitchFamily="18" charset="0"/>
                <a:cs typeface="Times New Roman" pitchFamily="18" charset="0"/>
              </a:rPr>
              <a:t>Chấn thương sọ não</a:t>
            </a:r>
          </a:p>
          <a:p>
            <a:r>
              <a:rPr lang="vi-VN" dirty="0">
                <a:latin typeface="Times New Roman" pitchFamily="18" charset="0"/>
                <a:cs typeface="Times New Roman" pitchFamily="18" charset="0"/>
              </a:rPr>
              <a:t> Cơn đầu tiên thường xảy ra trong vòng 5 năm sau </a:t>
            </a:r>
            <a:endParaRPr lang="vi-VN" dirty="0" smtClean="0">
              <a:latin typeface="Times New Roman" pitchFamily="18" charset="0"/>
              <a:cs typeface="Times New Roman" pitchFamily="18" charset="0"/>
            </a:endParaRPr>
          </a:p>
          <a:p>
            <a:r>
              <a:rPr lang="vi-VN" dirty="0">
                <a:latin typeface="Times New Roman" pitchFamily="18" charset="0"/>
                <a:cs typeface="Times New Roman" pitchFamily="18" charset="0"/>
              </a:rPr>
              <a:t>c</a:t>
            </a:r>
            <a:r>
              <a:rPr lang="vi-VN" dirty="0" smtClean="0">
                <a:latin typeface="Times New Roman" pitchFamily="18" charset="0"/>
                <a:cs typeface="Times New Roman" pitchFamily="18" charset="0"/>
              </a:rPr>
              <a:t>hấn thương </a:t>
            </a:r>
          </a:p>
          <a:p>
            <a:r>
              <a:rPr lang="vi-VN" b="1" dirty="0" smtClean="0">
                <a:latin typeface="Times New Roman" pitchFamily="18" charset="0"/>
                <a:cs typeface="Times New Roman" pitchFamily="18" charset="0"/>
              </a:rPr>
              <a:t>b</a:t>
            </a:r>
            <a:r>
              <a:rPr lang="vi-VN" b="1" dirty="0">
                <a:latin typeface="Times New Roman" pitchFamily="18" charset="0"/>
                <a:cs typeface="Times New Roman" pitchFamily="18" charset="0"/>
              </a:rPr>
              <a:t>. U não - Phần lớn u trên lều.</a:t>
            </a:r>
          </a:p>
          <a:p>
            <a:r>
              <a:rPr lang="vi-VN" b="1" dirty="0" smtClean="0">
                <a:latin typeface="Times New Roman" pitchFamily="18" charset="0"/>
                <a:cs typeface="Times New Roman" pitchFamily="18" charset="0"/>
              </a:rPr>
              <a:t>c</a:t>
            </a:r>
            <a:r>
              <a:rPr lang="vi-VN" b="1" dirty="0">
                <a:latin typeface="Times New Roman" pitchFamily="18" charset="0"/>
                <a:cs typeface="Times New Roman" pitchFamily="18" charset="0"/>
              </a:rPr>
              <a:t>. Nguyên nhân mạch máu</a:t>
            </a:r>
          </a:p>
          <a:p>
            <a:r>
              <a:rPr lang="vi-VN" dirty="0">
                <a:latin typeface="Times New Roman" pitchFamily="18" charset="0"/>
                <a:cs typeface="Times New Roman" pitchFamily="18" charset="0"/>
              </a:rPr>
              <a:t> Tai biến mạch máu não, Phồng động tĩnh- </a:t>
            </a:r>
            <a:r>
              <a:rPr lang="vi-VN" dirty="0" smtClean="0">
                <a:latin typeface="Times New Roman" pitchFamily="18" charset="0"/>
                <a:cs typeface="Times New Roman" pitchFamily="18" charset="0"/>
              </a:rPr>
              <a:t>mạch.</a:t>
            </a:r>
            <a:endParaRPr lang="vi-VN" b="1" dirty="0" smtClean="0">
              <a:latin typeface="Times New Roman" pitchFamily="18" charset="0"/>
              <a:cs typeface="Times New Roman" pitchFamily="18" charset="0"/>
            </a:endParaRPr>
          </a:p>
          <a:p>
            <a:r>
              <a:rPr lang="vi-VN" b="1" dirty="0" smtClean="0">
                <a:latin typeface="Times New Roman" pitchFamily="18" charset="0"/>
                <a:cs typeface="Times New Roman" pitchFamily="18" charset="0"/>
              </a:rPr>
              <a:t>d</a:t>
            </a:r>
            <a:r>
              <a:rPr lang="vi-VN" b="1" dirty="0">
                <a:latin typeface="Times New Roman" pitchFamily="18" charset="0"/>
                <a:cs typeface="Times New Roman" pitchFamily="18" charset="0"/>
              </a:rPr>
              <a:t>. Nhiễm khuẩn nội sọ</a:t>
            </a:r>
          </a:p>
          <a:p>
            <a:r>
              <a:rPr lang="vi-VN" dirty="0">
                <a:latin typeface="Times New Roman" pitchFamily="18" charset="0"/>
                <a:cs typeface="Times New Roman" pitchFamily="18" charset="0"/>
              </a:rPr>
              <a:t> Apxe não (26</a:t>
            </a:r>
            <a:r>
              <a:rPr lang="vi-VN" dirty="0" smtClean="0">
                <a:latin typeface="Times New Roman" pitchFamily="18" charset="0"/>
                <a:cs typeface="Times New Roman" pitchFamily="18" charset="0"/>
              </a:rPr>
              <a:t>%)                                                                   </a:t>
            </a:r>
            <a:r>
              <a:rPr lang="vi-VN" i="1" dirty="0" smtClean="0">
                <a:solidFill>
                  <a:srgbClr val="FF0000"/>
                </a:solidFill>
                <a:latin typeface="Times New Roman" pitchFamily="18" charset="0"/>
                <a:cs typeface="Times New Roman" pitchFamily="18" charset="0"/>
              </a:rPr>
              <a:t>Sán làm tổ trong não</a:t>
            </a:r>
            <a:endParaRPr lang="vi-VN" i="1" dirty="0">
              <a:solidFill>
                <a:srgbClr val="FF0000"/>
              </a:solidFill>
              <a:latin typeface="Times New Roman" pitchFamily="18" charset="0"/>
              <a:cs typeface="Times New Roman" pitchFamily="18" charset="0"/>
            </a:endParaRPr>
          </a:p>
          <a:p>
            <a:r>
              <a:rPr lang="vi-VN" dirty="0">
                <a:latin typeface="Times New Roman" pitchFamily="18" charset="0"/>
                <a:cs typeface="Times New Roman" pitchFamily="18" charset="0"/>
              </a:rPr>
              <a:t> Viêm não, viêm màng não trong giai đoạn cấp nhất là ở trẻ em.</a:t>
            </a:r>
          </a:p>
          <a:p>
            <a:r>
              <a:rPr lang="vi-VN" b="1" dirty="0" smtClean="0">
                <a:latin typeface="Times New Roman" pitchFamily="18" charset="0"/>
                <a:cs typeface="Times New Roman" pitchFamily="18" charset="0"/>
              </a:rPr>
              <a:t>e</a:t>
            </a:r>
            <a:r>
              <a:rPr lang="vi-VN" b="1" dirty="0">
                <a:latin typeface="Times New Roman" pitchFamily="18" charset="0"/>
                <a:cs typeface="Times New Roman" pitchFamily="18" charset="0"/>
              </a:rPr>
              <a:t>. Kí sinh trùng: </a:t>
            </a:r>
            <a:r>
              <a:rPr lang="vi-VN" dirty="0">
                <a:latin typeface="Times New Roman" pitchFamily="18" charset="0"/>
                <a:cs typeface="Times New Roman" pitchFamily="18" charset="0"/>
              </a:rPr>
              <a:t>Ấu trùng sán lợn, giun chỉ.</a:t>
            </a:r>
          </a:p>
          <a:p>
            <a:r>
              <a:rPr lang="vi-VN" b="1" dirty="0" smtClean="0">
                <a:latin typeface="Times New Roman" pitchFamily="18" charset="0"/>
                <a:cs typeface="Times New Roman" pitchFamily="18" charset="0"/>
              </a:rPr>
              <a:t>f</a:t>
            </a:r>
            <a:r>
              <a:rPr lang="vi-VN" b="1" dirty="0">
                <a:latin typeface="Times New Roman" pitchFamily="18" charset="0"/>
                <a:cs typeface="Times New Roman" pitchFamily="18" charset="0"/>
              </a:rPr>
              <a:t>. Các nguyên nhân </a:t>
            </a:r>
            <a:r>
              <a:rPr lang="vi-VN" b="1" dirty="0" smtClean="0">
                <a:latin typeface="Times New Roman" pitchFamily="18" charset="0"/>
                <a:cs typeface="Times New Roman" pitchFamily="18" charset="0"/>
              </a:rPr>
              <a:t>khác:</a:t>
            </a:r>
            <a:r>
              <a:rPr lang="vi-VN" dirty="0" smtClean="0">
                <a:latin typeface="Times New Roman" pitchFamily="18" charset="0"/>
                <a:cs typeface="Times New Roman" pitchFamily="18" charset="0"/>
              </a:rPr>
              <a:t> Rượu, rối </a:t>
            </a:r>
            <a:r>
              <a:rPr lang="vi-VN" dirty="0">
                <a:latin typeface="Times New Roman" pitchFamily="18" charset="0"/>
                <a:cs typeface="Times New Roman" pitchFamily="18" charset="0"/>
              </a:rPr>
              <a:t>loạn điện </a:t>
            </a:r>
            <a:r>
              <a:rPr lang="vi-VN" dirty="0" smtClean="0">
                <a:latin typeface="Times New Roman" pitchFamily="18" charset="0"/>
                <a:cs typeface="Times New Roman" pitchFamily="18" charset="0"/>
              </a:rPr>
              <a:t>giải, thuốc chống sốt rét,...</a:t>
            </a:r>
            <a:endParaRPr lang="en-US" dirty="0" smtClean="0">
              <a:latin typeface="Times New Roman" pitchFamily="18" charset="0"/>
              <a:cs typeface="Times New Roman" pitchFamily="18" charset="0"/>
            </a:endParaRPr>
          </a:p>
          <a:p>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743200"/>
            <a:ext cx="33528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366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0"/>
            <a:ext cx="8153400" cy="6858000"/>
          </a:xfrm>
        </p:spPr>
        <p:txBody>
          <a:bodyPr>
            <a:normAutofit/>
          </a:bodyPr>
          <a:lstStyle/>
          <a:p>
            <a:pPr marL="0" indent="0">
              <a:buNone/>
            </a:pPr>
            <a:r>
              <a:rPr lang="vi-VN" sz="2000" b="1" dirty="0" smtClean="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1.3 Phân loại: Bảng phân loại bệnh lần thứ 10 năm 1992 (ICD 10 - 1992) như sau</a:t>
            </a:r>
            <a:r>
              <a:rPr lang="vi-VN" sz="2000" b="1" dirty="0" smtClean="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a:t>
            </a:r>
            <a:endParaRPr lang="vi-VN" sz="2000" b="1" dirty="0" smtClean="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endParaRPr>
          </a:p>
          <a:p>
            <a:pPr marL="0" indent="0">
              <a:buNone/>
            </a:pPr>
            <a:r>
              <a:rPr lang="vi-VN" sz="2000" b="1" dirty="0" smtClean="0">
                <a:latin typeface="Times New Roman" pitchFamily="18" charset="0"/>
                <a:cs typeface="Times New Roman" pitchFamily="18" charset="0"/>
              </a:rPr>
              <a:t>G.40</a:t>
            </a:r>
            <a:r>
              <a:rPr lang="vi-VN" sz="2000" b="1" dirty="0">
                <a:latin typeface="Times New Roman" pitchFamily="18" charset="0"/>
                <a:cs typeface="Times New Roman" pitchFamily="18" charset="0"/>
              </a:rPr>
              <a:t>:</a:t>
            </a:r>
            <a:r>
              <a:rPr lang="vi-VN" sz="2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Động kinh</a:t>
            </a:r>
          </a:p>
          <a:p>
            <a:pPr marL="0" indent="0">
              <a:buNone/>
            </a:pPr>
            <a:r>
              <a:rPr lang="vi-VN" sz="2000" dirty="0" smtClean="0">
                <a:latin typeface="Times New Roman" pitchFamily="18" charset="0"/>
                <a:cs typeface="Times New Roman" pitchFamily="18" charset="0"/>
              </a:rPr>
              <a:t>	G.40.0</a:t>
            </a:r>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Đ</a:t>
            </a:r>
            <a:r>
              <a:rPr lang="vi-VN" sz="2000" dirty="0" smtClean="0">
                <a:latin typeface="Times New Roman" pitchFamily="18" charset="0"/>
                <a:cs typeface="Times New Roman" pitchFamily="18" charset="0"/>
              </a:rPr>
              <a:t>ộng </a:t>
            </a:r>
            <a:r>
              <a:rPr lang="vi-VN" sz="2000" dirty="0" smtClean="0">
                <a:latin typeface="Times New Roman" pitchFamily="18" charset="0"/>
                <a:cs typeface="Times New Roman" pitchFamily="18" charset="0"/>
              </a:rPr>
              <a:t>kinh cục bộ vô căn</a:t>
            </a:r>
          </a:p>
          <a:p>
            <a:pPr marL="0" indent="0">
              <a:buNone/>
            </a:pPr>
            <a:r>
              <a:rPr lang="vi-VN" sz="2000" dirty="0" smtClean="0">
                <a:latin typeface="Times New Roman" pitchFamily="18" charset="0"/>
                <a:cs typeface="Times New Roman" pitchFamily="18" charset="0"/>
              </a:rPr>
              <a:t>	G.40.1</a:t>
            </a:r>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Đ</a:t>
            </a:r>
            <a:r>
              <a:rPr lang="vi-VN" sz="2000" dirty="0" smtClean="0">
                <a:latin typeface="Times New Roman" pitchFamily="18" charset="0"/>
                <a:cs typeface="Times New Roman" pitchFamily="18" charset="0"/>
              </a:rPr>
              <a:t>ộng </a:t>
            </a:r>
            <a:r>
              <a:rPr lang="vi-VN" sz="2000" dirty="0" smtClean="0">
                <a:latin typeface="Times New Roman" pitchFamily="18" charset="0"/>
                <a:cs typeface="Times New Roman" pitchFamily="18" charset="0"/>
              </a:rPr>
              <a:t>kinh cục bộ triệu chứng với cơn cục bộ đơn giản.</a:t>
            </a:r>
          </a:p>
          <a:p>
            <a:pPr marL="0" indent="0">
              <a:buNone/>
            </a:pPr>
            <a:r>
              <a:rPr lang="vi-VN" sz="2000" dirty="0" smtClean="0">
                <a:latin typeface="Times New Roman" pitchFamily="18" charset="0"/>
                <a:cs typeface="Times New Roman" pitchFamily="18" charset="0"/>
              </a:rPr>
              <a:t>	G.40.2</a:t>
            </a:r>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Đ</a:t>
            </a:r>
            <a:r>
              <a:rPr lang="vi-VN" sz="2000" dirty="0" smtClean="0">
                <a:latin typeface="Times New Roman" pitchFamily="18" charset="0"/>
                <a:cs typeface="Times New Roman" pitchFamily="18" charset="0"/>
              </a:rPr>
              <a:t>ộng </a:t>
            </a:r>
            <a:r>
              <a:rPr lang="vi-VN" sz="2000" dirty="0" smtClean="0">
                <a:latin typeface="Times New Roman" pitchFamily="18" charset="0"/>
                <a:cs typeface="Times New Roman" pitchFamily="18" charset="0"/>
              </a:rPr>
              <a:t>kinh cục bộ triệu chứng với cơn cục bộ phức tạp.</a:t>
            </a:r>
          </a:p>
          <a:p>
            <a:pPr marL="0" indent="0">
              <a:buNone/>
            </a:pPr>
            <a:r>
              <a:rPr lang="vi-VN" sz="2000" dirty="0" smtClean="0">
                <a:latin typeface="Times New Roman" pitchFamily="18" charset="0"/>
                <a:cs typeface="Times New Roman" pitchFamily="18" charset="0"/>
              </a:rPr>
              <a:t>	G.40.3</a:t>
            </a: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Động </a:t>
            </a:r>
            <a:r>
              <a:rPr lang="vi-VN" sz="2000" dirty="0" smtClean="0">
                <a:latin typeface="Times New Roman" pitchFamily="18" charset="0"/>
                <a:cs typeface="Times New Roman" pitchFamily="18" charset="0"/>
              </a:rPr>
              <a:t>kinh toàn thể vô </a:t>
            </a:r>
            <a:r>
              <a:rPr lang="vi-VN" sz="2000" dirty="0" smtClean="0">
                <a:latin typeface="Times New Roman" pitchFamily="18" charset="0"/>
                <a:cs typeface="Times New Roman" pitchFamily="18" charset="0"/>
              </a:rPr>
              <a:t>căn</a:t>
            </a:r>
          </a:p>
          <a:p>
            <a:pPr marL="0" indent="0">
              <a:buNone/>
            </a:pPr>
            <a:r>
              <a:rPr lang="vi-VN" sz="2000" dirty="0" smtClean="0">
                <a:latin typeface="Times New Roman" pitchFamily="18" charset="0"/>
                <a:cs typeface="Times New Roman" pitchFamily="18" charset="0"/>
              </a:rPr>
              <a:t>	G.40.4</a:t>
            </a:r>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Đ</a:t>
            </a:r>
            <a:r>
              <a:rPr lang="vi-VN" sz="2000" dirty="0" smtClean="0">
                <a:latin typeface="Times New Roman" pitchFamily="18" charset="0"/>
                <a:cs typeface="Times New Roman" pitchFamily="18" charset="0"/>
              </a:rPr>
              <a:t>ộng </a:t>
            </a:r>
            <a:r>
              <a:rPr lang="vi-VN" sz="2000" dirty="0" smtClean="0">
                <a:latin typeface="Times New Roman" pitchFamily="18" charset="0"/>
                <a:cs typeface="Times New Roman" pitchFamily="18" charset="0"/>
              </a:rPr>
              <a:t>kinh toàn thể khác.</a:t>
            </a:r>
          </a:p>
          <a:p>
            <a:pPr marL="0" indent="0">
              <a:buNone/>
            </a:pPr>
            <a:r>
              <a:rPr lang="vi-VN" sz="2000" dirty="0" smtClean="0">
                <a:latin typeface="Times New Roman" pitchFamily="18" charset="0"/>
                <a:cs typeface="Times New Roman" pitchFamily="18" charset="0"/>
              </a:rPr>
              <a:t>	G.40.5</a:t>
            </a: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Những </a:t>
            </a:r>
            <a:r>
              <a:rPr lang="vi-VN" sz="2000" dirty="0" smtClean="0">
                <a:latin typeface="Times New Roman" pitchFamily="18" charset="0"/>
                <a:cs typeface="Times New Roman" pitchFamily="18" charset="0"/>
              </a:rPr>
              <a:t>hội chứng động kinh đặc biệt</a:t>
            </a:r>
          </a:p>
          <a:p>
            <a:pPr marL="0" indent="0">
              <a:buNone/>
            </a:pPr>
            <a:r>
              <a:rPr lang="vi-VN" sz="2000" dirty="0" smtClean="0">
                <a:latin typeface="Times New Roman" pitchFamily="18" charset="0"/>
                <a:cs typeface="Times New Roman" pitchFamily="18" charset="0"/>
              </a:rPr>
              <a:t>	G.40.6</a:t>
            </a: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Những </a:t>
            </a:r>
            <a:r>
              <a:rPr lang="vi-VN" sz="2000" dirty="0" smtClean="0">
                <a:latin typeface="Times New Roman" pitchFamily="18" charset="0"/>
                <a:cs typeface="Times New Roman" pitchFamily="18" charset="0"/>
              </a:rPr>
              <a:t>cơn lớn không biệt định</a:t>
            </a:r>
            <a:r>
              <a:rPr lang="vi-VN" sz="2000" dirty="0" smtClean="0">
                <a:latin typeface="Times New Roman" pitchFamily="18" charset="0"/>
                <a:cs typeface="Times New Roman" pitchFamily="18" charset="0"/>
              </a:rPr>
              <a:t>.</a:t>
            </a:r>
          </a:p>
          <a:p>
            <a:pPr marL="0" indent="0">
              <a:buNone/>
            </a:pPr>
            <a:r>
              <a:rPr lang="vi-VN" sz="2000" dirty="0" smtClean="0">
                <a:latin typeface="Times New Roman" pitchFamily="18" charset="0"/>
                <a:cs typeface="Times New Roman" pitchFamily="18" charset="0"/>
              </a:rPr>
              <a:t>	G.40.7</a:t>
            </a: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Những </a:t>
            </a:r>
            <a:r>
              <a:rPr lang="vi-VN" sz="2000" dirty="0" smtClean="0">
                <a:latin typeface="Times New Roman" pitchFamily="18" charset="0"/>
                <a:cs typeface="Times New Roman" pitchFamily="18" charset="0"/>
              </a:rPr>
              <a:t>cơn nhỏ không biệt định.</a:t>
            </a:r>
          </a:p>
          <a:p>
            <a:pPr marL="0" indent="0">
              <a:buNone/>
            </a:pPr>
            <a:r>
              <a:rPr lang="vi-VN" sz="2000" dirty="0" smtClean="0">
                <a:latin typeface="Times New Roman" pitchFamily="18" charset="0"/>
                <a:cs typeface="Times New Roman" pitchFamily="18" charset="0"/>
              </a:rPr>
              <a:t>	G40.8</a:t>
            </a: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Động </a:t>
            </a:r>
            <a:r>
              <a:rPr lang="vi-VN" sz="2000" dirty="0" smtClean="0">
                <a:latin typeface="Times New Roman" pitchFamily="18" charset="0"/>
                <a:cs typeface="Times New Roman" pitchFamily="18" charset="0"/>
              </a:rPr>
              <a:t>kinh khác</a:t>
            </a:r>
          </a:p>
          <a:p>
            <a:pPr marL="0" indent="0">
              <a:buNone/>
            </a:pPr>
            <a:r>
              <a:rPr lang="vi-VN" sz="2000" dirty="0" smtClean="0">
                <a:latin typeface="Times New Roman" pitchFamily="18" charset="0"/>
                <a:cs typeface="Times New Roman" pitchFamily="18" charset="0"/>
              </a:rPr>
              <a:t>	G40.9</a:t>
            </a:r>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Đ</a:t>
            </a:r>
            <a:r>
              <a:rPr lang="vi-VN" sz="2000" dirty="0" smtClean="0">
                <a:latin typeface="Times New Roman" pitchFamily="18" charset="0"/>
                <a:cs typeface="Times New Roman" pitchFamily="18" charset="0"/>
              </a:rPr>
              <a:t>ộng </a:t>
            </a:r>
            <a:r>
              <a:rPr lang="vi-VN" sz="2000" dirty="0" smtClean="0">
                <a:latin typeface="Times New Roman" pitchFamily="18" charset="0"/>
                <a:cs typeface="Times New Roman" pitchFamily="18" charset="0"/>
              </a:rPr>
              <a:t>kinh không biệt định</a:t>
            </a:r>
          </a:p>
          <a:p>
            <a:pPr marL="0" indent="0">
              <a:buNone/>
            </a:pPr>
            <a:r>
              <a:rPr lang="vi-VN" sz="2000" b="1" dirty="0" smtClean="0">
                <a:latin typeface="Times New Roman" pitchFamily="18" charset="0"/>
                <a:cs typeface="Times New Roman" pitchFamily="18" charset="0"/>
              </a:rPr>
              <a:t>G41</a:t>
            </a:r>
            <a:r>
              <a:rPr lang="vi-VN" sz="2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Trạng </a:t>
            </a:r>
            <a:r>
              <a:rPr lang="vi-VN" sz="2000" b="1" dirty="0" smtClean="0">
                <a:latin typeface="Times New Roman" pitchFamily="18" charset="0"/>
                <a:cs typeface="Times New Roman" pitchFamily="18" charset="0"/>
              </a:rPr>
              <a:t>thái động kinh.</a:t>
            </a:r>
          </a:p>
        </p:txBody>
      </p:sp>
    </p:spTree>
    <p:extLst>
      <p:ext uri="{BB962C8B-B14F-4D97-AF65-F5344CB8AC3E}">
        <p14:creationId xmlns:p14="http://schemas.microsoft.com/office/powerpoint/2010/main" val="3066801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0"/>
            <a:ext cx="8153400" cy="6858000"/>
          </a:xfrm>
        </p:spPr>
        <p:txBody>
          <a:bodyPr>
            <a:noAutofit/>
          </a:bodyPr>
          <a:lstStyle/>
          <a:p>
            <a:pPr marL="0" indent="0">
              <a:buNone/>
            </a:pPr>
            <a:r>
              <a:rPr lang="vi-VN" sz="2000" b="1" dirty="0" smtClean="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1.4 Cơ chế bệnh sinh cơn</a:t>
            </a:r>
          </a:p>
          <a:p>
            <a:pPr marL="0" indent="0">
              <a:buNone/>
            </a:pPr>
            <a:r>
              <a:rPr lang="vi-VN" sz="2000" b="1" dirty="0" smtClean="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1.4.1 Đặc điểm tế bào động kinh</a:t>
            </a:r>
          </a:p>
          <a:p>
            <a:pPr marL="0" indent="0">
              <a:buNone/>
            </a:pPr>
            <a:r>
              <a:rPr lang="vi-VN" sz="2000" dirty="0">
                <a:latin typeface="Times New Roman" pitchFamily="18" charset="0"/>
                <a:cs typeface="Times New Roman" pitchFamily="18" charset="0"/>
              </a:rPr>
              <a:t>-</a:t>
            </a: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Trong sự xuất hiện cơn động kinh người ta thấy </a:t>
            </a:r>
            <a:r>
              <a:rPr lang="vi-VN" sz="2000" dirty="0" smtClean="0">
                <a:latin typeface="Times New Roman" pitchFamily="18" charset="0"/>
                <a:cs typeface="Times New Roman" pitchFamily="18" charset="0"/>
              </a:rPr>
              <a:t>có vai </a:t>
            </a:r>
            <a:r>
              <a:rPr lang="vi-VN" sz="2000" dirty="0" smtClean="0">
                <a:latin typeface="Times New Roman" pitchFamily="18" charset="0"/>
                <a:cs typeface="Times New Roman" pitchFamily="18" charset="0"/>
              </a:rPr>
              <a:t>trò quan trọng của 2 yếu tố :</a:t>
            </a: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yếu tố di truyền (thiên hướng mắc </a:t>
            </a:r>
            <a:r>
              <a:rPr lang="vi-VN" sz="2000" dirty="0" smtClean="0">
                <a:latin typeface="Times New Roman" pitchFamily="18" charset="0"/>
                <a:cs typeface="Times New Roman" pitchFamily="18" charset="0"/>
              </a:rPr>
              <a:t>bệnh)</a:t>
            </a:r>
            <a:endParaRPr lang="vi-VN" sz="20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yếu tố gây cơn (các bệnh mắc phải).</a:t>
            </a:r>
          </a:p>
          <a:p>
            <a:pPr marL="0" indent="0">
              <a:buNone/>
            </a:pPr>
            <a:r>
              <a:rPr lang="vi-VN" sz="2000" b="1" dirty="0" smtClean="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1.4.2 Hoạt động điện ngoài cơn của tế bào động kinh</a:t>
            </a:r>
          </a:p>
          <a:p>
            <a:pPr marL="0" indent="0">
              <a:buNone/>
            </a:pPr>
            <a:r>
              <a:rPr lang="vi-VN" sz="2000" b="1" dirty="0" smtClean="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1.4.3 Vai trò của các vùng chức năng khác trong não bộ</a:t>
            </a:r>
          </a:p>
          <a:p>
            <a:pPr marL="0" indent="0">
              <a:buNone/>
            </a:pPr>
            <a:r>
              <a:rPr lang="vi-VN" sz="2000" b="1" dirty="0" smtClean="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1.4.4 Cơ chế xuất hiên cơn</a:t>
            </a:r>
          </a:p>
          <a:p>
            <a:pPr marL="0" indent="0">
              <a:buNone/>
            </a:pPr>
            <a:r>
              <a:rPr lang="vi-VN" sz="2000" b="1" dirty="0" smtClean="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1.4.5 Cơ chế duy trì cơn</a:t>
            </a:r>
          </a:p>
          <a:p>
            <a:pPr marL="0" indent="0">
              <a:buNone/>
            </a:pPr>
            <a:r>
              <a:rPr lang="vi-VN" sz="2000" b="1" dirty="0" smtClean="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1.4.6 Cơ chế kết thúc cơn</a:t>
            </a:r>
          </a:p>
          <a:p>
            <a:pPr marL="0" indent="0">
              <a:buNone/>
            </a:pPr>
            <a:r>
              <a:rPr lang="vi-VN" sz="2000" b="1" dirty="0" smtClean="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1.4.7 Bệnh sinh động kinh thứ phát (ổ soi gương)</a:t>
            </a:r>
          </a:p>
          <a:p>
            <a:pPr marL="0" indent="0">
              <a:buNone/>
            </a:pPr>
            <a:r>
              <a:rPr lang="vi-VN" sz="2000" dirty="0">
                <a:latin typeface="Times New Roman" pitchFamily="18" charset="0"/>
                <a:cs typeface="Times New Roman" pitchFamily="18" charset="0"/>
              </a:rPr>
              <a:t>-</a:t>
            </a: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Sự hình thành ổ động kinh thứ phát được giải thích bằng “mô hình</a:t>
            </a:r>
          </a:p>
          <a:p>
            <a:pPr marL="0" indent="0">
              <a:buNone/>
            </a:pPr>
            <a:r>
              <a:rPr lang="vi-VN" sz="2000" dirty="0" smtClean="0">
                <a:latin typeface="Times New Roman" pitchFamily="18" charset="0"/>
                <a:cs typeface="Times New Roman" pitchFamily="18" charset="0"/>
              </a:rPr>
              <a:t>châm ngòi” </a:t>
            </a:r>
          </a:p>
          <a:p>
            <a:pPr marL="0" indent="0">
              <a:buNone/>
            </a:pPr>
            <a:r>
              <a:rPr lang="vi-VN" sz="2000" dirty="0">
                <a:latin typeface="Times New Roman" pitchFamily="18" charset="0"/>
                <a:cs typeface="Times New Roman" pitchFamily="18" charset="0"/>
              </a:rPr>
              <a:t>-</a:t>
            </a: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Trong đó có vai trò rất quan trọng của các Gen sớm.</a:t>
            </a:r>
            <a:endParaRPr lang="en-US" sz="2000" dirty="0"/>
          </a:p>
        </p:txBody>
      </p:sp>
      <p:grpSp>
        <p:nvGrpSpPr>
          <p:cNvPr id="2" name="Group 1"/>
          <p:cNvGrpSpPr/>
          <p:nvPr/>
        </p:nvGrpSpPr>
        <p:grpSpPr>
          <a:xfrm>
            <a:off x="5352788" y="1600200"/>
            <a:ext cx="3410211" cy="533400"/>
            <a:chOff x="5180556" y="1600200"/>
            <a:chExt cx="3962400" cy="533400"/>
          </a:xfrm>
        </p:grpSpPr>
        <p:sp>
          <p:nvSpPr>
            <p:cNvPr id="4" name="Right Brace 3"/>
            <p:cNvSpPr/>
            <p:nvPr/>
          </p:nvSpPr>
          <p:spPr>
            <a:xfrm>
              <a:off x="5180556" y="1600200"/>
              <a:ext cx="381000" cy="533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5" name="Rectangle 4"/>
            <p:cNvSpPr/>
            <p:nvPr/>
          </p:nvSpPr>
          <p:spPr>
            <a:xfrm>
              <a:off x="5561556" y="1676400"/>
              <a:ext cx="35814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dirty="0" smtClean="0"/>
                <a:t>tăng kích thích tế bào</a:t>
              </a:r>
              <a:endParaRPr lang="vi-VN" dirty="0"/>
            </a:p>
          </p:txBody>
        </p:sp>
      </p:grpSp>
    </p:spTree>
    <p:extLst>
      <p:ext uri="{BB962C8B-B14F-4D97-AF65-F5344CB8AC3E}">
        <p14:creationId xmlns:p14="http://schemas.microsoft.com/office/powerpoint/2010/main" val="1003132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9144"/>
            <a:ext cx="8153400" cy="6848856"/>
          </a:xfrm>
        </p:spPr>
        <p:txBody>
          <a:bodyPr>
            <a:normAutofit/>
          </a:bodyPr>
          <a:lstStyle/>
          <a:p>
            <a:pPr marL="0" indent="0">
              <a:buNone/>
            </a:pPr>
            <a:r>
              <a:rPr lang="vi-VN" sz="2400" b="1" dirty="0" smtClean="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2. Lâm sàng</a:t>
            </a:r>
          </a:p>
          <a:p>
            <a:pPr marL="0" indent="0">
              <a:buNone/>
            </a:pPr>
            <a:r>
              <a:rPr lang="vi-VN" sz="2000" b="1" dirty="0" smtClean="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2.1.1 Động kinh cơn lớn</a:t>
            </a:r>
          </a:p>
          <a:p>
            <a:pPr marL="0" indent="0">
              <a:buNone/>
            </a:pPr>
            <a:r>
              <a:rPr lang="vi-VN" sz="2000" dirty="0">
                <a:latin typeface="Times New Roman" pitchFamily="18" charset="0"/>
                <a:cs typeface="Times New Roman" pitchFamily="18" charset="0"/>
              </a:rPr>
              <a:t>-</a:t>
            </a: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Trước khi xảy ra cơn có thể có nhức đầu</a:t>
            </a:r>
          </a:p>
          <a:p>
            <a:pPr marL="0" indent="0">
              <a:buNone/>
            </a:pPr>
            <a:r>
              <a:rPr lang="vi-VN" sz="2000" dirty="0">
                <a:latin typeface="Times New Roman" pitchFamily="18" charset="0"/>
                <a:cs typeface="Times New Roman" pitchFamily="18" charset="0"/>
              </a:rPr>
              <a:t>-</a:t>
            </a: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Triệu chứng báo trước (50%) thường là bất thường cảm giác, co cứng cơ..</a:t>
            </a:r>
          </a:p>
          <a:p>
            <a:pPr marL="0" indent="0">
              <a:buNone/>
            </a:pPr>
            <a:r>
              <a:rPr lang="vi-VN" sz="2000" dirty="0">
                <a:latin typeface="Times New Roman" pitchFamily="18" charset="0"/>
                <a:cs typeface="Times New Roman" pitchFamily="18" charset="0"/>
              </a:rPr>
              <a:t>-</a:t>
            </a: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Cơn thật sự có </a:t>
            </a:r>
            <a:r>
              <a:rPr lang="vi-VN" sz="2000" b="1" dirty="0" smtClean="0">
                <a:latin typeface="Times New Roman" pitchFamily="18" charset="0"/>
                <a:cs typeface="Times New Roman" pitchFamily="18" charset="0"/>
              </a:rPr>
              <a:t>3 giai đoạn:</a:t>
            </a:r>
          </a:p>
          <a:p>
            <a:pPr marL="0" indent="0">
              <a:buNone/>
            </a:pPr>
            <a:r>
              <a:rPr lang="vi-VN" sz="2000" dirty="0" smtClean="0">
                <a:latin typeface="Times New Roman" pitchFamily="18" charset="0"/>
                <a:cs typeface="Times New Roman" pitchFamily="18" charset="0"/>
              </a:rPr>
              <a:t>	+ </a:t>
            </a:r>
            <a:r>
              <a:rPr lang="vi-VN" sz="2000" b="1" dirty="0" smtClean="0">
                <a:latin typeface="Times New Roman" pitchFamily="18" charset="0"/>
                <a:cs typeface="Times New Roman" pitchFamily="18" charset="0"/>
              </a:rPr>
              <a:t>Giai đoạn co cứng</a:t>
            </a:r>
            <a:r>
              <a:rPr lang="vi-VN" sz="2000" dirty="0" smtClean="0">
                <a:latin typeface="Times New Roman" pitchFamily="18" charset="0"/>
                <a:cs typeface="Times New Roman" pitchFamily="18" charset="0"/>
              </a:rPr>
              <a:t>: Ðột ngột ngã xuống bất tĩnh Giai đoạn này kéo dài 10-20 giây.</a:t>
            </a:r>
          </a:p>
          <a:p>
            <a:pPr marL="0" indent="0">
              <a:buNone/>
            </a:pPr>
            <a:r>
              <a:rPr lang="vi-VN" sz="2000" dirty="0" smtClean="0">
                <a:latin typeface="Times New Roman" pitchFamily="18" charset="0"/>
                <a:cs typeface="Times New Roman" pitchFamily="18" charset="0"/>
              </a:rPr>
              <a:t>	+ </a:t>
            </a:r>
            <a:r>
              <a:rPr lang="vi-VN" sz="2000" b="1" dirty="0" smtClean="0">
                <a:latin typeface="Times New Roman" pitchFamily="18" charset="0"/>
                <a:cs typeface="Times New Roman" pitchFamily="18" charset="0"/>
              </a:rPr>
              <a:t>Giai đoạn giật</a:t>
            </a:r>
            <a:r>
              <a:rPr lang="vi-VN" sz="2000" dirty="0" smtClean="0">
                <a:latin typeface="Times New Roman" pitchFamily="18" charset="0"/>
                <a:cs typeface="Times New Roman" pitchFamily="18" charset="0"/>
              </a:rPr>
              <a:t>: Cơ thân và chi giật liên tiếp, ngắn, mạnh, có nhịp;</a:t>
            </a:r>
          </a:p>
          <a:p>
            <a:pPr marL="0" indent="0">
              <a:buNone/>
            </a:pPr>
            <a:r>
              <a:rPr lang="vi-VN" sz="2000" dirty="0" smtClean="0">
                <a:latin typeface="Times New Roman" pitchFamily="18" charset="0"/>
                <a:cs typeface="Times New Roman" pitchFamily="18" charset="0"/>
              </a:rPr>
              <a:t>hai mắt giật ngang hoặc giật lên. Có thể cắn phải lưỡi, sùi bọt mép.</a:t>
            </a:r>
          </a:p>
          <a:p>
            <a:pPr marL="0" indent="0">
              <a:buNone/>
            </a:pPr>
            <a:r>
              <a:rPr lang="vi-VN" sz="2000" dirty="0" smtClean="0">
                <a:latin typeface="Times New Roman" pitchFamily="18" charset="0"/>
                <a:cs typeface="Times New Roman" pitchFamily="18" charset="0"/>
              </a:rPr>
              <a:t>Giai đoạn này kéo dài 1- 2 phút, ít khi quá 6 phút.</a:t>
            </a:r>
          </a:p>
          <a:p>
            <a:pPr marL="0" indent="0">
              <a:buNone/>
            </a:pPr>
            <a:r>
              <a:rPr lang="vi-VN" sz="2000" dirty="0" smtClean="0">
                <a:latin typeface="Times New Roman" pitchFamily="18" charset="0"/>
                <a:cs typeface="Times New Roman" pitchFamily="18" charset="0"/>
              </a:rPr>
              <a:t>	+ </a:t>
            </a:r>
            <a:r>
              <a:rPr lang="vi-VN" sz="2000" b="1" dirty="0" smtClean="0">
                <a:latin typeface="Times New Roman" pitchFamily="18" charset="0"/>
                <a:cs typeface="Times New Roman" pitchFamily="18" charset="0"/>
              </a:rPr>
              <a:t>Giai đoạn duỗi: </a:t>
            </a:r>
            <a:r>
              <a:rPr lang="vi-VN" sz="2000" dirty="0" smtClean="0">
                <a:latin typeface="Times New Roman" pitchFamily="18" charset="0"/>
                <a:cs typeface="Times New Roman" pitchFamily="18" charset="0"/>
              </a:rPr>
              <a:t>Hôn mê, các cơ doãi ra, phản xạ gân xương giảm, không nhớ những gì đã xảy ra. Giai đoạn này thường 5-10 phút.</a:t>
            </a:r>
          </a:p>
          <a:p>
            <a:pPr marL="0" indent="0">
              <a:buNone/>
            </a:pPr>
            <a:r>
              <a:rPr lang="vi-VN" sz="2000" dirty="0">
                <a:latin typeface="Times New Roman" pitchFamily="18" charset="0"/>
                <a:cs typeface="Times New Roman" pitchFamily="18" charset="0"/>
              </a:rPr>
              <a:t>-</a:t>
            </a: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Loại cơn này xuất hiện đầu tiên vào lứa tuổi 10-20 (80% các trường</a:t>
            </a:r>
          </a:p>
          <a:p>
            <a:pPr marL="0" indent="0">
              <a:buNone/>
            </a:pPr>
            <a:r>
              <a:rPr lang="vi-VN" sz="2000" dirty="0" smtClean="0">
                <a:latin typeface="Times New Roman" pitchFamily="18" charset="0"/>
                <a:cs typeface="Times New Roman" pitchFamily="18" charset="0"/>
              </a:rPr>
              <a:t>hợp), nếu ít cơn thì đáp ứng tốt với điều trị.</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035510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0"/>
            <a:ext cx="8153400" cy="6858000"/>
          </a:xfrm>
        </p:spPr>
        <p:txBody>
          <a:bodyPr>
            <a:normAutofit/>
          </a:bodyPr>
          <a:lstStyle/>
          <a:p>
            <a:pPr marL="0" indent="0">
              <a:buNone/>
            </a:pPr>
            <a:r>
              <a:rPr lang="vi-VN" sz="2000" b="1" dirty="0" smtClean="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2.1.2 Cơn động kinh vắng ý thức (Động kinh cơn nhỏ)</a:t>
            </a:r>
          </a:p>
          <a:p>
            <a:pPr marL="0" indent="0">
              <a:buNone/>
            </a:pPr>
            <a:r>
              <a:rPr lang="vi-VN" sz="2000" dirty="0">
                <a:latin typeface="Times New Roman" pitchFamily="18" charset="0"/>
                <a:cs typeface="Times New Roman" pitchFamily="18" charset="0"/>
              </a:rPr>
              <a:t>-</a:t>
            </a:r>
            <a:r>
              <a:rPr lang="vi-VN" sz="2000" dirty="0" smtClean="0">
                <a:latin typeface="Times New Roman" pitchFamily="18" charset="0"/>
                <a:cs typeface="Times New Roman" pitchFamily="18" charset="0"/>
              </a:rPr>
              <a:t> Ðộng </a:t>
            </a:r>
            <a:r>
              <a:rPr lang="vi-VN" sz="2000" dirty="0" smtClean="0">
                <a:latin typeface="Times New Roman" pitchFamily="18" charset="0"/>
                <a:cs typeface="Times New Roman" pitchFamily="18" charset="0"/>
              </a:rPr>
              <a:t>kinh cơn bé </a:t>
            </a:r>
            <a:r>
              <a:rPr lang="vi-VN" sz="2000" b="1" dirty="0" smtClean="0">
                <a:latin typeface="Times New Roman" pitchFamily="18" charset="0"/>
                <a:cs typeface="Times New Roman" pitchFamily="18" charset="0"/>
              </a:rPr>
              <a:t>thường gặp ở trẻ em</a:t>
            </a:r>
            <a:r>
              <a:rPr lang="vi-VN" sz="2000" dirty="0" smtClean="0">
                <a:latin typeface="Times New Roman" pitchFamily="18" charset="0"/>
                <a:cs typeface="Times New Roman" pitchFamily="18" charset="0"/>
              </a:rPr>
              <a:t>, các cơn ngắn từ 1/10 - 10 giây, nhiều cơn trong ngày. </a:t>
            </a: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Tuổi </a:t>
            </a:r>
            <a:r>
              <a:rPr lang="vi-VN" sz="2000" dirty="0" smtClean="0">
                <a:latin typeface="Times New Roman" pitchFamily="18" charset="0"/>
                <a:cs typeface="Times New Roman" pitchFamily="18" charset="0"/>
              </a:rPr>
              <a:t>thường gặp 3-12 tuổi, tiến triển có 3 khả năng:</a:t>
            </a:r>
          </a:p>
          <a:p>
            <a:pPr marL="0" indent="0">
              <a:buNone/>
            </a:pPr>
            <a:r>
              <a:rPr lang="vi-VN" sz="2000" dirty="0" smtClean="0">
                <a:latin typeface="Times New Roman" pitchFamily="18" charset="0"/>
                <a:cs typeface="Times New Roman" pitchFamily="18" charset="0"/>
              </a:rPr>
              <a:t>	+ </a:t>
            </a:r>
            <a:r>
              <a:rPr lang="vi-VN" sz="2000" dirty="0" smtClean="0">
                <a:latin typeface="Times New Roman" pitchFamily="18" charset="0"/>
                <a:cs typeface="Times New Roman" pitchFamily="18" charset="0"/>
              </a:rPr>
              <a:t>Hết cơn.</a:t>
            </a:r>
          </a:p>
          <a:p>
            <a:pPr marL="0" indent="0">
              <a:buNone/>
            </a:pPr>
            <a:r>
              <a:rPr lang="vi-VN" sz="2000" dirty="0" smtClean="0">
                <a:latin typeface="Times New Roman" pitchFamily="18" charset="0"/>
                <a:cs typeface="Times New Roman" pitchFamily="18" charset="0"/>
              </a:rPr>
              <a:t>	+ </a:t>
            </a:r>
            <a:r>
              <a:rPr lang="vi-VN" sz="2000" dirty="0" smtClean="0">
                <a:latin typeface="Times New Roman" pitchFamily="18" charset="0"/>
                <a:cs typeface="Times New Roman" pitchFamily="18" charset="0"/>
              </a:rPr>
              <a:t>Tiếp tục duy trì cơn 6%.</a:t>
            </a:r>
          </a:p>
          <a:p>
            <a:pPr marL="0" indent="0">
              <a:buNone/>
            </a:pPr>
            <a:r>
              <a:rPr lang="vi-VN" sz="2000" dirty="0" smtClean="0">
                <a:latin typeface="Times New Roman" pitchFamily="18" charset="0"/>
                <a:cs typeface="Times New Roman" pitchFamily="18" charset="0"/>
              </a:rPr>
              <a:t>	+ </a:t>
            </a:r>
            <a:r>
              <a:rPr lang="vi-VN" sz="2000" dirty="0" smtClean="0">
                <a:latin typeface="Times New Roman" pitchFamily="18" charset="0"/>
                <a:cs typeface="Times New Roman" pitchFamily="18" charset="0"/>
              </a:rPr>
              <a:t>Xuất hiện cơn co cứng giật cơ</a:t>
            </a:r>
          </a:p>
          <a:p>
            <a:pPr marL="0" indent="0">
              <a:buNone/>
            </a:pPr>
            <a:r>
              <a:rPr lang="vi-VN" sz="2000" dirty="0" smtClean="0">
                <a:latin typeface="Times New Roman" pitchFamily="18" charset="0"/>
                <a:cs typeface="Times New Roman" pitchFamily="18" charset="0"/>
              </a:rPr>
              <a:t>-</a:t>
            </a: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Cơn co gấp trẻ em (hội chứng West). Hiếm, gặp ở trẻ 4-7 tháng tuổi </a:t>
            </a:r>
            <a:r>
              <a:rPr lang="vi-VN" sz="2000" dirty="0" smtClean="0">
                <a:latin typeface="Times New Roman" pitchFamily="18" charset="0"/>
                <a:cs typeface="Times New Roman" pitchFamily="18" charset="0"/>
              </a:rPr>
              <a:t>có 3 </a:t>
            </a:r>
            <a:r>
              <a:rPr lang="vi-VN" sz="2000" dirty="0" smtClean="0">
                <a:latin typeface="Times New Roman" pitchFamily="18" charset="0"/>
                <a:cs typeface="Times New Roman" pitchFamily="18" charset="0"/>
              </a:rPr>
              <a:t>dấu chính sau:</a:t>
            </a: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Co cứng gấp cổ, chi, thân mình.</a:t>
            </a:r>
          </a:p>
          <a:p>
            <a:pPr marL="0" indent="0">
              <a:buNone/>
            </a:pPr>
            <a:r>
              <a:rPr lang="vi-VN" sz="2000" dirty="0" smtClean="0">
                <a:latin typeface="Times New Roman" pitchFamily="18" charset="0"/>
                <a:cs typeface="Times New Roman" pitchFamily="18" charset="0"/>
              </a:rPr>
              <a:t>	+ Rối loạn tính tình và tác phong.</a:t>
            </a:r>
          </a:p>
          <a:p>
            <a:pPr marL="0" indent="0">
              <a:buNone/>
            </a:pPr>
            <a:r>
              <a:rPr lang="vi-VN" sz="2000" dirty="0" smtClean="0">
                <a:latin typeface="Times New Roman" pitchFamily="18" charset="0"/>
                <a:cs typeface="Times New Roman" pitchFamily="18" charset="0"/>
              </a:rPr>
              <a:t>	+ Ðiện não đồ có loạn nhịp biên độ cao của các nhọn.</a:t>
            </a:r>
          </a:p>
          <a:p>
            <a:pPr marL="0" indent="0">
              <a:buNone/>
            </a:pPr>
            <a:r>
              <a:rPr lang="vi-VN" sz="2000" dirty="0">
                <a:latin typeface="Times New Roman" pitchFamily="18" charset="0"/>
                <a:cs typeface="Times New Roman" pitchFamily="18" charset="0"/>
              </a:rPr>
              <a:t>-</a:t>
            </a:r>
            <a:r>
              <a:rPr lang="vi-VN" sz="2000" dirty="0" smtClean="0">
                <a:latin typeface="Times New Roman" pitchFamily="18" charset="0"/>
                <a:cs typeface="Times New Roman" pitchFamily="18" charset="0"/>
              </a:rPr>
              <a:t> Loại </a:t>
            </a:r>
            <a:r>
              <a:rPr lang="vi-VN" sz="2000" dirty="0" smtClean="0">
                <a:latin typeface="Times New Roman" pitchFamily="18" charset="0"/>
                <a:cs typeface="Times New Roman" pitchFamily="18" charset="0"/>
              </a:rPr>
              <a:t>này tiên lượng xấu vì gây đần độn.</a:t>
            </a:r>
          </a:p>
          <a:p>
            <a:pPr marL="0" indent="0">
              <a:buNone/>
            </a:pPr>
            <a:r>
              <a:rPr lang="vi-VN" sz="2000" dirty="0">
                <a:latin typeface="Times New Roman" pitchFamily="18" charset="0"/>
                <a:cs typeface="Times New Roman" pitchFamily="18" charset="0"/>
              </a:rPr>
              <a:t>-</a:t>
            </a: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Hội chứng Lennox - Gastaut: Trẻ từ 2 -6 tuổi với tam chứng vắng ý thức</a:t>
            </a:r>
          </a:p>
          <a:p>
            <a:pPr marL="0" indent="0">
              <a:buNone/>
            </a:pPr>
            <a:r>
              <a:rPr lang="vi-VN" sz="2000" dirty="0" smtClean="0">
                <a:latin typeface="Times New Roman" pitchFamily="18" charset="0"/>
                <a:cs typeface="Times New Roman" pitchFamily="18" charset="0"/>
              </a:rPr>
              <a:t>không điển hình, cơn cứng, mất trương lực.</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939570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152400"/>
            <a:ext cx="8153400" cy="4585871"/>
          </a:xfrm>
          <a:prstGeom prst="rect">
            <a:avLst/>
          </a:prstGeom>
          <a:noFill/>
        </p:spPr>
        <p:txBody>
          <a:bodyPr wrap="square" rtlCol="0">
            <a:spAutoFit/>
          </a:bodyPr>
          <a:lstStyle/>
          <a:p>
            <a:r>
              <a:rPr lang="en-US" sz="2000" b="1" dirty="0">
                <a:ln w="1905"/>
                <a:solidFill>
                  <a:schemeClr val="tx2"/>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2.1.3 </a:t>
            </a:r>
            <a:r>
              <a:rPr lang="en-US" sz="2000" b="1" dirty="0" err="1">
                <a:ln w="1905"/>
                <a:solidFill>
                  <a:schemeClr val="tx2"/>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Cơn</a:t>
            </a:r>
            <a:r>
              <a:rPr lang="en-US" sz="2000" b="1" dirty="0">
                <a:ln w="1905"/>
                <a:solidFill>
                  <a:schemeClr val="tx2"/>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000" b="1" dirty="0" err="1">
                <a:ln w="1905"/>
                <a:solidFill>
                  <a:schemeClr val="tx2"/>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động</a:t>
            </a:r>
            <a:r>
              <a:rPr lang="en-US" sz="2000" b="1" dirty="0">
                <a:ln w="1905"/>
                <a:solidFill>
                  <a:schemeClr val="tx2"/>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000" b="1" dirty="0" err="1">
                <a:ln w="1905"/>
                <a:solidFill>
                  <a:schemeClr val="tx2"/>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kinh</a:t>
            </a:r>
            <a:r>
              <a:rPr lang="en-US" sz="2000" b="1" dirty="0">
                <a:ln w="1905"/>
                <a:solidFill>
                  <a:schemeClr val="tx2"/>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000" b="1" dirty="0" err="1">
                <a:ln w="1905"/>
                <a:solidFill>
                  <a:schemeClr val="tx2"/>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cục</a:t>
            </a:r>
            <a:r>
              <a:rPr lang="en-US" sz="2000" b="1" dirty="0">
                <a:ln w="1905"/>
                <a:solidFill>
                  <a:schemeClr val="tx2"/>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000" b="1" dirty="0" err="1">
                <a:ln w="1905"/>
                <a:solidFill>
                  <a:schemeClr val="tx2"/>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bộ</a:t>
            </a:r>
            <a:r>
              <a:rPr lang="vi-VN" sz="2000" b="1" dirty="0">
                <a:ln w="1905"/>
                <a:solidFill>
                  <a:schemeClr val="tx2"/>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endParaRPr lang="en-US" sz="2000" b="1" dirty="0">
              <a:ln w="1905"/>
              <a:solidFill>
                <a:schemeClr val="tx2"/>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just"/>
            <a:r>
              <a:rPr lang="vi-VN" dirty="0">
                <a:latin typeface="Times New Roman" pitchFamily="18" charset="0"/>
                <a:cs typeface="Times New Roman" pitchFamily="18" charset="0"/>
              </a:rPr>
              <a:t>- Cơn động kinh cục bộ đơn thuần vận </a:t>
            </a:r>
            <a:r>
              <a:rPr lang="vi-VN" dirty="0" smtClean="0">
                <a:latin typeface="Times New Roman" pitchFamily="18" charset="0"/>
                <a:cs typeface="Times New Roman" pitchFamily="18" charset="0"/>
              </a:rPr>
              <a:t>động (cơn </a:t>
            </a:r>
            <a:r>
              <a:rPr lang="vi-VN" dirty="0">
                <a:latin typeface="Times New Roman" pitchFamily="18" charset="0"/>
                <a:cs typeface="Times New Roman" pitchFamily="18" charset="0"/>
              </a:rPr>
              <a:t>Bravais - Jackson) do tổn thương thùy trán  lên giật khu trú nửa người, lan từ phần này đến phần khác gọi là hành trình Jackson tay - chân mặt ; lưỡi - mặt - tay ; chân - mặt - tay. </a:t>
            </a:r>
          </a:p>
          <a:p>
            <a:pPr algn="just"/>
            <a:r>
              <a:rPr lang="vi-VN" dirty="0">
                <a:latin typeface="Times New Roman" pitchFamily="18" charset="0"/>
                <a:cs typeface="Times New Roman" pitchFamily="18" charset="0"/>
              </a:rPr>
              <a:t>- Mất ý thức thường xảy ra khi lan lên mặt. Vị trí khởi đầu có giá trị định khu tổn thương. Sau cơn có thể có liệt gọi là liệt Todd, nó sẽ thoái lui trong vài giờ.</a:t>
            </a:r>
            <a:endParaRPr lang="en-US" dirty="0">
              <a:latin typeface="Times New Roman" pitchFamily="18" charset="0"/>
              <a:cs typeface="Times New Roman" pitchFamily="18" charset="0"/>
            </a:endParaRPr>
          </a:p>
          <a:p>
            <a:pPr algn="just"/>
            <a:r>
              <a:rPr lang="vi-VN" dirty="0">
                <a:latin typeface="Times New Roman" pitchFamily="18" charset="0"/>
                <a:cs typeface="Times New Roman" pitchFamily="18" charset="0"/>
              </a:rPr>
              <a:t>- Cơn động kinh thực vật: Có hoặc không có mất ý thức, đỏ bừng mặt và cổ, vã mồ hôi có khi chỉ nửa người.</a:t>
            </a:r>
          </a:p>
          <a:p>
            <a:pPr algn="just"/>
            <a:r>
              <a:rPr lang="vi-VN" dirty="0">
                <a:latin typeface="Times New Roman" pitchFamily="18" charset="0"/>
                <a:cs typeface="Times New Roman" pitchFamily="18" charset="0"/>
              </a:rPr>
              <a:t>- Cơn cục bộ phức tạp: ảo giác, đ</a:t>
            </a:r>
            <a:r>
              <a:rPr lang="vi-VN" dirty="0" smtClean="0">
                <a:latin typeface="Times New Roman" pitchFamily="18" charset="0"/>
                <a:cs typeface="Times New Roman" pitchFamily="18" charset="0"/>
              </a:rPr>
              <a:t>ộng </a:t>
            </a:r>
            <a:r>
              <a:rPr lang="vi-VN" dirty="0">
                <a:latin typeface="Times New Roman" pitchFamily="18" charset="0"/>
                <a:cs typeface="Times New Roman" pitchFamily="18" charset="0"/>
              </a:rPr>
              <a:t>tác tự động.</a:t>
            </a:r>
          </a:p>
          <a:p>
            <a:pPr algn="just"/>
            <a:r>
              <a:rPr lang="vi-VN" dirty="0">
                <a:latin typeface="Times New Roman" pitchFamily="18" charset="0"/>
                <a:cs typeface="Times New Roman" pitchFamily="18" charset="0"/>
              </a:rPr>
              <a:t>- Cơn cục bộ toàn bộ hóa: chuyển nhanh sang cơn lớn.</a:t>
            </a:r>
          </a:p>
          <a:p>
            <a:r>
              <a:rPr lang="vi-VN" sz="2000" b="1" dirty="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2.1.4 Cơn động kinh liên tục</a:t>
            </a:r>
          </a:p>
          <a:p>
            <a:r>
              <a:rPr lang="vi-VN" dirty="0" smtClean="0">
                <a:latin typeface="Times New Roman" pitchFamily="18" charset="0"/>
                <a:cs typeface="Times New Roman" pitchFamily="18" charset="0"/>
              </a:rPr>
              <a:t>  Cơn này tiếp cơn kia, nhưng giữa các cơn không rối loạn ý thức. Trạng thái động kinh: Các cơn liên tiếp nhau giưa các cơn bệnh nhân có rối loạn ý thức thường là hôn mê. Gặp trạng thái động kinh từ động kinh cơn lớn hoặc cơn động kinh cục bộ vận động toàn bộ hóa.</a:t>
            </a:r>
          </a:p>
          <a:p>
            <a:endParaRPr lang="vi-VN" dirty="0" smtClean="0">
              <a:latin typeface="Times New Roman" pitchFamily="18" charset="0"/>
              <a:cs typeface="Times New Roman"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1186" y="4267200"/>
            <a:ext cx="4312227" cy="2590800"/>
          </a:xfrm>
          <a:prstGeom prst="rect">
            <a:avLst/>
          </a:prstGeom>
        </p:spPr>
      </p:pic>
    </p:spTree>
    <p:extLst>
      <p:ext uri="{BB962C8B-B14F-4D97-AF65-F5344CB8AC3E}">
        <p14:creationId xmlns:p14="http://schemas.microsoft.com/office/powerpoint/2010/main" val="2308462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152400"/>
            <a:ext cx="8153400" cy="3754874"/>
          </a:xfrm>
          <a:prstGeom prst="rect">
            <a:avLst/>
          </a:prstGeom>
          <a:noFill/>
        </p:spPr>
        <p:txBody>
          <a:bodyPr wrap="square" rtlCol="0">
            <a:spAutoFit/>
          </a:bodyPr>
          <a:lstStyle/>
          <a:p>
            <a:r>
              <a:rPr lang="vi-VN" sz="2000" b="1" dirty="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2.2 Xét </a:t>
            </a:r>
            <a:r>
              <a:rPr lang="vi-VN" sz="2000" b="1" dirty="0" smtClean="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nghiệm</a:t>
            </a:r>
          </a:p>
          <a:p>
            <a:r>
              <a:rPr lang="vi-VN" sz="2000" b="1" dirty="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2.2.1.Ðiện não </a:t>
            </a:r>
            <a:r>
              <a:rPr lang="vi-VN" sz="2000" b="1" dirty="0" smtClean="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đồ</a:t>
            </a:r>
          </a:p>
          <a:p>
            <a:r>
              <a:rPr lang="vi-VN" dirty="0" smtClean="0">
                <a:latin typeface="Times New Roman" pitchFamily="18" charset="0"/>
                <a:cs typeface="Times New Roman" pitchFamily="18" charset="0"/>
              </a:rPr>
              <a:t> Gibbs </a:t>
            </a:r>
            <a:r>
              <a:rPr lang="vi-VN" dirty="0">
                <a:latin typeface="Times New Roman" pitchFamily="18" charset="0"/>
                <a:cs typeface="Times New Roman" pitchFamily="18" charset="0"/>
              </a:rPr>
              <a:t>và Lennox mô tả 3 loại cơn điển hình:</a:t>
            </a:r>
          </a:p>
          <a:p>
            <a:r>
              <a:rPr lang="vi-VN" dirty="0">
                <a:latin typeface="Times New Roman" pitchFamily="18" charset="0"/>
                <a:cs typeface="Times New Roman" pitchFamily="18" charset="0"/>
              </a:rPr>
              <a:t>- ĐK cơn bé: Sóng biên độ cao đỉnh tròn, tần số 3 chu kì giây đi kèm nhọn gọi là nhọn </a:t>
            </a:r>
            <a:r>
              <a:rPr lang="vi-VN" dirty="0" smtClean="0">
                <a:latin typeface="Times New Roman" pitchFamily="18" charset="0"/>
                <a:cs typeface="Times New Roman" pitchFamily="18" charset="0"/>
              </a:rPr>
              <a:t>sóng.</a:t>
            </a:r>
            <a:endParaRPr lang="vi-VN" dirty="0">
              <a:latin typeface="Times New Roman" pitchFamily="18" charset="0"/>
              <a:cs typeface="Times New Roman" pitchFamily="18" charset="0"/>
            </a:endParaRPr>
          </a:p>
          <a:p>
            <a:r>
              <a:rPr lang="vi-VN" dirty="0">
                <a:latin typeface="Times New Roman" pitchFamily="18" charset="0"/>
                <a:cs typeface="Times New Roman" pitchFamily="18" charset="0"/>
              </a:rPr>
              <a:t>- ĐK cơn lớn: Trước cơn một vài giây xuất hiện rải rác sóng chậm biên độ thấp rồi chuyển nhanh thành các nhọn, gai biên độ cao, tần số </a:t>
            </a:r>
            <a:r>
              <a:rPr lang="vi-VN" dirty="0" smtClean="0">
                <a:latin typeface="Times New Roman" pitchFamily="18" charset="0"/>
                <a:cs typeface="Times New Roman" pitchFamily="18" charset="0"/>
              </a:rPr>
              <a:t>nhanh. </a:t>
            </a:r>
            <a:endParaRPr lang="vi-VN" dirty="0">
              <a:latin typeface="Times New Roman" pitchFamily="18" charset="0"/>
              <a:cs typeface="Times New Roman" pitchFamily="18" charset="0"/>
            </a:endParaRPr>
          </a:p>
          <a:p>
            <a:r>
              <a:rPr lang="vi-VN" dirty="0" smtClean="0">
                <a:latin typeface="Times New Roman" pitchFamily="18" charset="0"/>
                <a:cs typeface="Times New Roman" pitchFamily="18" charset="0"/>
              </a:rPr>
              <a:t>- ÐK </a:t>
            </a:r>
            <a:r>
              <a:rPr lang="vi-VN" dirty="0">
                <a:latin typeface="Times New Roman" pitchFamily="18" charset="0"/>
                <a:cs typeface="Times New Roman" pitchFamily="18" charset="0"/>
              </a:rPr>
              <a:t>cục bộ phức tạp : các sóng chậm, điện thế cao đỉnh vuông, tần số 2 -4 chu kì giây. Xen kẻ với sóng nhanh biên độ </a:t>
            </a:r>
            <a:r>
              <a:rPr lang="vi-VN" dirty="0" smtClean="0">
                <a:latin typeface="Times New Roman" pitchFamily="18" charset="0"/>
                <a:cs typeface="Times New Roman" pitchFamily="18" charset="0"/>
              </a:rPr>
              <a:t>thấp.</a:t>
            </a:r>
          </a:p>
          <a:p>
            <a:r>
              <a:rPr lang="vi-VN" sz="2000" b="1" dirty="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2.2.2.Các xét nghiệm khác tìm nguyên nhân:</a:t>
            </a:r>
          </a:p>
          <a:p>
            <a:pPr>
              <a:buFontTx/>
              <a:buChar char="-"/>
            </a:pPr>
            <a:r>
              <a:rPr lang="vi-VN" dirty="0" smtClean="0">
                <a:latin typeface="Times New Roman" pitchFamily="18" charset="0"/>
                <a:cs typeface="Times New Roman" pitchFamily="18" charset="0"/>
              </a:rPr>
              <a:t> Chụp </a:t>
            </a:r>
            <a:r>
              <a:rPr lang="vi-VN" dirty="0">
                <a:latin typeface="Times New Roman" pitchFamily="18" charset="0"/>
                <a:cs typeface="Times New Roman" pitchFamily="18" charset="0"/>
              </a:rPr>
              <a:t>phim sọ, chụp động mạch não, chụp não cắt lớp vi tính, cộng hưỡng từ não</a:t>
            </a:r>
            <a:r>
              <a:rPr lang="vi-VN"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a:p>
            <a:r>
              <a:rPr lang="vi-VN" dirty="0" smtClean="0">
                <a:latin typeface="Times New Roman" pitchFamily="18" charset="0"/>
                <a:cs typeface="Times New Roman" pitchFamily="18" charset="0"/>
              </a:rPr>
              <a:t>- Glucose </a:t>
            </a:r>
            <a:r>
              <a:rPr lang="vi-VN" dirty="0">
                <a:latin typeface="Times New Roman" pitchFamily="18" charset="0"/>
                <a:cs typeface="Times New Roman" pitchFamily="18" charset="0"/>
              </a:rPr>
              <a:t>máu, điện giải đồ, dịch não tủy...</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3733800"/>
            <a:ext cx="7467600" cy="3124200"/>
          </a:xfrm>
          <a:prstGeom prst="rect">
            <a:avLst/>
          </a:prstGeom>
        </p:spPr>
      </p:pic>
    </p:spTree>
    <p:extLst>
      <p:ext uri="{BB962C8B-B14F-4D97-AF65-F5344CB8AC3E}">
        <p14:creationId xmlns:p14="http://schemas.microsoft.com/office/powerpoint/2010/main" val="1871599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76200"/>
            <a:ext cx="8153400" cy="490329"/>
          </a:xfrm>
        </p:spPr>
        <p:txBody>
          <a:bodyPr>
            <a:noAutofit/>
          </a:bodyPr>
          <a:lstStyle/>
          <a:p>
            <a:r>
              <a:rPr lang="vi-VN" sz="2400" b="1" dirty="0">
                <a:latin typeface="Times New Roman" pitchFamily="18" charset="0"/>
                <a:cs typeface="Times New Roman" pitchFamily="18" charset="0"/>
              </a:rPr>
              <a:t>3. Tiến triển và biến chứng</a:t>
            </a:r>
          </a:p>
        </p:txBody>
      </p:sp>
      <p:sp>
        <p:nvSpPr>
          <p:cNvPr id="3" name="Content Placeholder 2"/>
          <p:cNvSpPr>
            <a:spLocks noGrp="1"/>
          </p:cNvSpPr>
          <p:nvPr>
            <p:ph idx="1"/>
          </p:nvPr>
        </p:nvSpPr>
        <p:spPr>
          <a:xfrm>
            <a:off x="990600" y="596348"/>
            <a:ext cx="8153400" cy="6261652"/>
          </a:xfrm>
        </p:spPr>
        <p:txBody>
          <a:bodyPr>
            <a:noAutofit/>
          </a:bodyPr>
          <a:lstStyle/>
          <a:p>
            <a:pPr>
              <a:lnSpc>
                <a:spcPct val="150000"/>
              </a:lnSpc>
              <a:buFontTx/>
              <a:buChar char="-"/>
            </a:pPr>
            <a:r>
              <a:rPr lang="vi-VN" sz="2000" dirty="0" smtClean="0">
                <a:latin typeface="Times New Roman" pitchFamily="18" charset="0"/>
                <a:cs typeface="Times New Roman" pitchFamily="18" charset="0"/>
              </a:rPr>
              <a:t>Thay </a:t>
            </a:r>
            <a:r>
              <a:rPr lang="vi-VN" sz="2000" dirty="0">
                <a:latin typeface="Times New Roman" pitchFamily="18" charset="0"/>
                <a:cs typeface="Times New Roman" pitchFamily="18" charset="0"/>
              </a:rPr>
              <a:t>đổi tùy theo thể, nguyên nhân, tổn thương não bộ hay ảnh hưởng đến não bộ</a:t>
            </a:r>
            <a:r>
              <a:rPr lang="vi-VN" sz="2000" dirty="0" smtClean="0">
                <a:latin typeface="Times New Roman" pitchFamily="18" charset="0"/>
                <a:cs typeface="Times New Roman" pitchFamily="18" charset="0"/>
              </a:rPr>
              <a:t>.</a:t>
            </a:r>
          </a:p>
          <a:p>
            <a:pPr>
              <a:lnSpc>
                <a:spcPct val="150000"/>
              </a:lnSpc>
              <a:buFontTx/>
              <a:buChar char="-"/>
            </a:pPr>
            <a:r>
              <a:rPr lang="vi-VN" sz="2000" dirty="0">
                <a:latin typeface="Times New Roman" pitchFamily="18" charset="0"/>
                <a:cs typeface="Times New Roman" pitchFamily="18" charset="0"/>
              </a:rPr>
              <a:t>Ðộng kinh ở trẻ 8-10 tuổi diễn biến tốt hơn ở người lớn vì </a:t>
            </a:r>
            <a:r>
              <a:rPr lang="vi-VN" sz="2000" dirty="0" smtClean="0">
                <a:latin typeface="Times New Roman" pitchFamily="18" charset="0"/>
                <a:cs typeface="Times New Roman" pitchFamily="18" charset="0"/>
              </a:rPr>
              <a:t>người lớn</a:t>
            </a:r>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có tổn thương thực thể ở </a:t>
            </a:r>
            <a:r>
              <a:rPr lang="vi-VN" sz="2000" dirty="0" smtClean="0">
                <a:latin typeface="Times New Roman" pitchFamily="18" charset="0"/>
                <a:cs typeface="Times New Roman" pitchFamily="18" charset="0"/>
              </a:rPr>
              <a:t>não.</a:t>
            </a:r>
          </a:p>
          <a:p>
            <a:pPr>
              <a:lnSpc>
                <a:spcPct val="150000"/>
              </a:lnSpc>
              <a:buFontTx/>
              <a:buChar char="-"/>
            </a:pPr>
            <a:r>
              <a:rPr lang="vi-VN" sz="2000" dirty="0" smtClean="0">
                <a:latin typeface="Times New Roman" pitchFamily="18" charset="0"/>
                <a:cs typeface="Times New Roman" pitchFamily="18" charset="0"/>
              </a:rPr>
              <a:t>Có </a:t>
            </a:r>
            <a:r>
              <a:rPr lang="vi-VN" sz="2000" dirty="0">
                <a:latin typeface="Times New Roman" pitchFamily="18" charset="0"/>
                <a:cs typeface="Times New Roman" pitchFamily="18" charset="0"/>
              </a:rPr>
              <a:t>5 loại diễn biến sau</a:t>
            </a:r>
            <a:r>
              <a:rPr lang="vi-VN" sz="2000" dirty="0" smtClean="0">
                <a:latin typeface="Times New Roman" pitchFamily="18" charset="0"/>
                <a:cs typeface="Times New Roman" pitchFamily="18" charset="0"/>
              </a:rPr>
              <a:t>:</a:t>
            </a:r>
          </a:p>
          <a:p>
            <a:pPr marL="0" indent="0">
              <a:lnSpc>
                <a:spcPct val="150000"/>
              </a:lnSpc>
              <a:buNone/>
            </a:pPr>
            <a:r>
              <a:rPr lang="vi-VN" sz="2000" dirty="0">
                <a:latin typeface="Times New Roman" pitchFamily="18" charset="0"/>
                <a:cs typeface="Times New Roman" pitchFamily="18" charset="0"/>
              </a:rPr>
              <a:t>+ Tăng tính chất và cường độ cơn, vì vậy phải đếm số cơn</a:t>
            </a:r>
            <a:r>
              <a:rPr lang="vi-VN" sz="2000" dirty="0" smtClean="0">
                <a:latin typeface="Times New Roman" pitchFamily="18" charset="0"/>
                <a:cs typeface="Times New Roman" pitchFamily="18" charset="0"/>
              </a:rPr>
              <a:t>.</a:t>
            </a:r>
          </a:p>
          <a:p>
            <a:pPr marL="0" indent="0">
              <a:lnSpc>
                <a:spcPct val="150000"/>
              </a:lnSpc>
              <a:buNone/>
            </a:pPr>
            <a:r>
              <a:rPr lang="vi-VN" sz="2000" dirty="0">
                <a:latin typeface="Times New Roman" pitchFamily="18" charset="0"/>
                <a:cs typeface="Times New Roman" pitchFamily="18" charset="0"/>
              </a:rPr>
              <a:t>+ Cơn từ ban ngày </a:t>
            </a:r>
            <a:r>
              <a:rPr lang="vi-VN" sz="2000" dirty="0" smtClean="0">
                <a:latin typeface="Times New Roman" pitchFamily="18" charset="0"/>
                <a:cs typeface="Times New Roman" pitchFamily="18" charset="0"/>
              </a:rPr>
              <a:t>chuyển </a:t>
            </a:r>
            <a:r>
              <a:rPr lang="vi-VN" sz="2000" dirty="0">
                <a:latin typeface="Times New Roman" pitchFamily="18" charset="0"/>
                <a:cs typeface="Times New Roman" pitchFamily="18" charset="0"/>
              </a:rPr>
              <a:t>sang ban đêm thì nguy hiểm và </a:t>
            </a:r>
            <a:r>
              <a:rPr lang="vi-VN" sz="2000" dirty="0" smtClean="0">
                <a:latin typeface="Times New Roman" pitchFamily="18" charset="0"/>
                <a:cs typeface="Times New Roman" pitchFamily="18" charset="0"/>
              </a:rPr>
              <a:t>nặng.</a:t>
            </a:r>
          </a:p>
          <a:p>
            <a:pPr marL="0" indent="0">
              <a:lnSpc>
                <a:spcPct val="150000"/>
              </a:lnSpc>
              <a:buNone/>
            </a:pPr>
            <a:r>
              <a:rPr lang="vi-VN" sz="2000" dirty="0">
                <a:latin typeface="Times New Roman" pitchFamily="18" charset="0"/>
                <a:cs typeface="Times New Roman" pitchFamily="18" charset="0"/>
              </a:rPr>
              <a:t>+ Chuyển thể lâm sàng: Lúc đầu cơn nhỏ khi trưởng thành lại cơn lớn, cục bộ thành toàn bộ </a:t>
            </a:r>
            <a:r>
              <a:rPr lang="vi-VN" sz="2000" dirty="0" smtClean="0">
                <a:latin typeface="Times New Roman" pitchFamily="18" charset="0"/>
                <a:cs typeface="Times New Roman" pitchFamily="18" charset="0"/>
              </a:rPr>
              <a:t>hóa.</a:t>
            </a:r>
          </a:p>
          <a:p>
            <a:pPr marL="0" indent="0">
              <a:lnSpc>
                <a:spcPct val="150000"/>
              </a:lnSpc>
              <a:buNone/>
            </a:pPr>
            <a:r>
              <a:rPr lang="vi-VN" sz="2000" dirty="0">
                <a:latin typeface="Times New Roman" pitchFamily="18" charset="0"/>
                <a:cs typeface="Times New Roman" pitchFamily="18" charset="0"/>
              </a:rPr>
              <a:t>+ Xuất hiện </a:t>
            </a:r>
            <a:r>
              <a:rPr lang="vi-VN" sz="2000" dirty="0" smtClean="0">
                <a:latin typeface="Times New Roman" pitchFamily="18" charset="0"/>
                <a:cs typeface="Times New Roman" pitchFamily="18" charset="0"/>
              </a:rPr>
              <a:t>triệu </a:t>
            </a:r>
            <a:r>
              <a:rPr lang="vi-VN" sz="2000" dirty="0">
                <a:latin typeface="Times New Roman" pitchFamily="18" charset="0"/>
                <a:cs typeface="Times New Roman" pitchFamily="18" charset="0"/>
              </a:rPr>
              <a:t>chứng khu trú ngay sau cơn: Thấy dấu khu trú điều này quan trọng để phát hiện động kinh cục bộ toàn bộ </a:t>
            </a:r>
            <a:r>
              <a:rPr lang="vi-VN" sz="2000" dirty="0" smtClean="0">
                <a:latin typeface="Times New Roman" pitchFamily="18" charset="0"/>
                <a:cs typeface="Times New Roman" pitchFamily="18" charset="0"/>
              </a:rPr>
              <a:t>hóa.</a:t>
            </a:r>
          </a:p>
          <a:p>
            <a:pPr marL="0" indent="0">
              <a:lnSpc>
                <a:spcPct val="150000"/>
              </a:lnSpc>
              <a:buNone/>
            </a:pPr>
            <a:r>
              <a:rPr lang="vi-VN" sz="2000" dirty="0">
                <a:latin typeface="Times New Roman" pitchFamily="18" charset="0"/>
                <a:cs typeface="Times New Roman" pitchFamily="18" charset="0"/>
              </a:rPr>
              <a:t>+ Có những thay đổi về tâm thần, sa sút trí tuệ</a:t>
            </a:r>
            <a:r>
              <a:rPr lang="vi-VN" sz="2000" dirty="0" smtClean="0">
                <a:latin typeface="Times New Roman" pitchFamily="18" charset="0"/>
                <a:cs typeface="Times New Roman" pitchFamily="18" charset="0"/>
              </a:rPr>
              <a:t>.</a:t>
            </a:r>
            <a:endParaRPr lang="vi-VN"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8184903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251</TotalTime>
  <Words>1826</Words>
  <Application>Microsoft Office PowerPoint</Application>
  <PresentationFormat>On-screen Show (4:3)</PresentationFormat>
  <Paragraphs>172</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Tiến triển và biến chứng</vt:lpstr>
      <vt:lpstr>4. Điều trị  4.1 Điều trị không dùng thuốc  </vt:lpstr>
      <vt:lpstr>4.2 Ðiều trị bằng thuốc 4.2.1. Nguyên tắc sử dụng thuốc kháng dộng kinh  </vt:lpstr>
      <vt:lpstr>4.2.2 Các thuốc kháng động kinh</vt:lpstr>
      <vt:lpstr>4.2.3.Ðiều trị trạng thái động kinh </vt:lpstr>
      <vt:lpstr>4.3 Ðiều trị ngoại khoa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PC</cp:lastModifiedBy>
  <cp:revision>38</cp:revision>
  <dcterms:created xsi:type="dcterms:W3CDTF">2017-04-01T09:37:12Z</dcterms:created>
  <dcterms:modified xsi:type="dcterms:W3CDTF">2017-04-02T13:08:17Z</dcterms:modified>
</cp:coreProperties>
</file>