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A1E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3D289-1AE0-445A-AF87-A640A3377298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2C4DA-18A3-4DDB-9E83-85C121A678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3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6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3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75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0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90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13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23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C4DA-18A3-4DDB-9E83-85C121A678D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5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CDDBAE-9F80-45BA-8DE4-DDC6848941C2}" type="datetimeFigureOut">
              <a:rPr lang="en-US" smtClean="0"/>
              <a:pPr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C46F85-95E4-47B7-8465-AA0844E03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92869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 ĐẠI HỌC DUY TÂN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dược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1670" y="2428868"/>
            <a:ext cx="6715172" cy="4143404"/>
          </a:xfrm>
        </p:spPr>
        <p:txBody>
          <a:bodyPr>
            <a:normAutofit fontScale="32500" lnSpcReduction="2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59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59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viên </a:t>
            </a:r>
            <a:r>
              <a:rPr lang="en-US" sz="59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59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dẫn:</a:t>
            </a:r>
            <a:r>
              <a:rPr lang="en-US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ThS</a:t>
            </a:r>
            <a:r>
              <a:rPr lang="en-US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BS. </a:t>
            </a:r>
            <a:r>
              <a:rPr lang="en-US" sz="5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5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5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Nhóm: </a:t>
            </a:r>
            <a:r>
              <a:rPr lang="en-US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Lớp K20YDH8</a:t>
            </a:r>
            <a:endParaRPr lang="en-US" sz="5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 viên </a:t>
            </a:r>
            <a:r>
              <a:rPr lang="en-US" sz="59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9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ts val="1200"/>
              </a:spcBef>
            </a:pPr>
            <a:r>
              <a:rPr lang="en-US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Nguyễn </a:t>
            </a:r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 Thương Thương</a:t>
            </a:r>
            <a:endParaRPr lang="en-US" sz="59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2. Nguyễn Thị </a:t>
            </a:r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Thùy Trang</a:t>
            </a:r>
            <a:endParaRPr lang="en-US" sz="59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Võ Thị Hải Yến</a:t>
            </a:r>
            <a:endParaRPr lang="en-US" sz="59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4. </a:t>
            </a:r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Phạm Diệu Linh</a:t>
            </a:r>
            <a:endParaRPr lang="en-US" sz="59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5. </a:t>
            </a:r>
            <a:r>
              <a:rPr lang="en-US" sz="5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 Phạm Tú Trâm</a:t>
            </a:r>
            <a:endParaRPr lang="en-US" sz="59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5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5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en-US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</p:txBody>
      </p:sp>
      <p:pic>
        <p:nvPicPr>
          <p:cNvPr id="7" name="Picture 4" descr="C:\Users\DELL\Downloads\thieu-mau-huyet-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286124"/>
            <a:ext cx="2928958" cy="235743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09558" y="1438260"/>
            <a:ext cx="8572560" cy="8477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E1A1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BỆNH</a:t>
            </a:r>
            <a:r>
              <a:rPr kumimoji="0" lang="en-US" sz="4000" b="1" i="0" u="none" strike="noStrike" kern="1200" cap="small" spc="0" normalizeH="0" noProof="0" dirty="0" smtClean="0">
                <a:ln>
                  <a:noFill/>
                </a:ln>
                <a:solidFill>
                  <a:srgbClr val="CE1A1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LÝ HỌC </a:t>
            </a:r>
            <a:r>
              <a:rPr kumimoji="0" lang="en-US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E1A1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THIẾU MÁU</a:t>
            </a: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CE1A1E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208784"/>
            <a:ext cx="8072494" cy="658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ts val="34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 Nguyên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Trong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xanh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nhợt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run.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sẫm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ts val="3400"/>
              </a:lnSpc>
              <a:buFontTx/>
              <a:buChar char="-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lnSpc>
                <a:spcPts val="3400"/>
              </a:lnSpc>
            </a:pP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Methylprednisolone</a:t>
            </a:r>
            <a:endParaRPr kumimoji="0" lang="en-US" sz="3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797152"/>
            <a:ext cx="4863484" cy="20608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80312" y="6237312"/>
            <a:ext cx="1335092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1.180vnđ/v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428604"/>
            <a:ext cx="5500726" cy="592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ts val="3500"/>
              </a:lnSpc>
              <a:buFontTx/>
              <a:buChar char="-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Azathioprine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Cyclophosphamid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Cyclosporin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Vincristin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ts val="35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Gamma globulin: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rầm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corticoid.</a:t>
            </a:r>
          </a:p>
          <a:p>
            <a:pPr lvl="0" algn="just">
              <a:lnSpc>
                <a:spcPts val="35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lách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3-6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corticoid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500"/>
              </a:lnSpc>
              <a:buFontTx/>
              <a:buChar char="-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Rituximab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3500"/>
              </a:lnSpc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3500"/>
              </a:lnSpc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500"/>
              </a:lnSpc>
              <a:buFontTx/>
              <a:buChar char="-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endParaRPr kumimoji="0" lang="en-US" sz="30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0" descr="C:\Users\DELL\Downloads\HUMAN GAMMA GLOBUL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57166"/>
            <a:ext cx="2500330" cy="1857388"/>
          </a:xfrm>
          <a:prstGeom prst="rect">
            <a:avLst/>
          </a:prstGeom>
          <a:noFill/>
        </p:spPr>
      </p:pic>
      <p:pic>
        <p:nvPicPr>
          <p:cNvPr id="8" name="Picture 3" descr="C:\Users\DELL\Downloads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42" y="2500306"/>
            <a:ext cx="2357486" cy="1571636"/>
          </a:xfrm>
          <a:prstGeom prst="rect">
            <a:avLst/>
          </a:prstGeom>
          <a:noFill/>
        </p:spPr>
      </p:pic>
      <p:pic>
        <p:nvPicPr>
          <p:cNvPr id="3074" name="Picture 2" descr="C:\Users\DELL\Downloads\truyen ma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429132"/>
            <a:ext cx="257176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214290"/>
            <a:ext cx="81439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3000" b="1" dirty="0" smtClean="0">
                <a:latin typeface="Calibri" pitchFamily="34" charset="0"/>
                <a:cs typeface="Calibri" pitchFamily="34" charset="0"/>
              </a:rPr>
              <a:t>6. </a:t>
            </a:r>
            <a:r>
              <a:rPr lang="en-US" sz="3000" b="1" dirty="0" err="1" smtClean="0">
                <a:latin typeface="Calibri" pitchFamily="34" charset="0"/>
                <a:cs typeface="Calibri" pitchFamily="34" charset="0"/>
              </a:rPr>
              <a:t>Suy</a:t>
            </a:r>
            <a:r>
              <a:rPr lang="en-US" sz="3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b="1" dirty="0" err="1" smtClean="0">
                <a:latin typeface="Calibri" pitchFamily="34" charset="0"/>
                <a:cs typeface="Calibri" pitchFamily="34" charset="0"/>
              </a:rPr>
              <a:t>tủy</a:t>
            </a:r>
            <a:endParaRPr lang="en-US" sz="3000" b="1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US" sz="3000" b="1" i="1" dirty="0" smtClean="0">
                <a:latin typeface="Calibri" pitchFamily="34" charset="0"/>
                <a:cs typeface="Calibri" pitchFamily="34" charset="0"/>
              </a:rPr>
              <a:t>6.1 Nguyên </a:t>
            </a:r>
            <a:r>
              <a:rPr lang="en-US" sz="3000" b="1" i="1" dirty="0" err="1" smtClean="0">
                <a:latin typeface="Calibri" pitchFamily="34" charset="0"/>
                <a:cs typeface="Calibri" pitchFamily="34" charset="0"/>
              </a:rPr>
              <a:t>nhân</a:t>
            </a:r>
            <a:r>
              <a:rPr lang="en-US" sz="3000" b="1" i="1" dirty="0" smtClean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image25.png" descr="þÿ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7224" y="1428736"/>
            <a:ext cx="7858180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285728"/>
            <a:ext cx="807249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ts val="3400"/>
              </a:lnSpc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xanh,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to.</a:t>
            </a:r>
          </a:p>
          <a:p>
            <a:pPr lvl="0" algn="just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6.3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ts val="34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Corticoid; 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Cyclosporin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Androgen: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Fanconi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ALG (Globulin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lympho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34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lách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357166"/>
            <a:ext cx="8001056" cy="660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ts val="35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ts val="35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 Nguyên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thư,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tủy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erythropoietin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ứ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500"/>
              </a:lnSpc>
              <a:spcBef>
                <a:spcPts val="600"/>
              </a:spcBef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500"/>
              </a:lnSpc>
              <a:spcBef>
                <a:spcPts val="600"/>
              </a:spcBef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7.3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ts val="3500"/>
              </a:lnSpc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ts val="3500"/>
              </a:lnSpc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Erythropoietin</a:t>
            </a:r>
          </a:p>
          <a:p>
            <a:pPr lvl="0" algn="just">
              <a:lnSpc>
                <a:spcPts val="3500"/>
              </a:lnSpc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3" descr="C:\Users\DELL\Downloads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714884"/>
            <a:ext cx="300039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428604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Kết quả hình ảnh cho Rituxim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5786" y="428604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HƯỞNG ỨNG PHONG TRÀO HIẾN MÁU NHÂN ĐẠO!</a:t>
            </a:r>
          </a:p>
        </p:txBody>
      </p:sp>
      <p:pic>
        <p:nvPicPr>
          <p:cNvPr id="4099" name="Picture 3" descr="C:\Users\DELL\Downloads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285860"/>
            <a:ext cx="6286544" cy="40005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643578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 TRỌNG CÁM ƠN!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2910" y="357166"/>
            <a:ext cx="8072494" cy="63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ts val="3400"/>
              </a:lnSpc>
              <a:buAutoNum type="arabicPeriod"/>
            </a:pP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ts val="3400"/>
              </a:lnSpc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dẫn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ts val="3400"/>
              </a:lnSpc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oxy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>
              <a:lnSpc>
                <a:spcPts val="3400"/>
              </a:lnSpc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571500" indent="-571500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Nguyên </a:t>
            </a:r>
            <a:r>
              <a:rPr lang="en-US" sz="30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ts val="34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3400"/>
              </a:lnSpc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folic, B12,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protein,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tủy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tủy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thư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collagen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2910" y="428604"/>
            <a:ext cx="8072494" cy="627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ts val="34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itchFamily="18" charset="0"/>
              </a:rPr>
              <a:t>      b.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tan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hemoglobin, ở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enzym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34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Tan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nọc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</a:p>
          <a:p>
            <a:pPr marL="571500" indent="-571500">
              <a:lnSpc>
                <a:spcPts val="3400"/>
              </a:lnSpc>
              <a:spcBef>
                <a:spcPts val="600"/>
              </a:spcBef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c.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34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Giun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loét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trĩ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AutoShape 6" descr="Kết quả hình ảnh cho thiếu má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Kết quả hình ảnh cho thiếu má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2910" y="357166"/>
            <a:ext cx="8001056" cy="6196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ts val="34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 indent="-571500">
              <a:lnSpc>
                <a:spcPts val="3400"/>
              </a:lnSpc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Theo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400"/>
              </a:lnSpc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400"/>
              </a:lnSpc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...,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giun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trĩ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vitamin B12 acid folic, vitamin C, protein,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  <a:p>
            <a:pPr lvl="0"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tủy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tủy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tủy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thư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tủy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2910" y="357166"/>
            <a:ext cx="807249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 (G6PD...),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HST (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thalasemie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HC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..)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lvl="0">
              <a:lnSpc>
                <a:spcPts val="3400"/>
              </a:lnSpc>
              <a:spcBef>
                <a:spcPts val="600"/>
              </a:spcBef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3400"/>
              </a:lnSpc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Da,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xanh,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nhợt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Tim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thu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HA: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&gt;1l, HA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&gt;1.5l,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trụy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HA.</a:t>
            </a:r>
          </a:p>
          <a:p>
            <a:pPr lvl="0">
              <a:lnSpc>
                <a:spcPts val="3400"/>
              </a:lnSpc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kinh: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2910" y="357166"/>
            <a:ext cx="8072494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4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ts val="3400"/>
              </a:lnSpc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sẫm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ts val="34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Nguyên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bẩm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DELL\Downloads\downloa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357694"/>
            <a:ext cx="235745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14348" y="428604"/>
            <a:ext cx="4286280" cy="62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ts val="34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xanh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nhợt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nhợt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nhẵn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0" fontAlgn="base" hangingPunct="0">
              <a:lnSpc>
                <a:spcPts val="34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 Điều trị: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bổ sung, truyền tĩnh mạch trong các trường hợp: thiếu sắt nặng, không uống được.</a:t>
            </a:r>
            <a:endParaRPr kumimoji="0" lang="en-US" sz="30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Kết quả hình ảnh cho thiếu má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642918"/>
            <a:ext cx="3143272" cy="2286016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2" y="3150218"/>
            <a:ext cx="3143272" cy="2266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68144" y="573325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5.800vnđ/viên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67720"/>
            <a:ext cx="8072494" cy="650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34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Vitamin B12</a:t>
            </a:r>
          </a:p>
          <a:p>
            <a:pPr algn="just">
              <a:lnSpc>
                <a:spcPts val="3400"/>
              </a:lnSpc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Nguyên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vitamin B12: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vitamin B-12,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xanh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nhợt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nôn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kinh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run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</a:t>
            </a:r>
          </a:p>
          <a:p>
            <a:pPr algn="just" eaLnBrk="0" fontAlgn="base" hangingPunct="0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</a:p>
          <a:p>
            <a:pPr algn="just" eaLnBrk="0" fontAlgn="base" hangingPunct="0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B12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ts val="3400"/>
              </a:lnSpc>
              <a:spcBef>
                <a:spcPts val="600"/>
              </a:spcBef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xịt</a:t>
            </a:r>
            <a:endParaRPr kumimoji="0" lang="en-US" sz="30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LL\Downloads\vitamin-b12-drops-premium-gra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500570"/>
            <a:ext cx="1714512" cy="2143140"/>
          </a:xfrm>
          <a:prstGeom prst="rect">
            <a:avLst/>
          </a:prstGeom>
          <a:noFill/>
        </p:spPr>
      </p:pic>
      <p:pic>
        <p:nvPicPr>
          <p:cNvPr id="1027" name="Picture 3" descr="C:\Users\DELL\Downloads\mt6M6lGHfMVhr8hw-iJ4-_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572008"/>
            <a:ext cx="1071570" cy="2071702"/>
          </a:xfrm>
          <a:prstGeom prst="rect">
            <a:avLst/>
          </a:prstGeom>
          <a:noFill/>
        </p:spPr>
      </p:pic>
      <p:pic>
        <p:nvPicPr>
          <p:cNvPr id="1028" name="Picture 4" descr="C:\Users\DELL\Downloads\922-11864-0117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4500570"/>
            <a:ext cx="1643074" cy="211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35716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785794"/>
            <a:ext cx="4643470" cy="227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 Nguyên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Phu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thai,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thu,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322656"/>
            <a:ext cx="7358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folic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DELL\Downloads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143380"/>
            <a:ext cx="1785950" cy="2214578"/>
          </a:xfrm>
          <a:prstGeom prst="rect">
            <a:avLst/>
          </a:prstGeom>
          <a:noFill/>
        </p:spPr>
      </p:pic>
      <p:pic>
        <p:nvPicPr>
          <p:cNvPr id="2052" name="Picture 4" descr="C:\Users\DELL\Downloads\PHÒNG TRÁNH THIẾU MÁU KHI MANG THA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857232"/>
            <a:ext cx="3355971" cy="22145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2910" y="3071810"/>
            <a:ext cx="6215106" cy="365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nhợt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ỉa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just">
              <a:lnSpc>
                <a:spcPts val="3400"/>
              </a:lnSpc>
              <a:spcBef>
                <a:spcPts val="600"/>
              </a:spcBef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Acid folic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 mg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folic.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1312</TotalTime>
  <Words>1321</Words>
  <Application>Microsoft Office PowerPoint</Application>
  <PresentationFormat>On-screen Show (4:3)</PresentationFormat>
  <Paragraphs>116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Century Schoolbook</vt:lpstr>
      <vt:lpstr>Times New Roman</vt:lpstr>
      <vt:lpstr>Wingdings</vt:lpstr>
      <vt:lpstr>Wingdings 2</vt:lpstr>
      <vt:lpstr>Oriel</vt:lpstr>
      <vt:lpstr>   TRƯỜNG ĐẠI HỌC DUY TÂN  Khoa dược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CƯƠNG BỆNH LÝ TIẾT NIỆU</dc:title>
  <dc:creator>DELL</dc:creator>
  <cp:lastModifiedBy>Windows</cp:lastModifiedBy>
  <cp:revision>261</cp:revision>
  <dcterms:created xsi:type="dcterms:W3CDTF">2016-10-28T05:41:02Z</dcterms:created>
  <dcterms:modified xsi:type="dcterms:W3CDTF">2017-03-18T03:59:10Z</dcterms:modified>
</cp:coreProperties>
</file>